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9.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0.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1.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2.xml" ContentType="application/vnd.openxmlformats-officedocument.theme+xml"/>
  <Override PartName="/ppt/slideLayouts/slideLayout66.xml" ContentType="application/vnd.openxmlformats-officedocument.presentationml.slideLayout+xml"/>
  <Override PartName="/ppt/theme/theme1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88" r:id="rId2"/>
    <p:sldMasterId id="2147484211" r:id="rId3"/>
    <p:sldMasterId id="2147484221" r:id="rId4"/>
    <p:sldMasterId id="2147484344" r:id="rId5"/>
    <p:sldMasterId id="2147484349" r:id="rId6"/>
    <p:sldMasterId id="2147484372" r:id="rId7"/>
    <p:sldMasterId id="2147484375" r:id="rId8"/>
    <p:sldMasterId id="2147484384" r:id="rId9"/>
    <p:sldMasterId id="2147484397" r:id="rId10"/>
    <p:sldMasterId id="2147484400" r:id="rId11"/>
    <p:sldMasterId id="2147484404" r:id="rId12"/>
    <p:sldMasterId id="2147484422" r:id="rId13"/>
    <p:sldMasterId id="2147484424" r:id="rId14"/>
    <p:sldMasterId id="2147484436" r:id="rId15"/>
    <p:sldMasterId id="2147484448" r:id="rId16"/>
    <p:sldMasterId id="2147484460" r:id="rId17"/>
  </p:sldMasterIdLst>
  <p:notesMasterIdLst>
    <p:notesMasterId r:id="rId111"/>
  </p:notesMasterIdLst>
  <p:handoutMasterIdLst>
    <p:handoutMasterId r:id="rId112"/>
  </p:handoutMasterIdLst>
  <p:sldIdLst>
    <p:sldId id="259" r:id="rId18"/>
    <p:sldId id="599" r:id="rId19"/>
    <p:sldId id="531" r:id="rId20"/>
    <p:sldId id="266" r:id="rId21"/>
    <p:sldId id="326" r:id="rId22"/>
    <p:sldId id="372" r:id="rId23"/>
    <p:sldId id="595" r:id="rId24"/>
    <p:sldId id="292" r:id="rId25"/>
    <p:sldId id="293" r:id="rId26"/>
    <p:sldId id="574" r:id="rId27"/>
    <p:sldId id="407" r:id="rId28"/>
    <p:sldId id="408" r:id="rId29"/>
    <p:sldId id="410" r:id="rId30"/>
    <p:sldId id="413" r:id="rId31"/>
    <p:sldId id="412" r:id="rId32"/>
    <p:sldId id="414" r:id="rId33"/>
    <p:sldId id="330" r:id="rId34"/>
    <p:sldId id="257" r:id="rId35"/>
    <p:sldId id="258" r:id="rId36"/>
    <p:sldId id="631" r:id="rId37"/>
    <p:sldId id="632" r:id="rId38"/>
    <p:sldId id="633" r:id="rId39"/>
    <p:sldId id="634" r:id="rId40"/>
    <p:sldId id="524" r:id="rId41"/>
    <p:sldId id="642" r:id="rId42"/>
    <p:sldId id="643" r:id="rId43"/>
    <p:sldId id="644" r:id="rId44"/>
    <p:sldId id="645" r:id="rId45"/>
    <p:sldId id="601" r:id="rId46"/>
    <p:sldId id="256" r:id="rId47"/>
    <p:sldId id="268" r:id="rId48"/>
    <p:sldId id="635" r:id="rId49"/>
    <p:sldId id="636" r:id="rId50"/>
    <p:sldId id="637" r:id="rId51"/>
    <p:sldId id="638" r:id="rId52"/>
    <p:sldId id="269" r:id="rId53"/>
    <p:sldId id="525" r:id="rId54"/>
    <p:sldId id="487" r:id="rId55"/>
    <p:sldId id="327" r:id="rId56"/>
    <p:sldId id="508" r:id="rId57"/>
    <p:sldId id="500" r:id="rId58"/>
    <p:sldId id="501" r:id="rId59"/>
    <p:sldId id="502" r:id="rId60"/>
    <p:sldId id="503" r:id="rId61"/>
    <p:sldId id="504" r:id="rId62"/>
    <p:sldId id="505" r:id="rId63"/>
    <p:sldId id="506" r:id="rId64"/>
    <p:sldId id="507" r:id="rId65"/>
    <p:sldId id="499" r:id="rId66"/>
    <p:sldId id="498" r:id="rId67"/>
    <p:sldId id="509" r:id="rId68"/>
    <p:sldId id="576" r:id="rId69"/>
    <p:sldId id="639" r:id="rId70"/>
    <p:sldId id="318" r:id="rId71"/>
    <p:sldId id="324" r:id="rId72"/>
    <p:sldId id="319" r:id="rId73"/>
    <p:sldId id="325" r:id="rId74"/>
    <p:sldId id="640" r:id="rId75"/>
    <p:sldId id="641" r:id="rId76"/>
    <p:sldId id="625" r:id="rId77"/>
    <p:sldId id="596" r:id="rId78"/>
    <p:sldId id="261" r:id="rId79"/>
    <p:sldId id="606" r:id="rId80"/>
    <p:sldId id="608" r:id="rId81"/>
    <p:sldId id="263" r:id="rId82"/>
    <p:sldId id="607" r:id="rId83"/>
    <p:sldId id="627" r:id="rId84"/>
    <p:sldId id="556" r:id="rId85"/>
    <p:sldId id="646" r:id="rId86"/>
    <p:sldId id="647" r:id="rId87"/>
    <p:sldId id="575" r:id="rId88"/>
    <p:sldId id="628" r:id="rId89"/>
    <p:sldId id="260" r:id="rId90"/>
    <p:sldId id="629" r:id="rId91"/>
    <p:sldId id="262" r:id="rId92"/>
    <p:sldId id="264" r:id="rId93"/>
    <p:sldId id="630" r:id="rId94"/>
    <p:sldId id="598" r:id="rId95"/>
    <p:sldId id="626" r:id="rId96"/>
    <p:sldId id="271" r:id="rId97"/>
    <p:sldId id="278" r:id="rId98"/>
    <p:sldId id="279" r:id="rId99"/>
    <p:sldId id="280" r:id="rId100"/>
    <p:sldId id="281" r:id="rId101"/>
    <p:sldId id="282" r:id="rId102"/>
    <p:sldId id="555" r:id="rId103"/>
    <p:sldId id="301" r:id="rId104"/>
    <p:sldId id="411" r:id="rId105"/>
    <p:sldId id="648" r:id="rId106"/>
    <p:sldId id="649" r:id="rId107"/>
    <p:sldId id="650" r:id="rId108"/>
    <p:sldId id="415" r:id="rId109"/>
    <p:sldId id="624" r:id="rId11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9">
          <p15:clr>
            <a:srgbClr val="A4A3A4"/>
          </p15:clr>
        </p15:guide>
        <p15:guide id="2" pos="344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9E2F"/>
    <a:srgbClr val="003B49"/>
    <a:srgbClr val="000000"/>
    <a:srgbClr val="005F83"/>
    <a:srgbClr val="0A0AA6"/>
    <a:srgbClr val="B2B4B2"/>
    <a:srgbClr val="3300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1" autoAdjust="0"/>
    <p:restoredTop sz="94586" autoAdjust="0"/>
  </p:normalViewPr>
  <p:slideViewPr>
    <p:cSldViewPr snapToGrid="0" snapToObjects="1" showGuides="1">
      <p:cViewPr varScale="1">
        <p:scale>
          <a:sx n="72" d="100"/>
          <a:sy n="72" d="100"/>
        </p:scale>
        <p:origin x="1542" y="60"/>
      </p:cViewPr>
      <p:guideLst>
        <p:guide orient="horz" pos="2109"/>
        <p:guide pos="3448"/>
      </p:guideLst>
    </p:cSldViewPr>
  </p:slideViewPr>
  <p:outlineViewPr>
    <p:cViewPr>
      <p:scale>
        <a:sx n="33" d="100"/>
        <a:sy n="33" d="100"/>
      </p:scale>
      <p:origin x="0" y="-22338"/>
    </p:cViewPr>
  </p:outlineViewPr>
  <p:notesTextViewPr>
    <p:cViewPr>
      <p:scale>
        <a:sx n="3" d="2"/>
        <a:sy n="3" d="2"/>
      </p:scale>
      <p:origin x="0" y="0"/>
    </p:cViewPr>
  </p:notesTextViewPr>
  <p:sorterViewPr>
    <p:cViewPr>
      <p:scale>
        <a:sx n="100" d="100"/>
        <a:sy n="100" d="100"/>
      </p:scale>
      <p:origin x="0" y="-3456"/>
    </p:cViewPr>
  </p:sorterViewPr>
  <p:notesViewPr>
    <p:cSldViewPr snapToGrid="0" snapToObjects="1">
      <p:cViewPr varScale="1">
        <p:scale>
          <a:sx n="82" d="100"/>
          <a:sy n="82" d="100"/>
        </p:scale>
        <p:origin x="383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handoutMaster" Target="handoutMasters/handoutMaster1.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presProps" Target="presProps.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theme" Target="theme/theme1.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tableStyles" Target="tableStyles.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258EE4D-8A6D-FE43-9221-048F51E281B9}" type="datetimeFigureOut">
              <a:rPr lang="en-US" smtClean="0"/>
              <a:t>10/21/2021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0D20F39-116C-1340-B5D6-764DD69AD68F}" type="slidenum">
              <a:rPr lang="en-US" smtClean="0"/>
              <a:t>‹#›</a:t>
            </a:fld>
            <a:endParaRPr lang="en-US" dirty="0"/>
          </a:p>
        </p:txBody>
      </p:sp>
    </p:spTree>
    <p:extLst>
      <p:ext uri="{BB962C8B-B14F-4D97-AF65-F5344CB8AC3E}">
        <p14:creationId xmlns:p14="http://schemas.microsoft.com/office/powerpoint/2010/main" val="4320780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7AD45B-D55B-416C-938F-6E117D78AE10}" type="datetimeFigureOut">
              <a:rPr lang="en-US" smtClean="0"/>
              <a:t>10/21/2021</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2A66E6F-1E71-40F1-A2D2-2FDF91F15AFC}" type="slidenum">
              <a:rPr lang="en-US" smtClean="0"/>
              <a:t>‹#›</a:t>
            </a:fld>
            <a:endParaRPr lang="en-US" dirty="0"/>
          </a:p>
        </p:txBody>
      </p:sp>
    </p:spTree>
    <p:extLst>
      <p:ext uri="{BB962C8B-B14F-4D97-AF65-F5344CB8AC3E}">
        <p14:creationId xmlns:p14="http://schemas.microsoft.com/office/powerpoint/2010/main" val="33615564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22A66E6F-1E71-40F1-A2D2-2FDF91F15AFC}" type="slidenum">
              <a:rPr lang="en-US" smtClean="0"/>
              <a:t>1</a:t>
            </a:fld>
            <a:endParaRPr lang="en-US" dirty="0"/>
          </a:p>
        </p:txBody>
      </p:sp>
    </p:spTree>
    <p:extLst>
      <p:ext uri="{BB962C8B-B14F-4D97-AF65-F5344CB8AC3E}">
        <p14:creationId xmlns:p14="http://schemas.microsoft.com/office/powerpoint/2010/main" val="3685336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686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844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165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045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9A065-017A-44E9-8AD4-D51010677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198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943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22A66E6F-1E71-40F1-A2D2-2FDF91F15AFC}" type="slidenum">
              <a:rPr lang="en-US" smtClean="0"/>
              <a:t>87</a:t>
            </a:fld>
            <a:endParaRPr lang="en-US" dirty="0"/>
          </a:p>
        </p:txBody>
      </p:sp>
    </p:spTree>
    <p:extLst>
      <p:ext uri="{BB962C8B-B14F-4D97-AF65-F5344CB8AC3E}">
        <p14:creationId xmlns:p14="http://schemas.microsoft.com/office/powerpoint/2010/main" val="926644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388E3E53-C1FF-4D03-B3F2-95E2E72038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097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388E3E53-C1FF-4D03-B3F2-95E2E72038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308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388E3E53-C1FF-4D03-B3F2-95E2E72038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279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760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388E3E53-C1FF-4D03-B3F2-95E2E72038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380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388E3E53-C1FF-4D03-B3F2-95E2E72038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257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644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66E6F-1E71-40F1-A2D2-2FDF91F15AFC}" type="slidenum">
              <a:rPr lang="en-US" smtClean="0"/>
              <a:t>3</a:t>
            </a:fld>
            <a:endParaRPr lang="en-US" dirty="0"/>
          </a:p>
        </p:txBody>
      </p:sp>
    </p:spTree>
    <p:extLst>
      <p:ext uri="{BB962C8B-B14F-4D97-AF65-F5344CB8AC3E}">
        <p14:creationId xmlns:p14="http://schemas.microsoft.com/office/powerpoint/2010/main" val="681656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59" name="Google Shape;15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1502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59" name="Google Shape;15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3731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388E3E53-C1FF-4D03-B3F2-95E2E72038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658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29AAD-2604-425D-8AED-EE3752077B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73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336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46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sp>
        <p:nvSpPr>
          <p:cNvPr id="3" name="Slide Number Placeholder 2"/>
          <p:cNvSpPr>
            <a:spLocks noGrp="1"/>
          </p:cNvSpPr>
          <p:nvPr>
            <p:ph type="sldNum" sz="quarter" idx="11"/>
          </p:nvPr>
        </p:nvSpPr>
        <p:spPr/>
        <p:txBody>
          <a:bodyPr/>
          <a:lstStyle/>
          <a:p>
            <a:fld id="{7E03178D-84EE-4CB8-A279-6A93DE17BCD8}" type="slidenum">
              <a:rPr lang="en-US" smtClean="0"/>
              <a:t>‹#›</a:t>
            </a:fld>
            <a:endParaRPr lang="en-US" dirty="0"/>
          </a:p>
        </p:txBody>
      </p:sp>
    </p:spTree>
    <p:extLst>
      <p:ext uri="{BB962C8B-B14F-4D97-AF65-F5344CB8AC3E}">
        <p14:creationId xmlns:p14="http://schemas.microsoft.com/office/powerpoint/2010/main" val="3397191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510791" y="3042961"/>
            <a:ext cx="8021637" cy="3416457"/>
          </a:xfrm>
          <a:prstGeom prst="rect">
            <a:avLst/>
          </a:prstGeom>
        </p:spPr>
        <p:txBody>
          <a:bodyPr>
            <a:normAutofit/>
          </a:bodyPr>
          <a:lstStyle>
            <a:lvl1pPr marL="0" indent="0">
              <a:buNone/>
              <a:defRPr sz="1800" b="0" i="0" baseline="0">
                <a:solidFill>
                  <a:srgbClr val="509E2F"/>
                </a:solidFill>
                <a:latin typeface="Orgon Slab Light"/>
                <a:cs typeface="Orgon Slab Light"/>
              </a:defRPr>
            </a:lvl1pPr>
          </a:lstStyle>
          <a:p>
            <a:r>
              <a:rPr lang="en-US" dirty="0"/>
              <a:t>Graphic Here</a:t>
            </a:r>
          </a:p>
        </p:txBody>
      </p:sp>
      <p:sp>
        <p:nvSpPr>
          <p:cNvPr id="11" name="Text Placeholder 5"/>
          <p:cNvSpPr>
            <a:spLocks noGrp="1"/>
          </p:cNvSpPr>
          <p:nvPr>
            <p:ph type="body" sz="quarter" idx="13" hasCustomPrompt="1"/>
          </p:nvPr>
        </p:nvSpPr>
        <p:spPr>
          <a:xfrm>
            <a:off x="510790" y="1790004"/>
            <a:ext cx="8184662" cy="991999"/>
          </a:xfrm>
          <a:prstGeom prst="rect">
            <a:avLst/>
          </a:prstGeom>
        </p:spPr>
        <p:txBody>
          <a:bodyPr>
            <a:normAutofit/>
          </a:bodyPr>
          <a:lstStyle>
            <a:lvl1pPr marL="0" indent="0">
              <a:lnSpc>
                <a:spcPct val="90000"/>
              </a:lnSpc>
              <a:buNone/>
              <a:defRPr sz="22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5348411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AC31-BBE2-4E7D-9CE3-B6C94C65A4B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00F229-A4F8-4B1E-8B60-99710D9E239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BB4603-83E6-4E87-B9A9-4203037A3570}"/>
              </a:ext>
            </a:extLst>
          </p:cNvPr>
          <p:cNvSpPr>
            <a:spLocks noGrp="1"/>
          </p:cNvSpPr>
          <p:nvPr>
            <p:ph type="dt" sz="half" idx="10"/>
          </p:nvPr>
        </p:nvSpPr>
        <p:spPr/>
        <p:txBody>
          <a:bodyPr/>
          <a:lstStyle/>
          <a:p>
            <a:fld id="{3D24C824-EF66-47B9-A354-2148783B8721}" type="datetimeFigureOut">
              <a:rPr lang="en-US" smtClean="0"/>
              <a:t>10/21/2021</a:t>
            </a:fld>
            <a:endParaRPr lang="en-US"/>
          </a:p>
        </p:txBody>
      </p:sp>
      <p:sp>
        <p:nvSpPr>
          <p:cNvPr id="5" name="Footer Placeholder 4">
            <a:extLst>
              <a:ext uri="{FF2B5EF4-FFF2-40B4-BE49-F238E27FC236}">
                <a16:creationId xmlns:a16="http://schemas.microsoft.com/office/drawing/2014/main" id="{F264794E-CA79-454D-ACA6-953D439F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14FF1-3134-40AA-89A9-22D7A433F9CF}"/>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4949559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5B19B-335F-42D8-95F3-C1B7203558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56BAB0-9530-449A-936D-00FE60847A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C14B-9B1F-4309-84BE-D6450A342F40}"/>
              </a:ext>
            </a:extLst>
          </p:cNvPr>
          <p:cNvSpPr>
            <a:spLocks noGrp="1"/>
          </p:cNvSpPr>
          <p:nvPr>
            <p:ph type="dt" sz="half" idx="10"/>
          </p:nvPr>
        </p:nvSpPr>
        <p:spPr/>
        <p:txBody>
          <a:bodyPr/>
          <a:lstStyle/>
          <a:p>
            <a:fld id="{3D24C824-EF66-47B9-A354-2148783B8721}" type="datetimeFigureOut">
              <a:rPr lang="en-US" smtClean="0"/>
              <a:t>10/21/2021</a:t>
            </a:fld>
            <a:endParaRPr lang="en-US"/>
          </a:p>
        </p:txBody>
      </p:sp>
      <p:sp>
        <p:nvSpPr>
          <p:cNvPr id="5" name="Footer Placeholder 4">
            <a:extLst>
              <a:ext uri="{FF2B5EF4-FFF2-40B4-BE49-F238E27FC236}">
                <a16:creationId xmlns:a16="http://schemas.microsoft.com/office/drawing/2014/main" id="{6A56379F-89A0-4CF4-9542-B2BEAFEAD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B7139-F6EF-4E26-8F46-E3131FBE8114}"/>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24354798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599BE-377B-4D10-86D3-544BE3B14DE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A354DE6-7ACB-4D8F-936A-0D08F144474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BB0AF0-C77E-4155-A853-3E93502FD9F6}"/>
              </a:ext>
            </a:extLst>
          </p:cNvPr>
          <p:cNvSpPr>
            <a:spLocks noGrp="1"/>
          </p:cNvSpPr>
          <p:nvPr>
            <p:ph type="dt" sz="half" idx="10"/>
          </p:nvPr>
        </p:nvSpPr>
        <p:spPr/>
        <p:txBody>
          <a:bodyPr/>
          <a:lstStyle/>
          <a:p>
            <a:fld id="{3D24C824-EF66-47B9-A354-2148783B8721}" type="datetimeFigureOut">
              <a:rPr lang="en-US" smtClean="0"/>
              <a:t>10/21/2021</a:t>
            </a:fld>
            <a:endParaRPr lang="en-US"/>
          </a:p>
        </p:txBody>
      </p:sp>
      <p:sp>
        <p:nvSpPr>
          <p:cNvPr id="5" name="Footer Placeholder 4">
            <a:extLst>
              <a:ext uri="{FF2B5EF4-FFF2-40B4-BE49-F238E27FC236}">
                <a16:creationId xmlns:a16="http://schemas.microsoft.com/office/drawing/2014/main" id="{E3FA2389-90D2-4DFD-A70F-8ADB3757D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033B8-5A1A-4FD3-806B-915D1F10A8C5}"/>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20336553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8CD5B-E69D-4BCF-B572-ADC20387B1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C79CA8-7B11-4F07-95C1-8115FC7EBEE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2BB6DC-72C2-480E-9BB6-FDFE3DAC759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5EA22D-6722-4B51-9CDC-87CA173B05A8}"/>
              </a:ext>
            </a:extLst>
          </p:cNvPr>
          <p:cNvSpPr>
            <a:spLocks noGrp="1"/>
          </p:cNvSpPr>
          <p:nvPr>
            <p:ph type="dt" sz="half" idx="10"/>
          </p:nvPr>
        </p:nvSpPr>
        <p:spPr/>
        <p:txBody>
          <a:bodyPr/>
          <a:lstStyle/>
          <a:p>
            <a:fld id="{3D24C824-EF66-47B9-A354-2148783B8721}" type="datetimeFigureOut">
              <a:rPr lang="en-US" smtClean="0"/>
              <a:t>10/21/2021</a:t>
            </a:fld>
            <a:endParaRPr lang="en-US"/>
          </a:p>
        </p:txBody>
      </p:sp>
      <p:sp>
        <p:nvSpPr>
          <p:cNvPr id="6" name="Footer Placeholder 5">
            <a:extLst>
              <a:ext uri="{FF2B5EF4-FFF2-40B4-BE49-F238E27FC236}">
                <a16:creationId xmlns:a16="http://schemas.microsoft.com/office/drawing/2014/main" id="{80E200CE-9CE8-49FC-A051-29C70D9B93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E1971-A096-425A-86E4-F808B34DD1CE}"/>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37681948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6830-0ABA-4C55-A476-6F7EC37E7D1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6B585B-7A72-4CAF-988C-85D3DAA90D2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FF43847-48B7-4167-957D-96D2292E7E2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A5A48-08A0-4974-BAA3-999BF3DED6B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E6D5C7C-B8F7-48F7-8317-E59682F926C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08DDB-900C-40B4-BB68-04977BC9CD2C}"/>
              </a:ext>
            </a:extLst>
          </p:cNvPr>
          <p:cNvSpPr>
            <a:spLocks noGrp="1"/>
          </p:cNvSpPr>
          <p:nvPr>
            <p:ph type="dt" sz="half" idx="10"/>
          </p:nvPr>
        </p:nvSpPr>
        <p:spPr/>
        <p:txBody>
          <a:bodyPr/>
          <a:lstStyle/>
          <a:p>
            <a:fld id="{3D24C824-EF66-47B9-A354-2148783B8721}" type="datetimeFigureOut">
              <a:rPr lang="en-US" smtClean="0"/>
              <a:t>10/21/2021</a:t>
            </a:fld>
            <a:endParaRPr lang="en-US"/>
          </a:p>
        </p:txBody>
      </p:sp>
      <p:sp>
        <p:nvSpPr>
          <p:cNvPr id="8" name="Footer Placeholder 7">
            <a:extLst>
              <a:ext uri="{FF2B5EF4-FFF2-40B4-BE49-F238E27FC236}">
                <a16:creationId xmlns:a16="http://schemas.microsoft.com/office/drawing/2014/main" id="{F3991969-22E6-4C2E-A7ED-794BEFAEBF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F8EE55-B7A5-48B8-B338-D6C36727DAE7}"/>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25653793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A5D5E-146D-4328-BC55-993D4CF155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56A6FB-2C15-4080-843F-6F9B563761DE}"/>
              </a:ext>
            </a:extLst>
          </p:cNvPr>
          <p:cNvSpPr>
            <a:spLocks noGrp="1"/>
          </p:cNvSpPr>
          <p:nvPr>
            <p:ph type="dt" sz="half" idx="10"/>
          </p:nvPr>
        </p:nvSpPr>
        <p:spPr/>
        <p:txBody>
          <a:bodyPr/>
          <a:lstStyle/>
          <a:p>
            <a:fld id="{3D24C824-EF66-47B9-A354-2148783B8721}" type="datetimeFigureOut">
              <a:rPr lang="en-US" smtClean="0"/>
              <a:t>10/21/2021</a:t>
            </a:fld>
            <a:endParaRPr lang="en-US"/>
          </a:p>
        </p:txBody>
      </p:sp>
      <p:sp>
        <p:nvSpPr>
          <p:cNvPr id="4" name="Footer Placeholder 3">
            <a:extLst>
              <a:ext uri="{FF2B5EF4-FFF2-40B4-BE49-F238E27FC236}">
                <a16:creationId xmlns:a16="http://schemas.microsoft.com/office/drawing/2014/main" id="{9D310A78-2FC0-4E75-A263-BAE22F666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DA88F7-A007-47C2-9C53-2ABD27331DFD}"/>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22846680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42F6A-CFDA-4E7A-96FB-20B912B3A8FD}"/>
              </a:ext>
            </a:extLst>
          </p:cNvPr>
          <p:cNvSpPr>
            <a:spLocks noGrp="1"/>
          </p:cNvSpPr>
          <p:nvPr>
            <p:ph type="dt" sz="half" idx="10"/>
          </p:nvPr>
        </p:nvSpPr>
        <p:spPr/>
        <p:txBody>
          <a:bodyPr/>
          <a:lstStyle/>
          <a:p>
            <a:fld id="{3D24C824-EF66-47B9-A354-2148783B8721}" type="datetimeFigureOut">
              <a:rPr lang="en-US" smtClean="0"/>
              <a:t>10/21/2021</a:t>
            </a:fld>
            <a:endParaRPr lang="en-US"/>
          </a:p>
        </p:txBody>
      </p:sp>
      <p:sp>
        <p:nvSpPr>
          <p:cNvPr id="3" name="Footer Placeholder 2">
            <a:extLst>
              <a:ext uri="{FF2B5EF4-FFF2-40B4-BE49-F238E27FC236}">
                <a16:creationId xmlns:a16="http://schemas.microsoft.com/office/drawing/2014/main" id="{A0ADF861-6C90-4AD9-81C5-BEA3010765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8720B1-A2BB-4452-B416-E63502E21541}"/>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5267277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C12E3-A149-4BB4-AB76-82CEBE9E128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567FC1A-4CDD-48BC-9522-1AB66E6EA2C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EF6D64-1D38-49CF-B473-A201CF951DE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5844FB6-200B-48A1-A428-60E2FC1B59C6}"/>
              </a:ext>
            </a:extLst>
          </p:cNvPr>
          <p:cNvSpPr>
            <a:spLocks noGrp="1"/>
          </p:cNvSpPr>
          <p:nvPr>
            <p:ph type="dt" sz="half" idx="10"/>
          </p:nvPr>
        </p:nvSpPr>
        <p:spPr/>
        <p:txBody>
          <a:bodyPr/>
          <a:lstStyle/>
          <a:p>
            <a:fld id="{3D24C824-EF66-47B9-A354-2148783B8721}" type="datetimeFigureOut">
              <a:rPr lang="en-US" smtClean="0"/>
              <a:t>10/21/2021</a:t>
            </a:fld>
            <a:endParaRPr lang="en-US"/>
          </a:p>
        </p:txBody>
      </p:sp>
      <p:sp>
        <p:nvSpPr>
          <p:cNvPr id="6" name="Footer Placeholder 5">
            <a:extLst>
              <a:ext uri="{FF2B5EF4-FFF2-40B4-BE49-F238E27FC236}">
                <a16:creationId xmlns:a16="http://schemas.microsoft.com/office/drawing/2014/main" id="{26E0EA95-DD59-4768-8D26-BFA681186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9A406-E206-4A55-A34C-EA27DC1B6AE8}"/>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41221466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BC00-B68A-4DA0-93ED-DE71FC5AC01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B46EB9-E31C-4968-AE47-67D3DAE9789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A8A5270-E4B4-48B4-ABF9-3CC2AE7F2C7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9492F93-2B19-4F9E-AEF5-DF40B336564D}"/>
              </a:ext>
            </a:extLst>
          </p:cNvPr>
          <p:cNvSpPr>
            <a:spLocks noGrp="1"/>
          </p:cNvSpPr>
          <p:nvPr>
            <p:ph type="dt" sz="half" idx="10"/>
          </p:nvPr>
        </p:nvSpPr>
        <p:spPr/>
        <p:txBody>
          <a:bodyPr/>
          <a:lstStyle/>
          <a:p>
            <a:fld id="{3D24C824-EF66-47B9-A354-2148783B8721}" type="datetimeFigureOut">
              <a:rPr lang="en-US" smtClean="0"/>
              <a:t>10/21/2021</a:t>
            </a:fld>
            <a:endParaRPr lang="en-US"/>
          </a:p>
        </p:txBody>
      </p:sp>
      <p:sp>
        <p:nvSpPr>
          <p:cNvPr id="6" name="Footer Placeholder 5">
            <a:extLst>
              <a:ext uri="{FF2B5EF4-FFF2-40B4-BE49-F238E27FC236}">
                <a16:creationId xmlns:a16="http://schemas.microsoft.com/office/drawing/2014/main" id="{777A452D-A5E5-4F5F-8C83-DBAFDBA424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8EA376-AFA0-4F06-8D9C-4BA5B8567DB0}"/>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25439204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443F-BBD9-4B60-8A2B-D69BD0DDE4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710780-9FF4-48C8-97E5-3C0ACECE0E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64A8CC-2E3D-4271-A933-34EA35F212D3}"/>
              </a:ext>
            </a:extLst>
          </p:cNvPr>
          <p:cNvSpPr>
            <a:spLocks noGrp="1"/>
          </p:cNvSpPr>
          <p:nvPr>
            <p:ph type="dt" sz="half" idx="10"/>
          </p:nvPr>
        </p:nvSpPr>
        <p:spPr/>
        <p:txBody>
          <a:bodyPr/>
          <a:lstStyle/>
          <a:p>
            <a:fld id="{3D24C824-EF66-47B9-A354-2148783B8721}" type="datetimeFigureOut">
              <a:rPr lang="en-US" smtClean="0"/>
              <a:t>10/21/2021</a:t>
            </a:fld>
            <a:endParaRPr lang="en-US"/>
          </a:p>
        </p:txBody>
      </p:sp>
      <p:sp>
        <p:nvSpPr>
          <p:cNvPr id="5" name="Footer Placeholder 4">
            <a:extLst>
              <a:ext uri="{FF2B5EF4-FFF2-40B4-BE49-F238E27FC236}">
                <a16:creationId xmlns:a16="http://schemas.microsoft.com/office/drawing/2014/main" id="{CC357362-F07F-4205-8FC6-AB4AFAF0B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35C0A-23D5-4098-A4DC-CF92B0138A3E}"/>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31262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9" name="Picture 8"/>
          <p:cNvPicPr>
            <a:picLocks noChangeAspect="1"/>
          </p:cNvPicPr>
          <p:nvPr userDrawn="1"/>
        </p:nvPicPr>
        <p:blipFill>
          <a:blip r:embed="rId2"/>
          <a:stretch>
            <a:fillRect/>
          </a:stretch>
        </p:blipFill>
        <p:spPr>
          <a:xfrm>
            <a:off x="7644384" y="5522977"/>
            <a:ext cx="1347216" cy="1089660"/>
          </a:xfrm>
          <a:prstGeom prst="rect">
            <a:avLst/>
          </a:prstGeom>
        </p:spPr>
      </p:pic>
      <p:pic>
        <p:nvPicPr>
          <p:cNvPr id="6" name="Picture 5" descr="SquGrid_36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Tree>
    <p:extLst>
      <p:ext uri="{BB962C8B-B14F-4D97-AF65-F5344CB8AC3E}">
        <p14:creationId xmlns:p14="http://schemas.microsoft.com/office/powerpoint/2010/main" val="3989085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B6284D-A89C-4D22-8B2D-7AF7A230A48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969B41-A7CD-41BF-A545-300A0AA59D7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742-3F56-4E82-91B3-FD1BF5581738}"/>
              </a:ext>
            </a:extLst>
          </p:cNvPr>
          <p:cNvSpPr>
            <a:spLocks noGrp="1"/>
          </p:cNvSpPr>
          <p:nvPr>
            <p:ph type="dt" sz="half" idx="10"/>
          </p:nvPr>
        </p:nvSpPr>
        <p:spPr/>
        <p:txBody>
          <a:bodyPr/>
          <a:lstStyle/>
          <a:p>
            <a:fld id="{3D24C824-EF66-47B9-A354-2148783B8721}" type="datetimeFigureOut">
              <a:rPr lang="en-US" smtClean="0"/>
              <a:t>10/21/2021</a:t>
            </a:fld>
            <a:endParaRPr lang="en-US"/>
          </a:p>
        </p:txBody>
      </p:sp>
      <p:sp>
        <p:nvSpPr>
          <p:cNvPr id="5" name="Footer Placeholder 4">
            <a:extLst>
              <a:ext uri="{FF2B5EF4-FFF2-40B4-BE49-F238E27FC236}">
                <a16:creationId xmlns:a16="http://schemas.microsoft.com/office/drawing/2014/main" id="{BFE9DE57-DDAF-450D-BF9B-FB59AF3A0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5871B8-FAFB-40C0-82B0-6806CC1F3E4C}"/>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33197176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6"/>
            <a:ext cx="8196210" cy="4015497"/>
          </a:xfrm>
          <a:prstGeom prst="rect">
            <a:avLst/>
          </a:prstGeom>
        </p:spPr>
        <p:txBody>
          <a:bodyPr/>
          <a:lstStyle>
            <a:lvl1pPr marL="257175" indent="-257175">
              <a:buFont typeface="Lucida Grande"/>
              <a:buChar char="&gt;"/>
              <a:defRPr sz="1800" b="0" i="0" baseline="0">
                <a:solidFill>
                  <a:srgbClr val="005F83"/>
                </a:solidFill>
                <a:latin typeface="Orgon Slab Light"/>
                <a:cs typeface="Orgon Slab Light"/>
              </a:defRPr>
            </a:lvl1pPr>
            <a:lvl2pPr>
              <a:defRPr sz="1500" b="0" i="0" baseline="0">
                <a:solidFill>
                  <a:srgbClr val="005F83"/>
                </a:solidFill>
                <a:latin typeface="Orgon Slab Light"/>
                <a:cs typeface="Orgon Slab Light"/>
              </a:defRPr>
            </a:lvl2pPr>
            <a:lvl3pPr marL="857250" indent="-171450">
              <a:buSzPct val="100000"/>
              <a:buFont typeface="Lucida Grande"/>
              <a:buChar char="&gt;"/>
              <a:defRPr sz="1350" b="0" i="0" baseline="0">
                <a:solidFill>
                  <a:srgbClr val="005F83"/>
                </a:solidFill>
                <a:latin typeface="Orgon Slab Light"/>
                <a:cs typeface="Orgon Slab Light"/>
              </a:defRPr>
            </a:lvl3pPr>
            <a:lvl4pPr>
              <a:defRPr sz="1200" b="0" i="0" baseline="0">
                <a:solidFill>
                  <a:srgbClr val="005F83"/>
                </a:solidFill>
                <a:latin typeface="Orgon Slab Light"/>
                <a:cs typeface="Orgon Slab Light"/>
              </a:defRPr>
            </a:lvl4pPr>
            <a:lvl5pPr marL="1543050" indent="-171450">
              <a:buFont typeface="Lucida Grande"/>
              <a:buChar char="&gt;"/>
              <a:defRPr sz="1050" b="0" i="0" baseline="0">
                <a:solidFill>
                  <a:srgbClr val="005F83"/>
                </a:solidFill>
                <a:latin typeface="Orgon Slab Light"/>
                <a:cs typeface="Orgon Slab Light"/>
              </a:defRPr>
            </a:lvl5pPr>
          </a:lstStyle>
          <a:p>
            <a:pPr lvl="0"/>
            <a:r>
              <a:rPr lang="en-US" dirty="0"/>
              <a:t>Bulleted content here (</a:t>
            </a:r>
            <a:r>
              <a:rPr lang="en-US" dirty="0" err="1"/>
              <a:t>Orgon</a:t>
            </a:r>
            <a:r>
              <a:rPr lang="en-US" dirty="0"/>
              <a:t> Sans Light, 24 pt.)</a:t>
            </a:r>
          </a:p>
          <a:p>
            <a:pPr lvl="1"/>
            <a:r>
              <a:rPr lang="en-US" dirty="0"/>
              <a:t>Second level (</a:t>
            </a:r>
            <a:r>
              <a:rPr lang="en-US" dirty="0" err="1"/>
              <a:t>Orgon</a:t>
            </a:r>
            <a:r>
              <a:rPr lang="en-US" dirty="0"/>
              <a:t> Sans Light, 20)</a:t>
            </a:r>
          </a:p>
          <a:p>
            <a:pPr lvl="2"/>
            <a:r>
              <a:rPr lang="en-US" dirty="0"/>
              <a:t>Third level (</a:t>
            </a:r>
            <a:r>
              <a:rPr lang="en-US" dirty="0" err="1"/>
              <a:t>Orgon</a:t>
            </a:r>
            <a:r>
              <a:rPr lang="en-US" dirty="0"/>
              <a:t> Sans Light, 18)</a:t>
            </a:r>
          </a:p>
          <a:p>
            <a:pPr lvl="3"/>
            <a:r>
              <a:rPr lang="en-US" dirty="0"/>
              <a:t>Fourth level (</a:t>
            </a:r>
            <a:r>
              <a:rPr lang="en-US" dirty="0" err="1"/>
              <a:t>Orgon</a:t>
            </a:r>
            <a:r>
              <a:rPr lang="en-US" dirty="0"/>
              <a:t> Sans Light, 16)</a:t>
            </a:r>
          </a:p>
          <a:p>
            <a:pPr lvl="4"/>
            <a:r>
              <a:rPr lang="en-US" dirty="0"/>
              <a:t>Fifth level (</a:t>
            </a:r>
            <a:r>
              <a:rPr lang="en-US"/>
              <a:t>Orgon</a:t>
            </a:r>
            <a:r>
              <a:rPr lang="en-US" dirty="0"/>
              <a:t> Sans Light, 14)</a:t>
            </a:r>
          </a:p>
        </p:txBody>
      </p:sp>
      <p:sp>
        <p:nvSpPr>
          <p:cNvPr id="13" name="Rectangle 12"/>
          <p:cNvSpPr/>
          <p:nvPr userDrawn="1"/>
        </p:nvSpPr>
        <p:spPr>
          <a:xfrm>
            <a:off x="-2" y="-12829"/>
            <a:ext cx="9144003" cy="1113496"/>
          </a:xfrm>
          <a:prstGeom prst="rect">
            <a:avLst/>
          </a:prstGeom>
          <a:solidFill>
            <a:srgbClr val="509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509E2F"/>
              </a:solidFill>
            </a:endParaRPr>
          </a:p>
        </p:txBody>
      </p:sp>
      <p:pic>
        <p:nvPicPr>
          <p:cNvPr id="14" name="Picture 13" descr="DotPattern_309.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234"/>
            <a:ext cx="2755900" cy="628268"/>
          </a:xfrm>
          <a:prstGeom prst="rect">
            <a:avLst/>
          </a:prstGeom>
        </p:spPr>
      </p:pic>
      <p:sp>
        <p:nvSpPr>
          <p:cNvPr id="16" name="Text Placeholder 5"/>
          <p:cNvSpPr>
            <a:spLocks noGrp="1"/>
          </p:cNvSpPr>
          <p:nvPr>
            <p:ph type="body" sz="quarter" idx="10" hasCustomPrompt="1"/>
          </p:nvPr>
        </p:nvSpPr>
        <p:spPr>
          <a:xfrm>
            <a:off x="493957" y="467081"/>
            <a:ext cx="8370643" cy="460021"/>
          </a:xfrm>
          <a:prstGeom prst="rect">
            <a:avLst/>
          </a:prstGeom>
          <a:ln>
            <a:noFill/>
          </a:ln>
        </p:spPr>
        <p:txBody>
          <a:bodyPr>
            <a:normAutofit/>
          </a:bodyPr>
          <a:lstStyle>
            <a:lvl1pPr marL="0" indent="0">
              <a:lnSpc>
                <a:spcPct val="100000"/>
              </a:lnSpc>
              <a:buNone/>
              <a:defRPr sz="2250" b="0" i="0" baseline="0">
                <a:solidFill>
                  <a:schemeClr val="bg2"/>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(ORGON SLAB MEDIUM 30 PT)</a:t>
            </a:r>
          </a:p>
        </p:txBody>
      </p:sp>
    </p:spTree>
    <p:extLst>
      <p:ext uri="{BB962C8B-B14F-4D97-AF65-F5344CB8AC3E}">
        <p14:creationId xmlns:p14="http://schemas.microsoft.com/office/powerpoint/2010/main" val="325131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8368" y="2320241"/>
            <a:ext cx="8197114" cy="3117863"/>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8"/>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0" name="Picture 9"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7" name="Text Placeholder 5"/>
          <p:cNvSpPr>
            <a:spLocks noGrp="1"/>
          </p:cNvSpPr>
          <p:nvPr>
            <p:ph type="body" sz="quarter" idx="13" hasCustomPrompt="1"/>
          </p:nvPr>
        </p:nvSpPr>
        <p:spPr>
          <a:xfrm>
            <a:off x="824157" y="523910"/>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914525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7"/>
            <a:ext cx="8196210" cy="3701376"/>
          </a:xfrm>
          <a:prstGeom prst="rect">
            <a:avLst/>
          </a:prstGeom>
        </p:spPr>
        <p:txBody>
          <a:bodyPr/>
          <a:lstStyle>
            <a:lvl1pPr marL="342900" indent="-342900">
              <a:buFont typeface="Lucida Grande"/>
              <a:buChar char="&gt;"/>
              <a:defRPr sz="2400" b="0" i="0" baseline="0">
                <a:solidFill>
                  <a:srgbClr val="509E2F"/>
                </a:solidFill>
                <a:latin typeface="Orgon Slab Light"/>
                <a:cs typeface="Orgon Slab Light"/>
              </a:defRPr>
            </a:lvl1pPr>
            <a:lvl2pPr>
              <a:defRPr sz="2000" b="0" i="0" baseline="0">
                <a:solidFill>
                  <a:srgbClr val="509E2F"/>
                </a:solidFill>
                <a:latin typeface="Orgon Slab Light"/>
                <a:cs typeface="Orgon Slab Light"/>
              </a:defRPr>
            </a:lvl2pPr>
            <a:lvl3pPr marL="1143000" indent="-228600">
              <a:buSzPct val="100000"/>
              <a:buFont typeface="Lucida Grande"/>
              <a:buChar char="&gt;"/>
              <a:defRPr sz="1800" b="0" i="0" baseline="0">
                <a:solidFill>
                  <a:srgbClr val="509E2F"/>
                </a:solidFill>
                <a:latin typeface="Orgon Slab Light"/>
                <a:cs typeface="Orgon Slab Light"/>
              </a:defRPr>
            </a:lvl3pPr>
            <a:lvl4pPr>
              <a:defRPr sz="1600" b="0" i="0" baseline="0">
                <a:solidFill>
                  <a:srgbClr val="509E2F"/>
                </a:solidFill>
                <a:latin typeface="Orgon Slab Light"/>
                <a:cs typeface="Orgon Slab Light"/>
              </a:defRPr>
            </a:lvl4pPr>
            <a:lvl5pPr marL="2057400" indent="-228600">
              <a:buFont typeface="Lucida Grande"/>
              <a:buChar char="&gt;"/>
              <a:defRPr sz="1400" b="0" i="0" baseline="0">
                <a:solidFill>
                  <a:srgbClr val="509E2F"/>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sp>
        <p:nvSpPr>
          <p:cNvPr id="7" name="Text Placeholder 5"/>
          <p:cNvSpPr>
            <a:spLocks noGrp="1"/>
          </p:cNvSpPr>
          <p:nvPr>
            <p:ph type="body" sz="quarter" idx="12" hasCustomPrompt="1"/>
          </p:nvPr>
        </p:nvSpPr>
        <p:spPr>
          <a:xfrm>
            <a:off x="824157" y="523910"/>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827452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824157" y="1736726"/>
            <a:ext cx="8021637" cy="3656655"/>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a:t>Graphic Here</a:t>
            </a:r>
          </a:p>
        </p:txBody>
      </p:sp>
      <p:pic>
        <p:nvPicPr>
          <p:cNvPr id="8" name="Picture 7"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6" name="Text Placeholder 5"/>
          <p:cNvSpPr>
            <a:spLocks noGrp="1"/>
          </p:cNvSpPr>
          <p:nvPr>
            <p:ph type="body" sz="quarter" idx="13" hasCustomPrompt="1"/>
          </p:nvPr>
        </p:nvSpPr>
        <p:spPr>
          <a:xfrm>
            <a:off x="824157" y="523910"/>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269831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3897539"/>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9" name="Picture 8"/>
          <p:cNvPicPr>
            <a:picLocks noChangeAspect="1"/>
          </p:cNvPicPr>
          <p:nvPr userDrawn="1"/>
        </p:nvPicPr>
        <p:blipFill>
          <a:blip r:embed="rId2"/>
          <a:stretch>
            <a:fillRect/>
          </a:stretch>
        </p:blipFill>
        <p:spPr>
          <a:xfrm>
            <a:off x="7987284" y="5522978"/>
            <a:ext cx="1010412" cy="1089660"/>
          </a:xfrm>
          <a:prstGeom prst="rect">
            <a:avLst/>
          </a:prstGeom>
        </p:spPr>
      </p:pic>
      <p:pic>
        <p:nvPicPr>
          <p:cNvPr id="6" name="Picture 5" descr="SquGrid_36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Tree>
    <p:extLst>
      <p:ext uri="{BB962C8B-B14F-4D97-AF65-F5344CB8AC3E}">
        <p14:creationId xmlns:p14="http://schemas.microsoft.com/office/powerpoint/2010/main" val="610628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8368" y="2320242"/>
            <a:ext cx="8197114" cy="3117863"/>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9"/>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0" name="Picture 9"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7" name="Text Placeholder 5"/>
          <p:cNvSpPr>
            <a:spLocks noGrp="1"/>
          </p:cNvSpPr>
          <p:nvPr>
            <p:ph type="body" sz="quarter" idx="13" hasCustomPrompt="1"/>
          </p:nvPr>
        </p:nvSpPr>
        <p:spPr>
          <a:xfrm>
            <a:off x="824157" y="523911"/>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9" name="Picture 8"/>
          <p:cNvPicPr>
            <a:picLocks noChangeAspect="1"/>
          </p:cNvPicPr>
          <p:nvPr userDrawn="1"/>
        </p:nvPicPr>
        <p:blipFill>
          <a:blip r:embed="rId3"/>
          <a:stretch>
            <a:fillRect/>
          </a:stretch>
        </p:blipFill>
        <p:spPr>
          <a:xfrm>
            <a:off x="7987284" y="5522978"/>
            <a:ext cx="1010412" cy="1089660"/>
          </a:xfrm>
          <a:prstGeom prst="rect">
            <a:avLst/>
          </a:prstGeom>
        </p:spPr>
      </p:pic>
    </p:spTree>
    <p:extLst>
      <p:ext uri="{BB962C8B-B14F-4D97-AF65-F5344CB8AC3E}">
        <p14:creationId xmlns:p14="http://schemas.microsoft.com/office/powerpoint/2010/main" val="2462381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7"/>
            <a:ext cx="8196210" cy="3701376"/>
          </a:xfrm>
          <a:prstGeom prst="rect">
            <a:avLst/>
          </a:prstGeom>
        </p:spPr>
        <p:txBody>
          <a:bodyPr/>
          <a:lstStyle>
            <a:lvl1pPr marL="342900" indent="-342900">
              <a:buFont typeface="Lucida Grande"/>
              <a:buChar char="&gt;"/>
              <a:defRPr sz="2400" b="0" i="0" baseline="0">
                <a:solidFill>
                  <a:srgbClr val="509E2F"/>
                </a:solidFill>
                <a:latin typeface="Orgon Slab Light"/>
                <a:cs typeface="Orgon Slab Light"/>
              </a:defRPr>
            </a:lvl1pPr>
            <a:lvl2pPr>
              <a:defRPr sz="2000" b="0" i="0" baseline="0">
                <a:solidFill>
                  <a:srgbClr val="509E2F"/>
                </a:solidFill>
                <a:latin typeface="Orgon Slab Light"/>
                <a:cs typeface="Orgon Slab Light"/>
              </a:defRPr>
            </a:lvl2pPr>
            <a:lvl3pPr marL="1143000" indent="-228600">
              <a:buSzPct val="100000"/>
              <a:buFont typeface="Lucida Grande"/>
              <a:buChar char="&gt;"/>
              <a:defRPr sz="1800" b="0" i="0" baseline="0">
                <a:solidFill>
                  <a:srgbClr val="509E2F"/>
                </a:solidFill>
                <a:latin typeface="Orgon Slab Light"/>
                <a:cs typeface="Orgon Slab Light"/>
              </a:defRPr>
            </a:lvl3pPr>
            <a:lvl4pPr>
              <a:defRPr sz="1600" b="0" i="0" baseline="0">
                <a:solidFill>
                  <a:srgbClr val="509E2F"/>
                </a:solidFill>
                <a:latin typeface="Orgon Slab Light"/>
                <a:cs typeface="Orgon Slab Light"/>
              </a:defRPr>
            </a:lvl4pPr>
            <a:lvl5pPr marL="2057400" indent="-228600">
              <a:buFont typeface="Lucida Grande"/>
              <a:buChar char="&gt;"/>
              <a:defRPr sz="1400" b="0" i="0" baseline="0">
                <a:solidFill>
                  <a:srgbClr val="509E2F"/>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pic>
        <p:nvPicPr>
          <p:cNvPr id="9" name="Picture 8"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7" name="Text Placeholder 5"/>
          <p:cNvSpPr>
            <a:spLocks noGrp="1"/>
          </p:cNvSpPr>
          <p:nvPr>
            <p:ph type="body" sz="quarter" idx="12" hasCustomPrompt="1"/>
          </p:nvPr>
        </p:nvSpPr>
        <p:spPr>
          <a:xfrm>
            <a:off x="824157" y="523911"/>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8" name="Picture 7"/>
          <p:cNvPicPr>
            <a:picLocks noChangeAspect="1"/>
          </p:cNvPicPr>
          <p:nvPr userDrawn="1"/>
        </p:nvPicPr>
        <p:blipFill>
          <a:blip r:embed="rId3"/>
          <a:stretch>
            <a:fillRect/>
          </a:stretch>
        </p:blipFill>
        <p:spPr>
          <a:xfrm>
            <a:off x="7987284" y="5522978"/>
            <a:ext cx="1010412" cy="1089660"/>
          </a:xfrm>
          <a:prstGeom prst="rect">
            <a:avLst/>
          </a:prstGeom>
        </p:spPr>
      </p:pic>
    </p:spTree>
    <p:extLst>
      <p:ext uri="{BB962C8B-B14F-4D97-AF65-F5344CB8AC3E}">
        <p14:creationId xmlns:p14="http://schemas.microsoft.com/office/powerpoint/2010/main" val="693724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7" y="1736727"/>
            <a:ext cx="8021637" cy="3656655"/>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a:t>Graphic Here</a:t>
            </a:r>
          </a:p>
        </p:txBody>
      </p:sp>
      <p:pic>
        <p:nvPicPr>
          <p:cNvPr id="8" name="Picture 7"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6" name="Text Placeholder 5"/>
          <p:cNvSpPr>
            <a:spLocks noGrp="1"/>
          </p:cNvSpPr>
          <p:nvPr>
            <p:ph type="body" sz="quarter" idx="13" hasCustomPrompt="1"/>
          </p:nvPr>
        </p:nvSpPr>
        <p:spPr>
          <a:xfrm>
            <a:off x="824157" y="523911"/>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7" name="Picture 6"/>
          <p:cNvPicPr>
            <a:picLocks noChangeAspect="1"/>
          </p:cNvPicPr>
          <p:nvPr userDrawn="1"/>
        </p:nvPicPr>
        <p:blipFill>
          <a:blip r:embed="rId3"/>
          <a:stretch>
            <a:fillRect/>
          </a:stretch>
        </p:blipFill>
        <p:spPr>
          <a:xfrm>
            <a:off x="7987284" y="5522978"/>
            <a:ext cx="1010412" cy="1089660"/>
          </a:xfrm>
          <a:prstGeom prst="rect">
            <a:avLst/>
          </a:prstGeom>
        </p:spPr>
      </p:pic>
    </p:spTree>
    <p:extLst>
      <p:ext uri="{BB962C8B-B14F-4D97-AF65-F5344CB8AC3E}">
        <p14:creationId xmlns:p14="http://schemas.microsoft.com/office/powerpoint/2010/main" val="3407163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894010"/>
            <a:ext cx="69723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0" name="Picture 9"/>
          <p:cNvPicPr>
            <a:picLocks noChangeAspect="1"/>
          </p:cNvPicPr>
          <p:nvPr userDrawn="1"/>
        </p:nvPicPr>
        <p:blipFill>
          <a:blip r:embed="rId2"/>
          <a:stretch>
            <a:fillRect/>
          </a:stretch>
        </p:blipFill>
        <p:spPr>
          <a:xfrm>
            <a:off x="7991856" y="5522386"/>
            <a:ext cx="1010412" cy="108966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spTree>
    <p:extLst>
      <p:ext uri="{BB962C8B-B14F-4D97-AF65-F5344CB8AC3E}">
        <p14:creationId xmlns:p14="http://schemas.microsoft.com/office/powerpoint/2010/main" val="1135887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0" y="3586334"/>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510790" y="2996760"/>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7"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2" name="Slide Number Placeholder 1"/>
          <p:cNvSpPr>
            <a:spLocks noGrp="1"/>
          </p:cNvSpPr>
          <p:nvPr>
            <p:ph type="sldNum" sz="quarter" idx="14"/>
          </p:nvPr>
        </p:nvSpPr>
        <p:spPr/>
        <p:txBody>
          <a:bodyPr/>
          <a:lstStyle/>
          <a:p>
            <a:fld id="{7E03178D-84EE-4CB8-A279-6A93DE17BCD8}" type="slidenum">
              <a:rPr lang="en-US" smtClean="0"/>
              <a:t>‹#›</a:t>
            </a:fld>
            <a:endParaRPr lang="en-US" dirty="0"/>
          </a:p>
        </p:txBody>
      </p:sp>
    </p:spTree>
    <p:extLst>
      <p:ext uri="{BB962C8B-B14F-4D97-AF65-F5344CB8AC3E}">
        <p14:creationId xmlns:p14="http://schemas.microsoft.com/office/powerpoint/2010/main" val="3072872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1"/>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4" name="Text Placeholder 9"/>
          <p:cNvSpPr>
            <a:spLocks noGrp="1"/>
          </p:cNvSpPr>
          <p:nvPr>
            <p:ph type="body" sz="quarter" idx="11" hasCustomPrompt="1"/>
          </p:nvPr>
        </p:nvSpPr>
        <p:spPr>
          <a:xfrm>
            <a:off x="659305" y="2320241"/>
            <a:ext cx="8197114" cy="3810087"/>
          </a:xfrm>
          <a:prstGeom prst="rect">
            <a:avLst/>
          </a:prstGeom>
        </p:spPr>
        <p:txBody>
          <a:bodyPr/>
          <a:lstStyle>
            <a:lvl1pPr marL="342900" indent="-342900">
              <a:buFont typeface="Lucida Grande"/>
              <a:buChar char="&gt;"/>
              <a:defRPr sz="2400" b="0" i="0" baseline="0">
                <a:solidFill>
                  <a:srgbClr val="003B49"/>
                </a:solidFill>
                <a:latin typeface="Orgon Slab ExtraLight"/>
                <a:cs typeface="Orgon Slab ExtraLight"/>
              </a:defRPr>
            </a:lvl1pPr>
            <a:lvl2pPr>
              <a:defRPr sz="2000" b="0" i="0" baseline="0">
                <a:solidFill>
                  <a:srgbClr val="003B49"/>
                </a:solidFill>
                <a:latin typeface="Orgon Slab ExtraLight"/>
                <a:cs typeface="Orgon Slab ExtraLight"/>
              </a:defRPr>
            </a:lvl2pPr>
            <a:lvl3pPr marL="1143000" indent="-228600">
              <a:buSzPct val="100000"/>
              <a:buFont typeface="Lucida Grande"/>
              <a:buChar char="&gt;"/>
              <a:defRPr sz="1800" b="0" i="0" baseline="0">
                <a:solidFill>
                  <a:srgbClr val="003B49"/>
                </a:solidFill>
                <a:latin typeface="Orgon Slab ExtraLight"/>
                <a:cs typeface="Orgon Slab ExtraLight"/>
              </a:defRPr>
            </a:lvl3pPr>
            <a:lvl4pPr>
              <a:defRPr sz="1600" b="0" i="0" baseline="0">
                <a:solidFill>
                  <a:srgbClr val="003B49"/>
                </a:solidFill>
                <a:latin typeface="Orgon Slab ExtraLight"/>
                <a:cs typeface="Orgon Slab ExtraLight"/>
              </a:defRPr>
            </a:lvl4pPr>
            <a:lvl5pPr marL="2057400" indent="-228600">
              <a:buFont typeface="Lucida Grande"/>
              <a:buChar char="&gt;"/>
              <a:defRPr sz="1400" b="0" i="0" baseline="0">
                <a:solidFill>
                  <a:srgbClr val="003B49"/>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9"/>
            <a:ext cx="8184662" cy="411171"/>
          </a:xfrm>
          <a:prstGeom prst="rect">
            <a:avLst/>
          </a:prstGeom>
        </p:spPr>
        <p:txBody>
          <a:bodyPr>
            <a:noAutofit/>
          </a:bodyPr>
          <a:lstStyle>
            <a:lvl1pPr marL="0" indent="0">
              <a:lnSpc>
                <a:spcPct val="90000"/>
              </a:lnSpc>
              <a:buNone/>
              <a:defRPr sz="2400" b="0" i="0" baseline="0">
                <a:solidFill>
                  <a:srgbClr val="003B49"/>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7" name="Picture 6"/>
          <p:cNvPicPr>
            <a:picLocks noChangeAspect="1"/>
          </p:cNvPicPr>
          <p:nvPr userDrawn="1"/>
        </p:nvPicPr>
        <p:blipFill>
          <a:blip r:embed="rId3"/>
          <a:stretch>
            <a:fillRect/>
          </a:stretch>
        </p:blipFill>
        <p:spPr>
          <a:xfrm>
            <a:off x="7991856" y="5522386"/>
            <a:ext cx="1010412" cy="1089660"/>
          </a:xfrm>
          <a:prstGeom prst="rect">
            <a:avLst/>
          </a:prstGeom>
        </p:spPr>
      </p:pic>
    </p:spTree>
    <p:extLst>
      <p:ext uri="{BB962C8B-B14F-4D97-AF65-F5344CB8AC3E}">
        <p14:creationId xmlns:p14="http://schemas.microsoft.com/office/powerpoint/2010/main" val="1618632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1"/>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6" name="Text Placeholder 9"/>
          <p:cNvSpPr>
            <a:spLocks noGrp="1"/>
          </p:cNvSpPr>
          <p:nvPr>
            <p:ph type="body" sz="quarter" idx="11" hasCustomPrompt="1"/>
          </p:nvPr>
        </p:nvSpPr>
        <p:spPr>
          <a:xfrm>
            <a:off x="659305" y="1736727"/>
            <a:ext cx="8196210" cy="4015497"/>
          </a:xfrm>
          <a:prstGeom prst="rect">
            <a:avLst/>
          </a:prstGeom>
        </p:spPr>
        <p:txBody>
          <a:bodyPr/>
          <a:lstStyle>
            <a:lvl1pPr marL="342900" indent="-342900">
              <a:buFont typeface="Lucida Grande"/>
              <a:buChar char="&gt;"/>
              <a:defRPr sz="2400" b="0" i="0" baseline="0">
                <a:solidFill>
                  <a:srgbClr val="003B49"/>
                </a:solidFill>
                <a:latin typeface="Orgon Slab Light"/>
                <a:cs typeface="Orgon Slab Light"/>
              </a:defRPr>
            </a:lvl1pPr>
            <a:lvl2pPr>
              <a:defRPr sz="2000" b="0" i="0" baseline="0">
                <a:solidFill>
                  <a:srgbClr val="003B49"/>
                </a:solidFill>
                <a:latin typeface="Orgon Slab Light"/>
                <a:cs typeface="Orgon Slab Light"/>
              </a:defRPr>
            </a:lvl2pPr>
            <a:lvl3pPr marL="1143000" indent="-228600">
              <a:buSzPct val="100000"/>
              <a:buFont typeface="Lucida Grande"/>
              <a:buChar char="&gt;"/>
              <a:defRPr sz="1800" b="0" i="0" baseline="0">
                <a:solidFill>
                  <a:srgbClr val="003B49"/>
                </a:solidFill>
                <a:latin typeface="Orgon Slab Light"/>
                <a:cs typeface="Orgon Slab Light"/>
              </a:defRPr>
            </a:lvl3pPr>
            <a:lvl4pPr>
              <a:defRPr sz="1600" b="0" i="0" baseline="0">
                <a:solidFill>
                  <a:srgbClr val="003B49"/>
                </a:solidFill>
                <a:latin typeface="Orgon Slab Light"/>
                <a:cs typeface="Orgon Slab Light"/>
              </a:defRPr>
            </a:lvl4pPr>
            <a:lvl5pPr marL="2057400" indent="-228600">
              <a:buFont typeface="Lucida Grande"/>
              <a:buChar char="&gt;"/>
              <a:defRPr sz="1400" b="0" i="0" baseline="0">
                <a:solidFill>
                  <a:srgbClr val="003B49"/>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Light14)</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7" name="Picture 6"/>
          <p:cNvPicPr>
            <a:picLocks noChangeAspect="1"/>
          </p:cNvPicPr>
          <p:nvPr userDrawn="1"/>
        </p:nvPicPr>
        <p:blipFill>
          <a:blip r:embed="rId3"/>
          <a:stretch>
            <a:fillRect/>
          </a:stretch>
        </p:blipFill>
        <p:spPr>
          <a:xfrm>
            <a:off x="7991856" y="5522386"/>
            <a:ext cx="1010412" cy="1089660"/>
          </a:xfrm>
          <a:prstGeom prst="rect">
            <a:avLst/>
          </a:prstGeom>
        </p:spPr>
      </p:pic>
    </p:spTree>
    <p:extLst>
      <p:ext uri="{BB962C8B-B14F-4D97-AF65-F5344CB8AC3E}">
        <p14:creationId xmlns:p14="http://schemas.microsoft.com/office/powerpoint/2010/main" val="2776912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7" y="1736727"/>
            <a:ext cx="8021637" cy="4432300"/>
          </a:xfrm>
          <a:prstGeom prst="rect">
            <a:avLst/>
          </a:prstGeom>
        </p:spPr>
        <p:txBody>
          <a:bodyPr>
            <a:normAutofit/>
          </a:bodyPr>
          <a:lstStyle>
            <a:lvl1pPr marL="0" indent="0">
              <a:buNone/>
              <a:defRPr sz="2400" b="0" i="0" baseline="0">
                <a:solidFill>
                  <a:srgbClr val="003B49"/>
                </a:solidFill>
                <a:latin typeface="Orgon Slab Light"/>
                <a:cs typeface="Orgon Slab Light"/>
              </a:defRPr>
            </a:lvl1pPr>
          </a:lstStyle>
          <a:p>
            <a:r>
              <a:rPr lang="en-US" dirty="0"/>
              <a:t>Graphic Here</a:t>
            </a:r>
          </a:p>
        </p:txBody>
      </p:sp>
      <p:sp>
        <p:nvSpPr>
          <p:cNvPr id="13" name="Text Placeholder 5"/>
          <p:cNvSpPr>
            <a:spLocks noGrp="1"/>
          </p:cNvSpPr>
          <p:nvPr>
            <p:ph type="body" sz="quarter" idx="10" hasCustomPrompt="1"/>
          </p:nvPr>
        </p:nvSpPr>
        <p:spPr>
          <a:xfrm>
            <a:off x="671757" y="371511"/>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8" name="Picture 7"/>
          <p:cNvPicPr>
            <a:picLocks noChangeAspect="1"/>
          </p:cNvPicPr>
          <p:nvPr userDrawn="1"/>
        </p:nvPicPr>
        <p:blipFill>
          <a:blip r:embed="rId3"/>
          <a:stretch>
            <a:fillRect/>
          </a:stretch>
        </p:blipFill>
        <p:spPr>
          <a:xfrm>
            <a:off x="7991856" y="5522386"/>
            <a:ext cx="1010412" cy="1089660"/>
          </a:xfrm>
          <a:prstGeom prst="rect">
            <a:avLst/>
          </a:prstGeom>
        </p:spPr>
      </p:pic>
    </p:spTree>
    <p:extLst>
      <p:ext uri="{BB962C8B-B14F-4D97-AF65-F5344CB8AC3E}">
        <p14:creationId xmlns:p14="http://schemas.microsoft.com/office/powerpoint/2010/main" val="3859161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0" y="3042959"/>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268396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894009"/>
            <a:ext cx="69723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0" name="Picture 9"/>
          <p:cNvPicPr>
            <a:picLocks noChangeAspect="1"/>
          </p:cNvPicPr>
          <p:nvPr userDrawn="1"/>
        </p:nvPicPr>
        <p:blipFill>
          <a:blip r:embed="rId2"/>
          <a:stretch>
            <a:fillRect/>
          </a:stretch>
        </p:blipFill>
        <p:spPr>
          <a:xfrm>
            <a:off x="7644057" y="5522384"/>
            <a:ext cx="1349466"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spTree>
    <p:extLst>
      <p:ext uri="{BB962C8B-B14F-4D97-AF65-F5344CB8AC3E}">
        <p14:creationId xmlns:p14="http://schemas.microsoft.com/office/powerpoint/2010/main" val="4139607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4" name="Text Placeholder 9"/>
          <p:cNvSpPr>
            <a:spLocks noGrp="1"/>
          </p:cNvSpPr>
          <p:nvPr>
            <p:ph type="body" sz="quarter" idx="11" hasCustomPrompt="1"/>
          </p:nvPr>
        </p:nvSpPr>
        <p:spPr>
          <a:xfrm>
            <a:off x="659305" y="2320239"/>
            <a:ext cx="8197114" cy="3810087"/>
          </a:xfrm>
          <a:prstGeom prst="rect">
            <a:avLst/>
          </a:prstGeom>
        </p:spPr>
        <p:txBody>
          <a:bodyPr/>
          <a:lstStyle>
            <a:lvl1pPr marL="342900" indent="-342900">
              <a:buFont typeface="Lucida Grande"/>
              <a:buChar char="&gt;"/>
              <a:defRPr sz="2400" b="0" i="0" baseline="0">
                <a:solidFill>
                  <a:srgbClr val="003B49"/>
                </a:solidFill>
                <a:latin typeface="Orgon Slab ExtraLight"/>
                <a:cs typeface="Orgon Slab ExtraLight"/>
              </a:defRPr>
            </a:lvl1pPr>
            <a:lvl2pPr>
              <a:defRPr sz="2000" b="0" i="0" baseline="0">
                <a:solidFill>
                  <a:srgbClr val="003B49"/>
                </a:solidFill>
                <a:latin typeface="Orgon Slab ExtraLight"/>
                <a:cs typeface="Orgon Slab ExtraLight"/>
              </a:defRPr>
            </a:lvl2pPr>
            <a:lvl3pPr marL="1143000" indent="-228600">
              <a:buSzPct val="100000"/>
              <a:buFont typeface="Lucida Grande"/>
              <a:buChar char="&gt;"/>
              <a:defRPr sz="1800" b="0" i="0" baseline="0">
                <a:solidFill>
                  <a:srgbClr val="003B49"/>
                </a:solidFill>
                <a:latin typeface="Orgon Slab ExtraLight"/>
                <a:cs typeface="Orgon Slab ExtraLight"/>
              </a:defRPr>
            </a:lvl3pPr>
            <a:lvl4pPr>
              <a:defRPr sz="1600" b="0" i="0" baseline="0">
                <a:solidFill>
                  <a:srgbClr val="003B49"/>
                </a:solidFill>
                <a:latin typeface="Orgon Slab ExtraLight"/>
                <a:cs typeface="Orgon Slab ExtraLight"/>
              </a:defRPr>
            </a:lvl4pPr>
            <a:lvl5pPr marL="2057400" indent="-228600">
              <a:buFont typeface="Lucida Grande"/>
              <a:buChar char="&gt;"/>
              <a:defRPr sz="1400" b="0" i="0" baseline="0">
                <a:solidFill>
                  <a:srgbClr val="003B49"/>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8"/>
            <a:ext cx="8184662" cy="411171"/>
          </a:xfrm>
          <a:prstGeom prst="rect">
            <a:avLst/>
          </a:prstGeom>
        </p:spPr>
        <p:txBody>
          <a:bodyPr>
            <a:noAutofit/>
          </a:bodyPr>
          <a:lstStyle>
            <a:lvl1pPr marL="0" indent="0">
              <a:lnSpc>
                <a:spcPct val="90000"/>
              </a:lnSpc>
              <a:buNone/>
              <a:defRPr sz="2400" b="0" i="0" baseline="0">
                <a:solidFill>
                  <a:srgbClr val="003B49"/>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2" name="Picture 11"/>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839074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6" name="Text Placeholder 9"/>
          <p:cNvSpPr>
            <a:spLocks noGrp="1"/>
          </p:cNvSpPr>
          <p:nvPr>
            <p:ph type="body" sz="quarter" idx="11" hasCustomPrompt="1"/>
          </p:nvPr>
        </p:nvSpPr>
        <p:spPr>
          <a:xfrm>
            <a:off x="659305" y="1736726"/>
            <a:ext cx="8196210" cy="4015497"/>
          </a:xfrm>
          <a:prstGeom prst="rect">
            <a:avLst/>
          </a:prstGeom>
        </p:spPr>
        <p:txBody>
          <a:bodyPr/>
          <a:lstStyle>
            <a:lvl1pPr marL="342900" indent="-342900">
              <a:buFont typeface="Lucida Grande"/>
              <a:buChar char="&gt;"/>
              <a:defRPr sz="2400" b="0" i="0" baseline="0">
                <a:solidFill>
                  <a:srgbClr val="003B49"/>
                </a:solidFill>
                <a:latin typeface="Orgon Slab Light"/>
                <a:cs typeface="Orgon Slab Light"/>
              </a:defRPr>
            </a:lvl1pPr>
            <a:lvl2pPr>
              <a:defRPr sz="2000" b="0" i="0" baseline="0">
                <a:solidFill>
                  <a:srgbClr val="003B49"/>
                </a:solidFill>
                <a:latin typeface="Orgon Slab Light"/>
                <a:cs typeface="Orgon Slab Light"/>
              </a:defRPr>
            </a:lvl2pPr>
            <a:lvl3pPr marL="1143000" indent="-228600">
              <a:buSzPct val="100000"/>
              <a:buFont typeface="Lucida Grande"/>
              <a:buChar char="&gt;"/>
              <a:defRPr sz="1800" b="0" i="0" baseline="0">
                <a:solidFill>
                  <a:srgbClr val="003B49"/>
                </a:solidFill>
                <a:latin typeface="Orgon Slab Light"/>
                <a:cs typeface="Orgon Slab Light"/>
              </a:defRPr>
            </a:lvl3pPr>
            <a:lvl4pPr>
              <a:defRPr sz="1600" b="0" i="0" baseline="0">
                <a:solidFill>
                  <a:srgbClr val="003B49"/>
                </a:solidFill>
                <a:latin typeface="Orgon Slab Light"/>
                <a:cs typeface="Orgon Slab Light"/>
              </a:defRPr>
            </a:lvl4pPr>
            <a:lvl5pPr marL="2057400" indent="-228600">
              <a:buFont typeface="Lucida Grande"/>
              <a:buChar char="&gt;"/>
              <a:defRPr sz="1400" b="0" i="0" baseline="0">
                <a:solidFill>
                  <a:srgbClr val="003B49"/>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Light14)</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2" name="Picture 11"/>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1121245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5" y="1736726"/>
            <a:ext cx="8021637" cy="4432300"/>
          </a:xfrm>
          <a:prstGeom prst="rect">
            <a:avLst/>
          </a:prstGeom>
        </p:spPr>
        <p:txBody>
          <a:bodyPr>
            <a:normAutofit/>
          </a:bodyPr>
          <a:lstStyle>
            <a:lvl1pPr marL="0" indent="0">
              <a:buNone/>
              <a:defRPr sz="2400" b="0" i="0" baseline="0">
                <a:solidFill>
                  <a:srgbClr val="003B49"/>
                </a:solidFill>
                <a:latin typeface="Orgon Slab Light"/>
                <a:cs typeface="Orgon Slab Light"/>
              </a:defRPr>
            </a:lvl1pPr>
          </a:lstStyle>
          <a:p>
            <a:r>
              <a:rPr lang="en-US" dirty="0"/>
              <a:t>Graphic Here</a:t>
            </a:r>
          </a:p>
        </p:txBody>
      </p:sp>
      <p:sp>
        <p:nvSpPr>
          <p:cNvPr id="1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1" name="Picture 10"/>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2738904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ext Placeholder 5"/>
          <p:cNvSpPr>
            <a:spLocks noGrp="1"/>
          </p:cNvSpPr>
          <p:nvPr>
            <p:ph type="body" sz="quarter" idx="10" hasCustomPrompt="1"/>
          </p:nvPr>
        </p:nvSpPr>
        <p:spPr>
          <a:xfrm>
            <a:off x="671757" y="1842046"/>
            <a:ext cx="6972300" cy="2641756"/>
          </a:xfrm>
          <a:prstGeom prst="rect">
            <a:avLst/>
          </a:prstGeom>
          <a:ln>
            <a:noFill/>
          </a:ln>
        </p:spPr>
        <p:txBody>
          <a:bodyPr>
            <a:normAutofit/>
          </a:bodyPr>
          <a:lstStyle>
            <a:lvl1pPr marL="0" indent="0">
              <a:lnSpc>
                <a:spcPct val="100000"/>
              </a:lnSpc>
              <a:buNone/>
              <a:defRPr sz="5000" b="0" i="0" baseline="0">
                <a:solidFill>
                  <a:srgbClr val="FAF6EC"/>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3" name="Picture 2"/>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599064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FAF6EC"/>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4" name="Text Placeholder 9"/>
          <p:cNvSpPr>
            <a:spLocks noGrp="1"/>
          </p:cNvSpPr>
          <p:nvPr>
            <p:ph type="body" sz="quarter" idx="11" hasCustomPrompt="1"/>
          </p:nvPr>
        </p:nvSpPr>
        <p:spPr>
          <a:xfrm>
            <a:off x="659305" y="2320239"/>
            <a:ext cx="8197114" cy="3810087"/>
          </a:xfrm>
          <a:prstGeom prst="rect">
            <a:avLst/>
          </a:prstGeom>
        </p:spPr>
        <p:txBody>
          <a:bodyPr/>
          <a:lstStyle>
            <a:lvl1pPr marL="342900" indent="-342900">
              <a:buFont typeface="Lucida Grande"/>
              <a:buChar char="&gt;"/>
              <a:defRPr sz="2400" b="0" i="0" baseline="0">
                <a:solidFill>
                  <a:srgbClr val="FAF6EC"/>
                </a:solidFill>
                <a:latin typeface="Orgon Slab ExtraLight"/>
                <a:cs typeface="Orgon Slab ExtraLight"/>
              </a:defRPr>
            </a:lvl1pPr>
            <a:lvl2pPr>
              <a:defRPr sz="2000" b="0" i="0" baseline="0">
                <a:solidFill>
                  <a:srgbClr val="FAF6EC"/>
                </a:solidFill>
                <a:latin typeface="Orgon Slab ExtraLight"/>
                <a:cs typeface="Orgon Slab ExtraLight"/>
              </a:defRPr>
            </a:lvl2pPr>
            <a:lvl3pPr marL="1143000" indent="-228600">
              <a:buSzPct val="100000"/>
              <a:buFont typeface="Lucida Grande"/>
              <a:buChar char="&gt;"/>
              <a:defRPr sz="1800" b="0" i="0" baseline="0">
                <a:solidFill>
                  <a:srgbClr val="FAF6EC"/>
                </a:solidFill>
                <a:latin typeface="Orgon Slab ExtraLight"/>
                <a:cs typeface="Orgon Slab ExtraLight"/>
              </a:defRPr>
            </a:lvl3pPr>
            <a:lvl4pPr>
              <a:defRPr sz="1600" b="0" i="0" baseline="0">
                <a:solidFill>
                  <a:srgbClr val="FAF6EC"/>
                </a:solidFill>
                <a:latin typeface="Orgon Slab ExtraLight"/>
                <a:cs typeface="Orgon Slab ExtraLight"/>
              </a:defRPr>
            </a:lvl4pPr>
            <a:lvl5pPr marL="2057400" indent="-228600">
              <a:buFont typeface="Lucida Grande"/>
              <a:buChar char="&gt;"/>
              <a:defRPr sz="1400" b="0" i="0" baseline="0">
                <a:solidFill>
                  <a:srgbClr val="FAF6EC"/>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5" name="Text Placeholder 5"/>
          <p:cNvSpPr>
            <a:spLocks noGrp="1"/>
          </p:cNvSpPr>
          <p:nvPr>
            <p:ph type="body" sz="quarter" idx="12" hasCustomPrompt="1"/>
          </p:nvPr>
        </p:nvSpPr>
        <p:spPr>
          <a:xfrm>
            <a:off x="671757" y="1730668"/>
            <a:ext cx="8184662" cy="411171"/>
          </a:xfrm>
          <a:prstGeom prst="rect">
            <a:avLst/>
          </a:prstGeom>
        </p:spPr>
        <p:txBody>
          <a:bodyPr>
            <a:noAutofit/>
          </a:bodyPr>
          <a:lstStyle>
            <a:lvl1pPr marL="0" indent="0">
              <a:lnSpc>
                <a:spcPct val="90000"/>
              </a:lnSpc>
              <a:buNone/>
              <a:defRPr sz="2400" b="0" i="0" baseline="0">
                <a:solidFill>
                  <a:srgbClr val="FAF6EC"/>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8" name="Picture 7"/>
          <p:cNvPicPr>
            <a:picLocks noChangeAspect="1"/>
          </p:cNvPicPr>
          <p:nvPr userDrawn="1"/>
        </p:nvPicPr>
        <p:blipFill>
          <a:blip r:embed="rId2"/>
          <a:stretch>
            <a:fillRect/>
          </a:stretch>
        </p:blipFill>
        <p:spPr>
          <a:xfrm>
            <a:off x="7644057" y="5522384"/>
            <a:ext cx="1349466" cy="109148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189984"/>
            <a:ext cx="9342553" cy="467127"/>
          </a:xfrm>
          <a:prstGeom prst="rect">
            <a:avLst/>
          </a:prstGeom>
        </p:spPr>
      </p:pic>
    </p:spTree>
    <p:extLst>
      <p:ext uri="{BB962C8B-B14F-4D97-AF65-F5344CB8AC3E}">
        <p14:creationId xmlns:p14="http://schemas.microsoft.com/office/powerpoint/2010/main" val="2246165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0" y="3042959"/>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2" name="Slide Number Placeholder 1"/>
          <p:cNvSpPr>
            <a:spLocks noGrp="1"/>
          </p:cNvSpPr>
          <p:nvPr>
            <p:ph type="sldNum" sz="quarter" idx="14"/>
          </p:nvPr>
        </p:nvSpPr>
        <p:spPr/>
        <p:txBody>
          <a:bodyPr/>
          <a:lstStyle/>
          <a:p>
            <a:fld id="{7E03178D-84EE-4CB8-A279-6A93DE17BCD8}" type="slidenum">
              <a:rPr lang="en-US" smtClean="0"/>
              <a:t>‹#›</a:t>
            </a:fld>
            <a:endParaRPr lang="en-US" dirty="0"/>
          </a:p>
        </p:txBody>
      </p:sp>
    </p:spTree>
    <p:extLst>
      <p:ext uri="{BB962C8B-B14F-4D97-AF65-F5344CB8AC3E}">
        <p14:creationId xmlns:p14="http://schemas.microsoft.com/office/powerpoint/2010/main" val="1450220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FAF6EC"/>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6" name="Text Placeholder 9"/>
          <p:cNvSpPr>
            <a:spLocks noGrp="1"/>
          </p:cNvSpPr>
          <p:nvPr>
            <p:ph type="body" sz="quarter" idx="11" hasCustomPrompt="1"/>
          </p:nvPr>
        </p:nvSpPr>
        <p:spPr>
          <a:xfrm>
            <a:off x="659305" y="1736726"/>
            <a:ext cx="8076956" cy="4015497"/>
          </a:xfrm>
          <a:prstGeom prst="rect">
            <a:avLst/>
          </a:prstGeom>
        </p:spPr>
        <p:txBody>
          <a:bodyPr/>
          <a:lstStyle>
            <a:lvl1pPr marL="342900" indent="-342900">
              <a:buFont typeface="Lucida Grande"/>
              <a:buChar char="&gt;"/>
              <a:defRPr sz="2400" b="0" i="0" baseline="0">
                <a:solidFill>
                  <a:srgbClr val="FAF6EC"/>
                </a:solidFill>
                <a:latin typeface="Orgon Slab Light"/>
                <a:cs typeface="Orgon Slab Light"/>
              </a:defRPr>
            </a:lvl1pPr>
            <a:lvl2pPr>
              <a:defRPr sz="2000" b="0" i="0" baseline="0">
                <a:solidFill>
                  <a:srgbClr val="FAF6EC"/>
                </a:solidFill>
                <a:latin typeface="Orgon Slab Light"/>
                <a:cs typeface="Orgon Slab Light"/>
              </a:defRPr>
            </a:lvl2pPr>
            <a:lvl3pPr marL="1143000" indent="-228600">
              <a:buSzPct val="100000"/>
              <a:buFont typeface="Lucida Grande"/>
              <a:buChar char="&gt;"/>
              <a:defRPr sz="1800" b="0" i="0" baseline="0">
                <a:solidFill>
                  <a:srgbClr val="FAF6EC"/>
                </a:solidFill>
                <a:latin typeface="Orgon Slab Light"/>
                <a:cs typeface="Orgon Slab Light"/>
              </a:defRPr>
            </a:lvl3pPr>
            <a:lvl4pPr>
              <a:defRPr sz="1600" b="0" i="0" baseline="0">
                <a:solidFill>
                  <a:srgbClr val="FAF6EC"/>
                </a:solidFill>
                <a:latin typeface="Orgon Slab Light"/>
                <a:cs typeface="Orgon Slab Light"/>
              </a:defRPr>
            </a:lvl4pPr>
            <a:lvl5pPr marL="2057400" indent="-228600">
              <a:buFont typeface="Lucida Grande"/>
              <a:buChar char="&gt;"/>
              <a:defRPr sz="1400" b="0" i="0" baseline="0">
                <a:solidFill>
                  <a:srgbClr val="FAF6EC"/>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pic>
        <p:nvPicPr>
          <p:cNvPr id="9" name="Picture 8"/>
          <p:cNvPicPr>
            <a:picLocks noChangeAspect="1"/>
          </p:cNvPicPr>
          <p:nvPr userDrawn="1"/>
        </p:nvPicPr>
        <p:blipFill>
          <a:blip r:embed="rId2"/>
          <a:stretch>
            <a:fillRect/>
          </a:stretch>
        </p:blipFill>
        <p:spPr>
          <a:xfrm>
            <a:off x="7644057" y="5522384"/>
            <a:ext cx="1349466"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189984"/>
            <a:ext cx="9342553" cy="467127"/>
          </a:xfrm>
          <a:prstGeom prst="rect">
            <a:avLst/>
          </a:prstGeom>
        </p:spPr>
      </p:pic>
    </p:spTree>
    <p:extLst>
      <p:ext uri="{BB962C8B-B14F-4D97-AF65-F5344CB8AC3E}">
        <p14:creationId xmlns:p14="http://schemas.microsoft.com/office/powerpoint/2010/main" val="737579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5" y="1736726"/>
            <a:ext cx="8021637" cy="4432300"/>
          </a:xfrm>
          <a:prstGeom prst="rect">
            <a:avLst/>
          </a:prstGeom>
        </p:spPr>
        <p:txBody>
          <a:bodyPr>
            <a:normAutofit/>
          </a:bodyPr>
          <a:lstStyle>
            <a:lvl1pPr marL="0" indent="0">
              <a:buNone/>
              <a:defRPr sz="2400" b="0" i="0" baseline="0">
                <a:solidFill>
                  <a:srgbClr val="FAF6EC"/>
                </a:solidFill>
                <a:latin typeface="Orgon Slab"/>
                <a:cs typeface="Orgon Slab"/>
              </a:defRPr>
            </a:lvl1pPr>
          </a:lstStyle>
          <a:p>
            <a:r>
              <a:rPr lang="en-US" dirty="0"/>
              <a:t>Graphic Here</a:t>
            </a:r>
          </a:p>
        </p:txBody>
      </p:sp>
      <p:sp>
        <p:nvSpPr>
          <p:cNvPr id="1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chemeClr val="bg1">
                    <a:lumMod val="20000"/>
                    <a:lumOff val="80000"/>
                  </a:schemeClr>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8" name="Picture 7"/>
          <p:cNvPicPr>
            <a:picLocks noChangeAspect="1"/>
          </p:cNvPicPr>
          <p:nvPr userDrawn="1"/>
        </p:nvPicPr>
        <p:blipFill>
          <a:blip r:embed="rId2"/>
          <a:stretch>
            <a:fillRect/>
          </a:stretch>
        </p:blipFill>
        <p:spPr>
          <a:xfrm>
            <a:off x="7644057" y="5522384"/>
            <a:ext cx="1349466" cy="109148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189984"/>
            <a:ext cx="9342553" cy="467127"/>
          </a:xfrm>
          <a:prstGeom prst="rect">
            <a:avLst/>
          </a:prstGeom>
        </p:spPr>
      </p:pic>
    </p:spTree>
    <p:extLst>
      <p:ext uri="{BB962C8B-B14F-4D97-AF65-F5344CB8AC3E}">
        <p14:creationId xmlns:p14="http://schemas.microsoft.com/office/powerpoint/2010/main" val="1575959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69CBA6F-CBBF-42EB-B132-4F4DA21B43B9}"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10054574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9CBA6F-CBBF-42EB-B132-4F4DA21B43B9}"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2393021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9CBA6F-CBBF-42EB-B132-4F4DA21B43B9}"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302493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9CBA6F-CBBF-42EB-B132-4F4DA21B43B9}" type="datetimeFigureOut">
              <a:rPr lang="en-US" smtClean="0"/>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3502075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9CBA6F-CBBF-42EB-B132-4F4DA21B43B9}" type="datetimeFigureOut">
              <a:rPr lang="en-US" smtClean="0"/>
              <a:t>10/21/2021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2183070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9CBA6F-CBBF-42EB-B132-4F4DA21B43B9}" type="datetimeFigureOut">
              <a:rPr lang="en-US" smtClean="0"/>
              <a:t>10/21/2021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4417084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9CBA6F-CBBF-42EB-B132-4F4DA21B43B9}" type="datetimeFigureOut">
              <a:rPr lang="en-US" smtClean="0"/>
              <a:t>10/21/2021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3764714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69CBA6F-CBBF-42EB-B132-4F4DA21B43B9}" type="datetimeFigureOut">
              <a:rPr lang="en-US" smtClean="0"/>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2889822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510790" y="3042959"/>
            <a:ext cx="8021637" cy="3416457"/>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a:t>Graphic Here</a:t>
            </a:r>
          </a:p>
        </p:txBody>
      </p:sp>
      <p:sp>
        <p:nvSpPr>
          <p:cNvPr id="11"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2" name="Slide Number Placeholder 1"/>
          <p:cNvSpPr>
            <a:spLocks noGrp="1"/>
          </p:cNvSpPr>
          <p:nvPr>
            <p:ph type="sldNum" sz="quarter" idx="14"/>
          </p:nvPr>
        </p:nvSpPr>
        <p:spPr/>
        <p:txBody>
          <a:bodyPr/>
          <a:lstStyle/>
          <a:p>
            <a:fld id="{7E03178D-84EE-4CB8-A279-6A93DE17BCD8}" type="slidenum">
              <a:rPr lang="en-US" smtClean="0"/>
              <a:t>‹#›</a:t>
            </a:fld>
            <a:endParaRPr lang="en-US" dirty="0"/>
          </a:p>
        </p:txBody>
      </p:sp>
    </p:spTree>
    <p:extLst>
      <p:ext uri="{BB962C8B-B14F-4D97-AF65-F5344CB8AC3E}">
        <p14:creationId xmlns:p14="http://schemas.microsoft.com/office/powerpoint/2010/main" val="2489552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69CBA6F-CBBF-42EB-B132-4F4DA21B43B9}" type="datetimeFigureOut">
              <a:rPr lang="en-US" smtClean="0"/>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568594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9CBA6F-CBBF-42EB-B132-4F4DA21B43B9}"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4430214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9CBA6F-CBBF-42EB-B132-4F4DA21B43B9}"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656739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7"/>
            <a:ext cx="8196210" cy="3701376"/>
          </a:xfrm>
          <a:prstGeom prst="rect">
            <a:avLst/>
          </a:prstGeom>
        </p:spPr>
        <p:txBody>
          <a:bodyPr/>
          <a:lstStyle>
            <a:lvl1pPr marL="342900" indent="-342900">
              <a:buFont typeface="Lucida Grande"/>
              <a:buChar char="&gt;"/>
              <a:defRPr sz="2400" b="0" i="0" baseline="0">
                <a:solidFill>
                  <a:srgbClr val="509E2F"/>
                </a:solidFill>
                <a:latin typeface="Orgon Slab Light"/>
                <a:cs typeface="Orgon Slab Light"/>
              </a:defRPr>
            </a:lvl1pPr>
            <a:lvl2pPr>
              <a:defRPr sz="2000" b="0" i="0" baseline="0">
                <a:solidFill>
                  <a:srgbClr val="509E2F"/>
                </a:solidFill>
                <a:latin typeface="Orgon Slab Light"/>
                <a:cs typeface="Orgon Slab Light"/>
              </a:defRPr>
            </a:lvl2pPr>
            <a:lvl3pPr marL="1143000" indent="-228600">
              <a:buSzPct val="100000"/>
              <a:buFont typeface="Lucida Grande"/>
              <a:buChar char="&gt;"/>
              <a:defRPr sz="1800" b="0" i="0" baseline="0">
                <a:solidFill>
                  <a:srgbClr val="509E2F"/>
                </a:solidFill>
                <a:latin typeface="Orgon Slab Light"/>
                <a:cs typeface="Orgon Slab Light"/>
              </a:defRPr>
            </a:lvl3pPr>
            <a:lvl4pPr>
              <a:defRPr sz="1600" b="0" i="0" baseline="0">
                <a:solidFill>
                  <a:srgbClr val="509E2F"/>
                </a:solidFill>
                <a:latin typeface="Orgon Slab Light"/>
                <a:cs typeface="Orgon Slab Light"/>
              </a:defRPr>
            </a:lvl4pPr>
            <a:lvl5pPr marL="2057400" indent="-228600">
              <a:buFont typeface="Lucida Grande"/>
              <a:buChar char="&gt;"/>
              <a:defRPr sz="1400" b="0" i="0" baseline="0">
                <a:solidFill>
                  <a:srgbClr val="509E2F"/>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pic>
        <p:nvPicPr>
          <p:cNvPr id="9" name="Picture 8"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pic>
        <p:nvPicPr>
          <p:cNvPr id="11" name="Picture 10"/>
          <p:cNvPicPr>
            <a:picLocks noChangeAspect="1"/>
          </p:cNvPicPr>
          <p:nvPr userDrawn="1"/>
        </p:nvPicPr>
        <p:blipFill>
          <a:blip r:embed="rId3"/>
          <a:stretch>
            <a:fillRect/>
          </a:stretch>
        </p:blipFill>
        <p:spPr>
          <a:xfrm>
            <a:off x="7644384" y="5522977"/>
            <a:ext cx="1347216" cy="1089660"/>
          </a:xfrm>
          <a:prstGeom prst="rect">
            <a:avLst/>
          </a:prstGeom>
        </p:spPr>
      </p:pic>
      <p:sp>
        <p:nvSpPr>
          <p:cNvPr id="7" name="Text Placeholder 5"/>
          <p:cNvSpPr>
            <a:spLocks noGrp="1"/>
          </p:cNvSpPr>
          <p:nvPr>
            <p:ph type="body" sz="quarter" idx="12" hasCustomPrompt="1"/>
          </p:nvPr>
        </p:nvSpPr>
        <p:spPr>
          <a:xfrm>
            <a:off x="824157" y="523910"/>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2282771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spTree>
    <p:extLst>
      <p:ext uri="{BB962C8B-B14F-4D97-AF65-F5344CB8AC3E}">
        <p14:creationId xmlns:p14="http://schemas.microsoft.com/office/powerpoint/2010/main" val="10582036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0" y="3042959"/>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4629942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894009"/>
            <a:ext cx="69723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0" name="Picture 9"/>
          <p:cNvPicPr>
            <a:picLocks noChangeAspect="1"/>
          </p:cNvPicPr>
          <p:nvPr userDrawn="1"/>
        </p:nvPicPr>
        <p:blipFill>
          <a:blip r:embed="rId2"/>
          <a:stretch>
            <a:fillRect/>
          </a:stretch>
        </p:blipFill>
        <p:spPr>
          <a:xfrm>
            <a:off x="7644057" y="5522384"/>
            <a:ext cx="1349466"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spTree>
    <p:extLst>
      <p:ext uri="{BB962C8B-B14F-4D97-AF65-F5344CB8AC3E}">
        <p14:creationId xmlns:p14="http://schemas.microsoft.com/office/powerpoint/2010/main" val="1426850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cap="all"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6" name="Text Placeholder 9"/>
          <p:cNvSpPr>
            <a:spLocks noGrp="1"/>
          </p:cNvSpPr>
          <p:nvPr>
            <p:ph type="body" sz="quarter" idx="11" hasCustomPrompt="1"/>
          </p:nvPr>
        </p:nvSpPr>
        <p:spPr>
          <a:xfrm>
            <a:off x="660209" y="1363509"/>
            <a:ext cx="8196210" cy="4015497"/>
          </a:xfrm>
          <a:prstGeom prst="rect">
            <a:avLst/>
          </a:prstGeom>
        </p:spPr>
        <p:txBody>
          <a:bodyPr/>
          <a:lstStyle>
            <a:lvl1pPr marL="342900" indent="-342900">
              <a:buFont typeface="Lucida Grande"/>
              <a:buChar char="&gt;"/>
              <a:defRPr sz="2400" b="0" i="0" baseline="0">
                <a:solidFill>
                  <a:srgbClr val="003B49"/>
                </a:solidFill>
                <a:latin typeface="Orgon Slab Light"/>
                <a:cs typeface="Orgon Slab Light"/>
              </a:defRPr>
            </a:lvl1pPr>
            <a:lvl2pPr marL="742950" indent="-285750">
              <a:buFont typeface="ArialMT" charset="0"/>
              <a:buChar char="+"/>
              <a:defRPr sz="2000" b="0" i="0" baseline="0">
                <a:solidFill>
                  <a:srgbClr val="003B49"/>
                </a:solidFill>
                <a:latin typeface="Orgon Slab Light"/>
                <a:cs typeface="Orgon Slab Light"/>
              </a:defRPr>
            </a:lvl2pPr>
            <a:lvl3pPr marL="1143000" indent="-228600">
              <a:buSzPct val="100000"/>
              <a:buFont typeface="Lucida Grande"/>
              <a:buChar char="&gt;"/>
              <a:defRPr sz="1800" b="0" i="0" baseline="0">
                <a:solidFill>
                  <a:srgbClr val="003B49"/>
                </a:solidFill>
                <a:latin typeface="Orgon Slab Light"/>
                <a:cs typeface="Orgon Slab Light"/>
              </a:defRPr>
            </a:lvl3pPr>
            <a:lvl4pPr>
              <a:defRPr sz="1600" b="0" i="0" baseline="0">
                <a:solidFill>
                  <a:srgbClr val="003B49"/>
                </a:solidFill>
                <a:latin typeface="Orgon Slab Light"/>
                <a:cs typeface="Orgon Slab Light"/>
              </a:defRPr>
            </a:lvl4pPr>
            <a:lvl5pPr marL="2057400" indent="-228600">
              <a:buFont typeface="Lucida Grande"/>
              <a:buChar char="&gt;"/>
              <a:defRPr sz="1400" b="0" i="0" baseline="0">
                <a:solidFill>
                  <a:srgbClr val="003B49"/>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Light14)</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2" name="Picture 11"/>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120271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671757" y="1363509"/>
            <a:ext cx="8021637" cy="4432300"/>
          </a:xfrm>
          <a:prstGeom prst="rect">
            <a:avLst/>
          </a:prstGeom>
        </p:spPr>
        <p:txBody>
          <a:bodyPr>
            <a:normAutofit/>
          </a:bodyPr>
          <a:lstStyle>
            <a:lvl1pPr marL="0" indent="0">
              <a:buNone/>
              <a:defRPr sz="2400" b="0" i="0" baseline="0">
                <a:solidFill>
                  <a:srgbClr val="003B49"/>
                </a:solidFill>
                <a:latin typeface="Orgon Slab Light"/>
                <a:cs typeface="Orgon Slab Light"/>
              </a:defRPr>
            </a:lvl1pPr>
          </a:lstStyle>
          <a:p>
            <a:r>
              <a:rPr lang="en-US" dirty="0"/>
              <a:t>Graphic Here</a:t>
            </a:r>
          </a:p>
        </p:txBody>
      </p:sp>
      <p:sp>
        <p:nvSpPr>
          <p:cNvPr id="1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cap="all"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1" name="Picture 10"/>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121805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1657350" y="4464028"/>
            <a:ext cx="6858000" cy="1194650"/>
          </a:xfrm>
          <a:prstGeom prst="rect">
            <a:avLst/>
          </a:prstGeom>
          <a:noFill/>
          <a:ln>
            <a:noFill/>
          </a:ln>
        </p:spPr>
        <p:txBody>
          <a:bodyPr spcFirstLastPara="1" wrap="square" lIns="91425" tIns="45700" rIns="91425" bIns="45700" anchor="t" anchorCtr="0">
            <a:noAutofit/>
          </a:bodyPr>
          <a:lstStyle>
            <a:lvl1pPr marR="0" lvl="0" algn="r">
              <a:lnSpc>
                <a:spcPct val="90000"/>
              </a:lnSpc>
              <a:spcBef>
                <a:spcPts val="0"/>
              </a:spcBef>
              <a:spcAft>
                <a:spcPts val="0"/>
              </a:spcAft>
              <a:buClr>
                <a:srgbClr val="E2E2E2"/>
              </a:buClr>
              <a:buSzPts val="7200"/>
              <a:buFont typeface="Corbel"/>
              <a:buNone/>
              <a:defRPr sz="7200" b="0" i="0" u="none" strike="noStrike" cap="none">
                <a:solidFill>
                  <a:srgbClr val="E2E2E2"/>
                </a:solidFill>
                <a:latin typeface="Corbel"/>
                <a:ea typeface="Corbel"/>
                <a:cs typeface="Corbel"/>
                <a:sym typeface="Corbe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7" name="Google Shape;17;p22"/>
          <p:cNvSpPr txBox="1">
            <a:spLocks noGrp="1"/>
          </p:cNvSpPr>
          <p:nvPr>
            <p:ph type="subTitle" idx="1"/>
          </p:nvPr>
        </p:nvSpPr>
        <p:spPr>
          <a:xfrm>
            <a:off x="1657349" y="3829878"/>
            <a:ext cx="6858000" cy="618523"/>
          </a:xfrm>
          <a:prstGeom prst="rect">
            <a:avLst/>
          </a:prstGeom>
          <a:noFill/>
          <a:ln>
            <a:noFill/>
          </a:ln>
        </p:spPr>
        <p:txBody>
          <a:bodyPr spcFirstLastPara="1" wrap="square" lIns="91425" tIns="45700" rIns="91425" bIns="45700" anchor="b" anchorCtr="0">
            <a:noAutofit/>
          </a:bodyPr>
          <a:lstStyle>
            <a:lvl1pPr marR="0" lvl="0" algn="r">
              <a:lnSpc>
                <a:spcPct val="90000"/>
              </a:lnSpc>
              <a:spcBef>
                <a:spcPts val="750"/>
              </a:spcBef>
              <a:spcAft>
                <a:spcPts val="0"/>
              </a:spcAft>
              <a:buClr>
                <a:schemeClr val="lt2"/>
              </a:buClr>
              <a:buSzPts val="2400"/>
              <a:buFont typeface="Arial"/>
              <a:buNone/>
              <a:defRPr sz="2400" b="0" i="0" u="none" strike="noStrike" cap="none">
                <a:solidFill>
                  <a:schemeClr val="lt2"/>
                </a:solidFill>
                <a:latin typeface="Corbel"/>
                <a:ea typeface="Corbel"/>
                <a:cs typeface="Corbel"/>
                <a:sym typeface="Corbel"/>
              </a:defRPr>
            </a:lvl1pPr>
            <a:lvl2pPr marR="0" lvl="1" algn="ctr">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2pPr>
            <a:lvl3pPr marR="0" lvl="2" algn="ctr">
              <a:lnSpc>
                <a:spcPct val="90000"/>
              </a:lnSpc>
              <a:spcBef>
                <a:spcPts val="375"/>
              </a:spcBef>
              <a:spcAft>
                <a:spcPts val="0"/>
              </a:spcAft>
              <a:buClr>
                <a:srgbClr val="EDEDED"/>
              </a:buClr>
              <a:buSzPts val="1350"/>
              <a:buFont typeface="Arial"/>
              <a:buNone/>
              <a:defRPr sz="1350" b="0" i="0" u="none" strike="noStrike" cap="none">
                <a:solidFill>
                  <a:srgbClr val="EDEDED"/>
                </a:solidFill>
                <a:latin typeface="Corbel"/>
                <a:ea typeface="Corbel"/>
                <a:cs typeface="Corbel"/>
                <a:sym typeface="Corbel"/>
              </a:defRPr>
            </a:lvl3pPr>
            <a:lvl4pPr marR="0" lvl="3" algn="ctr">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ctr">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ctr">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ctr">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ctr">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ctr">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18" name="Google Shape;18;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9" name="Google Shape;19;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20" name="Google Shape;20;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798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894009"/>
            <a:ext cx="69723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0" name="Picture 9"/>
          <p:cNvPicPr>
            <a:picLocks noChangeAspect="1"/>
          </p:cNvPicPr>
          <p:nvPr userDrawn="1"/>
        </p:nvPicPr>
        <p:blipFill>
          <a:blip r:embed="rId2"/>
          <a:stretch>
            <a:fillRect/>
          </a:stretch>
        </p:blipFill>
        <p:spPr>
          <a:xfrm>
            <a:off x="7644057" y="5522384"/>
            <a:ext cx="1349466"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sp>
        <p:nvSpPr>
          <p:cNvPr id="3" name="Slide Number Placeholder 2"/>
          <p:cNvSpPr>
            <a:spLocks noGrp="1"/>
          </p:cNvSpPr>
          <p:nvPr>
            <p:ph type="sldNum" sz="quarter" idx="11"/>
          </p:nvPr>
        </p:nvSpPr>
        <p:spPr/>
        <p:txBody>
          <a:bodyPr/>
          <a:lstStyle/>
          <a:p>
            <a:fld id="{7E03178D-84EE-4CB8-A279-6A93DE17BCD8}" type="slidenum">
              <a:rPr lang="en-US" smtClean="0"/>
              <a:t>‹#›</a:t>
            </a:fld>
            <a:endParaRPr lang="en-US" dirty="0"/>
          </a:p>
        </p:txBody>
      </p:sp>
    </p:spTree>
    <p:extLst>
      <p:ext uri="{BB962C8B-B14F-4D97-AF65-F5344CB8AC3E}">
        <p14:creationId xmlns:p14="http://schemas.microsoft.com/office/powerpoint/2010/main" val="2024342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EDEDED"/>
              </a:buClr>
              <a:buSzPts val="4400"/>
              <a:buFont typeface="Corbel"/>
              <a:buNone/>
              <a:defRPr sz="4400" b="0" i="0" u="none" strike="noStrike" cap="none">
                <a:solidFill>
                  <a:srgbClr val="EDEDED"/>
                </a:solidFill>
                <a:latin typeface="Corbel"/>
                <a:ea typeface="Corbel"/>
                <a:cs typeface="Corbel"/>
                <a:sym typeface="Corbe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3" name="Google Shape;23;p23"/>
          <p:cNvSpPr txBox="1">
            <a:spLocks noGrp="1"/>
          </p:cNvSpPr>
          <p:nvPr>
            <p:ph type="body" idx="1"/>
          </p:nvPr>
        </p:nvSpPr>
        <p:spPr>
          <a:xfrm>
            <a:off x="840000" y="1825625"/>
            <a:ext cx="7675350" cy="4351338"/>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1pPr>
            <a:lvl2pPr marL="914400" marR="0" lvl="1" indent="-355600" algn="l">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24" name="Google Shape;24;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25" name="Google Shape;25;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26" name="Google Shape;26;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534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4"/>
          <p:cNvSpPr txBox="1">
            <a:spLocks noGrp="1"/>
          </p:cNvSpPr>
          <p:nvPr>
            <p:ph type="ctrTitle"/>
          </p:nvPr>
        </p:nvSpPr>
        <p:spPr>
          <a:xfrm>
            <a:off x="640899" y="4464028"/>
            <a:ext cx="6858000" cy="119465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E2E2E2"/>
              </a:buClr>
              <a:buSzPts val="7200"/>
              <a:buFont typeface="Corbel"/>
              <a:buNone/>
              <a:defRPr sz="7200" b="0" i="0" u="none" strike="noStrike" cap="none">
                <a:solidFill>
                  <a:srgbClr val="E2E2E2"/>
                </a:solidFill>
                <a:latin typeface="Corbel"/>
                <a:ea typeface="Corbel"/>
                <a:cs typeface="Corbel"/>
                <a:sym typeface="Corbe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9" name="Google Shape;29;p24"/>
          <p:cNvSpPr txBox="1">
            <a:spLocks noGrp="1"/>
          </p:cNvSpPr>
          <p:nvPr>
            <p:ph type="subTitle" idx="1"/>
          </p:nvPr>
        </p:nvSpPr>
        <p:spPr>
          <a:xfrm>
            <a:off x="640899" y="3829878"/>
            <a:ext cx="6858000" cy="617822"/>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750"/>
              </a:spcBef>
              <a:spcAft>
                <a:spcPts val="0"/>
              </a:spcAft>
              <a:buClr>
                <a:schemeClr val="lt2"/>
              </a:buClr>
              <a:buSzPts val="2400"/>
              <a:buFont typeface="Arial"/>
              <a:buNone/>
              <a:defRPr sz="2400" b="0" i="0" u="none" strike="noStrike" cap="none">
                <a:solidFill>
                  <a:schemeClr val="lt2"/>
                </a:solidFill>
                <a:latin typeface="Corbel"/>
                <a:ea typeface="Corbel"/>
                <a:cs typeface="Corbel"/>
                <a:sym typeface="Corbel"/>
              </a:defRPr>
            </a:lvl1pPr>
            <a:lvl2pPr marR="0" lvl="1" algn="ctr">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2pPr>
            <a:lvl3pPr marR="0" lvl="2" algn="ctr">
              <a:lnSpc>
                <a:spcPct val="90000"/>
              </a:lnSpc>
              <a:spcBef>
                <a:spcPts val="375"/>
              </a:spcBef>
              <a:spcAft>
                <a:spcPts val="0"/>
              </a:spcAft>
              <a:buClr>
                <a:srgbClr val="EDEDED"/>
              </a:buClr>
              <a:buSzPts val="1350"/>
              <a:buFont typeface="Arial"/>
              <a:buNone/>
              <a:defRPr sz="1350" b="0" i="0" u="none" strike="noStrike" cap="none">
                <a:solidFill>
                  <a:srgbClr val="EDEDED"/>
                </a:solidFill>
                <a:latin typeface="Corbel"/>
                <a:ea typeface="Corbel"/>
                <a:cs typeface="Corbel"/>
                <a:sym typeface="Corbel"/>
              </a:defRPr>
            </a:lvl3pPr>
            <a:lvl4pPr marR="0" lvl="3" algn="ctr">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ctr">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ctr">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ctr">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ctr">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ctr">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30" name="Google Shape;30;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31" name="Google Shape;31;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32" name="Google Shape;32;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213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EDEDED"/>
              </a:buClr>
              <a:buSzPts val="4400"/>
              <a:buFont typeface="Corbel"/>
              <a:buNone/>
              <a:defRPr sz="4400" b="0" i="0" u="none" strike="noStrike" cap="none">
                <a:solidFill>
                  <a:srgbClr val="EDEDED"/>
                </a:solidFill>
                <a:latin typeface="Corbel"/>
                <a:ea typeface="Corbel"/>
                <a:cs typeface="Corbel"/>
                <a:sym typeface="Corbe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5" name="Google Shape;35;p25"/>
          <p:cNvSpPr txBox="1">
            <a:spLocks noGrp="1"/>
          </p:cNvSpPr>
          <p:nvPr>
            <p:ph type="body" idx="1"/>
          </p:nvPr>
        </p:nvSpPr>
        <p:spPr>
          <a:xfrm>
            <a:off x="840000" y="1825625"/>
            <a:ext cx="3768912" cy="4351338"/>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1pPr>
            <a:lvl2pPr marL="914400" marR="0" lvl="1" indent="-355600" algn="l">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36" name="Google Shape;36;p25"/>
          <p:cNvSpPr txBox="1">
            <a:spLocks noGrp="1"/>
          </p:cNvSpPr>
          <p:nvPr>
            <p:ph type="body" idx="2"/>
          </p:nvPr>
        </p:nvSpPr>
        <p:spPr>
          <a:xfrm>
            <a:off x="4739880" y="1825625"/>
            <a:ext cx="3775470" cy="4351338"/>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1pPr>
            <a:lvl2pPr marL="914400" marR="0" lvl="1" indent="-355600" algn="l">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37" name="Google Shape;37;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38" name="Google Shape;38;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39" name="Google Shape;39;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722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EDEDED"/>
              </a:buClr>
              <a:buSzPts val="4400"/>
              <a:buFont typeface="Corbel"/>
              <a:buNone/>
              <a:defRPr sz="4400" b="0" i="0" u="none" strike="noStrike" cap="none">
                <a:solidFill>
                  <a:srgbClr val="EDEDED"/>
                </a:solidFill>
                <a:latin typeface="Corbel"/>
                <a:ea typeface="Corbel"/>
                <a:cs typeface="Corbel"/>
                <a:sym typeface="Corbe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2" name="Google Shape;42;p26"/>
          <p:cNvSpPr txBox="1">
            <a:spLocks noGrp="1"/>
          </p:cNvSpPr>
          <p:nvPr>
            <p:ph type="body" idx="1"/>
          </p:nvPr>
        </p:nvSpPr>
        <p:spPr>
          <a:xfrm>
            <a:off x="840000" y="1681163"/>
            <a:ext cx="3768912" cy="823912"/>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750"/>
              </a:spcBef>
              <a:spcAft>
                <a:spcPts val="0"/>
              </a:spcAft>
              <a:buClr>
                <a:schemeClr val="lt2"/>
              </a:buClr>
              <a:buSzPts val="2000"/>
              <a:buFont typeface="Arial"/>
              <a:buNone/>
              <a:defRPr sz="2000" b="0" i="0" u="none" strike="noStrike" cap="none">
                <a:solidFill>
                  <a:schemeClr val="lt2"/>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1500"/>
              <a:buFont typeface="Arial"/>
              <a:buNone/>
              <a:defRPr sz="1500" b="1"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1350"/>
              <a:buFont typeface="Arial"/>
              <a:buNone/>
              <a:defRPr sz="1350" b="1"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1200"/>
              <a:buFont typeface="Arial"/>
              <a:buNone/>
              <a:defRPr sz="1200" b="1"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1200"/>
              <a:buFont typeface="Arial"/>
              <a:buNone/>
              <a:defRPr sz="1200" b="1"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9pPr>
          </a:lstStyle>
          <a:p>
            <a:endParaRPr/>
          </a:p>
        </p:txBody>
      </p:sp>
      <p:sp>
        <p:nvSpPr>
          <p:cNvPr id="43" name="Google Shape;43;p26"/>
          <p:cNvSpPr txBox="1">
            <a:spLocks noGrp="1"/>
          </p:cNvSpPr>
          <p:nvPr>
            <p:ph type="body" idx="2"/>
          </p:nvPr>
        </p:nvSpPr>
        <p:spPr>
          <a:xfrm>
            <a:off x="840000" y="2505075"/>
            <a:ext cx="3768912" cy="3684588"/>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1pPr>
            <a:lvl2pPr marL="914400" marR="0" lvl="1" indent="-355600" algn="l">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44" name="Google Shape;44;p26"/>
          <p:cNvSpPr txBox="1">
            <a:spLocks noGrp="1"/>
          </p:cNvSpPr>
          <p:nvPr>
            <p:ph type="body" idx="3"/>
          </p:nvPr>
        </p:nvSpPr>
        <p:spPr>
          <a:xfrm>
            <a:off x="4739880" y="1681163"/>
            <a:ext cx="3776661" cy="823912"/>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750"/>
              </a:spcBef>
              <a:spcAft>
                <a:spcPts val="0"/>
              </a:spcAft>
              <a:buClr>
                <a:schemeClr val="lt2"/>
              </a:buClr>
              <a:buSzPts val="2000"/>
              <a:buFont typeface="Arial"/>
              <a:buNone/>
              <a:defRPr sz="2000" b="0" i="0" u="none" strike="noStrike" cap="none">
                <a:solidFill>
                  <a:schemeClr val="lt2"/>
                </a:solidFill>
                <a:latin typeface="Corbel"/>
                <a:ea typeface="Corbel"/>
                <a:cs typeface="Corbel"/>
                <a:sym typeface="Corbel"/>
              </a:defRPr>
            </a:lvl1pPr>
            <a:lvl2pPr marL="914400" marR="0" lvl="1" indent="-355600" algn="l">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45" name="Google Shape;45;p26"/>
          <p:cNvSpPr txBox="1">
            <a:spLocks noGrp="1"/>
          </p:cNvSpPr>
          <p:nvPr>
            <p:ph type="body" idx="4"/>
          </p:nvPr>
        </p:nvSpPr>
        <p:spPr>
          <a:xfrm>
            <a:off x="4739880" y="2505075"/>
            <a:ext cx="3776661" cy="3684588"/>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1pPr>
            <a:lvl2pPr marL="914400" marR="0" lvl="1" indent="-355600" algn="l">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46" name="Google Shape;46;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47" name="Google Shape;47;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48" name="Google Shape;48;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4490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EDEDED"/>
              </a:buClr>
              <a:buSzPts val="4400"/>
              <a:buFont typeface="Corbel"/>
              <a:buNone/>
              <a:defRPr sz="4400" b="0" i="0" u="none" strike="noStrike" cap="none">
                <a:solidFill>
                  <a:srgbClr val="EDEDED"/>
                </a:solidFill>
                <a:latin typeface="Corbel"/>
                <a:ea typeface="Corbel"/>
                <a:cs typeface="Corbel"/>
                <a:sym typeface="Corbe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1" name="Google Shape;51;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52" name="Google Shape;52;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53" name="Google Shape;53;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51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56" name="Google Shape;56;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57" name="Google Shape;57;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3150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EDEDED"/>
              </a:buClr>
              <a:buSzPts val="2400"/>
              <a:buFont typeface="Corbel"/>
              <a:buNone/>
              <a:defRPr sz="2400" b="0" i="0" u="none" strike="noStrike" cap="none">
                <a:solidFill>
                  <a:srgbClr val="EDEDED"/>
                </a:solidFill>
                <a:latin typeface="Corbel"/>
                <a:ea typeface="Corbel"/>
                <a:cs typeface="Corbel"/>
                <a:sym typeface="Corbe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0" name="Google Shape;60;p2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1pPr>
            <a:lvl2pPr marL="914400" marR="0" lvl="1" indent="-355600" algn="l">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61" name="Google Shape;61;p29"/>
          <p:cNvSpPr txBox="1">
            <a:spLocks noGrp="1"/>
          </p:cNvSpPr>
          <p:nvPr>
            <p:ph type="body" idx="2"/>
          </p:nvPr>
        </p:nvSpPr>
        <p:spPr>
          <a:xfrm>
            <a:off x="840000" y="2057400"/>
            <a:ext cx="2739019" cy="3811588"/>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chemeClr val="lt2"/>
              </a:buClr>
              <a:buSzPts val="1400"/>
              <a:buFont typeface="Arial"/>
              <a:buNone/>
              <a:defRPr sz="1400" b="0" i="0" u="none" strike="noStrike" cap="none">
                <a:solidFill>
                  <a:schemeClr val="lt2"/>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1050"/>
              <a:buFont typeface="Arial"/>
              <a:buNone/>
              <a:defRPr sz="1050" b="0"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9pPr>
          </a:lstStyle>
          <a:p>
            <a:endParaRPr/>
          </a:p>
        </p:txBody>
      </p:sp>
      <p:sp>
        <p:nvSpPr>
          <p:cNvPr id="62" name="Google Shape;62;p2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63" name="Google Shape;63;p2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64" name="Google Shape;64;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1798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EDEDED"/>
              </a:buClr>
              <a:buSzPts val="2400"/>
              <a:buFont typeface="Corbel"/>
              <a:buNone/>
              <a:defRPr sz="2400" b="0" i="0" u="none" strike="noStrike" cap="none">
                <a:solidFill>
                  <a:srgbClr val="EDEDED"/>
                </a:solidFill>
                <a:latin typeface="Corbel"/>
                <a:ea typeface="Corbel"/>
                <a:cs typeface="Corbel"/>
                <a:sym typeface="Corbe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7" name="Google Shape;67;p3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EDEDED"/>
              </a:buClr>
              <a:buSzPts val="2400"/>
              <a:buFont typeface="Arial"/>
              <a:buNone/>
              <a:defRPr sz="24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2100"/>
              <a:buFont typeface="Arial"/>
              <a:buNone/>
              <a:defRPr sz="21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800"/>
              <a:buFont typeface="Arial"/>
              <a:buNone/>
              <a:defRPr sz="18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9pPr>
          </a:lstStyle>
          <a:p>
            <a:endParaRPr/>
          </a:p>
        </p:txBody>
      </p:sp>
      <p:sp>
        <p:nvSpPr>
          <p:cNvPr id="68" name="Google Shape;68;p30"/>
          <p:cNvSpPr txBox="1">
            <a:spLocks noGrp="1"/>
          </p:cNvSpPr>
          <p:nvPr>
            <p:ph type="body" idx="1"/>
          </p:nvPr>
        </p:nvSpPr>
        <p:spPr>
          <a:xfrm>
            <a:off x="840000" y="2057400"/>
            <a:ext cx="2739019" cy="3811588"/>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chemeClr val="lt2"/>
              </a:buClr>
              <a:buSzPts val="1400"/>
              <a:buFont typeface="Arial"/>
              <a:buNone/>
              <a:defRPr sz="1400" b="0" i="0" u="none" strike="noStrike" cap="none">
                <a:solidFill>
                  <a:schemeClr val="lt2"/>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1050"/>
              <a:buFont typeface="Arial"/>
              <a:buNone/>
              <a:defRPr sz="1050" b="0"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9pPr>
          </a:lstStyle>
          <a:p>
            <a:endParaRPr/>
          </a:p>
        </p:txBody>
      </p:sp>
      <p:sp>
        <p:nvSpPr>
          <p:cNvPr id="69" name="Google Shape;69;p3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70" name="Google Shape;70;p3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71" name="Google Shape;71;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99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629841" y="4367161"/>
            <a:ext cx="7886700" cy="819355"/>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EDEDED"/>
              </a:buClr>
              <a:buSzPts val="2400"/>
              <a:buFont typeface="Corbel"/>
              <a:buNone/>
              <a:defRPr sz="2400" b="0" i="0" u="none" strike="noStrike" cap="none">
                <a:solidFill>
                  <a:srgbClr val="EDEDED"/>
                </a:solidFill>
                <a:latin typeface="Corbel"/>
                <a:ea typeface="Corbel"/>
                <a:cs typeface="Corbel"/>
                <a:sym typeface="Corbe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4" name="Google Shape;74;p31"/>
          <p:cNvSpPr>
            <a:spLocks noGrp="1"/>
          </p:cNvSpPr>
          <p:nvPr>
            <p:ph type="pic" idx="2"/>
          </p:nvPr>
        </p:nvSpPr>
        <p:spPr>
          <a:xfrm>
            <a:off x="629841" y="987426"/>
            <a:ext cx="7886700" cy="33797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EDEDED"/>
              </a:buClr>
              <a:buSzPts val="2400"/>
              <a:buFont typeface="Arial"/>
              <a:buNone/>
              <a:defRPr sz="24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2100"/>
              <a:buFont typeface="Arial"/>
              <a:buNone/>
              <a:defRPr sz="21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800"/>
              <a:buFont typeface="Arial"/>
              <a:buNone/>
              <a:defRPr sz="18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9pPr>
          </a:lstStyle>
          <a:p>
            <a:endParaRPr/>
          </a:p>
        </p:txBody>
      </p:sp>
      <p:sp>
        <p:nvSpPr>
          <p:cNvPr id="75" name="Google Shape;75;p31"/>
          <p:cNvSpPr txBox="1">
            <a:spLocks noGrp="1"/>
          </p:cNvSpPr>
          <p:nvPr>
            <p:ph type="body" idx="1"/>
          </p:nvPr>
        </p:nvSpPr>
        <p:spPr>
          <a:xfrm>
            <a:off x="629841" y="5186516"/>
            <a:ext cx="7885509" cy="682472"/>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chemeClr val="lt2"/>
              </a:buClr>
              <a:buSzPts val="1200"/>
              <a:buFont typeface="Arial"/>
              <a:buNone/>
              <a:defRPr sz="1200" b="0" i="0" u="none" strike="noStrike" cap="none">
                <a:solidFill>
                  <a:schemeClr val="lt2"/>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1050"/>
              <a:buFont typeface="Arial"/>
              <a:buNone/>
              <a:defRPr sz="1050" b="0"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9pPr>
          </a:lstStyle>
          <a:p>
            <a:endParaRPr/>
          </a:p>
        </p:txBody>
      </p:sp>
      <p:sp>
        <p:nvSpPr>
          <p:cNvPr id="76" name="Google Shape;76;p3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77" name="Google Shape;77;p3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78" name="Google Shape;78;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333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9"/>
        <p:cNvGrpSpPr/>
        <p:nvPr/>
      </p:nvGrpSpPr>
      <p:grpSpPr>
        <a:xfrm>
          <a:off x="0" y="0"/>
          <a:ext cx="0" cy="0"/>
          <a:chOff x="0" y="0"/>
          <a:chExt cx="0" cy="0"/>
        </a:xfrm>
      </p:grpSpPr>
      <p:sp>
        <p:nvSpPr>
          <p:cNvPr id="80" name="Google Shape;80;p32"/>
          <p:cNvSpPr txBox="1">
            <a:spLocks noGrp="1"/>
          </p:cNvSpPr>
          <p:nvPr>
            <p:ph type="title"/>
          </p:nvPr>
        </p:nvSpPr>
        <p:spPr>
          <a:xfrm>
            <a:off x="629841" y="365125"/>
            <a:ext cx="7886700" cy="3534344"/>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EDEDED"/>
              </a:buClr>
              <a:buSzPts val="2400"/>
              <a:buFont typeface="Corbel"/>
              <a:buNone/>
              <a:defRPr sz="2400" b="0" i="0" u="none" strike="noStrike" cap="none">
                <a:solidFill>
                  <a:srgbClr val="EDEDED"/>
                </a:solidFill>
                <a:latin typeface="Corbel"/>
                <a:ea typeface="Corbel"/>
                <a:cs typeface="Corbel"/>
                <a:sym typeface="Corbe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1" name="Google Shape;81;p32"/>
          <p:cNvSpPr txBox="1">
            <a:spLocks noGrp="1"/>
          </p:cNvSpPr>
          <p:nvPr>
            <p:ph type="body" idx="1"/>
          </p:nvPr>
        </p:nvSpPr>
        <p:spPr>
          <a:xfrm>
            <a:off x="629841" y="4489399"/>
            <a:ext cx="7885509" cy="1501826"/>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1050"/>
              <a:buFont typeface="Arial"/>
              <a:buNone/>
              <a:defRPr sz="1050" b="0"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9pPr>
          </a:lstStyle>
          <a:p>
            <a:endParaRPr/>
          </a:p>
        </p:txBody>
      </p:sp>
      <p:sp>
        <p:nvSpPr>
          <p:cNvPr id="82" name="Google Shape;82;p3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83" name="Google Shape;83;p3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84" name="Google Shape;84;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852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0" y="3586334"/>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510790" y="2996760"/>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7"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3002901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5"/>
        <p:cNvGrpSpPr/>
        <p:nvPr/>
      </p:nvGrpSpPr>
      <p:grpSpPr>
        <a:xfrm>
          <a:off x="0" y="0"/>
          <a:ext cx="0" cy="0"/>
          <a:chOff x="0" y="0"/>
          <a:chExt cx="0" cy="0"/>
        </a:xfrm>
      </p:grpSpPr>
      <p:sp>
        <p:nvSpPr>
          <p:cNvPr id="86" name="Google Shape;86;p33"/>
          <p:cNvSpPr txBox="1">
            <a:spLocks noGrp="1"/>
          </p:cNvSpPr>
          <p:nvPr>
            <p:ph type="title"/>
          </p:nvPr>
        </p:nvSpPr>
        <p:spPr>
          <a:xfrm>
            <a:off x="1084659" y="365125"/>
            <a:ext cx="6977064" cy="2992904"/>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EDEDED"/>
              </a:buClr>
              <a:buSzPts val="3300"/>
              <a:buFont typeface="Corbel"/>
              <a:buNone/>
              <a:defRPr sz="3300" b="0" i="0" u="none" strike="noStrike" cap="none">
                <a:solidFill>
                  <a:srgbClr val="EDEDED"/>
                </a:solidFill>
                <a:latin typeface="Corbel"/>
                <a:ea typeface="Corbel"/>
                <a:cs typeface="Corbel"/>
                <a:sym typeface="Corbe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7" name="Google Shape;87;p33"/>
          <p:cNvSpPr txBox="1">
            <a:spLocks noGrp="1"/>
          </p:cNvSpPr>
          <p:nvPr>
            <p:ph type="body" idx="1"/>
          </p:nvPr>
        </p:nvSpPr>
        <p:spPr>
          <a:xfrm>
            <a:off x="1290484" y="3365557"/>
            <a:ext cx="6564224" cy="548968"/>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rgbClr val="EDEDED"/>
              </a:buClr>
              <a:buSzPts val="1050"/>
              <a:buFont typeface="Arial"/>
              <a:buNone/>
              <a:defRPr sz="1050" b="0" i="0" u="none" strike="noStrike" cap="none">
                <a:solidFill>
                  <a:srgbClr val="EDEDED"/>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1050"/>
              <a:buFont typeface="Arial"/>
              <a:buNone/>
              <a:defRPr sz="1050" b="0"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9pPr>
          </a:lstStyle>
          <a:p>
            <a:endParaRPr/>
          </a:p>
        </p:txBody>
      </p:sp>
      <p:sp>
        <p:nvSpPr>
          <p:cNvPr id="88" name="Google Shape;88;p33"/>
          <p:cNvSpPr txBox="1">
            <a:spLocks noGrp="1"/>
          </p:cNvSpPr>
          <p:nvPr>
            <p:ph type="body" idx="2"/>
          </p:nvPr>
        </p:nvSpPr>
        <p:spPr>
          <a:xfrm>
            <a:off x="628650" y="4501729"/>
            <a:ext cx="7884318" cy="1489496"/>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1050"/>
              <a:buFont typeface="Arial"/>
              <a:buNone/>
              <a:defRPr sz="1050" b="0"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9pPr>
          </a:lstStyle>
          <a:p>
            <a:endParaRPr/>
          </a:p>
        </p:txBody>
      </p:sp>
      <p:sp>
        <p:nvSpPr>
          <p:cNvPr id="89" name="Google Shape;89;p3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90" name="Google Shape;90;p3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91" name="Google Shape;91;p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33"/>
          <p:cNvSpPr txBox="1"/>
          <p:nvPr/>
        </p:nvSpPr>
        <p:spPr>
          <a:xfrm>
            <a:off x="833283" y="786824"/>
            <a:ext cx="457200" cy="584776"/>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lt1"/>
              </a:buClr>
              <a:buSzPts val="6000"/>
              <a:buFont typeface="Corbel"/>
              <a:buNone/>
            </a:pPr>
            <a:r>
              <a:rPr lang="en-US" sz="6000" b="0" i="0" u="none" strike="noStrike" cap="none">
                <a:solidFill>
                  <a:schemeClr val="lt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93" name="Google Shape;93;p33"/>
          <p:cNvSpPr txBox="1"/>
          <p:nvPr/>
        </p:nvSpPr>
        <p:spPr>
          <a:xfrm>
            <a:off x="7828359" y="2743200"/>
            <a:ext cx="457200" cy="584776"/>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chemeClr val="lt1"/>
              </a:buClr>
              <a:buSzPts val="6000"/>
              <a:buFont typeface="Corbel"/>
              <a:buNone/>
            </a:pPr>
            <a:r>
              <a:rPr lang="en-US" sz="6000" b="0" i="0" u="none" strike="noStrike" cap="none">
                <a:solidFill>
                  <a:schemeClr val="lt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0550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4"/>
        <p:cNvGrpSpPr/>
        <p:nvPr/>
      </p:nvGrpSpPr>
      <p:grpSpPr>
        <a:xfrm>
          <a:off x="0" y="0"/>
          <a:ext cx="0" cy="0"/>
          <a:chOff x="0" y="0"/>
          <a:chExt cx="0" cy="0"/>
        </a:xfrm>
      </p:grpSpPr>
      <p:sp>
        <p:nvSpPr>
          <p:cNvPr id="95" name="Google Shape;95;p34"/>
          <p:cNvSpPr txBox="1">
            <a:spLocks noGrp="1"/>
          </p:cNvSpPr>
          <p:nvPr>
            <p:ph type="title"/>
          </p:nvPr>
        </p:nvSpPr>
        <p:spPr>
          <a:xfrm>
            <a:off x="629841" y="2326968"/>
            <a:ext cx="7886700" cy="2511835"/>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EDEDED"/>
              </a:buClr>
              <a:buSzPts val="4050"/>
              <a:buFont typeface="Corbel"/>
              <a:buNone/>
              <a:defRPr sz="4050" b="0" i="0" u="none" strike="noStrike" cap="none">
                <a:solidFill>
                  <a:srgbClr val="EDEDED"/>
                </a:solidFill>
                <a:latin typeface="Corbel"/>
                <a:ea typeface="Corbel"/>
                <a:cs typeface="Corbel"/>
                <a:sym typeface="Corbe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96" name="Google Shape;96;p34"/>
          <p:cNvSpPr txBox="1">
            <a:spLocks noGrp="1"/>
          </p:cNvSpPr>
          <p:nvPr>
            <p:ph type="body" idx="1"/>
          </p:nvPr>
        </p:nvSpPr>
        <p:spPr>
          <a:xfrm>
            <a:off x="629841" y="4850581"/>
            <a:ext cx="7885509" cy="1140644"/>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1050"/>
              <a:buFont typeface="Arial"/>
              <a:buNone/>
              <a:defRPr sz="1050" b="0"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750"/>
              <a:buFont typeface="Arial"/>
              <a:buNone/>
              <a:defRPr sz="750" b="0" i="0" u="none" strike="noStrike" cap="none">
                <a:solidFill>
                  <a:schemeClr val="lt1"/>
                </a:solidFill>
                <a:latin typeface="Corbel"/>
                <a:ea typeface="Corbel"/>
                <a:cs typeface="Corbel"/>
                <a:sym typeface="Corbel"/>
              </a:defRPr>
            </a:lvl9pPr>
          </a:lstStyle>
          <a:p>
            <a:endParaRPr/>
          </a:p>
        </p:txBody>
      </p:sp>
      <p:sp>
        <p:nvSpPr>
          <p:cNvPr id="97" name="Google Shape;97;p3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98" name="Google Shape;98;p3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99" name="Google Shape;99;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8176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0"/>
        <p:cNvGrpSpPr/>
        <p:nvPr/>
      </p:nvGrpSpPr>
      <p:grpSpPr>
        <a:xfrm>
          <a:off x="0" y="0"/>
          <a:ext cx="0" cy="0"/>
          <a:chOff x="0" y="0"/>
          <a:chExt cx="0" cy="0"/>
        </a:xfrm>
      </p:grpSpPr>
      <p:sp>
        <p:nvSpPr>
          <p:cNvPr id="101" name="Google Shape;101;p3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EDEDED"/>
              </a:buClr>
              <a:buSzPts val="4400"/>
              <a:buFont typeface="Corbel"/>
              <a:buNone/>
              <a:defRPr sz="4400" b="0" i="0" u="none" strike="noStrike" cap="none">
                <a:solidFill>
                  <a:srgbClr val="EDEDED"/>
                </a:solidFill>
                <a:latin typeface="Corbel"/>
                <a:ea typeface="Corbel"/>
                <a:cs typeface="Corbel"/>
                <a:sym typeface="Corbe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02" name="Google Shape;102;p35"/>
          <p:cNvSpPr txBox="1">
            <a:spLocks noGrp="1"/>
          </p:cNvSpPr>
          <p:nvPr>
            <p:ph type="body" idx="1"/>
          </p:nvPr>
        </p:nvSpPr>
        <p:spPr>
          <a:xfrm>
            <a:off x="1002961" y="1885950"/>
            <a:ext cx="2210150" cy="576262"/>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750"/>
              </a:spcBef>
              <a:spcAft>
                <a:spcPts val="0"/>
              </a:spcAft>
              <a:buClr>
                <a:schemeClr val="lt2"/>
              </a:buClr>
              <a:buSzPts val="1800"/>
              <a:buFont typeface="Arial"/>
              <a:buNone/>
              <a:defRPr sz="1800" b="0" i="0" u="none" strike="noStrike" cap="none">
                <a:solidFill>
                  <a:schemeClr val="lt2"/>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1500"/>
              <a:buFont typeface="Arial"/>
              <a:buNone/>
              <a:defRPr sz="1500" b="1"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1350"/>
              <a:buFont typeface="Arial"/>
              <a:buNone/>
              <a:defRPr sz="1350" b="1"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1200"/>
              <a:buFont typeface="Arial"/>
              <a:buNone/>
              <a:defRPr sz="1200" b="1"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1200"/>
              <a:buFont typeface="Arial"/>
              <a:buNone/>
              <a:defRPr sz="1200" b="1"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9pPr>
          </a:lstStyle>
          <a:p>
            <a:endParaRPr/>
          </a:p>
        </p:txBody>
      </p:sp>
      <p:sp>
        <p:nvSpPr>
          <p:cNvPr id="103" name="Google Shape;103;p35"/>
          <p:cNvSpPr txBox="1">
            <a:spLocks noGrp="1"/>
          </p:cNvSpPr>
          <p:nvPr>
            <p:ph type="body" idx="2"/>
          </p:nvPr>
        </p:nvSpPr>
        <p:spPr>
          <a:xfrm>
            <a:off x="1017598" y="2571750"/>
            <a:ext cx="2195513" cy="3589338"/>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rgbClr val="EDEDED"/>
              </a:buClr>
              <a:buSzPts val="1050"/>
              <a:buFont typeface="Arial"/>
              <a:buNone/>
              <a:defRPr sz="1050" b="0" i="0" u="none" strike="noStrike" cap="none">
                <a:solidFill>
                  <a:srgbClr val="EDEDED"/>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675"/>
              <a:buFont typeface="Arial"/>
              <a:buNone/>
              <a:defRPr sz="675" b="0"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675"/>
              <a:buFont typeface="Arial"/>
              <a:buNone/>
              <a:defRPr sz="675" b="0"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9pPr>
          </a:lstStyle>
          <a:p>
            <a:endParaRPr/>
          </a:p>
        </p:txBody>
      </p:sp>
      <p:sp>
        <p:nvSpPr>
          <p:cNvPr id="104" name="Google Shape;104;p35"/>
          <p:cNvSpPr txBox="1">
            <a:spLocks noGrp="1"/>
          </p:cNvSpPr>
          <p:nvPr>
            <p:ph type="body" idx="3"/>
          </p:nvPr>
        </p:nvSpPr>
        <p:spPr>
          <a:xfrm>
            <a:off x="3440996" y="1885950"/>
            <a:ext cx="2202181" cy="576262"/>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750"/>
              </a:spcBef>
              <a:spcAft>
                <a:spcPts val="0"/>
              </a:spcAft>
              <a:buClr>
                <a:schemeClr val="lt2"/>
              </a:buClr>
              <a:buSzPts val="1800"/>
              <a:buFont typeface="Arial"/>
              <a:buNone/>
              <a:defRPr sz="1800" b="0" i="0" u="none" strike="noStrike" cap="none">
                <a:solidFill>
                  <a:schemeClr val="lt2"/>
                </a:solidFill>
                <a:latin typeface="Corbel"/>
                <a:ea typeface="Corbel"/>
                <a:cs typeface="Corbel"/>
                <a:sym typeface="Corbel"/>
              </a:defRPr>
            </a:lvl1pPr>
            <a:lvl2pPr marL="914400" marR="0" lvl="1" indent="-355600" algn="l">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105" name="Google Shape;105;p35"/>
          <p:cNvSpPr txBox="1">
            <a:spLocks noGrp="1"/>
          </p:cNvSpPr>
          <p:nvPr>
            <p:ph type="body" idx="4"/>
          </p:nvPr>
        </p:nvSpPr>
        <p:spPr>
          <a:xfrm>
            <a:off x="3433081" y="2571750"/>
            <a:ext cx="2210096" cy="3589338"/>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rgbClr val="EDEDED"/>
              </a:buClr>
              <a:buSzPts val="1050"/>
              <a:buFont typeface="Arial"/>
              <a:buNone/>
              <a:defRPr sz="1050" b="0" i="0" u="none" strike="noStrike" cap="none">
                <a:solidFill>
                  <a:srgbClr val="EDEDED"/>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675"/>
              <a:buFont typeface="Arial"/>
              <a:buNone/>
              <a:defRPr sz="675" b="0"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675"/>
              <a:buFont typeface="Arial"/>
              <a:buNone/>
              <a:defRPr sz="675" b="0"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9pPr>
          </a:lstStyle>
          <a:p>
            <a:endParaRPr/>
          </a:p>
        </p:txBody>
      </p:sp>
      <p:sp>
        <p:nvSpPr>
          <p:cNvPr id="106" name="Google Shape;106;p35"/>
          <p:cNvSpPr txBox="1">
            <a:spLocks noGrp="1"/>
          </p:cNvSpPr>
          <p:nvPr>
            <p:ph type="body" idx="5"/>
          </p:nvPr>
        </p:nvSpPr>
        <p:spPr>
          <a:xfrm>
            <a:off x="5871777" y="1885950"/>
            <a:ext cx="2199085" cy="576262"/>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750"/>
              </a:spcBef>
              <a:spcAft>
                <a:spcPts val="0"/>
              </a:spcAft>
              <a:buClr>
                <a:schemeClr val="lt2"/>
              </a:buClr>
              <a:buSzPts val="1800"/>
              <a:buFont typeface="Arial"/>
              <a:buNone/>
              <a:defRPr sz="1800" b="0" i="0" u="none" strike="noStrike" cap="none">
                <a:solidFill>
                  <a:schemeClr val="lt2"/>
                </a:solidFill>
                <a:latin typeface="Corbel"/>
                <a:ea typeface="Corbel"/>
                <a:cs typeface="Corbel"/>
                <a:sym typeface="Corbel"/>
              </a:defRPr>
            </a:lvl1pPr>
            <a:lvl2pPr marL="914400" marR="0" lvl="1" indent="-355600" algn="l">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107" name="Google Shape;107;p35"/>
          <p:cNvSpPr txBox="1">
            <a:spLocks noGrp="1"/>
          </p:cNvSpPr>
          <p:nvPr>
            <p:ph type="body" idx="6"/>
          </p:nvPr>
        </p:nvSpPr>
        <p:spPr>
          <a:xfrm>
            <a:off x="5871777" y="2571750"/>
            <a:ext cx="2199085" cy="3589338"/>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rgbClr val="EDEDED"/>
              </a:buClr>
              <a:buSzPts val="1050"/>
              <a:buFont typeface="Arial"/>
              <a:buNone/>
              <a:defRPr sz="1050" b="0" i="0" u="none" strike="noStrike" cap="none">
                <a:solidFill>
                  <a:srgbClr val="EDEDED"/>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675"/>
              <a:buFont typeface="Arial"/>
              <a:buNone/>
              <a:defRPr sz="675" b="0"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675"/>
              <a:buFont typeface="Arial"/>
              <a:buNone/>
              <a:defRPr sz="675" b="0"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9pPr>
          </a:lstStyle>
          <a:p>
            <a:endParaRPr/>
          </a:p>
        </p:txBody>
      </p:sp>
      <p:sp>
        <p:nvSpPr>
          <p:cNvPr id="108" name="Google Shape;108;p3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09" name="Google Shape;109;p3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10" name="Google Shape;110;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336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1"/>
        <p:cNvGrpSpPr/>
        <p:nvPr/>
      </p:nvGrpSpPr>
      <p:grpSpPr>
        <a:xfrm>
          <a:off x="0" y="0"/>
          <a:ext cx="0" cy="0"/>
          <a:chOff x="0" y="0"/>
          <a:chExt cx="0" cy="0"/>
        </a:xfrm>
      </p:grpSpPr>
      <p:sp>
        <p:nvSpPr>
          <p:cNvPr id="112" name="Google Shape;112;p3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EDEDED"/>
              </a:buClr>
              <a:buSzPts val="4400"/>
              <a:buFont typeface="Corbel"/>
              <a:buNone/>
              <a:defRPr sz="4400" b="0" i="0" u="none" strike="noStrike" cap="none">
                <a:solidFill>
                  <a:srgbClr val="EDEDED"/>
                </a:solidFill>
                <a:latin typeface="Corbel"/>
                <a:ea typeface="Corbel"/>
                <a:cs typeface="Corbel"/>
                <a:sym typeface="Corbe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13" name="Google Shape;113;p36"/>
          <p:cNvSpPr txBox="1">
            <a:spLocks noGrp="1"/>
          </p:cNvSpPr>
          <p:nvPr>
            <p:ph type="body" idx="1"/>
          </p:nvPr>
        </p:nvSpPr>
        <p:spPr>
          <a:xfrm>
            <a:off x="999064" y="4297503"/>
            <a:ext cx="2205038" cy="576262"/>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750"/>
              </a:spcBef>
              <a:spcAft>
                <a:spcPts val="0"/>
              </a:spcAft>
              <a:buClr>
                <a:srgbClr val="EDEDED"/>
              </a:buClr>
              <a:buSzPts val="1800"/>
              <a:buFont typeface="Arial"/>
              <a:buNone/>
              <a:defRPr sz="1800" b="0" i="0" u="none" strike="noStrike" cap="none">
                <a:solidFill>
                  <a:srgbClr val="EDEDED"/>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1500"/>
              <a:buFont typeface="Arial"/>
              <a:buNone/>
              <a:defRPr sz="1500" b="1"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1350"/>
              <a:buFont typeface="Arial"/>
              <a:buNone/>
              <a:defRPr sz="1350" b="1"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1200"/>
              <a:buFont typeface="Arial"/>
              <a:buNone/>
              <a:defRPr sz="1200" b="1"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1200"/>
              <a:buFont typeface="Arial"/>
              <a:buNone/>
              <a:defRPr sz="1200" b="1"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9pPr>
          </a:lstStyle>
          <a:p>
            <a:endParaRPr/>
          </a:p>
        </p:txBody>
      </p:sp>
      <p:sp>
        <p:nvSpPr>
          <p:cNvPr id="114" name="Google Shape;114;p36"/>
          <p:cNvSpPr>
            <a:spLocks noGrp="1"/>
          </p:cNvSpPr>
          <p:nvPr>
            <p:ph type="pic" idx="2"/>
          </p:nvPr>
        </p:nvSpPr>
        <p:spPr>
          <a:xfrm>
            <a:off x="999064" y="2256354"/>
            <a:ext cx="2205038" cy="1524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115" name="Google Shape;115;p36"/>
          <p:cNvSpPr txBox="1">
            <a:spLocks noGrp="1"/>
          </p:cNvSpPr>
          <p:nvPr>
            <p:ph type="body" idx="3"/>
          </p:nvPr>
        </p:nvSpPr>
        <p:spPr>
          <a:xfrm>
            <a:off x="999064" y="4873766"/>
            <a:ext cx="2205038" cy="65918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rgbClr val="EDEDED"/>
              </a:buClr>
              <a:buSzPts val="1050"/>
              <a:buFont typeface="Arial"/>
              <a:buNone/>
              <a:defRPr sz="1050" b="0" i="0" u="none" strike="noStrike" cap="none">
                <a:solidFill>
                  <a:srgbClr val="EDEDED"/>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675"/>
              <a:buFont typeface="Arial"/>
              <a:buNone/>
              <a:defRPr sz="675" b="0"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675"/>
              <a:buFont typeface="Arial"/>
              <a:buNone/>
              <a:defRPr sz="675" b="0"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9pPr>
          </a:lstStyle>
          <a:p>
            <a:endParaRPr/>
          </a:p>
        </p:txBody>
      </p:sp>
      <p:sp>
        <p:nvSpPr>
          <p:cNvPr id="116" name="Google Shape;116;p36"/>
          <p:cNvSpPr txBox="1">
            <a:spLocks noGrp="1"/>
          </p:cNvSpPr>
          <p:nvPr>
            <p:ph type="body" idx="4"/>
          </p:nvPr>
        </p:nvSpPr>
        <p:spPr>
          <a:xfrm>
            <a:off x="3426748" y="4297503"/>
            <a:ext cx="2197894" cy="576262"/>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750"/>
              </a:spcBef>
              <a:spcAft>
                <a:spcPts val="0"/>
              </a:spcAft>
              <a:buClr>
                <a:srgbClr val="EDEDED"/>
              </a:buClr>
              <a:buSzPts val="1800"/>
              <a:buFont typeface="Arial"/>
              <a:buNone/>
              <a:defRPr sz="1800" b="0" i="0" u="none" strike="noStrike" cap="none">
                <a:solidFill>
                  <a:srgbClr val="EDEDED"/>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1500"/>
              <a:buFont typeface="Arial"/>
              <a:buNone/>
              <a:defRPr sz="1500" b="1"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1350"/>
              <a:buFont typeface="Arial"/>
              <a:buNone/>
              <a:defRPr sz="1350" b="1"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1200"/>
              <a:buFont typeface="Arial"/>
              <a:buNone/>
              <a:defRPr sz="1200" b="1"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1200"/>
              <a:buFont typeface="Arial"/>
              <a:buNone/>
              <a:defRPr sz="1200" b="1"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9pPr>
          </a:lstStyle>
          <a:p>
            <a:endParaRPr/>
          </a:p>
        </p:txBody>
      </p:sp>
      <p:sp>
        <p:nvSpPr>
          <p:cNvPr id="117" name="Google Shape;117;p36"/>
          <p:cNvSpPr>
            <a:spLocks noGrp="1"/>
          </p:cNvSpPr>
          <p:nvPr>
            <p:ph type="pic" idx="5"/>
          </p:nvPr>
        </p:nvSpPr>
        <p:spPr>
          <a:xfrm>
            <a:off x="3426747" y="2256354"/>
            <a:ext cx="2197894" cy="1524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118" name="Google Shape;118;p36"/>
          <p:cNvSpPr txBox="1">
            <a:spLocks noGrp="1"/>
          </p:cNvSpPr>
          <p:nvPr>
            <p:ph type="body" idx="6"/>
          </p:nvPr>
        </p:nvSpPr>
        <p:spPr>
          <a:xfrm>
            <a:off x="3425733" y="4873765"/>
            <a:ext cx="2200805" cy="65918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rgbClr val="EDEDED"/>
              </a:buClr>
              <a:buSzPts val="1050"/>
              <a:buFont typeface="Arial"/>
              <a:buNone/>
              <a:defRPr sz="1050" b="0" i="0" u="none" strike="noStrike" cap="none">
                <a:solidFill>
                  <a:srgbClr val="EDEDED"/>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675"/>
              <a:buFont typeface="Arial"/>
              <a:buNone/>
              <a:defRPr sz="675" b="0"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675"/>
              <a:buFont typeface="Arial"/>
              <a:buNone/>
              <a:defRPr sz="675" b="0"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9pPr>
          </a:lstStyle>
          <a:p>
            <a:endParaRPr/>
          </a:p>
        </p:txBody>
      </p:sp>
      <p:sp>
        <p:nvSpPr>
          <p:cNvPr id="119" name="Google Shape;119;p36"/>
          <p:cNvSpPr txBox="1">
            <a:spLocks noGrp="1"/>
          </p:cNvSpPr>
          <p:nvPr>
            <p:ph type="body" idx="7"/>
          </p:nvPr>
        </p:nvSpPr>
        <p:spPr>
          <a:xfrm>
            <a:off x="5853242" y="4297503"/>
            <a:ext cx="2199085" cy="576262"/>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750"/>
              </a:spcBef>
              <a:spcAft>
                <a:spcPts val="0"/>
              </a:spcAft>
              <a:buClr>
                <a:srgbClr val="EDEDED"/>
              </a:buClr>
              <a:buSzPts val="1800"/>
              <a:buFont typeface="Arial"/>
              <a:buNone/>
              <a:defRPr sz="1800" b="0" i="0" u="none" strike="noStrike" cap="none">
                <a:solidFill>
                  <a:srgbClr val="EDEDED"/>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1500"/>
              <a:buFont typeface="Arial"/>
              <a:buNone/>
              <a:defRPr sz="1500" b="1"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1350"/>
              <a:buFont typeface="Arial"/>
              <a:buNone/>
              <a:defRPr sz="1350" b="1"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1200"/>
              <a:buFont typeface="Arial"/>
              <a:buNone/>
              <a:defRPr sz="1200" b="1"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1200"/>
              <a:buFont typeface="Arial"/>
              <a:buNone/>
              <a:defRPr sz="1200" b="1"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1200"/>
              <a:buFont typeface="Arial"/>
              <a:buNone/>
              <a:defRPr sz="1200" b="1" i="0" u="none" strike="noStrike" cap="none">
                <a:solidFill>
                  <a:schemeClr val="lt1"/>
                </a:solidFill>
                <a:latin typeface="Corbel"/>
                <a:ea typeface="Corbel"/>
                <a:cs typeface="Corbel"/>
                <a:sym typeface="Corbel"/>
              </a:defRPr>
            </a:lvl9pPr>
          </a:lstStyle>
          <a:p>
            <a:endParaRPr/>
          </a:p>
        </p:txBody>
      </p:sp>
      <p:sp>
        <p:nvSpPr>
          <p:cNvPr id="120" name="Google Shape;120;p36"/>
          <p:cNvSpPr>
            <a:spLocks noGrp="1"/>
          </p:cNvSpPr>
          <p:nvPr>
            <p:ph type="pic" idx="8"/>
          </p:nvPr>
        </p:nvSpPr>
        <p:spPr>
          <a:xfrm>
            <a:off x="5853241" y="2256354"/>
            <a:ext cx="2199085" cy="1524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121" name="Google Shape;121;p36"/>
          <p:cNvSpPr txBox="1">
            <a:spLocks noGrp="1"/>
          </p:cNvSpPr>
          <p:nvPr>
            <p:ph type="body" idx="9"/>
          </p:nvPr>
        </p:nvSpPr>
        <p:spPr>
          <a:xfrm>
            <a:off x="5853148" y="4873763"/>
            <a:ext cx="2201998" cy="65918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rgbClr val="EDEDED"/>
              </a:buClr>
              <a:buSzPts val="1050"/>
              <a:buFont typeface="Arial"/>
              <a:buNone/>
              <a:defRPr sz="1050" b="0" i="0" u="none" strike="noStrike" cap="none">
                <a:solidFill>
                  <a:srgbClr val="EDEDED"/>
                </a:solidFill>
                <a:latin typeface="Corbel"/>
                <a:ea typeface="Corbel"/>
                <a:cs typeface="Corbel"/>
                <a:sym typeface="Corbel"/>
              </a:defRPr>
            </a:lvl1pPr>
            <a:lvl2pPr marL="914400" marR="0" lvl="1" indent="-228600" algn="l">
              <a:lnSpc>
                <a:spcPct val="90000"/>
              </a:lnSpc>
              <a:spcBef>
                <a:spcPts val="375"/>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2pPr>
            <a:lvl3pPr marL="1371600" marR="0" lvl="2" indent="-228600" algn="l">
              <a:lnSpc>
                <a:spcPct val="90000"/>
              </a:lnSpc>
              <a:spcBef>
                <a:spcPts val="375"/>
              </a:spcBef>
              <a:spcAft>
                <a:spcPts val="0"/>
              </a:spcAft>
              <a:buClr>
                <a:srgbClr val="EDEDED"/>
              </a:buClr>
              <a:buSzPts val="750"/>
              <a:buFont typeface="Arial"/>
              <a:buNone/>
              <a:defRPr sz="750" b="0" i="0" u="none" strike="noStrike" cap="none">
                <a:solidFill>
                  <a:srgbClr val="EDEDED"/>
                </a:solidFill>
                <a:latin typeface="Corbel"/>
                <a:ea typeface="Corbel"/>
                <a:cs typeface="Corbel"/>
                <a:sym typeface="Corbel"/>
              </a:defRPr>
            </a:lvl3pPr>
            <a:lvl4pPr marL="1828800" marR="0" lvl="3" indent="-228600" algn="l">
              <a:lnSpc>
                <a:spcPct val="90000"/>
              </a:lnSpc>
              <a:spcBef>
                <a:spcPts val="375"/>
              </a:spcBef>
              <a:spcAft>
                <a:spcPts val="0"/>
              </a:spcAft>
              <a:buClr>
                <a:srgbClr val="EDEDED"/>
              </a:buClr>
              <a:buSzPts val="675"/>
              <a:buFont typeface="Arial"/>
              <a:buNone/>
              <a:defRPr sz="675" b="0" i="0" u="none" strike="noStrike" cap="none">
                <a:solidFill>
                  <a:srgbClr val="EDEDED"/>
                </a:solidFill>
                <a:latin typeface="Corbel"/>
                <a:ea typeface="Corbel"/>
                <a:cs typeface="Corbel"/>
                <a:sym typeface="Corbel"/>
              </a:defRPr>
            </a:lvl4pPr>
            <a:lvl5pPr marL="2286000" marR="0" lvl="4" indent="-228600" algn="l">
              <a:lnSpc>
                <a:spcPct val="90000"/>
              </a:lnSpc>
              <a:spcBef>
                <a:spcPts val="375"/>
              </a:spcBef>
              <a:spcAft>
                <a:spcPts val="0"/>
              </a:spcAft>
              <a:buClr>
                <a:srgbClr val="EDEDED"/>
              </a:buClr>
              <a:buSzPts val="675"/>
              <a:buFont typeface="Arial"/>
              <a:buNone/>
              <a:defRPr sz="675" b="0" i="0" u="none" strike="noStrike" cap="none">
                <a:solidFill>
                  <a:srgbClr val="EDEDED"/>
                </a:solidFill>
                <a:latin typeface="Corbel"/>
                <a:ea typeface="Corbel"/>
                <a:cs typeface="Corbel"/>
                <a:sym typeface="Corbel"/>
              </a:defRPr>
            </a:lvl5pPr>
            <a:lvl6pPr marL="2743200" marR="0" lvl="5"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6pPr>
            <a:lvl7pPr marL="3200400" marR="0" lvl="6"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7pPr>
            <a:lvl8pPr marL="3657600" marR="0" lvl="7"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8pPr>
            <a:lvl9pPr marL="4114800" marR="0" lvl="8" indent="-228600" algn="l">
              <a:lnSpc>
                <a:spcPct val="90000"/>
              </a:lnSpc>
              <a:spcBef>
                <a:spcPts val="375"/>
              </a:spcBef>
              <a:spcAft>
                <a:spcPts val="0"/>
              </a:spcAft>
              <a:buClr>
                <a:schemeClr val="lt1"/>
              </a:buClr>
              <a:buSzPts val="675"/>
              <a:buFont typeface="Arial"/>
              <a:buNone/>
              <a:defRPr sz="675" b="0" i="0" u="none" strike="noStrike" cap="none">
                <a:solidFill>
                  <a:schemeClr val="lt1"/>
                </a:solidFill>
                <a:latin typeface="Corbel"/>
                <a:ea typeface="Corbel"/>
                <a:cs typeface="Corbel"/>
                <a:sym typeface="Corbel"/>
              </a:defRPr>
            </a:lvl9pPr>
          </a:lstStyle>
          <a:p>
            <a:endParaRPr/>
          </a:p>
        </p:txBody>
      </p:sp>
      <p:sp>
        <p:nvSpPr>
          <p:cNvPr id="122" name="Google Shape;122;p3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23" name="Google Shape;123;p3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24" name="Google Shape;124;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007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5"/>
        <p:cNvGrpSpPr/>
        <p:nvPr/>
      </p:nvGrpSpPr>
      <p:grpSpPr>
        <a:xfrm>
          <a:off x="0" y="0"/>
          <a:ext cx="0" cy="0"/>
          <a:chOff x="0" y="0"/>
          <a:chExt cx="0" cy="0"/>
        </a:xfrm>
      </p:grpSpPr>
      <p:sp>
        <p:nvSpPr>
          <p:cNvPr id="126" name="Google Shape;126;p3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EDEDED"/>
              </a:buClr>
              <a:buSzPts val="4400"/>
              <a:buFont typeface="Corbel"/>
              <a:buNone/>
              <a:defRPr sz="4400" b="0" i="0" u="none" strike="noStrike" cap="none">
                <a:solidFill>
                  <a:srgbClr val="EDEDED"/>
                </a:solidFill>
                <a:latin typeface="Corbel"/>
                <a:ea typeface="Corbel"/>
                <a:cs typeface="Corbel"/>
                <a:sym typeface="Corbe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27" name="Google Shape;127;p37"/>
          <p:cNvSpPr txBox="1">
            <a:spLocks noGrp="1"/>
          </p:cNvSpPr>
          <p:nvPr>
            <p:ph type="body" idx="1"/>
          </p:nvPr>
        </p:nvSpPr>
        <p:spPr>
          <a:xfrm rot="5400000">
            <a:off x="2502006" y="163619"/>
            <a:ext cx="4351338" cy="767535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1pPr>
            <a:lvl2pPr marL="914400" marR="0" lvl="1" indent="-355600" algn="l">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128" name="Google Shape;128;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29" name="Google Shape;129;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30" name="Google Shape;130;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447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1"/>
        <p:cNvGrpSpPr/>
        <p:nvPr/>
      </p:nvGrpSpPr>
      <p:grpSpPr>
        <a:xfrm>
          <a:off x="0" y="0"/>
          <a:ext cx="0" cy="0"/>
          <a:chOff x="0" y="0"/>
          <a:chExt cx="0" cy="0"/>
        </a:xfrm>
      </p:grpSpPr>
      <p:sp>
        <p:nvSpPr>
          <p:cNvPr id="132" name="Google Shape;132;p38"/>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EDEDED"/>
              </a:buClr>
              <a:buSzPts val="4400"/>
              <a:buFont typeface="Corbel"/>
              <a:buNone/>
              <a:defRPr sz="4400" b="0" i="0" u="none" strike="noStrike" cap="none">
                <a:solidFill>
                  <a:srgbClr val="EDEDED"/>
                </a:solidFill>
                <a:latin typeface="Corbel"/>
                <a:ea typeface="Corbel"/>
                <a:cs typeface="Corbel"/>
                <a:sym typeface="Corbe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33" name="Google Shape;133;p38"/>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1pPr>
            <a:lvl2pPr marL="914400" marR="0" lvl="1" indent="-355600" algn="l">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134" name="Google Shape;134;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35" name="Google Shape;135;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a:lnSpc>
                <a:spcPct val="100000"/>
              </a:lnSpc>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36" name="Google Shape;136;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26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D209E-F5AD-42BD-9383-4721E44F37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2F2B1C-F934-4853-A0C8-C2999AC7B78A}"/>
              </a:ext>
            </a:extLst>
          </p:cNvPr>
          <p:cNvSpPr>
            <a:spLocks noGrp="1"/>
          </p:cNvSpPr>
          <p:nvPr>
            <p:ph type="dt" sz="half" idx="10"/>
          </p:nvPr>
        </p:nvSpPr>
        <p:spPr/>
        <p:txBody>
          <a:bodyPr/>
          <a:lstStyle/>
          <a:p>
            <a:fld id="{55539A50-5B7B-451E-ADD2-A2C5BFA925C4}" type="datetimeFigureOut">
              <a:rPr lang="en-US" smtClean="0"/>
              <a:t>10/21/2021</a:t>
            </a:fld>
            <a:endParaRPr lang="en-US"/>
          </a:p>
        </p:txBody>
      </p:sp>
      <p:sp>
        <p:nvSpPr>
          <p:cNvPr id="4" name="Footer Placeholder 3">
            <a:extLst>
              <a:ext uri="{FF2B5EF4-FFF2-40B4-BE49-F238E27FC236}">
                <a16:creationId xmlns:a16="http://schemas.microsoft.com/office/drawing/2014/main" id="{9526CF83-E1D4-4472-82DC-F377AB51DE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E1C25F-CA22-4AD0-8668-3B392E428B3D}"/>
              </a:ext>
            </a:extLst>
          </p:cNvPr>
          <p:cNvSpPr>
            <a:spLocks noGrp="1"/>
          </p:cNvSpPr>
          <p:nvPr>
            <p:ph type="sldNum" sz="quarter" idx="12"/>
          </p:nvPr>
        </p:nvSpPr>
        <p:spPr/>
        <p:txBody>
          <a:bodyPr/>
          <a:lstStyle/>
          <a:p>
            <a:fld id="{6C267A32-32CB-4424-994C-D0CB538B3587}" type="slidenum">
              <a:rPr lang="en-US" smtClean="0"/>
              <a:t>‹#›</a:t>
            </a:fld>
            <a:endParaRPr lang="en-US"/>
          </a:p>
        </p:txBody>
      </p:sp>
    </p:spTree>
    <p:extLst>
      <p:ext uri="{BB962C8B-B14F-4D97-AF65-F5344CB8AC3E}">
        <p14:creationId xmlns:p14="http://schemas.microsoft.com/office/powerpoint/2010/main" val="3307974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8752380-C8BC-4AEA-B8DF-77D1A4FFDD99}"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D1033-5508-463D-AC32-DBCD87ABF133}" type="slidenum">
              <a:rPr lang="en-US" smtClean="0"/>
              <a:t>‹#›</a:t>
            </a:fld>
            <a:endParaRPr lang="en-US"/>
          </a:p>
        </p:txBody>
      </p:sp>
    </p:spTree>
    <p:extLst>
      <p:ext uri="{BB962C8B-B14F-4D97-AF65-F5344CB8AC3E}">
        <p14:creationId xmlns:p14="http://schemas.microsoft.com/office/powerpoint/2010/main" val="40034652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752380-C8BC-4AEA-B8DF-77D1A4FFDD99}"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D1033-5508-463D-AC32-DBCD87ABF133}" type="slidenum">
              <a:rPr lang="en-US" smtClean="0"/>
              <a:t>‹#›</a:t>
            </a:fld>
            <a:endParaRPr lang="en-US"/>
          </a:p>
        </p:txBody>
      </p:sp>
    </p:spTree>
    <p:extLst>
      <p:ext uri="{BB962C8B-B14F-4D97-AF65-F5344CB8AC3E}">
        <p14:creationId xmlns:p14="http://schemas.microsoft.com/office/powerpoint/2010/main" val="18702378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752380-C8BC-4AEA-B8DF-77D1A4FFDD99}"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D1033-5508-463D-AC32-DBCD87ABF133}" type="slidenum">
              <a:rPr lang="en-US" smtClean="0"/>
              <a:t>‹#›</a:t>
            </a:fld>
            <a:endParaRPr lang="en-US"/>
          </a:p>
        </p:txBody>
      </p:sp>
    </p:spTree>
    <p:extLst>
      <p:ext uri="{BB962C8B-B14F-4D97-AF65-F5344CB8AC3E}">
        <p14:creationId xmlns:p14="http://schemas.microsoft.com/office/powerpoint/2010/main" val="2721011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37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spTree>
    <p:extLst>
      <p:ext uri="{BB962C8B-B14F-4D97-AF65-F5344CB8AC3E}">
        <p14:creationId xmlns:p14="http://schemas.microsoft.com/office/powerpoint/2010/main" val="6199182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752380-C8BC-4AEA-B8DF-77D1A4FFDD99}" type="datetimeFigureOut">
              <a:rPr lang="en-US" smtClean="0"/>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D1033-5508-463D-AC32-DBCD87ABF133}" type="slidenum">
              <a:rPr lang="en-US" smtClean="0"/>
              <a:t>‹#›</a:t>
            </a:fld>
            <a:endParaRPr lang="en-US"/>
          </a:p>
        </p:txBody>
      </p:sp>
    </p:spTree>
    <p:extLst>
      <p:ext uri="{BB962C8B-B14F-4D97-AF65-F5344CB8AC3E}">
        <p14:creationId xmlns:p14="http://schemas.microsoft.com/office/powerpoint/2010/main" val="352846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752380-C8BC-4AEA-B8DF-77D1A4FFDD99}" type="datetimeFigureOut">
              <a:rPr lang="en-US" smtClean="0"/>
              <a:t>10/21/2021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6D1033-5508-463D-AC32-DBCD87ABF133}" type="slidenum">
              <a:rPr lang="en-US" smtClean="0"/>
              <a:t>‹#›</a:t>
            </a:fld>
            <a:endParaRPr lang="en-US"/>
          </a:p>
        </p:txBody>
      </p:sp>
    </p:spTree>
    <p:extLst>
      <p:ext uri="{BB962C8B-B14F-4D97-AF65-F5344CB8AC3E}">
        <p14:creationId xmlns:p14="http://schemas.microsoft.com/office/powerpoint/2010/main" val="1006347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752380-C8BC-4AEA-B8DF-77D1A4FFDD99}" type="datetimeFigureOut">
              <a:rPr lang="en-US" smtClean="0"/>
              <a:t>10/21/2021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6D1033-5508-463D-AC32-DBCD87ABF133}" type="slidenum">
              <a:rPr lang="en-US" smtClean="0"/>
              <a:t>‹#›</a:t>
            </a:fld>
            <a:endParaRPr lang="en-US"/>
          </a:p>
        </p:txBody>
      </p:sp>
    </p:spTree>
    <p:extLst>
      <p:ext uri="{BB962C8B-B14F-4D97-AF65-F5344CB8AC3E}">
        <p14:creationId xmlns:p14="http://schemas.microsoft.com/office/powerpoint/2010/main" val="4135233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752380-C8BC-4AEA-B8DF-77D1A4FFDD99}" type="datetimeFigureOut">
              <a:rPr lang="en-US" smtClean="0"/>
              <a:t>10/21/2021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6D1033-5508-463D-AC32-DBCD87ABF133}" type="slidenum">
              <a:rPr lang="en-US" smtClean="0"/>
              <a:t>‹#›</a:t>
            </a:fld>
            <a:endParaRPr lang="en-US"/>
          </a:p>
        </p:txBody>
      </p:sp>
    </p:spTree>
    <p:extLst>
      <p:ext uri="{BB962C8B-B14F-4D97-AF65-F5344CB8AC3E}">
        <p14:creationId xmlns:p14="http://schemas.microsoft.com/office/powerpoint/2010/main" val="4151313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8752380-C8BC-4AEA-B8DF-77D1A4FFDD99}" type="datetimeFigureOut">
              <a:rPr lang="en-US" smtClean="0"/>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D1033-5508-463D-AC32-DBCD87ABF133}" type="slidenum">
              <a:rPr lang="en-US" smtClean="0"/>
              <a:t>‹#›</a:t>
            </a:fld>
            <a:endParaRPr lang="en-US"/>
          </a:p>
        </p:txBody>
      </p:sp>
    </p:spTree>
    <p:extLst>
      <p:ext uri="{BB962C8B-B14F-4D97-AF65-F5344CB8AC3E}">
        <p14:creationId xmlns:p14="http://schemas.microsoft.com/office/powerpoint/2010/main" val="32774758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8752380-C8BC-4AEA-B8DF-77D1A4FFDD99}" type="datetimeFigureOut">
              <a:rPr lang="en-US" smtClean="0"/>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D1033-5508-463D-AC32-DBCD87ABF133}" type="slidenum">
              <a:rPr lang="en-US" smtClean="0"/>
              <a:t>‹#›</a:t>
            </a:fld>
            <a:endParaRPr lang="en-US"/>
          </a:p>
        </p:txBody>
      </p:sp>
    </p:spTree>
    <p:extLst>
      <p:ext uri="{BB962C8B-B14F-4D97-AF65-F5344CB8AC3E}">
        <p14:creationId xmlns:p14="http://schemas.microsoft.com/office/powerpoint/2010/main" val="5516540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752380-C8BC-4AEA-B8DF-77D1A4FFDD99}"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D1033-5508-463D-AC32-DBCD87ABF133}" type="slidenum">
              <a:rPr lang="en-US" smtClean="0"/>
              <a:t>‹#›</a:t>
            </a:fld>
            <a:endParaRPr lang="en-US"/>
          </a:p>
        </p:txBody>
      </p:sp>
    </p:spTree>
    <p:extLst>
      <p:ext uri="{BB962C8B-B14F-4D97-AF65-F5344CB8AC3E}">
        <p14:creationId xmlns:p14="http://schemas.microsoft.com/office/powerpoint/2010/main" val="38363363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752380-C8BC-4AEA-B8DF-77D1A4FFDD99}"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D1033-5508-463D-AC32-DBCD87ABF133}" type="slidenum">
              <a:rPr lang="en-US" smtClean="0"/>
              <a:t>‹#›</a:t>
            </a:fld>
            <a:endParaRPr lang="en-US"/>
          </a:p>
        </p:txBody>
      </p:sp>
    </p:spTree>
    <p:extLst>
      <p:ext uri="{BB962C8B-B14F-4D97-AF65-F5344CB8AC3E}">
        <p14:creationId xmlns:p14="http://schemas.microsoft.com/office/powerpoint/2010/main" val="16734343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508F4-5379-41F5-A07C-5298D32013D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F6AA1C8-E695-40CC-9D8C-ECED94E1E45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B6EE6B6-CCC8-42E4-8B6D-ECF2E1AE04C0}"/>
              </a:ext>
            </a:extLst>
          </p:cNvPr>
          <p:cNvSpPr>
            <a:spLocks noGrp="1"/>
          </p:cNvSpPr>
          <p:nvPr>
            <p:ph type="dt" sz="half" idx="10"/>
          </p:nvPr>
        </p:nvSpPr>
        <p:spPr/>
        <p:txBody>
          <a:bodyPr/>
          <a:lstStyle/>
          <a:p>
            <a:fld id="{6D7D1E69-64CF-41B4-B4B1-B7E4CDEF97AD}" type="datetimeFigureOut">
              <a:rPr lang="en-US" smtClean="0"/>
              <a:t>10/21/2021</a:t>
            </a:fld>
            <a:endParaRPr lang="en-US"/>
          </a:p>
        </p:txBody>
      </p:sp>
      <p:sp>
        <p:nvSpPr>
          <p:cNvPr id="5" name="Footer Placeholder 4">
            <a:extLst>
              <a:ext uri="{FF2B5EF4-FFF2-40B4-BE49-F238E27FC236}">
                <a16:creationId xmlns:a16="http://schemas.microsoft.com/office/drawing/2014/main" id="{DBE4ECC9-6ADE-4685-AE0B-C8F2CD974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5850C-5A6C-426B-A3E9-85B19EA0717E}"/>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16667036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83ADC-808A-4EC2-8E25-EE4C7BB7F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F0B7F-341A-4F90-BBC0-A859B81724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C962B-E8CC-444E-8358-716D3D753C5F}"/>
              </a:ext>
            </a:extLst>
          </p:cNvPr>
          <p:cNvSpPr>
            <a:spLocks noGrp="1"/>
          </p:cNvSpPr>
          <p:nvPr>
            <p:ph type="dt" sz="half" idx="10"/>
          </p:nvPr>
        </p:nvSpPr>
        <p:spPr/>
        <p:txBody>
          <a:bodyPr/>
          <a:lstStyle/>
          <a:p>
            <a:fld id="{6D7D1E69-64CF-41B4-B4B1-B7E4CDEF97AD}" type="datetimeFigureOut">
              <a:rPr lang="en-US" smtClean="0"/>
              <a:t>10/21/2021</a:t>
            </a:fld>
            <a:endParaRPr lang="en-US"/>
          </a:p>
        </p:txBody>
      </p:sp>
      <p:sp>
        <p:nvSpPr>
          <p:cNvPr id="5" name="Footer Placeholder 4">
            <a:extLst>
              <a:ext uri="{FF2B5EF4-FFF2-40B4-BE49-F238E27FC236}">
                <a16:creationId xmlns:a16="http://schemas.microsoft.com/office/drawing/2014/main" id="{234EEB30-792E-4DF1-963B-5D756778A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7F3D4-5A77-4BED-B138-E1F5F1382E0D}"/>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3393822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1" y="3586334"/>
            <a:ext cx="8197114" cy="2673790"/>
          </a:xfrm>
          <a:prstGeom prst="rect">
            <a:avLst/>
          </a:prstGeom>
        </p:spPr>
        <p:txBody>
          <a:bodyPr/>
          <a:lstStyle>
            <a:lvl1pPr marL="257175" indent="-257175">
              <a:buFont typeface="Lucida Grande"/>
              <a:buChar char="&gt;"/>
              <a:defRPr sz="1800" b="0" i="0" baseline="0">
                <a:solidFill>
                  <a:srgbClr val="509E2F"/>
                </a:solidFill>
                <a:latin typeface="Orgon Slab ExtraLight"/>
                <a:cs typeface="Orgon Slab ExtraLight"/>
              </a:defRPr>
            </a:lvl1pPr>
            <a:lvl2pPr>
              <a:defRPr sz="1500" b="0" i="0" baseline="0">
                <a:solidFill>
                  <a:srgbClr val="509E2F"/>
                </a:solidFill>
                <a:latin typeface="Orgon Slab ExtraLight"/>
                <a:cs typeface="Orgon Slab ExtraLight"/>
              </a:defRPr>
            </a:lvl2pPr>
            <a:lvl3pPr marL="857250" indent="-171450">
              <a:buSzPct val="100000"/>
              <a:buFont typeface="Lucida Grande"/>
              <a:buChar char="&gt;"/>
              <a:defRPr sz="1350" b="0" i="0" baseline="0">
                <a:solidFill>
                  <a:srgbClr val="509E2F"/>
                </a:solidFill>
                <a:latin typeface="Orgon Slab ExtraLight"/>
                <a:cs typeface="Orgon Slab ExtraLight"/>
              </a:defRPr>
            </a:lvl3pPr>
            <a:lvl4pPr>
              <a:defRPr sz="1200" b="0" i="0" baseline="0">
                <a:solidFill>
                  <a:srgbClr val="509E2F"/>
                </a:solidFill>
                <a:latin typeface="Orgon Slab ExtraLight"/>
                <a:cs typeface="Orgon Slab ExtraLight"/>
              </a:defRPr>
            </a:lvl4pPr>
            <a:lvl5pPr marL="1543050" indent="-171450">
              <a:buFont typeface="Lucida Grande"/>
              <a:buChar char="&gt;"/>
              <a:defRPr sz="105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510790" y="2996762"/>
            <a:ext cx="8184662" cy="411171"/>
          </a:xfrm>
          <a:prstGeom prst="rect">
            <a:avLst/>
          </a:prstGeom>
        </p:spPr>
        <p:txBody>
          <a:bodyPr>
            <a:noAutofit/>
          </a:bodyPr>
          <a:lstStyle>
            <a:lvl1pPr marL="0" indent="0">
              <a:lnSpc>
                <a:spcPct val="90000"/>
              </a:lnSpc>
              <a:buNone/>
              <a:defRPr sz="1800" b="0" i="0" baseline="0">
                <a:solidFill>
                  <a:srgbClr val="509E2F"/>
                </a:solidFill>
                <a:latin typeface="Orgon Slab Light"/>
                <a:cs typeface="Orgon Slab Light"/>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7" name="Text Placeholder 5"/>
          <p:cNvSpPr>
            <a:spLocks noGrp="1"/>
          </p:cNvSpPr>
          <p:nvPr>
            <p:ph type="body" sz="quarter" idx="13" hasCustomPrompt="1"/>
          </p:nvPr>
        </p:nvSpPr>
        <p:spPr>
          <a:xfrm>
            <a:off x="510790" y="1790004"/>
            <a:ext cx="8184662" cy="991999"/>
          </a:xfrm>
          <a:prstGeom prst="rect">
            <a:avLst/>
          </a:prstGeom>
        </p:spPr>
        <p:txBody>
          <a:bodyPr>
            <a:normAutofit/>
          </a:bodyPr>
          <a:lstStyle>
            <a:lvl1pPr marL="0" indent="0">
              <a:lnSpc>
                <a:spcPct val="90000"/>
              </a:lnSpc>
              <a:buNone/>
              <a:defRPr sz="22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161239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28604-97B2-428F-9745-064D31FD3F2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D76FCD9-C10F-4C59-98AC-179A052CEFD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C826C7-86D4-4FE8-9D6B-EFFD99D8D876}"/>
              </a:ext>
            </a:extLst>
          </p:cNvPr>
          <p:cNvSpPr>
            <a:spLocks noGrp="1"/>
          </p:cNvSpPr>
          <p:nvPr>
            <p:ph type="dt" sz="half" idx="10"/>
          </p:nvPr>
        </p:nvSpPr>
        <p:spPr/>
        <p:txBody>
          <a:bodyPr/>
          <a:lstStyle/>
          <a:p>
            <a:fld id="{6D7D1E69-64CF-41B4-B4B1-B7E4CDEF97AD}" type="datetimeFigureOut">
              <a:rPr lang="en-US" smtClean="0"/>
              <a:t>10/21/2021</a:t>
            </a:fld>
            <a:endParaRPr lang="en-US"/>
          </a:p>
        </p:txBody>
      </p:sp>
      <p:sp>
        <p:nvSpPr>
          <p:cNvPr id="5" name="Footer Placeholder 4">
            <a:extLst>
              <a:ext uri="{FF2B5EF4-FFF2-40B4-BE49-F238E27FC236}">
                <a16:creationId xmlns:a16="http://schemas.microsoft.com/office/drawing/2014/main" id="{E41EDF82-C335-4BA0-B5F8-0FA35297C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1E7BD-32D2-434B-BD3D-F41C0CB13082}"/>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38482055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0E10F-3DE1-4CC6-A29B-29793BEBA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65D33D-BF8B-43FB-BD39-D714E463420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C5513-F408-4D3E-A06E-E5E04DC1B97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FECC51-52E0-4796-A66F-FE32AE950D17}"/>
              </a:ext>
            </a:extLst>
          </p:cNvPr>
          <p:cNvSpPr>
            <a:spLocks noGrp="1"/>
          </p:cNvSpPr>
          <p:nvPr>
            <p:ph type="dt" sz="half" idx="10"/>
          </p:nvPr>
        </p:nvSpPr>
        <p:spPr/>
        <p:txBody>
          <a:bodyPr/>
          <a:lstStyle/>
          <a:p>
            <a:fld id="{6D7D1E69-64CF-41B4-B4B1-B7E4CDEF97AD}" type="datetimeFigureOut">
              <a:rPr lang="en-US" smtClean="0"/>
              <a:t>10/21/2021</a:t>
            </a:fld>
            <a:endParaRPr lang="en-US"/>
          </a:p>
        </p:txBody>
      </p:sp>
      <p:sp>
        <p:nvSpPr>
          <p:cNvPr id="6" name="Footer Placeholder 5">
            <a:extLst>
              <a:ext uri="{FF2B5EF4-FFF2-40B4-BE49-F238E27FC236}">
                <a16:creationId xmlns:a16="http://schemas.microsoft.com/office/drawing/2014/main" id="{95FA0EDB-950D-423D-9CF1-577D73F3AB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657C7-C722-48EF-B2D6-5F2B601DDB74}"/>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27138536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291C-755D-4249-B451-03FC1EE32E6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D067F4-389C-4EFC-8D10-2BD4ACC243C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8DC52D-F3AF-49E0-A72A-5B3F932A470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1CC465-DB74-4EC0-A056-62F73ED49E2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06E6341-8CA3-4461-99D2-51ECB562686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64E5D3-7125-49DF-B442-3E1DFAD6ACC7}"/>
              </a:ext>
            </a:extLst>
          </p:cNvPr>
          <p:cNvSpPr>
            <a:spLocks noGrp="1"/>
          </p:cNvSpPr>
          <p:nvPr>
            <p:ph type="dt" sz="half" idx="10"/>
          </p:nvPr>
        </p:nvSpPr>
        <p:spPr/>
        <p:txBody>
          <a:bodyPr/>
          <a:lstStyle/>
          <a:p>
            <a:fld id="{6D7D1E69-64CF-41B4-B4B1-B7E4CDEF97AD}" type="datetimeFigureOut">
              <a:rPr lang="en-US" smtClean="0"/>
              <a:t>10/21/2021</a:t>
            </a:fld>
            <a:endParaRPr lang="en-US"/>
          </a:p>
        </p:txBody>
      </p:sp>
      <p:sp>
        <p:nvSpPr>
          <p:cNvPr id="8" name="Footer Placeholder 7">
            <a:extLst>
              <a:ext uri="{FF2B5EF4-FFF2-40B4-BE49-F238E27FC236}">
                <a16:creationId xmlns:a16="http://schemas.microsoft.com/office/drawing/2014/main" id="{A082252A-074F-4465-87F5-63EC4DBC3D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94AFF0-602B-45B3-87A7-CC0BA8C96C36}"/>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4770289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CBD-9C59-43A6-A356-82DE1B6EA3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01D9A9-CEB4-4FBA-9E8D-4D6CE2157642}"/>
              </a:ext>
            </a:extLst>
          </p:cNvPr>
          <p:cNvSpPr>
            <a:spLocks noGrp="1"/>
          </p:cNvSpPr>
          <p:nvPr>
            <p:ph type="dt" sz="half" idx="10"/>
          </p:nvPr>
        </p:nvSpPr>
        <p:spPr/>
        <p:txBody>
          <a:bodyPr/>
          <a:lstStyle/>
          <a:p>
            <a:fld id="{6D7D1E69-64CF-41B4-B4B1-B7E4CDEF97AD}" type="datetimeFigureOut">
              <a:rPr lang="en-US" smtClean="0"/>
              <a:t>10/21/2021</a:t>
            </a:fld>
            <a:endParaRPr lang="en-US"/>
          </a:p>
        </p:txBody>
      </p:sp>
      <p:sp>
        <p:nvSpPr>
          <p:cNvPr id="4" name="Footer Placeholder 3">
            <a:extLst>
              <a:ext uri="{FF2B5EF4-FFF2-40B4-BE49-F238E27FC236}">
                <a16:creationId xmlns:a16="http://schemas.microsoft.com/office/drawing/2014/main" id="{0E8E9F1B-72F5-4FB7-9770-9CC9B8604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FC0B6B-574A-46D8-970E-51F66C8F9CF0}"/>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7166633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69AF26-8923-4B3A-B6F8-88A6346CB3D3}"/>
              </a:ext>
            </a:extLst>
          </p:cNvPr>
          <p:cNvSpPr>
            <a:spLocks noGrp="1"/>
          </p:cNvSpPr>
          <p:nvPr>
            <p:ph type="dt" sz="half" idx="10"/>
          </p:nvPr>
        </p:nvSpPr>
        <p:spPr/>
        <p:txBody>
          <a:bodyPr/>
          <a:lstStyle/>
          <a:p>
            <a:fld id="{6D7D1E69-64CF-41B4-B4B1-B7E4CDEF97AD}" type="datetimeFigureOut">
              <a:rPr lang="en-US" smtClean="0"/>
              <a:t>10/21/2021</a:t>
            </a:fld>
            <a:endParaRPr lang="en-US"/>
          </a:p>
        </p:txBody>
      </p:sp>
      <p:sp>
        <p:nvSpPr>
          <p:cNvPr id="3" name="Footer Placeholder 2">
            <a:extLst>
              <a:ext uri="{FF2B5EF4-FFF2-40B4-BE49-F238E27FC236}">
                <a16:creationId xmlns:a16="http://schemas.microsoft.com/office/drawing/2014/main" id="{7AD9093F-6332-4DAA-B0D8-093243F3BB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D54370-C2B2-41E8-8FBA-5068BB7D934D}"/>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42828794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FC0FC-006A-43C6-86FB-6346A605478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E815264-69F2-4710-BB1C-5FDCD6D139C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97BFCA-AC25-4BA9-B340-8B2A474B4A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1F59C8E-9116-47A3-95D1-A2966E0B2948}"/>
              </a:ext>
            </a:extLst>
          </p:cNvPr>
          <p:cNvSpPr>
            <a:spLocks noGrp="1"/>
          </p:cNvSpPr>
          <p:nvPr>
            <p:ph type="dt" sz="half" idx="10"/>
          </p:nvPr>
        </p:nvSpPr>
        <p:spPr/>
        <p:txBody>
          <a:bodyPr/>
          <a:lstStyle/>
          <a:p>
            <a:fld id="{6D7D1E69-64CF-41B4-B4B1-B7E4CDEF97AD}" type="datetimeFigureOut">
              <a:rPr lang="en-US" smtClean="0"/>
              <a:t>10/21/2021</a:t>
            </a:fld>
            <a:endParaRPr lang="en-US"/>
          </a:p>
        </p:txBody>
      </p:sp>
      <p:sp>
        <p:nvSpPr>
          <p:cNvPr id="6" name="Footer Placeholder 5">
            <a:extLst>
              <a:ext uri="{FF2B5EF4-FFF2-40B4-BE49-F238E27FC236}">
                <a16:creationId xmlns:a16="http://schemas.microsoft.com/office/drawing/2014/main" id="{FF57BC26-A7BA-4C9E-8312-C587E1678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4EF71-8FCE-484B-8F81-B962CDCCD727}"/>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11120562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5CED-0547-4E7E-93F5-1FDE5292B29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E3AF98A-D351-4448-80DA-8A9A66C7D67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9F5EF09-25A3-471D-A8E1-2E833AE178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75EDBD-EB35-4F48-9010-C7177D0AA679}"/>
              </a:ext>
            </a:extLst>
          </p:cNvPr>
          <p:cNvSpPr>
            <a:spLocks noGrp="1"/>
          </p:cNvSpPr>
          <p:nvPr>
            <p:ph type="dt" sz="half" idx="10"/>
          </p:nvPr>
        </p:nvSpPr>
        <p:spPr/>
        <p:txBody>
          <a:bodyPr/>
          <a:lstStyle/>
          <a:p>
            <a:fld id="{6D7D1E69-64CF-41B4-B4B1-B7E4CDEF97AD}" type="datetimeFigureOut">
              <a:rPr lang="en-US" smtClean="0"/>
              <a:t>10/21/2021</a:t>
            </a:fld>
            <a:endParaRPr lang="en-US"/>
          </a:p>
        </p:txBody>
      </p:sp>
      <p:sp>
        <p:nvSpPr>
          <p:cNvPr id="6" name="Footer Placeholder 5">
            <a:extLst>
              <a:ext uri="{FF2B5EF4-FFF2-40B4-BE49-F238E27FC236}">
                <a16:creationId xmlns:a16="http://schemas.microsoft.com/office/drawing/2014/main" id="{28991BB6-AEE4-437D-8079-7BE8A47AC6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C45688-1413-4349-A25C-6DC813610FA2}"/>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28483399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919C9-1C1D-4B35-B2E2-4154A0C2B0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786D7-F9DE-4C99-B03C-463FD5DF25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253A4-CE7D-46C3-93BB-94DDF41E27A3}"/>
              </a:ext>
            </a:extLst>
          </p:cNvPr>
          <p:cNvSpPr>
            <a:spLocks noGrp="1"/>
          </p:cNvSpPr>
          <p:nvPr>
            <p:ph type="dt" sz="half" idx="10"/>
          </p:nvPr>
        </p:nvSpPr>
        <p:spPr/>
        <p:txBody>
          <a:bodyPr/>
          <a:lstStyle/>
          <a:p>
            <a:fld id="{6D7D1E69-64CF-41B4-B4B1-B7E4CDEF97AD}" type="datetimeFigureOut">
              <a:rPr lang="en-US" smtClean="0"/>
              <a:t>10/21/2021</a:t>
            </a:fld>
            <a:endParaRPr lang="en-US"/>
          </a:p>
        </p:txBody>
      </p:sp>
      <p:sp>
        <p:nvSpPr>
          <p:cNvPr id="5" name="Footer Placeholder 4">
            <a:extLst>
              <a:ext uri="{FF2B5EF4-FFF2-40B4-BE49-F238E27FC236}">
                <a16:creationId xmlns:a16="http://schemas.microsoft.com/office/drawing/2014/main" id="{FD395FBF-71DB-47D3-AB8E-D37EC60A0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B6084-2B4A-4CE9-8BD4-0D536B1CC730}"/>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6287604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E9A3D-8A8C-4AF2-84C5-82B56DEB709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953FB5-AB7A-4212-A06C-5321718649C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9AD76-7B71-413F-99C2-7612502EAED3}"/>
              </a:ext>
            </a:extLst>
          </p:cNvPr>
          <p:cNvSpPr>
            <a:spLocks noGrp="1"/>
          </p:cNvSpPr>
          <p:nvPr>
            <p:ph type="dt" sz="half" idx="10"/>
          </p:nvPr>
        </p:nvSpPr>
        <p:spPr/>
        <p:txBody>
          <a:bodyPr/>
          <a:lstStyle/>
          <a:p>
            <a:fld id="{6D7D1E69-64CF-41B4-B4B1-B7E4CDEF97AD}" type="datetimeFigureOut">
              <a:rPr lang="en-US" smtClean="0"/>
              <a:t>10/21/2021</a:t>
            </a:fld>
            <a:endParaRPr lang="en-US"/>
          </a:p>
        </p:txBody>
      </p:sp>
      <p:sp>
        <p:nvSpPr>
          <p:cNvPr id="5" name="Footer Placeholder 4">
            <a:extLst>
              <a:ext uri="{FF2B5EF4-FFF2-40B4-BE49-F238E27FC236}">
                <a16:creationId xmlns:a16="http://schemas.microsoft.com/office/drawing/2014/main" id="{978895B5-E2CC-41A2-BFD4-7EA9F5279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B4E2A-1D69-4C14-B71E-BF992AA46C6C}"/>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42901447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755650" y="0"/>
            <a:ext cx="595076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706411"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958856" y="3428999"/>
            <a:ext cx="4138550" cy="2268559"/>
          </a:xfrm>
        </p:spPr>
        <p:txBody>
          <a:bodyPr anchor="t">
            <a:normAutofit/>
          </a:bodyPr>
          <a:lstStyle>
            <a:lvl1pPr algn="r">
              <a:defRPr sz="4500"/>
            </a:lvl1pPr>
          </a:lstStyle>
          <a:p>
            <a:r>
              <a:rPr lang="en-US"/>
              <a:t>Click to edit Master title style</a:t>
            </a:r>
            <a:endParaRPr lang="en-US" dirty="0"/>
          </a:p>
        </p:txBody>
      </p:sp>
      <p:sp>
        <p:nvSpPr>
          <p:cNvPr id="3" name="Subtitle 2"/>
          <p:cNvSpPr>
            <a:spLocks noGrp="1"/>
          </p:cNvSpPr>
          <p:nvPr>
            <p:ph type="subTitle" idx="1"/>
          </p:nvPr>
        </p:nvSpPr>
        <p:spPr>
          <a:xfrm>
            <a:off x="2079206" y="2268787"/>
            <a:ext cx="4018200" cy="1160213"/>
          </a:xfrm>
        </p:spPr>
        <p:txBody>
          <a:bodyPr tIns="0" anchor="b">
            <a:normAutofit/>
          </a:bodyPr>
          <a:lstStyle>
            <a:lvl1pPr marL="0" indent="0" algn="r">
              <a:buNone/>
              <a:defRPr sz="1350" b="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10/21/2021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1643462" y="3262852"/>
            <a:ext cx="311727"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8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874927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1" y="3042959"/>
            <a:ext cx="8197114" cy="2673790"/>
          </a:xfrm>
          <a:prstGeom prst="rect">
            <a:avLst/>
          </a:prstGeom>
        </p:spPr>
        <p:txBody>
          <a:bodyPr/>
          <a:lstStyle>
            <a:lvl1pPr marL="257175" indent="-257175">
              <a:buFont typeface="Lucida Grande"/>
              <a:buChar char="&gt;"/>
              <a:defRPr sz="1800" b="0" i="0" baseline="0">
                <a:solidFill>
                  <a:srgbClr val="509E2F"/>
                </a:solidFill>
                <a:latin typeface="Orgon Slab ExtraLight"/>
                <a:cs typeface="Orgon Slab ExtraLight"/>
              </a:defRPr>
            </a:lvl1pPr>
            <a:lvl2pPr>
              <a:defRPr sz="1500" b="0" i="0" baseline="0">
                <a:solidFill>
                  <a:srgbClr val="509E2F"/>
                </a:solidFill>
                <a:latin typeface="Orgon Slab ExtraLight"/>
                <a:cs typeface="Orgon Slab ExtraLight"/>
              </a:defRPr>
            </a:lvl2pPr>
            <a:lvl3pPr marL="857250" indent="-171450">
              <a:buSzPct val="100000"/>
              <a:buFont typeface="Lucida Grande"/>
              <a:buChar char="&gt;"/>
              <a:defRPr sz="1350" b="0" i="0" baseline="0">
                <a:solidFill>
                  <a:srgbClr val="509E2F"/>
                </a:solidFill>
                <a:latin typeface="Orgon Slab ExtraLight"/>
                <a:cs typeface="Orgon Slab ExtraLight"/>
              </a:defRPr>
            </a:lvl3pPr>
            <a:lvl4pPr>
              <a:defRPr sz="1200" b="0" i="0" baseline="0">
                <a:solidFill>
                  <a:srgbClr val="509E2F"/>
                </a:solidFill>
                <a:latin typeface="Orgon Slab ExtraLight"/>
                <a:cs typeface="Orgon Slab ExtraLight"/>
              </a:defRPr>
            </a:lvl4pPr>
            <a:lvl5pPr marL="1543050" indent="-171450">
              <a:buFont typeface="Lucida Grande"/>
              <a:buChar char="&gt;"/>
              <a:defRPr sz="105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4"/>
            <a:ext cx="8184662" cy="991999"/>
          </a:xfrm>
          <a:prstGeom prst="rect">
            <a:avLst/>
          </a:prstGeom>
        </p:spPr>
        <p:txBody>
          <a:bodyPr>
            <a:normAutofit/>
          </a:bodyPr>
          <a:lstStyle>
            <a:lvl1pPr marL="0" indent="0">
              <a:lnSpc>
                <a:spcPct val="90000"/>
              </a:lnSpc>
              <a:buNone/>
              <a:defRPr sz="22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41859770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10/21/2021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1646207" y="641225"/>
            <a:ext cx="311727"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3011197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1643882" y="2962586"/>
            <a:ext cx="311727"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57405" y="3147254"/>
            <a:ext cx="5967420" cy="1424746"/>
          </a:xfrm>
        </p:spPr>
        <p:txBody>
          <a:bodyPr anchor="t">
            <a:normAutofit/>
          </a:bodyPr>
          <a:lstStyle>
            <a:lvl1pPr algn="r">
              <a:defRPr sz="2400"/>
            </a:lvl1pPr>
          </a:lstStyle>
          <a:p>
            <a:r>
              <a:rPr lang="en-US"/>
              <a:t>Click to edit Master title style</a:t>
            </a:r>
            <a:endParaRPr lang="en-US" dirty="0"/>
          </a:p>
        </p:txBody>
      </p:sp>
      <p:sp>
        <p:nvSpPr>
          <p:cNvPr id="3" name="Text Placeholder 2"/>
          <p:cNvSpPr>
            <a:spLocks noGrp="1"/>
          </p:cNvSpPr>
          <p:nvPr>
            <p:ph type="body" idx="1"/>
          </p:nvPr>
        </p:nvSpPr>
        <p:spPr>
          <a:xfrm>
            <a:off x="2080477" y="2268786"/>
            <a:ext cx="5843948" cy="878468"/>
          </a:xfrm>
        </p:spPr>
        <p:txBody>
          <a:bodyPr tIns="0" anchor="b">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10/21/2021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72989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57405" y="805818"/>
            <a:ext cx="5963238"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954031" y="2052116"/>
            <a:ext cx="291897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99977" y="2052115"/>
            <a:ext cx="2920667"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10/21/2021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1647129" y="641223"/>
            <a:ext cx="311727"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8807898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1645238" y="636424"/>
            <a:ext cx="311727"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57405" y="805818"/>
            <a:ext cx="596742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956964" y="2052115"/>
            <a:ext cx="2922350" cy="713818"/>
          </a:xfrm>
        </p:spPr>
        <p:txBody>
          <a:bodyPr anchor="b">
            <a:noAutofit/>
          </a:bodyPr>
          <a:lstStyle>
            <a:lvl1pPr marL="0" indent="0" algn="l">
              <a:lnSpc>
                <a:spcPct val="100000"/>
              </a:lnSpc>
              <a:buNone/>
              <a:defRPr sz="165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56964" y="2851331"/>
            <a:ext cx="2920217"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99975" y="2052115"/>
            <a:ext cx="2924849" cy="713818"/>
          </a:xfrm>
        </p:spPr>
        <p:txBody>
          <a:bodyPr anchor="b">
            <a:noAutofit/>
          </a:bodyPr>
          <a:lstStyle>
            <a:lvl1pPr marL="0" indent="0" algn="l">
              <a:lnSpc>
                <a:spcPct val="100000"/>
              </a:lnSpc>
              <a:buNone/>
              <a:defRPr sz="165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99976" y="2851331"/>
            <a:ext cx="2924849"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10/21/2021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596536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10/21/2021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1647129" y="641226"/>
            <a:ext cx="311727"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9439377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10/21/2021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647543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165616" y="1127550"/>
            <a:ext cx="311727"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477743" y="1282452"/>
            <a:ext cx="1998271" cy="1903241"/>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840115" y="805818"/>
            <a:ext cx="4084709"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77742" y="3186155"/>
            <a:ext cx="1998271" cy="2386397"/>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10/21/2021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221599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5060296" y="3229"/>
            <a:ext cx="3472301"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0" name="TextBox 9"/>
          <p:cNvSpPr txBox="1"/>
          <p:nvPr/>
        </p:nvSpPr>
        <p:spPr>
          <a:xfrm>
            <a:off x="1166015" y="1127550"/>
            <a:ext cx="311727"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478430" y="1282453"/>
            <a:ext cx="2978240" cy="1900473"/>
          </a:xfrm>
        </p:spPr>
        <p:txBody>
          <a:bodyPr anchor="b">
            <a:normAutofit/>
          </a:bodyPr>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1477741" y="3182928"/>
            <a:ext cx="2978906" cy="2386394"/>
          </a:xfrm>
        </p:spPr>
        <p:txBody>
          <a:bodyPr>
            <a:normAutofit/>
          </a:bodyPr>
          <a:lstStyle>
            <a:lvl1pPr marL="0" indent="0" algn="l">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10/21/2021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928844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1645677" y="641225"/>
            <a:ext cx="311727"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58857" y="808057"/>
            <a:ext cx="5965568"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10/21/2021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26317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7700901" y="450686"/>
            <a:ext cx="415636" cy="300082"/>
          </a:xfrm>
          <a:prstGeom prst="rect">
            <a:avLst/>
          </a:prstGeom>
          <a:noFill/>
        </p:spPr>
        <p:txBody>
          <a:bodyPr wrap="square" rtlCol="0">
            <a:spAutoFit/>
          </a:bodyPr>
          <a:lstStyle/>
          <a:p>
            <a:pPr algn="r"/>
            <a:r>
              <a:rPr lang="en-US" sz="1350" dirty="0">
                <a:solidFill>
                  <a:schemeClr val="accent6"/>
                </a:solidFill>
                <a:latin typeface="Wingdings 3" panose="05040102010807070707" pitchFamily="18" charset="2"/>
              </a:rPr>
              <a:t>z</a:t>
            </a:r>
            <a:endParaRPr lang="en-US" sz="75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6929536" y="805818"/>
            <a:ext cx="99488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956564" y="970410"/>
            <a:ext cx="4850177"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10/21/2021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49765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4" Type="http://schemas.openxmlformats.org/officeDocument/2006/relationships/image" Target="../media/image6.jpe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12.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image" Target="../media/image7.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6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14.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15.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9.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6.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0.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5.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6.xml"/><Relationship Id="rId4"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03178D-84EE-4CB8-A279-6A93DE17BCD8}" type="slidenum">
              <a:rPr lang="en-US" smtClean="0"/>
              <a:t>‹#›</a:t>
            </a:fld>
            <a:endParaRPr lang="en-US" dirty="0"/>
          </a:p>
        </p:txBody>
      </p:sp>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674" r:id="rId5"/>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790" y="439715"/>
            <a:ext cx="3979628" cy="1089329"/>
          </a:xfrm>
          <a:prstGeom prst="rect">
            <a:avLst/>
          </a:prstGeom>
        </p:spPr>
      </p:pic>
    </p:spTree>
    <p:extLst>
      <p:ext uri="{BB962C8B-B14F-4D97-AF65-F5344CB8AC3E}">
        <p14:creationId xmlns:p14="http://schemas.microsoft.com/office/powerpoint/2010/main" val="939173480"/>
      </p:ext>
    </p:extLst>
  </p:cSld>
  <p:clrMap bg1="lt1" tx1="dk1" bg2="lt2" tx2="dk2" accent1="accent1" accent2="accent2" accent3="accent3" accent4="accent4" accent5="accent5" accent6="accent6" hlink="hlink" folHlink="folHlink"/>
  <p:sldLayoutIdLst>
    <p:sldLayoutId id="2147484398" r:id="rId1"/>
    <p:sldLayoutId id="214748439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B2B4B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8640"/>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EDEDED"/>
              </a:buClr>
              <a:buSzPts val="4400"/>
              <a:buFont typeface="Corbel"/>
              <a:buNone/>
              <a:defRPr sz="4400" b="0" i="0" u="none" strike="noStrike" cap="none">
                <a:solidFill>
                  <a:srgbClr val="EDEDED"/>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840000" y="1825625"/>
            <a:ext cx="767535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1pPr>
            <a:lvl2pPr marL="914400" marR="0" lvl="1" indent="-355600" algn="l" rtl="0">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rtl="0">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rtl="0">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rtl="0">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12" name="Google Shape;12;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EDEDED"/>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9pPr>
          </a:lstStyle>
          <a:p>
            <a:endParaRPr/>
          </a:p>
        </p:txBody>
      </p:sp>
      <p:sp>
        <p:nvSpPr>
          <p:cNvPr id="13" name="Google Shape;13;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EDEDED"/>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9pPr>
          </a:lstStyle>
          <a:p>
            <a:endParaRPr/>
          </a:p>
        </p:txBody>
      </p:sp>
      <p:sp>
        <p:nvSpPr>
          <p:cNvPr id="14" name="Google Shape;14;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6489305"/>
      </p:ext>
    </p:extLst>
  </p:cSld>
  <p:clrMap bg1="lt1" tx1="dk1" bg2="dk2" tx2="lt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 id="2147484417" r:id="rId13"/>
    <p:sldLayoutId id="2147484418" r:id="rId14"/>
    <p:sldLayoutId id="2147484419" r:id="rId15"/>
    <p:sldLayoutId id="2147484420" r:id="rId16"/>
    <p:sldLayoutId id="214748442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991540-D6E7-44E3-B1B9-A67E8E534A8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49F6BF-F376-4AE6-8376-52C429AB1BDB}"/>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535EA-9C30-4781-AF41-D14FF2192A1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539A50-5B7B-451E-ADD2-A2C5BFA925C4}" type="datetimeFigureOut">
              <a:rPr lang="en-US" smtClean="0"/>
              <a:t>10/21/2021</a:t>
            </a:fld>
            <a:endParaRPr lang="en-US"/>
          </a:p>
        </p:txBody>
      </p:sp>
      <p:sp>
        <p:nvSpPr>
          <p:cNvPr id="5" name="Footer Placeholder 4">
            <a:extLst>
              <a:ext uri="{FF2B5EF4-FFF2-40B4-BE49-F238E27FC236}">
                <a16:creationId xmlns:a16="http://schemas.microsoft.com/office/drawing/2014/main" id="{50BC79D0-B620-49B0-B90E-3029A2297ED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54F211-070A-42B8-99AF-5E0DF77B9A0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C267A32-32CB-4424-994C-D0CB538B3587}" type="slidenum">
              <a:rPr lang="en-US" smtClean="0"/>
              <a:t>‹#›</a:t>
            </a:fld>
            <a:endParaRPr lang="en-US"/>
          </a:p>
        </p:txBody>
      </p:sp>
    </p:spTree>
    <p:extLst>
      <p:ext uri="{BB962C8B-B14F-4D97-AF65-F5344CB8AC3E}">
        <p14:creationId xmlns:p14="http://schemas.microsoft.com/office/powerpoint/2010/main" val="2083290293"/>
      </p:ext>
    </p:extLst>
  </p:cSld>
  <p:clrMap bg1="lt1" tx1="dk1" bg2="lt2" tx2="dk2" accent1="accent1" accent2="accent2" accent3="accent3" accent4="accent4" accent5="accent5" accent6="accent6" hlink="hlink" folHlink="folHlink"/>
  <p:sldLayoutIdLst>
    <p:sldLayoutId id="214748442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8752380-C8BC-4AEA-B8DF-77D1A4FFDD99}" type="datetimeFigureOut">
              <a:rPr lang="en-US" smtClean="0"/>
              <a:t>10/21/2021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6D1033-5508-463D-AC32-DBCD87ABF133}" type="slidenum">
              <a:rPr lang="en-US" smtClean="0"/>
              <a:t>‹#›</a:t>
            </a:fld>
            <a:endParaRPr lang="en-US"/>
          </a:p>
        </p:txBody>
      </p:sp>
    </p:spTree>
    <p:extLst>
      <p:ext uri="{BB962C8B-B14F-4D97-AF65-F5344CB8AC3E}">
        <p14:creationId xmlns:p14="http://schemas.microsoft.com/office/powerpoint/2010/main" val="2839111176"/>
      </p:ext>
    </p:extLst>
  </p:cSld>
  <p:clrMap bg1="lt1" tx1="dk1" bg2="lt2" tx2="dk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DB8D07-76CB-48DB-8F4E-DAFF92D0E33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C7C90F-BD15-4F2C-BCAB-F1F8B3D60F1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ED850-AC58-4E0C-BB9E-DEAEEC7E745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D7D1E69-64CF-41B4-B4B1-B7E4CDEF97AD}" type="datetimeFigureOut">
              <a:rPr lang="en-US" smtClean="0"/>
              <a:t>10/21/2021</a:t>
            </a:fld>
            <a:endParaRPr lang="en-US"/>
          </a:p>
        </p:txBody>
      </p:sp>
      <p:sp>
        <p:nvSpPr>
          <p:cNvPr id="5" name="Footer Placeholder 4">
            <a:extLst>
              <a:ext uri="{FF2B5EF4-FFF2-40B4-BE49-F238E27FC236}">
                <a16:creationId xmlns:a16="http://schemas.microsoft.com/office/drawing/2014/main" id="{70BDDAA0-1486-4FCE-B1A4-A7FE8B2F4D1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3EB021-3562-4760-B02D-81933CB1597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9ACEC7-6E8B-40EB-8749-8B8AF6D74BA5}" type="slidenum">
              <a:rPr lang="en-US" smtClean="0"/>
              <a:t>‹#›</a:t>
            </a:fld>
            <a:endParaRPr lang="en-US"/>
          </a:p>
        </p:txBody>
      </p:sp>
    </p:spTree>
    <p:extLst>
      <p:ext uri="{BB962C8B-B14F-4D97-AF65-F5344CB8AC3E}">
        <p14:creationId xmlns:p14="http://schemas.microsoft.com/office/powerpoint/2010/main" val="1237915649"/>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23846" y="2105202"/>
            <a:ext cx="7020154"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0"/>
            <a:ext cx="9142400" cy="6858000"/>
          </a:xfrm>
          <a:prstGeom prst="rect">
            <a:avLst/>
          </a:prstGeom>
        </p:spPr>
      </p:pic>
      <p:sp>
        <p:nvSpPr>
          <p:cNvPr id="8" name="Rectangle 7"/>
          <p:cNvSpPr/>
          <p:nvPr/>
        </p:nvSpPr>
        <p:spPr>
          <a:xfrm>
            <a:off x="0" y="0"/>
            <a:ext cx="72313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958857" y="808057"/>
            <a:ext cx="5968748"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080199" y="2052116"/>
            <a:ext cx="5847405"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940390" y="5293464"/>
            <a:ext cx="2662729" cy="137160"/>
          </a:xfrm>
          <a:prstGeom prst="rect">
            <a:avLst/>
          </a:prstGeom>
        </p:spPr>
        <p:txBody>
          <a:bodyPr vert="horz" lIns="91440" tIns="18288" rIns="91440" bIns="45720" rtlCol="0" anchor="t"/>
          <a:lstStyle>
            <a:lvl1pPr algn="r">
              <a:defRPr sz="600">
                <a:solidFill>
                  <a:schemeClr val="tx1">
                    <a:tint val="75000"/>
                  </a:schemeClr>
                </a:solidFill>
                <a:latin typeface="+mn-lt"/>
              </a:defRPr>
            </a:lvl1pPr>
          </a:lstStyle>
          <a:p>
            <a:fld id="{3CBC1C18-307B-4F68-A007-B5B542270E8D}" type="datetimeFigureOut">
              <a:rPr lang="en-US" dirty="0"/>
              <a:t>10/21/2021</a:t>
            </a:fld>
            <a:endParaRPr lang="en-US" dirty="0"/>
          </a:p>
        </p:txBody>
      </p:sp>
      <p:sp>
        <p:nvSpPr>
          <p:cNvPr id="5" name="Footer Placeholder 4"/>
          <p:cNvSpPr>
            <a:spLocks noGrp="1"/>
          </p:cNvSpPr>
          <p:nvPr>
            <p:ph type="ftr" sz="quarter" idx="3"/>
          </p:nvPr>
        </p:nvSpPr>
        <p:spPr>
          <a:xfrm rot="5400000">
            <a:off x="-2413517" y="3683541"/>
            <a:ext cx="5885352" cy="134382"/>
          </a:xfrm>
          <a:prstGeom prst="rect">
            <a:avLst/>
          </a:prstGeom>
        </p:spPr>
        <p:txBody>
          <a:bodyPr vert="horz" lIns="91440" tIns="45720" rIns="91440" bIns="18288" rtlCol="0" anchor="b"/>
          <a:lstStyle>
            <a:lvl1pPr algn="r">
              <a:defRPr sz="6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18806" y="164593"/>
            <a:ext cx="477545" cy="322851"/>
          </a:xfrm>
          <a:prstGeom prst="rect">
            <a:avLst/>
          </a:prstGeom>
        </p:spPr>
        <p:txBody>
          <a:bodyPr vert="horz" lIns="91440" tIns="45720" rIns="45720" bIns="45720" rtlCol="0" anchor="ctr"/>
          <a:lstStyle>
            <a:lvl1pPr algn="r">
              <a:defRPr sz="135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721532"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532049"/>
      </p:ext>
    </p:extLst>
  </p:cSld>
  <p:clrMap bg1="dk1" tx1="lt1" bg2="dk2" tx2="lt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Lst>
  <p:hf sldNum="0" hdr="0" ftr="0" dt="0"/>
  <p:txStyles>
    <p:titleStyle>
      <a:lvl1pPr algn="r" defTabSz="685800" rtl="0" eaLnBrk="1" latinLnBrk="0" hangingPunct="1">
        <a:lnSpc>
          <a:spcPct val="90000"/>
        </a:lnSpc>
        <a:spcBef>
          <a:spcPct val="0"/>
        </a:spcBef>
        <a:buNone/>
        <a:defRPr sz="2550" b="0" i="0" kern="1200" cap="none">
          <a:solidFill>
            <a:schemeClr val="tx1"/>
          </a:solidFill>
          <a:effectLst/>
          <a:latin typeface="+mj-lt"/>
          <a:ea typeface="+mj-ea"/>
          <a:cs typeface="+mj-cs"/>
        </a:defRPr>
      </a:lvl1pPr>
    </p:titleStyle>
    <p:body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5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35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05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a:solidFill>
            <a:schemeClr val="tx1"/>
          </a:solidFill>
          <a:effectLst/>
          <a:latin typeface="+mn-lt"/>
          <a:ea typeface="+mn-ea"/>
          <a:cs typeface="+mn-cs"/>
        </a:defRPr>
      </a:lvl5pPr>
      <a:lvl6pPr marL="1981962"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baseline="0">
          <a:solidFill>
            <a:schemeClr val="tx1"/>
          </a:solidFill>
          <a:effectLst/>
          <a:latin typeface="+mn-lt"/>
          <a:ea typeface="+mn-ea"/>
          <a:cs typeface="+mn-cs"/>
        </a:defRPr>
      </a:lvl6pPr>
      <a:lvl7pPr marL="2331720"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baseline="0">
          <a:solidFill>
            <a:schemeClr val="tx1"/>
          </a:solidFill>
          <a:effectLst/>
          <a:latin typeface="+mn-lt"/>
          <a:ea typeface="+mn-ea"/>
          <a:cs typeface="+mn-cs"/>
        </a:defRPr>
      </a:lvl7pPr>
      <a:lvl8pPr marL="2681478"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baseline="0">
          <a:solidFill>
            <a:schemeClr val="tx1"/>
          </a:solidFill>
          <a:effectLst/>
          <a:latin typeface="+mn-lt"/>
          <a:ea typeface="+mn-ea"/>
          <a:cs typeface="+mn-cs"/>
        </a:defRPr>
      </a:lvl8pPr>
      <a:lvl9pPr marL="3031236" indent="-25374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0DA86C-2CEF-4609-B8F6-6D4774F3C8A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267F2E-B7DB-47FC-9F34-02F789FDA7F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9CDC5-1F49-4689-BE16-857446165E4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D24C824-EF66-47B9-A354-2148783B8721}" type="datetimeFigureOut">
              <a:rPr lang="en-US" smtClean="0"/>
              <a:t>10/21/2021</a:t>
            </a:fld>
            <a:endParaRPr lang="en-US"/>
          </a:p>
        </p:txBody>
      </p:sp>
      <p:sp>
        <p:nvSpPr>
          <p:cNvPr id="5" name="Footer Placeholder 4">
            <a:extLst>
              <a:ext uri="{FF2B5EF4-FFF2-40B4-BE49-F238E27FC236}">
                <a16:creationId xmlns:a16="http://schemas.microsoft.com/office/drawing/2014/main" id="{5ED947C1-34BC-4851-8B53-7FFD59957D4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562518-543D-4E26-8ED7-F68D0FF3735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887E46-76F9-4BDD-B176-2273775EFFA9}" type="slidenum">
              <a:rPr lang="en-US" smtClean="0"/>
              <a:t>‹#›</a:t>
            </a:fld>
            <a:endParaRPr lang="en-US"/>
          </a:p>
        </p:txBody>
      </p:sp>
    </p:spTree>
    <p:extLst>
      <p:ext uri="{BB962C8B-B14F-4D97-AF65-F5344CB8AC3E}">
        <p14:creationId xmlns:p14="http://schemas.microsoft.com/office/powerpoint/2010/main" val="2569021698"/>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546E3-25E9-406E-AC78-269C480148B6}" type="slidenum">
              <a:rPr lang="en-US" smtClean="0"/>
              <a:t>‹#›</a:t>
            </a:fld>
            <a:endParaRPr lang="en-US" dirty="0"/>
          </a:p>
        </p:txBody>
      </p:sp>
    </p:spTree>
    <p:extLst>
      <p:ext uri="{BB962C8B-B14F-4D97-AF65-F5344CB8AC3E}">
        <p14:creationId xmlns:p14="http://schemas.microsoft.com/office/powerpoint/2010/main" val="3838618348"/>
      </p:ext>
    </p:extLst>
  </p:cSld>
  <p:clrMap bg1="lt1" tx1="dk1" bg2="lt2" tx2="dk2" accent1="accent1" accent2="accent2" accent3="accent3" accent4="accent4" accent5="accent5" accent6="accent6" hlink="hlink" folHlink="folHlink"/>
  <p:sldLayoutIdLst>
    <p:sldLayoutId id="2147483693"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2900" y="268267"/>
            <a:ext cx="1953804" cy="660933"/>
          </a:xfrm>
          <a:prstGeom prst="rect">
            <a:avLst/>
          </a:prstGeom>
        </p:spPr>
      </p:pic>
    </p:spTree>
    <p:extLst>
      <p:ext uri="{BB962C8B-B14F-4D97-AF65-F5344CB8AC3E}">
        <p14:creationId xmlns:p14="http://schemas.microsoft.com/office/powerpoint/2010/main" val="988392953"/>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556599"/>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397103"/>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B2B4B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675507"/>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790" y="439715"/>
            <a:ext cx="3979628" cy="1089329"/>
          </a:xfrm>
          <a:prstGeom prst="rect">
            <a:avLst/>
          </a:prstGeom>
        </p:spPr>
      </p:pic>
    </p:spTree>
    <p:extLst>
      <p:ext uri="{BB962C8B-B14F-4D97-AF65-F5344CB8AC3E}">
        <p14:creationId xmlns:p14="http://schemas.microsoft.com/office/powerpoint/2010/main" val="964926021"/>
      </p:ext>
    </p:extLst>
  </p:cSld>
  <p:clrMap bg1="lt1" tx1="dk1" bg2="lt2" tx2="dk2" accent1="accent1" accent2="accent2" accent3="accent3" accent4="accent4" accent5="accent5" accent6="accent6" hlink="hlink" folHlink="folHlink"/>
  <p:sldLayoutIdLst>
    <p:sldLayoutId id="214748437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509E2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07380"/>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9CBA6F-CBBF-42EB-B132-4F4DA21B43B9}" type="datetimeFigureOut">
              <a:rPr lang="en-US" smtClean="0"/>
              <a:t>10/21/2021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42997B-39D4-418F-BDE1-0B2FA53189A6}" type="slidenum">
              <a:rPr lang="en-US" smtClean="0"/>
              <a:t>‹#›</a:t>
            </a:fld>
            <a:endParaRPr lang="en-US"/>
          </a:p>
        </p:txBody>
      </p:sp>
    </p:spTree>
    <p:extLst>
      <p:ext uri="{BB962C8B-B14F-4D97-AF65-F5344CB8AC3E}">
        <p14:creationId xmlns:p14="http://schemas.microsoft.com/office/powerpoint/2010/main" val="4169725422"/>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 id="214748439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90.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90.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5.xml.rels><?xml version="1.0" encoding="UTF-8" standalone="yes"?>
<Relationships xmlns="http://schemas.openxmlformats.org/package/2006/relationships"><Relationship Id="rId2" Type="http://schemas.openxmlformats.org/officeDocument/2006/relationships/hyperlink" Target="https://www.ebsco.com/academic-libraries/products/ebsco-folio" TargetMode="External"/><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a:spLocks noGrp="1"/>
          </p:cNvSpPr>
          <p:nvPr>
            <p:ph type="body" sz="quarter" idx="10"/>
          </p:nvPr>
        </p:nvSpPr>
        <p:spPr>
          <a:xfrm>
            <a:off x="533971" y="2144530"/>
            <a:ext cx="6972300" cy="2641756"/>
          </a:xfrm>
        </p:spPr>
        <p:txBody>
          <a:bodyPr/>
          <a:lstStyle/>
          <a:p>
            <a:r>
              <a:rPr lang="en-US" dirty="0"/>
              <a:t>Faculty Senate Meeting</a:t>
            </a:r>
          </a:p>
          <a:p>
            <a:r>
              <a:rPr lang="en-US" sz="3600" dirty="0"/>
              <a:t>October 21, 2021</a:t>
            </a:r>
          </a:p>
          <a:p>
            <a:endParaRPr lang="en-US" sz="3600" dirty="0"/>
          </a:p>
        </p:txBody>
      </p:sp>
    </p:spTree>
    <p:extLst>
      <p:ext uri="{BB962C8B-B14F-4D97-AF65-F5344CB8AC3E}">
        <p14:creationId xmlns:p14="http://schemas.microsoft.com/office/powerpoint/2010/main" val="1913477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510790" y="2605087"/>
            <a:ext cx="8197114" cy="4463159"/>
          </a:xfrm>
        </p:spPr>
        <p:txBody>
          <a:bodyPr/>
          <a:lstStyle/>
          <a:p>
            <a:pPr marL="0" indent="0" defTabSz="857250">
              <a:buNone/>
            </a:pPr>
            <a:r>
              <a:rPr lang="en-US" sz="3600" dirty="0">
                <a:latin typeface="Orgon Slab" panose="02000503000000020004" pitchFamily="50" charset="0"/>
              </a:rPr>
              <a:t>IV.	President’s Report</a:t>
            </a:r>
          </a:p>
          <a:p>
            <a:pPr marL="0" indent="0" defTabSz="857250">
              <a:buNone/>
            </a:pPr>
            <a:r>
              <a:rPr lang="en-US" sz="3600" b="1" dirty="0">
                <a:solidFill>
                  <a:srgbClr val="003B49"/>
                </a:solidFill>
                <a:latin typeface="Orgon Slab" panose="02000503000000020004" pitchFamily="50" charset="0"/>
              </a:rPr>
              <a:t>	</a:t>
            </a:r>
            <a:r>
              <a:rPr lang="en-US" sz="3600" dirty="0">
                <a:solidFill>
                  <a:srgbClr val="003B49"/>
                </a:solidFill>
                <a:latin typeface="Orgon Slab" panose="02000503000000020004" pitchFamily="50" charset="0"/>
              </a:rPr>
              <a:t>K. Homan</a:t>
            </a:r>
          </a:p>
        </p:txBody>
      </p:sp>
      <p:sp>
        <p:nvSpPr>
          <p:cNvPr id="4" name="Text Placeholder 3"/>
          <p:cNvSpPr>
            <a:spLocks noGrp="1"/>
          </p:cNvSpPr>
          <p:nvPr>
            <p:ph type="body" sz="quarter" idx="12"/>
          </p:nvPr>
        </p:nvSpPr>
        <p:spPr>
          <a:xfrm>
            <a:off x="510790" y="1790003"/>
            <a:ext cx="8184662" cy="473672"/>
          </a:xfrm>
        </p:spPr>
        <p:txBody>
          <a:bodyPr>
            <a:noAutofit/>
          </a:bodyPr>
          <a:lstStyle/>
          <a:p>
            <a:r>
              <a:rPr lang="en-US" sz="3600" dirty="0">
                <a:latin typeface="Orgon Slab" panose="02000503000000020004" pitchFamily="50" charset="0"/>
              </a:rPr>
              <a:t>Agenda</a:t>
            </a:r>
          </a:p>
        </p:txBody>
      </p:sp>
    </p:spTree>
    <p:extLst>
      <p:ext uri="{BB962C8B-B14F-4D97-AF65-F5344CB8AC3E}">
        <p14:creationId xmlns:p14="http://schemas.microsoft.com/office/powerpoint/2010/main" val="3321047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92735" y="425624"/>
            <a:ext cx="6277982" cy="581025"/>
          </a:xfrm>
        </p:spPr>
        <p:txBody>
          <a:bodyPr>
            <a:normAutofit/>
          </a:bodyPr>
          <a:lstStyle/>
          <a:p>
            <a:r>
              <a:rPr lang="en-US" sz="2700" dirty="0"/>
              <a:t>President’s Report: UM System</a:t>
            </a:r>
          </a:p>
        </p:txBody>
      </p:sp>
      <p:sp>
        <p:nvSpPr>
          <p:cNvPr id="4" name="Text Placeholder 3"/>
          <p:cNvSpPr>
            <a:spLocks noGrp="1"/>
          </p:cNvSpPr>
          <p:nvPr>
            <p:ph type="body" sz="quarter" idx="11"/>
          </p:nvPr>
        </p:nvSpPr>
        <p:spPr/>
        <p:txBody>
          <a:bodyPr/>
          <a:lstStyle/>
          <a:p>
            <a:r>
              <a:rPr lang="en-US" sz="2100" dirty="0">
                <a:solidFill>
                  <a:srgbClr val="003B49"/>
                </a:solidFill>
              </a:rPr>
              <a:t>IFC (Intercampus Faculty Cabinet): 06 October 2021 Mtg (Zoom)</a:t>
            </a:r>
          </a:p>
          <a:p>
            <a:pPr lvl="1"/>
            <a:r>
              <a:rPr lang="en-US" sz="1800" dirty="0">
                <a:solidFill>
                  <a:srgbClr val="003B49"/>
                </a:solidFill>
              </a:rPr>
              <a:t>Relation between Annual Review Process and HR 720.</a:t>
            </a:r>
          </a:p>
          <a:p>
            <a:pPr lvl="1"/>
            <a:r>
              <a:rPr lang="en-US" sz="1800" dirty="0">
                <a:solidFill>
                  <a:srgbClr val="003B49"/>
                </a:solidFill>
              </a:rPr>
              <a:t>Review of UM  System President</a:t>
            </a:r>
          </a:p>
          <a:p>
            <a:pPr lvl="1"/>
            <a:r>
              <a:rPr lang="en-US" sz="1800" dirty="0">
                <a:solidFill>
                  <a:srgbClr val="003B49"/>
                </a:solidFill>
              </a:rPr>
              <a:t>Shared Governance working group: status report</a:t>
            </a:r>
          </a:p>
          <a:p>
            <a:pPr lvl="1"/>
            <a:r>
              <a:rPr lang="en-US" sz="1800" dirty="0">
                <a:solidFill>
                  <a:srgbClr val="003B49"/>
                </a:solidFill>
              </a:rPr>
              <a:t>From President M. Choi</a:t>
            </a:r>
          </a:p>
          <a:p>
            <a:pPr lvl="2"/>
            <a:r>
              <a:rPr lang="en-US" sz="1650" dirty="0">
                <a:solidFill>
                  <a:srgbClr val="003B49"/>
                </a:solidFill>
              </a:rPr>
              <a:t>Portion of federal COVID funds being used to support NextGen (MU), Manufacturing (S&amp;T), Entrepreneurship (UMSL), and Hospital Health (UMKC) initiatives.</a:t>
            </a:r>
          </a:p>
          <a:p>
            <a:pPr lvl="2"/>
            <a:r>
              <a:rPr lang="en-US" sz="1650" dirty="0">
                <a:solidFill>
                  <a:srgbClr val="003B49"/>
                </a:solidFill>
              </a:rPr>
              <a:t>Significant changes to Title IX</a:t>
            </a:r>
          </a:p>
          <a:p>
            <a:pPr marL="0" indent="0">
              <a:buNone/>
            </a:pPr>
            <a:endParaRPr lang="en-US" sz="2100" dirty="0">
              <a:solidFill>
                <a:srgbClr val="003B49"/>
              </a:solidFill>
            </a:endParaRPr>
          </a:p>
          <a:p>
            <a:pPr marL="0" indent="0">
              <a:buNone/>
            </a:pPr>
            <a:endParaRPr lang="en-US" sz="2100" dirty="0">
              <a:solidFill>
                <a:srgbClr val="003B49"/>
              </a:solidFill>
            </a:endParaRPr>
          </a:p>
        </p:txBody>
      </p:sp>
    </p:spTree>
    <p:extLst>
      <p:ext uri="{BB962C8B-B14F-4D97-AF65-F5344CB8AC3E}">
        <p14:creationId xmlns:p14="http://schemas.microsoft.com/office/powerpoint/2010/main" val="3300496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99B89F-46BE-457A-B604-A635BBF701F8}"/>
              </a:ext>
            </a:extLst>
          </p:cNvPr>
          <p:cNvSpPr>
            <a:spLocks noGrp="1"/>
          </p:cNvSpPr>
          <p:nvPr>
            <p:ph type="body" sz="quarter" idx="11"/>
          </p:nvPr>
        </p:nvSpPr>
        <p:spPr/>
        <p:txBody>
          <a:bodyPr>
            <a:normAutofit/>
          </a:bodyPr>
          <a:lstStyle/>
          <a:p>
            <a:r>
              <a:rPr lang="en-US" dirty="0"/>
              <a:t>IFC (Intercampus Faculty Cabinet): Upcoming Meetings</a:t>
            </a:r>
          </a:p>
          <a:p>
            <a:pPr lvl="1"/>
            <a:r>
              <a:rPr lang="en-US" dirty="0"/>
              <a:t>05 November 2021 – Location: Columbia, MO.  Agenda in preparation.</a:t>
            </a:r>
          </a:p>
          <a:p>
            <a:pPr lvl="1"/>
            <a:r>
              <a:rPr lang="en-US" dirty="0"/>
              <a:t>10 November 2021 – President M. Choi (Zoom)</a:t>
            </a:r>
          </a:p>
          <a:p>
            <a:pPr lvl="2"/>
            <a:r>
              <a:rPr lang="en-US" dirty="0"/>
              <a:t>Meeting focus: Criteria-based Salary Reductions</a:t>
            </a:r>
          </a:p>
          <a:p>
            <a:pPr lvl="2"/>
            <a:r>
              <a:rPr lang="en-US" dirty="0"/>
              <a:t>Authority through HR-720 Policy on Salary Reductions for Faculty and Other Academic Appointees (HR-720 created 05/04/2020).</a:t>
            </a:r>
          </a:p>
          <a:p>
            <a:pPr lvl="2"/>
            <a:r>
              <a:rPr lang="en-US" dirty="0"/>
              <a:t>Policy has been used in MU School of Medicine (12m appointments only)</a:t>
            </a:r>
          </a:p>
          <a:p>
            <a:pPr lvl="2"/>
            <a:endParaRPr lang="en-US" dirty="0"/>
          </a:p>
        </p:txBody>
      </p:sp>
      <p:sp>
        <p:nvSpPr>
          <p:cNvPr id="3" name="Text Placeholder 2">
            <a:extLst>
              <a:ext uri="{FF2B5EF4-FFF2-40B4-BE49-F238E27FC236}">
                <a16:creationId xmlns:a16="http://schemas.microsoft.com/office/drawing/2014/main" id="{6376E279-6775-49C6-BF6E-125B09FCACD9}"/>
              </a:ext>
            </a:extLst>
          </p:cNvPr>
          <p:cNvSpPr>
            <a:spLocks noGrp="1"/>
          </p:cNvSpPr>
          <p:nvPr>
            <p:ph type="body" sz="quarter" idx="10"/>
          </p:nvPr>
        </p:nvSpPr>
        <p:spPr>
          <a:xfrm>
            <a:off x="300110" y="603693"/>
            <a:ext cx="8370643" cy="345016"/>
          </a:xfrm>
        </p:spPr>
        <p:txBody>
          <a:bodyPr>
            <a:noAutofit/>
          </a:bodyPr>
          <a:lstStyle/>
          <a:p>
            <a:r>
              <a:rPr lang="en-US" sz="2800" dirty="0"/>
              <a:t>President’s Report: UM System</a:t>
            </a:r>
          </a:p>
        </p:txBody>
      </p:sp>
      <p:pic>
        <p:nvPicPr>
          <p:cNvPr id="5" name="Picture 4" descr="Text&#10;&#10;Description automatically generated">
            <a:extLst>
              <a:ext uri="{FF2B5EF4-FFF2-40B4-BE49-F238E27FC236}">
                <a16:creationId xmlns:a16="http://schemas.microsoft.com/office/drawing/2014/main" id="{79499CE4-C025-4674-A29A-8506A6B89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543" y="3926149"/>
            <a:ext cx="5179942" cy="693041"/>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46F3FD10-2EA7-4B35-8AC2-9829BA400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259" y="4675743"/>
            <a:ext cx="5158508" cy="1200317"/>
          </a:xfrm>
          <a:prstGeom prst="rect">
            <a:avLst/>
          </a:prstGeom>
        </p:spPr>
      </p:pic>
    </p:spTree>
    <p:extLst>
      <p:ext uri="{BB962C8B-B14F-4D97-AF65-F5344CB8AC3E}">
        <p14:creationId xmlns:p14="http://schemas.microsoft.com/office/powerpoint/2010/main" val="1451022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FDE2A4-3C78-447A-B359-F759DD1BB088}"/>
              </a:ext>
            </a:extLst>
          </p:cNvPr>
          <p:cNvSpPr>
            <a:spLocks noGrp="1"/>
          </p:cNvSpPr>
          <p:nvPr>
            <p:ph type="body" sz="quarter" idx="11"/>
          </p:nvPr>
        </p:nvSpPr>
        <p:spPr/>
        <p:txBody>
          <a:bodyPr>
            <a:normAutofit/>
          </a:bodyPr>
          <a:lstStyle/>
          <a:p>
            <a:r>
              <a:rPr lang="en-US" dirty="0"/>
              <a:t>2022 Summer Advising</a:t>
            </a:r>
          </a:p>
          <a:p>
            <a:pPr lvl="1"/>
            <a:r>
              <a:rPr lang="en-US" dirty="0"/>
              <a:t>UM System: mandating summer class registration to begin first Monday in January</a:t>
            </a:r>
          </a:p>
          <a:p>
            <a:pPr lvl="1"/>
            <a:r>
              <a:rPr lang="en-US" dirty="0"/>
              <a:t>In 2022, first day to register for summer classes is 03 January.</a:t>
            </a:r>
          </a:p>
          <a:p>
            <a:r>
              <a:rPr lang="en-US" dirty="0"/>
              <a:t>Intersession Courses</a:t>
            </a:r>
          </a:p>
          <a:p>
            <a:pPr lvl="1"/>
            <a:r>
              <a:rPr lang="en-US" dirty="0"/>
              <a:t>Proposed for consideration by ad-hoc Academic Planning Committee during Spring-Summer 2020.</a:t>
            </a:r>
          </a:p>
          <a:p>
            <a:pPr lvl="1"/>
            <a:r>
              <a:rPr lang="en-US" dirty="0"/>
              <a:t>Piloted in some English and Technical Communication courses in Fall 2020</a:t>
            </a:r>
          </a:p>
          <a:p>
            <a:pPr lvl="1"/>
            <a:r>
              <a:rPr lang="en-US" dirty="0"/>
              <a:t>Recent administrative interest in variations on this theme.</a:t>
            </a:r>
          </a:p>
        </p:txBody>
      </p:sp>
      <p:sp>
        <p:nvSpPr>
          <p:cNvPr id="3" name="Text Placeholder 2">
            <a:extLst>
              <a:ext uri="{FF2B5EF4-FFF2-40B4-BE49-F238E27FC236}">
                <a16:creationId xmlns:a16="http://schemas.microsoft.com/office/drawing/2014/main" id="{A16A4D66-EF15-4C0D-9FA1-FF9A32E459EA}"/>
              </a:ext>
            </a:extLst>
          </p:cNvPr>
          <p:cNvSpPr>
            <a:spLocks noGrp="1"/>
          </p:cNvSpPr>
          <p:nvPr>
            <p:ph type="body" sz="quarter" idx="10"/>
          </p:nvPr>
        </p:nvSpPr>
        <p:spPr>
          <a:xfrm>
            <a:off x="213402" y="515006"/>
            <a:ext cx="8370643" cy="345016"/>
          </a:xfrm>
        </p:spPr>
        <p:txBody>
          <a:bodyPr>
            <a:noAutofit/>
          </a:bodyPr>
          <a:lstStyle/>
          <a:p>
            <a:r>
              <a:rPr lang="en-US" sz="2800" dirty="0"/>
              <a:t>President’s Report: S&amp;T Campus</a:t>
            </a:r>
          </a:p>
          <a:p>
            <a:endParaRPr lang="en-US" sz="2800" dirty="0"/>
          </a:p>
        </p:txBody>
      </p:sp>
    </p:spTree>
    <p:extLst>
      <p:ext uri="{BB962C8B-B14F-4D97-AF65-F5344CB8AC3E}">
        <p14:creationId xmlns:p14="http://schemas.microsoft.com/office/powerpoint/2010/main" val="3149485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FDE2A4-3C78-447A-B359-F759DD1BB088}"/>
              </a:ext>
            </a:extLst>
          </p:cNvPr>
          <p:cNvSpPr>
            <a:spLocks noGrp="1"/>
          </p:cNvSpPr>
          <p:nvPr>
            <p:ph type="body" sz="quarter" idx="11"/>
          </p:nvPr>
        </p:nvSpPr>
        <p:spPr/>
        <p:txBody>
          <a:bodyPr>
            <a:normAutofit/>
          </a:bodyPr>
          <a:lstStyle/>
          <a:p>
            <a:r>
              <a:rPr lang="en-US" dirty="0"/>
              <a:t>Mask and Vaccination Policy</a:t>
            </a:r>
          </a:p>
          <a:p>
            <a:pPr lvl="1"/>
            <a:r>
              <a:rPr lang="en-US" dirty="0"/>
              <a:t>Faculty input via survey – thank you!</a:t>
            </a:r>
          </a:p>
          <a:p>
            <a:pPr lvl="1"/>
            <a:r>
              <a:rPr lang="en-US" dirty="0"/>
              <a:t>Results provided to Campus Administration and President M. Choi</a:t>
            </a:r>
          </a:p>
          <a:p>
            <a:pPr lvl="1"/>
            <a:r>
              <a:rPr lang="en-US" dirty="0"/>
              <a:t>Campus policies limited to local municipal policy</a:t>
            </a:r>
          </a:p>
          <a:p>
            <a:pPr lvl="1"/>
            <a:r>
              <a:rPr lang="en-US" dirty="0"/>
              <a:t>Monitor local cases at: </a:t>
            </a:r>
          </a:p>
          <a:p>
            <a:pPr marL="342900" lvl="1" indent="0">
              <a:buNone/>
            </a:pPr>
            <a:r>
              <a:rPr lang="en-US" dirty="0"/>
              <a:t>	https://coronavirus.mst.edu/dashboard/</a:t>
            </a:r>
          </a:p>
        </p:txBody>
      </p:sp>
      <p:sp>
        <p:nvSpPr>
          <p:cNvPr id="3" name="Text Placeholder 2">
            <a:extLst>
              <a:ext uri="{FF2B5EF4-FFF2-40B4-BE49-F238E27FC236}">
                <a16:creationId xmlns:a16="http://schemas.microsoft.com/office/drawing/2014/main" id="{A16A4D66-EF15-4C0D-9FA1-FF9A32E459EA}"/>
              </a:ext>
            </a:extLst>
          </p:cNvPr>
          <p:cNvSpPr>
            <a:spLocks noGrp="1"/>
          </p:cNvSpPr>
          <p:nvPr>
            <p:ph type="body" sz="quarter" idx="10"/>
          </p:nvPr>
        </p:nvSpPr>
        <p:spPr>
          <a:xfrm>
            <a:off x="213402" y="494771"/>
            <a:ext cx="8370643" cy="345016"/>
          </a:xfrm>
        </p:spPr>
        <p:txBody>
          <a:bodyPr>
            <a:noAutofit/>
          </a:bodyPr>
          <a:lstStyle/>
          <a:p>
            <a:r>
              <a:rPr lang="en-US" sz="2800" dirty="0"/>
              <a:t>President’s Report: S&amp;T Campus</a:t>
            </a:r>
          </a:p>
          <a:p>
            <a:endParaRPr lang="en-US" sz="2800" dirty="0"/>
          </a:p>
        </p:txBody>
      </p:sp>
      <p:pic>
        <p:nvPicPr>
          <p:cNvPr id="5" name="Picture 4" descr="Chart&#10;&#10;Description automatically generated">
            <a:extLst>
              <a:ext uri="{FF2B5EF4-FFF2-40B4-BE49-F238E27FC236}">
                <a16:creationId xmlns:a16="http://schemas.microsoft.com/office/drawing/2014/main" id="{4302490E-DD18-431D-A675-A54CE33D3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945" y="3185589"/>
            <a:ext cx="4121055" cy="2815162"/>
          </a:xfrm>
          <a:prstGeom prst="rect">
            <a:avLst/>
          </a:prstGeom>
        </p:spPr>
      </p:pic>
    </p:spTree>
    <p:extLst>
      <p:ext uri="{BB962C8B-B14F-4D97-AF65-F5344CB8AC3E}">
        <p14:creationId xmlns:p14="http://schemas.microsoft.com/office/powerpoint/2010/main" val="2855387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2A0B40-FA5C-416C-ABB8-D1B0E22F8059}"/>
              </a:ext>
            </a:extLst>
          </p:cNvPr>
          <p:cNvSpPr>
            <a:spLocks noGrp="1"/>
          </p:cNvSpPr>
          <p:nvPr>
            <p:ph type="body" sz="quarter" idx="11"/>
          </p:nvPr>
        </p:nvSpPr>
        <p:spPr/>
        <p:txBody>
          <a:bodyPr>
            <a:normAutofit/>
          </a:bodyPr>
          <a:lstStyle/>
          <a:p>
            <a:r>
              <a:rPr lang="en-US" dirty="0"/>
              <a:t>Mining &amp; Explosives Engineering: Name Change</a:t>
            </a:r>
          </a:p>
          <a:p>
            <a:pPr lvl="1"/>
            <a:r>
              <a:rPr lang="en-US" dirty="0"/>
              <a:t>Faculty Senate approval on 23 Sep 2021 moved process forward</a:t>
            </a:r>
          </a:p>
          <a:p>
            <a:pPr lvl="1"/>
            <a:r>
              <a:rPr lang="en-US" dirty="0"/>
              <a:t>Administrative documentation being completed</a:t>
            </a:r>
          </a:p>
          <a:p>
            <a:pPr lvl="1"/>
            <a:r>
              <a:rPr lang="en-US" dirty="0"/>
              <a:t>DSCC and then CCC will consider, bring to full Faculty Senate</a:t>
            </a:r>
          </a:p>
          <a:p>
            <a:pPr lvl="1"/>
            <a:r>
              <a:rPr lang="en-US" dirty="0"/>
              <a:t>Name change status: unofficial.</a:t>
            </a:r>
          </a:p>
          <a:p>
            <a:r>
              <a:rPr lang="en-US" dirty="0"/>
              <a:t>Direct Admission for CEC Degree Programs</a:t>
            </a:r>
          </a:p>
          <a:p>
            <a:pPr lvl="1"/>
            <a:r>
              <a:rPr lang="en-US" dirty="0"/>
              <a:t>Faculty Senate role limited to consideration by Campus Curriculum Committee (CCC)</a:t>
            </a:r>
          </a:p>
          <a:p>
            <a:pPr lvl="1"/>
            <a:r>
              <a:rPr lang="en-US" dirty="0"/>
              <a:t>Required forms will be received by CCC and brought to Faculty Senate vote</a:t>
            </a:r>
          </a:p>
          <a:p>
            <a:pPr lvl="1"/>
            <a:r>
              <a:rPr lang="en-US" dirty="0"/>
              <a:t>Other issues related to direct admission, outside Faculty Senate purview</a:t>
            </a:r>
          </a:p>
          <a:p>
            <a:pPr marL="0" indent="0">
              <a:buNone/>
            </a:pPr>
            <a:endParaRPr lang="en-US" dirty="0"/>
          </a:p>
        </p:txBody>
      </p:sp>
      <p:sp>
        <p:nvSpPr>
          <p:cNvPr id="3" name="Text Placeholder 2">
            <a:extLst>
              <a:ext uri="{FF2B5EF4-FFF2-40B4-BE49-F238E27FC236}">
                <a16:creationId xmlns:a16="http://schemas.microsoft.com/office/drawing/2014/main" id="{ACFF0273-3392-4126-B709-64C4FB2F2ECC}"/>
              </a:ext>
            </a:extLst>
          </p:cNvPr>
          <p:cNvSpPr>
            <a:spLocks noGrp="1"/>
          </p:cNvSpPr>
          <p:nvPr>
            <p:ph type="body" sz="quarter" idx="10"/>
          </p:nvPr>
        </p:nvSpPr>
        <p:spPr>
          <a:xfrm>
            <a:off x="262817" y="512639"/>
            <a:ext cx="8370643" cy="345016"/>
          </a:xfrm>
        </p:spPr>
        <p:txBody>
          <a:bodyPr>
            <a:noAutofit/>
          </a:bodyPr>
          <a:lstStyle/>
          <a:p>
            <a:r>
              <a:rPr lang="en-US" sz="2800" dirty="0"/>
              <a:t>President’s Report: Faculty Senate	</a:t>
            </a:r>
          </a:p>
        </p:txBody>
      </p:sp>
    </p:spTree>
    <p:extLst>
      <p:ext uri="{BB962C8B-B14F-4D97-AF65-F5344CB8AC3E}">
        <p14:creationId xmlns:p14="http://schemas.microsoft.com/office/powerpoint/2010/main" val="3308155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2A0B40-FA5C-416C-ABB8-D1B0E22F8059}"/>
              </a:ext>
            </a:extLst>
          </p:cNvPr>
          <p:cNvSpPr>
            <a:spLocks noGrp="1"/>
          </p:cNvSpPr>
          <p:nvPr>
            <p:ph type="body" sz="quarter" idx="11"/>
          </p:nvPr>
        </p:nvSpPr>
        <p:spPr/>
        <p:txBody>
          <a:bodyPr>
            <a:normAutofit/>
          </a:bodyPr>
          <a:lstStyle/>
          <a:p>
            <a:r>
              <a:rPr lang="en-US" dirty="0"/>
              <a:t>Evaluation of Teaching – broken down into three components:</a:t>
            </a:r>
          </a:p>
          <a:p>
            <a:pPr marL="685800" lvl="1" indent="-342900">
              <a:buFont typeface="+mj-lt"/>
              <a:buAutoNum type="arabicPeriod"/>
            </a:pPr>
            <a:r>
              <a:rPr lang="en-US" dirty="0"/>
              <a:t>Policy Principles (cornerstone principles)</a:t>
            </a:r>
          </a:p>
          <a:p>
            <a:pPr lvl="2"/>
            <a:r>
              <a:rPr lang="en-US" dirty="0"/>
              <a:t>Collecting feedback from Senate and administration</a:t>
            </a:r>
          </a:p>
          <a:p>
            <a:pPr lvl="2"/>
            <a:r>
              <a:rPr lang="en-US" dirty="0"/>
              <a:t>Potentially, formalize in Chancellor’s Policy</a:t>
            </a:r>
          </a:p>
          <a:p>
            <a:pPr marL="685800" lvl="1" indent="-342900">
              <a:buFont typeface="+mj-lt"/>
              <a:buAutoNum type="arabicPeriod"/>
            </a:pPr>
            <a:r>
              <a:rPr lang="en-US" dirty="0"/>
              <a:t>Student Evaluation of Teaching (SET or SBE) instrument</a:t>
            </a:r>
          </a:p>
          <a:p>
            <a:pPr lvl="2"/>
            <a:r>
              <a:rPr lang="en-US" dirty="0"/>
              <a:t>End-of-semester course evaluations</a:t>
            </a:r>
          </a:p>
          <a:p>
            <a:pPr lvl="2"/>
            <a:r>
              <a:rPr lang="en-US" dirty="0"/>
              <a:t>Lead: Committee for Effective Teaching (CET)</a:t>
            </a:r>
          </a:p>
          <a:p>
            <a:pPr marL="685800" lvl="1" indent="-342900">
              <a:buFont typeface="+mj-lt"/>
              <a:buAutoNum type="arabicPeriod"/>
            </a:pPr>
            <a:r>
              <a:rPr lang="en-US" dirty="0"/>
              <a:t>Guidelines for Department-level Best Practices: comprehensive evaluation of teaching (SBE, PBE, ISA)</a:t>
            </a:r>
          </a:p>
          <a:p>
            <a:pPr lvl="2"/>
            <a:r>
              <a:rPr lang="en-US" dirty="0"/>
              <a:t>Summarize in white paper</a:t>
            </a:r>
          </a:p>
          <a:p>
            <a:pPr lvl="2"/>
            <a:r>
              <a:rPr lang="en-US" dirty="0"/>
              <a:t>Lead: Campus Working Group – contribute?</a:t>
            </a:r>
          </a:p>
          <a:p>
            <a:endParaRPr lang="en-US" dirty="0"/>
          </a:p>
        </p:txBody>
      </p:sp>
      <p:sp>
        <p:nvSpPr>
          <p:cNvPr id="3" name="Text Placeholder 2">
            <a:extLst>
              <a:ext uri="{FF2B5EF4-FFF2-40B4-BE49-F238E27FC236}">
                <a16:creationId xmlns:a16="http://schemas.microsoft.com/office/drawing/2014/main" id="{ACFF0273-3392-4126-B709-64C4FB2F2ECC}"/>
              </a:ext>
            </a:extLst>
          </p:cNvPr>
          <p:cNvSpPr>
            <a:spLocks noGrp="1"/>
          </p:cNvSpPr>
          <p:nvPr>
            <p:ph type="body" sz="quarter" idx="10"/>
          </p:nvPr>
        </p:nvSpPr>
        <p:spPr>
          <a:xfrm>
            <a:off x="252657" y="532959"/>
            <a:ext cx="8370643" cy="345016"/>
          </a:xfrm>
        </p:spPr>
        <p:txBody>
          <a:bodyPr>
            <a:noAutofit/>
          </a:bodyPr>
          <a:lstStyle/>
          <a:p>
            <a:r>
              <a:rPr lang="en-US" sz="2800" dirty="0"/>
              <a:t>President’s Report: Faculty Senate	</a:t>
            </a:r>
          </a:p>
        </p:txBody>
      </p:sp>
    </p:spTree>
    <p:extLst>
      <p:ext uri="{BB962C8B-B14F-4D97-AF65-F5344CB8AC3E}">
        <p14:creationId xmlns:p14="http://schemas.microsoft.com/office/powerpoint/2010/main" val="2734047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V. 	Administrative Reports</a:t>
            </a:r>
          </a:p>
          <a:p>
            <a:pPr marL="0" indent="0" defTabSz="685800">
              <a:buNone/>
            </a:pPr>
            <a:r>
              <a:rPr lang="en-US" sz="3600" dirty="0"/>
              <a:t>	</a:t>
            </a:r>
            <a:r>
              <a:rPr lang="en-US" sz="3600" dirty="0">
                <a:solidFill>
                  <a:srgbClr val="003B49"/>
                </a:solidFill>
                <a:latin typeface="Orgon Slab" panose="02000503000000020004" pitchFamily="50" charset="0"/>
              </a:rPr>
              <a:t>A.	Chancellor’s Report</a:t>
            </a:r>
            <a:br>
              <a:rPr lang="en-US" sz="3600" dirty="0">
                <a:solidFill>
                  <a:srgbClr val="003B49"/>
                </a:solidFill>
                <a:latin typeface="Orgon Slab" panose="02000503000000020004" pitchFamily="50" charset="0"/>
              </a:rPr>
            </a:br>
            <a:r>
              <a:rPr lang="en-US" sz="3600" dirty="0">
                <a:solidFill>
                  <a:srgbClr val="003B49"/>
                </a:solidFill>
                <a:latin typeface="Orgon Slab" panose="02000503000000020004" pitchFamily="50" charset="0"/>
              </a:rPr>
              <a:t>		M. Dehghani</a:t>
            </a:r>
          </a:p>
          <a:p>
            <a:pPr marL="0" indent="0" defTabSz="685800">
              <a:buNone/>
            </a:pPr>
            <a:endParaRPr lang="en-US" sz="3600" dirty="0">
              <a:solidFill>
                <a:srgbClr val="003B49"/>
              </a:solidFill>
              <a:latin typeface="Orgon Slab" panose="02000503000000020004" pitchFamily="50" charset="0"/>
            </a:endParaRPr>
          </a:p>
          <a:p>
            <a:pPr marL="0" indent="0" defTabSz="685800">
              <a:buNone/>
            </a:pPr>
            <a:r>
              <a:rPr lang="en-US" sz="3600" dirty="0">
                <a:solidFill>
                  <a:srgbClr val="003B49"/>
                </a:solidFill>
                <a:latin typeface="Orgon Slab" panose="02000503000000020004" pitchFamily="50" charset="0"/>
              </a:rPr>
              <a:t>	</a:t>
            </a: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3447466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C36DC92-198A-4948-B60C-C48FF25C1268}"/>
              </a:ext>
            </a:extLst>
          </p:cNvPr>
          <p:cNvSpPr>
            <a:spLocks noGrp="1"/>
          </p:cNvSpPr>
          <p:nvPr>
            <p:ph type="title"/>
          </p:nvPr>
        </p:nvSpPr>
        <p:spPr/>
        <p:txBody>
          <a:bodyPr/>
          <a:lstStyle/>
          <a:p>
            <a:r>
              <a:rPr lang="en-US" sz="2400"/>
              <a:t>Using 10 key indicators (our dashboard), we monitor S&amp;T’s progress</a:t>
            </a:r>
            <a:endParaRPr lang="en-US" sz="2400" dirty="0"/>
          </a:p>
        </p:txBody>
      </p:sp>
      <p:pic>
        <p:nvPicPr>
          <p:cNvPr id="3" name="Picture 2">
            <a:extLst>
              <a:ext uri="{FF2B5EF4-FFF2-40B4-BE49-F238E27FC236}">
                <a16:creationId xmlns:a16="http://schemas.microsoft.com/office/drawing/2014/main" id="{D02C22AB-B61A-4875-94F3-EEDE13F86E44}"/>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379830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329551F-1614-4DCF-BAC9-351045185D17}"/>
              </a:ext>
            </a:extLst>
          </p:cNvPr>
          <p:cNvSpPr>
            <a:spLocks noGrp="1"/>
          </p:cNvSpPr>
          <p:nvPr>
            <p:ph type="title"/>
          </p:nvPr>
        </p:nvSpPr>
        <p:spPr/>
        <p:txBody>
          <a:bodyPr/>
          <a:lstStyle/>
          <a:p>
            <a:r>
              <a:rPr lang="en-US" sz="2400"/>
              <a:t>Our future Manufacture Missouri Ecosystem (MME) will advance manufacturing innovation</a:t>
            </a:r>
            <a:endParaRPr lang="en-US" sz="2400" dirty="0"/>
          </a:p>
        </p:txBody>
      </p:sp>
      <p:pic>
        <p:nvPicPr>
          <p:cNvPr id="3" name="Picture 2">
            <a:extLst>
              <a:ext uri="{FF2B5EF4-FFF2-40B4-BE49-F238E27FC236}">
                <a16:creationId xmlns:a16="http://schemas.microsoft.com/office/drawing/2014/main" id="{498A4D3A-90C9-4DDD-A6B2-02FEE46D08B7}"/>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769453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790" y="2686050"/>
            <a:ext cx="8197114" cy="3557587"/>
          </a:xfrm>
        </p:spPr>
        <p:txBody>
          <a:bodyPr/>
          <a:lstStyle/>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Calibri" panose="020F0502020204030204"/>
                <a:cs typeface="+mn-cs"/>
              </a:rPr>
              <a:t>The same rules apply over virtual meetings as over in-person meetings</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Calibri" panose="020F0502020204030204"/>
                <a:cs typeface="+mn-cs"/>
              </a:rPr>
              <a:t>Only Senators may debate motions</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Calibri" panose="020F0502020204030204"/>
                <a:cs typeface="+mn-cs"/>
              </a:rPr>
              <a:t>Only Senators can vote</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Calibri" panose="020F0502020204030204"/>
                <a:cs typeface="+mn-cs"/>
              </a:rPr>
              <a:t>If you are not a Senator, or a proxy, you cannot vote or debate </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Calibri" panose="020F0502020204030204"/>
                <a:cs typeface="+mn-cs"/>
              </a:rPr>
              <a:t>Do not speak over someone, or out of order</a:t>
            </a:r>
          </a:p>
          <a:p>
            <a:pPr marL="514350" lvl="1" indent="-171450" defTabSz="685800">
              <a:lnSpc>
                <a:spcPct val="90000"/>
              </a:lnSpc>
              <a:spcBef>
                <a:spcPts val="375"/>
              </a:spcBef>
              <a:buFont typeface="Arial" panose="020B0604020202020204" pitchFamily="34" charset="0"/>
              <a:buChar char="•"/>
            </a:pPr>
            <a:r>
              <a:rPr lang="en-US" sz="1800" dirty="0">
                <a:solidFill>
                  <a:prstClr val="black"/>
                </a:solidFill>
                <a:latin typeface="Calibri" panose="020F0502020204030204"/>
                <a:cs typeface="+mn-cs"/>
              </a:rPr>
              <a:t>Raise your hand within the Zoom app</a:t>
            </a:r>
          </a:p>
          <a:p>
            <a:pPr marL="514350" lvl="1" indent="-171450" defTabSz="685800">
              <a:lnSpc>
                <a:spcPct val="90000"/>
              </a:lnSpc>
              <a:spcBef>
                <a:spcPts val="375"/>
              </a:spcBef>
              <a:buFont typeface="Arial" panose="020B0604020202020204" pitchFamily="34" charset="0"/>
              <a:buChar char="•"/>
            </a:pPr>
            <a:r>
              <a:rPr lang="en-US" sz="1800" dirty="0">
                <a:solidFill>
                  <a:prstClr val="black"/>
                </a:solidFill>
                <a:latin typeface="Calibri" panose="020F0502020204030204"/>
                <a:cs typeface="+mn-cs"/>
              </a:rPr>
              <a:t>The President will call on you and then you will have the floor</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Calibri" panose="020F0502020204030204"/>
                <a:cs typeface="+mn-cs"/>
              </a:rPr>
              <a:t>Unless you have been recognized (been told you have the floor), you may not speak</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Calibri" panose="020F0502020204030204"/>
                <a:cs typeface="+mn-cs"/>
              </a:rPr>
              <a:t>Per Robert’s Rules, each Senator is entitled to only speak twice on </a:t>
            </a:r>
            <a:r>
              <a:rPr lang="en-US" sz="2100">
                <a:solidFill>
                  <a:prstClr val="black"/>
                </a:solidFill>
                <a:latin typeface="Calibri" panose="020F0502020204030204"/>
                <a:cs typeface="+mn-cs"/>
              </a:rPr>
              <a:t>each motion.</a:t>
            </a:r>
            <a:endParaRPr lang="en-US" sz="2100" dirty="0">
              <a:solidFill>
                <a:prstClr val="black"/>
              </a:solidFill>
              <a:latin typeface="Calibri" panose="020F0502020204030204"/>
              <a:cs typeface="+mn-cs"/>
            </a:endParaRPr>
          </a:p>
          <a:p>
            <a:pPr marL="6350" lvl="0" indent="-6350" defTabSz="685800">
              <a:buNone/>
            </a:pPr>
            <a:endParaRPr lang="en-US" sz="3600" dirty="0">
              <a:solidFill>
                <a:srgbClr val="003B49"/>
              </a:solidFill>
              <a:latin typeface="Orgon Slab" panose="02000503000000020004" pitchFamily="50" charset="0"/>
            </a:endParaRPr>
          </a:p>
        </p:txBody>
      </p:sp>
      <p:sp>
        <p:nvSpPr>
          <p:cNvPr id="4" name="Text Placeholder 3"/>
          <p:cNvSpPr>
            <a:spLocks noGrp="1"/>
          </p:cNvSpPr>
          <p:nvPr>
            <p:ph type="body" sz="quarter" idx="12"/>
          </p:nvPr>
        </p:nvSpPr>
        <p:spPr>
          <a:xfrm>
            <a:off x="510790" y="1911737"/>
            <a:ext cx="8184662" cy="585208"/>
          </a:xfrm>
        </p:spPr>
        <p:txBody>
          <a:bodyPr>
            <a:noAutofit/>
          </a:bodyPr>
          <a:lstStyle/>
          <a:p>
            <a:r>
              <a:rPr lang="en-US" sz="3600" dirty="0"/>
              <a:t>Meeting procedure</a:t>
            </a:r>
            <a:endParaRPr lang="en-US" sz="3600" dirty="0">
              <a:latin typeface="Orgon Slab" panose="02000503000000020004" pitchFamily="50" charset="0"/>
            </a:endParaRPr>
          </a:p>
        </p:txBody>
      </p:sp>
    </p:spTree>
    <p:extLst>
      <p:ext uri="{BB962C8B-B14F-4D97-AF65-F5344CB8AC3E}">
        <p14:creationId xmlns:p14="http://schemas.microsoft.com/office/powerpoint/2010/main" val="1727165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0F0B264-4A8C-4584-B4EA-31D7DA6A2F75}"/>
              </a:ext>
            </a:extLst>
          </p:cNvPr>
          <p:cNvSpPr>
            <a:spLocks noGrp="1"/>
          </p:cNvSpPr>
          <p:nvPr>
            <p:ph type="title"/>
          </p:nvPr>
        </p:nvSpPr>
        <p:spPr/>
        <p:txBody>
          <a:bodyPr/>
          <a:lstStyle/>
          <a:p>
            <a:r>
              <a:rPr lang="en-US" sz="2400"/>
              <a:t>The MME is a statewide network of companies, educational partners and government partners </a:t>
            </a:r>
            <a:endParaRPr lang="en-US" sz="2400" dirty="0"/>
          </a:p>
        </p:txBody>
      </p:sp>
      <p:pic>
        <p:nvPicPr>
          <p:cNvPr id="3" name="Picture 2">
            <a:extLst>
              <a:ext uri="{FF2B5EF4-FFF2-40B4-BE49-F238E27FC236}">
                <a16:creationId xmlns:a16="http://schemas.microsoft.com/office/drawing/2014/main" id="{063CC77A-DD69-4ADA-B235-A7F38223DA8B}"/>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306587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82BA24A-43A0-4EE9-B931-6EE74FCD2730}"/>
              </a:ext>
            </a:extLst>
          </p:cNvPr>
          <p:cNvSpPr>
            <a:spLocks noGrp="1"/>
          </p:cNvSpPr>
          <p:nvPr>
            <p:ph type="title"/>
          </p:nvPr>
        </p:nvSpPr>
        <p:spPr/>
        <p:txBody>
          <a:bodyPr/>
          <a:lstStyle/>
          <a:p>
            <a:r>
              <a:rPr lang="en-US" sz="2400"/>
              <a:t>The Manufacturing Technology and Innovation Campus at S&amp;T will be the hub for all MME activities</a:t>
            </a:r>
            <a:endParaRPr lang="en-US" sz="2400" dirty="0"/>
          </a:p>
        </p:txBody>
      </p:sp>
      <p:pic>
        <p:nvPicPr>
          <p:cNvPr id="3" name="Picture 2">
            <a:extLst>
              <a:ext uri="{FF2B5EF4-FFF2-40B4-BE49-F238E27FC236}">
                <a16:creationId xmlns:a16="http://schemas.microsoft.com/office/drawing/2014/main" id="{7B8F11AC-812D-487D-8D9B-FC868DBB7524}"/>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111189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948DD12-FFEE-495F-966D-60FB9C2A2F4A}"/>
              </a:ext>
            </a:extLst>
          </p:cNvPr>
          <p:cNvSpPr>
            <a:spLocks noGrp="1"/>
          </p:cNvSpPr>
          <p:nvPr>
            <p:ph type="title"/>
          </p:nvPr>
        </p:nvSpPr>
        <p:spPr/>
        <p:txBody>
          <a:bodyPr/>
          <a:lstStyle/>
          <a:p>
            <a:r>
              <a:rPr lang="en-US" sz="2400"/>
              <a:t>The Missouri Protoplex® is the first building of a proposed six-building campus</a:t>
            </a:r>
            <a:endParaRPr lang="en-US" sz="2400" dirty="0"/>
          </a:p>
        </p:txBody>
      </p:sp>
      <p:pic>
        <p:nvPicPr>
          <p:cNvPr id="3" name="Picture 2">
            <a:extLst>
              <a:ext uri="{FF2B5EF4-FFF2-40B4-BE49-F238E27FC236}">
                <a16:creationId xmlns:a16="http://schemas.microsoft.com/office/drawing/2014/main" id="{7D7A73B1-0C4F-4B57-8997-5BB961A7FD85}"/>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451459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EAF8D15-FC62-474B-8C96-D52FDDF4B73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E0E5495-9F35-47AC-BBF3-025C011A4E8B}"/>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144524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V. 	Administrative Reports</a:t>
            </a:r>
          </a:p>
          <a:p>
            <a:pPr marL="0" indent="0" defTabSz="685800">
              <a:buNone/>
            </a:pPr>
            <a:r>
              <a:rPr lang="en-US" sz="3600" dirty="0"/>
              <a:t>	</a:t>
            </a:r>
            <a:r>
              <a:rPr lang="en-US" sz="3600" dirty="0">
                <a:solidFill>
                  <a:srgbClr val="003B49"/>
                </a:solidFill>
                <a:latin typeface="Orgon Slab" panose="02000503000000020004" pitchFamily="50" charset="0"/>
              </a:rPr>
              <a:t>B.	Provost’s Report</a:t>
            </a:r>
            <a:br>
              <a:rPr lang="en-US" sz="3600" dirty="0">
                <a:solidFill>
                  <a:srgbClr val="003B49"/>
                </a:solidFill>
                <a:latin typeface="Orgon Slab" panose="02000503000000020004" pitchFamily="50" charset="0"/>
              </a:rPr>
            </a:br>
            <a:r>
              <a:rPr lang="en-US" sz="3600" dirty="0">
                <a:solidFill>
                  <a:srgbClr val="003B49"/>
                </a:solidFill>
                <a:latin typeface="Orgon Slab" panose="02000503000000020004" pitchFamily="50" charset="0"/>
              </a:rPr>
              <a:t>		C. Potts</a:t>
            </a:r>
          </a:p>
          <a:p>
            <a:pPr marL="0" indent="0" defTabSz="685800">
              <a:buNone/>
            </a:pPr>
            <a:r>
              <a:rPr lang="en-US" sz="36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1047559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3C38C329-05C1-44E0-942C-D7A60A7F2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pic>
        <p:nvPicPr>
          <p:cNvPr id="23" name="Picture 9">
            <a:extLst>
              <a:ext uri="{FF2B5EF4-FFF2-40B4-BE49-F238E27FC236}">
                <a16:creationId xmlns:a16="http://schemas.microsoft.com/office/drawing/2014/main" id="{A40E99DB-69B1-42D9-9A2E-A196302E0C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857250"/>
            <a:ext cx="9142400" cy="5143500"/>
          </a:xfrm>
          <a:prstGeom prst="rect">
            <a:avLst/>
          </a:prstGeom>
        </p:spPr>
      </p:pic>
      <p:sp>
        <p:nvSpPr>
          <p:cNvPr id="24" name="Rectangle 11">
            <a:extLst>
              <a:ext uri="{FF2B5EF4-FFF2-40B4-BE49-F238E27FC236}">
                <a16:creationId xmlns:a16="http://schemas.microsoft.com/office/drawing/2014/main" id="{60DFF115-119D-479E-9D15-475C47026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1"/>
          </a:xfrm>
          <a:prstGeom prst="rect">
            <a:avLst/>
          </a:prstGeom>
          <a:solidFill>
            <a:schemeClr val="accent6">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25" name="Rectangle 13">
            <a:extLst>
              <a:ext uri="{FF2B5EF4-FFF2-40B4-BE49-F238E27FC236}">
                <a16:creationId xmlns:a16="http://schemas.microsoft.com/office/drawing/2014/main" id="{DA98F3A3-687B-4002-93F2-58E8590DC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723131" cy="51435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5">
            <a:extLst>
              <a:ext uri="{FF2B5EF4-FFF2-40B4-BE49-F238E27FC236}">
                <a16:creationId xmlns:a16="http://schemas.microsoft.com/office/drawing/2014/main" id="{27A1367E-049C-45E5-9C32-CC32DCEAE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131" y="857250"/>
            <a:ext cx="71925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1B251FC-A287-4045-A9A6-5A439DFD86AE}"/>
              </a:ext>
            </a:extLst>
          </p:cNvPr>
          <p:cNvSpPr>
            <a:spLocks noGrp="1"/>
          </p:cNvSpPr>
          <p:nvPr>
            <p:ph type="ctrTitle"/>
          </p:nvPr>
        </p:nvSpPr>
        <p:spPr>
          <a:xfrm>
            <a:off x="997713" y="1222832"/>
            <a:ext cx="6384825" cy="3838389"/>
          </a:xfrm>
        </p:spPr>
        <p:txBody>
          <a:bodyPr anchor="ctr">
            <a:normAutofit/>
          </a:bodyPr>
          <a:lstStyle/>
          <a:p>
            <a:pPr algn="l"/>
            <a:r>
              <a:rPr lang="en-US" sz="6600" b="1" dirty="0"/>
              <a:t>Academic Affairs Update</a:t>
            </a:r>
          </a:p>
        </p:txBody>
      </p:sp>
      <p:sp>
        <p:nvSpPr>
          <p:cNvPr id="3" name="Subtitle 2">
            <a:extLst>
              <a:ext uri="{FF2B5EF4-FFF2-40B4-BE49-F238E27FC236}">
                <a16:creationId xmlns:a16="http://schemas.microsoft.com/office/drawing/2014/main" id="{3AEC43BB-234C-AE40-8435-CA77DC940BA9}"/>
              </a:ext>
            </a:extLst>
          </p:cNvPr>
          <p:cNvSpPr>
            <a:spLocks noGrp="1"/>
          </p:cNvSpPr>
          <p:nvPr>
            <p:ph type="subTitle" idx="1"/>
          </p:nvPr>
        </p:nvSpPr>
        <p:spPr>
          <a:xfrm>
            <a:off x="2122246" y="5100166"/>
            <a:ext cx="5550586" cy="692273"/>
          </a:xfrm>
        </p:spPr>
        <p:txBody>
          <a:bodyPr anchor="b">
            <a:normAutofit lnSpcReduction="10000"/>
          </a:bodyPr>
          <a:lstStyle/>
          <a:p>
            <a:pPr>
              <a:lnSpc>
                <a:spcPct val="110000"/>
              </a:lnSpc>
            </a:pPr>
            <a:r>
              <a:rPr lang="en-US" sz="1500"/>
              <a:t>Colin Potts</a:t>
            </a:r>
          </a:p>
          <a:p>
            <a:pPr>
              <a:lnSpc>
                <a:spcPct val="110000"/>
              </a:lnSpc>
            </a:pPr>
            <a:r>
              <a:rPr lang="en-US" sz="1500"/>
              <a:t>S&amp;T Faculty Senate, 10/21/21</a:t>
            </a:r>
          </a:p>
        </p:txBody>
      </p:sp>
      <p:sp>
        <p:nvSpPr>
          <p:cNvPr id="27" name="Rectangle 17">
            <a:extLst>
              <a:ext uri="{FF2B5EF4-FFF2-40B4-BE49-F238E27FC236}">
                <a16:creationId xmlns:a16="http://schemas.microsoft.com/office/drawing/2014/main" id="{7E1CAA8C-D8F1-4D3B-87B4-4B17F3E28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09256" y="857250"/>
            <a:ext cx="20574" cy="51435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62461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10" name="Rectangle 9">
            <a:extLst>
              <a:ext uri="{FF2B5EF4-FFF2-40B4-BE49-F238E27FC236}">
                <a16:creationId xmlns:a16="http://schemas.microsoft.com/office/drawing/2014/main" id="{2601900C-265D-4146-A578-477541E3D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pic>
        <p:nvPicPr>
          <p:cNvPr id="12" name="Picture 11">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23846" y="2436151"/>
            <a:ext cx="7020154" cy="3564599"/>
          </a:xfrm>
          <a:prstGeom prst="rect">
            <a:avLst/>
          </a:prstGeom>
          <a:noFill/>
        </p:spPr>
      </p:pic>
      <p:sp>
        <p:nvSpPr>
          <p:cNvPr id="14" name="Freeform: Shape 13">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58890" y="-388476"/>
            <a:ext cx="4378672" cy="839155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801" y="857250"/>
            <a:ext cx="9142400" cy="5143500"/>
          </a:xfrm>
          <a:prstGeom prst="rect">
            <a:avLst/>
          </a:prstGeom>
        </p:spPr>
      </p:pic>
      <p:sp>
        <p:nvSpPr>
          <p:cNvPr id="18" name="Rectangle 17">
            <a:extLst>
              <a:ext uri="{FF2B5EF4-FFF2-40B4-BE49-F238E27FC236}">
                <a16:creationId xmlns:a16="http://schemas.microsoft.com/office/drawing/2014/main" id="{41F8C064-2DC5-4758-B49C-76BFF6405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1"/>
          </a:xfrm>
          <a:prstGeom prst="rect">
            <a:avLst/>
          </a:prstGeom>
          <a:solidFill>
            <a:schemeClr val="tx2">
              <a:lumMod val="1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20" name="Freeform: Shape 19">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157" y="857250"/>
            <a:ext cx="5906934" cy="51435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15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719932" cy="51435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3">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0675" y="1173524"/>
            <a:ext cx="725361" cy="725361"/>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2" name="Title 1">
            <a:extLst>
              <a:ext uri="{FF2B5EF4-FFF2-40B4-BE49-F238E27FC236}">
                <a16:creationId xmlns:a16="http://schemas.microsoft.com/office/drawing/2014/main" id="{36FB5D3E-3E8F-994D-AB62-5BA93C5F254E}"/>
              </a:ext>
            </a:extLst>
          </p:cNvPr>
          <p:cNvSpPr>
            <a:spLocks noGrp="1"/>
          </p:cNvSpPr>
          <p:nvPr>
            <p:ph type="title"/>
          </p:nvPr>
        </p:nvSpPr>
        <p:spPr>
          <a:xfrm>
            <a:off x="1641676" y="1463292"/>
            <a:ext cx="6285929" cy="807922"/>
          </a:xfrm>
        </p:spPr>
        <p:txBody>
          <a:bodyPr>
            <a:normAutofit/>
          </a:bodyPr>
          <a:lstStyle/>
          <a:p>
            <a:pPr algn="l"/>
            <a:r>
              <a:rPr lang="en-US" sz="3600" b="1" dirty="0"/>
              <a:t>In outline.....</a:t>
            </a:r>
          </a:p>
        </p:txBody>
      </p:sp>
      <p:sp>
        <p:nvSpPr>
          <p:cNvPr id="3" name="Content Placeholder 2">
            <a:extLst>
              <a:ext uri="{FF2B5EF4-FFF2-40B4-BE49-F238E27FC236}">
                <a16:creationId xmlns:a16="http://schemas.microsoft.com/office/drawing/2014/main" id="{3657B55E-1455-554E-B3A2-B51C20C40AE9}"/>
              </a:ext>
            </a:extLst>
          </p:cNvPr>
          <p:cNvSpPr>
            <a:spLocks noGrp="1"/>
          </p:cNvSpPr>
          <p:nvPr>
            <p:ph idx="1"/>
          </p:nvPr>
        </p:nvSpPr>
        <p:spPr>
          <a:xfrm>
            <a:off x="1692479" y="2396337"/>
            <a:ext cx="6235125" cy="3483935"/>
          </a:xfrm>
        </p:spPr>
        <p:txBody>
          <a:bodyPr anchor="t">
            <a:normAutofit/>
          </a:bodyPr>
          <a:lstStyle/>
          <a:p>
            <a:r>
              <a:rPr lang="en-US" sz="2400" b="1" dirty="0">
                <a:solidFill>
                  <a:srgbClr val="FFFF00"/>
                </a:solidFill>
              </a:rPr>
              <a:t>Mask</a:t>
            </a:r>
            <a:r>
              <a:rPr lang="en-US" sz="2400" dirty="0"/>
              <a:t> requirement update (briefly)</a:t>
            </a:r>
          </a:p>
          <a:p>
            <a:r>
              <a:rPr lang="en-US" sz="2400" dirty="0"/>
              <a:t>Academic success &amp; </a:t>
            </a:r>
            <a:r>
              <a:rPr lang="en-US" sz="2400" b="1" dirty="0">
                <a:solidFill>
                  <a:srgbClr val="FFFF00"/>
                </a:solidFill>
              </a:rPr>
              <a:t>retention</a:t>
            </a:r>
            <a:r>
              <a:rPr lang="en-US" sz="2400" dirty="0"/>
              <a:t> (briefly)</a:t>
            </a:r>
          </a:p>
          <a:p>
            <a:r>
              <a:rPr lang="en-US" sz="2400" dirty="0"/>
              <a:t>Consultative model for management of faculty performance</a:t>
            </a:r>
          </a:p>
          <a:p>
            <a:pPr lvl="1"/>
            <a:r>
              <a:rPr lang="en-US" sz="2400" dirty="0"/>
              <a:t>a.k.a. faculty </a:t>
            </a:r>
            <a:r>
              <a:rPr lang="en-US" sz="2400" b="1" dirty="0">
                <a:solidFill>
                  <a:srgbClr val="FFFF00"/>
                </a:solidFill>
              </a:rPr>
              <a:t>evaluations</a:t>
            </a:r>
          </a:p>
          <a:p>
            <a:r>
              <a:rPr lang="en-US" sz="2400" b="1" dirty="0">
                <a:solidFill>
                  <a:srgbClr val="FFFF00"/>
                </a:solidFill>
              </a:rPr>
              <a:t>Dean searches</a:t>
            </a:r>
          </a:p>
        </p:txBody>
      </p:sp>
    </p:spTree>
    <p:extLst>
      <p:ext uri="{BB962C8B-B14F-4D97-AF65-F5344CB8AC3E}">
        <p14:creationId xmlns:p14="http://schemas.microsoft.com/office/powerpoint/2010/main" val="1166805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93E4-163C-1642-A3A5-8C53B67D41C7}"/>
              </a:ext>
            </a:extLst>
          </p:cNvPr>
          <p:cNvSpPr>
            <a:spLocks noGrp="1"/>
          </p:cNvSpPr>
          <p:nvPr>
            <p:ph type="title"/>
          </p:nvPr>
        </p:nvSpPr>
        <p:spPr>
          <a:xfrm>
            <a:off x="1977820" y="999603"/>
            <a:ext cx="5968748" cy="807922"/>
          </a:xfrm>
        </p:spPr>
        <p:txBody>
          <a:bodyPr/>
          <a:lstStyle/>
          <a:p>
            <a:r>
              <a:rPr lang="en-US" b="1" dirty="0"/>
              <a:t>Faculty performance management model for CY 2022</a:t>
            </a:r>
          </a:p>
        </p:txBody>
      </p:sp>
      <p:sp>
        <p:nvSpPr>
          <p:cNvPr id="3" name="Content Placeholder 2">
            <a:extLst>
              <a:ext uri="{FF2B5EF4-FFF2-40B4-BE49-F238E27FC236}">
                <a16:creationId xmlns:a16="http://schemas.microsoft.com/office/drawing/2014/main" id="{DD71F310-4FF9-8A4A-BFA6-417D8A64A944}"/>
              </a:ext>
            </a:extLst>
          </p:cNvPr>
          <p:cNvSpPr>
            <a:spLocks noGrp="1"/>
          </p:cNvSpPr>
          <p:nvPr>
            <p:ph idx="1"/>
          </p:nvPr>
        </p:nvSpPr>
        <p:spPr>
          <a:xfrm>
            <a:off x="849796" y="1847302"/>
            <a:ext cx="7700342" cy="4153448"/>
          </a:xfrm>
        </p:spPr>
        <p:txBody>
          <a:bodyPr/>
          <a:lstStyle/>
          <a:p>
            <a:endParaRPr lang="en-US" dirty="0"/>
          </a:p>
        </p:txBody>
      </p:sp>
      <p:sp>
        <p:nvSpPr>
          <p:cNvPr id="4" name="Oval 3">
            <a:extLst>
              <a:ext uri="{FF2B5EF4-FFF2-40B4-BE49-F238E27FC236}">
                <a16:creationId xmlns:a16="http://schemas.microsoft.com/office/drawing/2014/main" id="{CFBD1F08-340D-2745-BDF5-3C542CC9F8AC}"/>
              </a:ext>
            </a:extLst>
          </p:cNvPr>
          <p:cNvSpPr/>
          <p:nvPr/>
        </p:nvSpPr>
        <p:spPr>
          <a:xfrm>
            <a:off x="849796" y="1960091"/>
            <a:ext cx="7611494" cy="394375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342900"/>
            <a:r>
              <a:rPr lang="en-US" dirty="0">
                <a:solidFill>
                  <a:prstClr val="black"/>
                </a:solidFill>
                <a:latin typeface="Arial" panose="020B0604020202020204"/>
              </a:rPr>
              <a:t>Career planning</a:t>
            </a:r>
          </a:p>
        </p:txBody>
      </p:sp>
      <p:sp>
        <p:nvSpPr>
          <p:cNvPr id="5" name="Oval 4">
            <a:extLst>
              <a:ext uri="{FF2B5EF4-FFF2-40B4-BE49-F238E27FC236}">
                <a16:creationId xmlns:a16="http://schemas.microsoft.com/office/drawing/2014/main" id="{AD2CB951-299A-DD4A-9B6C-FE7FB15B13C3}"/>
              </a:ext>
            </a:extLst>
          </p:cNvPr>
          <p:cNvSpPr/>
          <p:nvPr/>
        </p:nvSpPr>
        <p:spPr>
          <a:xfrm>
            <a:off x="2066668" y="2692228"/>
            <a:ext cx="6227537" cy="2820254"/>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342900"/>
            <a:r>
              <a:rPr lang="en-US" dirty="0">
                <a:solidFill>
                  <a:srgbClr val="1F2D29"/>
                </a:solidFill>
                <a:latin typeface="Arial" panose="020B0604020202020204"/>
              </a:rPr>
              <a:t>Performance management</a:t>
            </a:r>
          </a:p>
        </p:txBody>
      </p:sp>
      <p:sp>
        <p:nvSpPr>
          <p:cNvPr id="6" name="Oval 5">
            <a:extLst>
              <a:ext uri="{FF2B5EF4-FFF2-40B4-BE49-F238E27FC236}">
                <a16:creationId xmlns:a16="http://schemas.microsoft.com/office/drawing/2014/main" id="{2C3714BD-B861-E94F-AB25-9CE3013B4C45}"/>
              </a:ext>
            </a:extLst>
          </p:cNvPr>
          <p:cNvSpPr/>
          <p:nvPr/>
        </p:nvSpPr>
        <p:spPr>
          <a:xfrm>
            <a:off x="3317790" y="3429001"/>
            <a:ext cx="4692209" cy="1947611"/>
          </a:xfrm>
          <a:prstGeom prst="ellipse">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342900"/>
            <a:r>
              <a:rPr lang="en-US" dirty="0">
                <a:solidFill>
                  <a:srgbClr val="1F2D29"/>
                </a:solidFill>
                <a:latin typeface="Arial" panose="020B0604020202020204"/>
              </a:rPr>
              <a:t>Faculty eval</a:t>
            </a:r>
          </a:p>
        </p:txBody>
      </p:sp>
      <p:sp>
        <p:nvSpPr>
          <p:cNvPr id="7" name="Oval 6">
            <a:extLst>
              <a:ext uri="{FF2B5EF4-FFF2-40B4-BE49-F238E27FC236}">
                <a16:creationId xmlns:a16="http://schemas.microsoft.com/office/drawing/2014/main" id="{DD1ADE69-CD62-FF49-BAEE-D0E99CF866B1}"/>
              </a:ext>
            </a:extLst>
          </p:cNvPr>
          <p:cNvSpPr/>
          <p:nvPr/>
        </p:nvSpPr>
        <p:spPr>
          <a:xfrm>
            <a:off x="4365025" y="3943350"/>
            <a:ext cx="3354860" cy="1297459"/>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342900"/>
            <a:r>
              <a:rPr lang="en-US" dirty="0">
                <a:solidFill>
                  <a:prstClr val="white"/>
                </a:solidFill>
                <a:latin typeface="Arial" panose="020B0604020202020204"/>
              </a:rPr>
              <a:t>Teaching eval</a:t>
            </a:r>
          </a:p>
        </p:txBody>
      </p:sp>
      <p:sp>
        <p:nvSpPr>
          <p:cNvPr id="8" name="Oval 7">
            <a:extLst>
              <a:ext uri="{FF2B5EF4-FFF2-40B4-BE49-F238E27FC236}">
                <a16:creationId xmlns:a16="http://schemas.microsoft.com/office/drawing/2014/main" id="{3D2A20BB-EF79-6D42-B36A-2D6BD23B717A}"/>
              </a:ext>
            </a:extLst>
          </p:cNvPr>
          <p:cNvSpPr/>
          <p:nvPr/>
        </p:nvSpPr>
        <p:spPr>
          <a:xfrm>
            <a:off x="6345307" y="4116339"/>
            <a:ext cx="1181264" cy="903145"/>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solidFill>
                  <a:prstClr val="white"/>
                </a:solidFill>
                <a:latin typeface="Arial" panose="020B0604020202020204"/>
              </a:rPr>
              <a:t>CET</a:t>
            </a:r>
          </a:p>
        </p:txBody>
      </p:sp>
      <p:cxnSp>
        <p:nvCxnSpPr>
          <p:cNvPr id="10" name="Straight Arrow Connector 9">
            <a:extLst>
              <a:ext uri="{FF2B5EF4-FFF2-40B4-BE49-F238E27FC236}">
                <a16:creationId xmlns:a16="http://schemas.microsoft.com/office/drawing/2014/main" id="{F95754CA-F641-8A49-9428-EBCA5526A434}"/>
              </a:ext>
            </a:extLst>
          </p:cNvPr>
          <p:cNvCxnSpPr>
            <a:cxnSpLocks/>
          </p:cNvCxnSpPr>
          <p:nvPr/>
        </p:nvCxnSpPr>
        <p:spPr>
          <a:xfrm flipH="1">
            <a:off x="1977822" y="3441105"/>
            <a:ext cx="1325260" cy="622724"/>
          </a:xfrm>
          <a:prstGeom prst="straightConnector1">
            <a:avLst/>
          </a:prstGeom>
          <a:ln w="412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192301-C26C-BB44-B449-B13B191F497B}"/>
              </a:ext>
            </a:extLst>
          </p:cNvPr>
          <p:cNvCxnSpPr>
            <a:cxnSpLocks/>
          </p:cNvCxnSpPr>
          <p:nvPr/>
        </p:nvCxnSpPr>
        <p:spPr>
          <a:xfrm flipH="1">
            <a:off x="2641258" y="3957848"/>
            <a:ext cx="1325261" cy="311625"/>
          </a:xfrm>
          <a:prstGeom prst="straightConnector1">
            <a:avLst/>
          </a:prstGeom>
          <a:ln w="412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59230B9-C34B-8D49-8FF4-4BA4B239C7C0}"/>
              </a:ext>
            </a:extLst>
          </p:cNvPr>
          <p:cNvSpPr txBox="1"/>
          <p:nvPr/>
        </p:nvSpPr>
        <p:spPr>
          <a:xfrm>
            <a:off x="1424116" y="4093719"/>
            <a:ext cx="1492716" cy="715581"/>
          </a:xfrm>
          <a:prstGeom prst="rect">
            <a:avLst/>
          </a:prstGeom>
          <a:noFill/>
        </p:spPr>
        <p:txBody>
          <a:bodyPr wrap="none" rtlCol="0">
            <a:spAutoFit/>
          </a:bodyPr>
          <a:lstStyle/>
          <a:p>
            <a:pPr defTabSz="342900"/>
            <a:r>
              <a:rPr lang="en-US" sz="1350" dirty="0">
                <a:solidFill>
                  <a:prstClr val="black"/>
                </a:solidFill>
                <a:latin typeface="Arial" panose="020B0604020202020204"/>
              </a:rPr>
              <a:t>Faculty Affairs</a:t>
            </a:r>
          </a:p>
          <a:p>
            <a:pPr defTabSz="342900"/>
            <a:r>
              <a:rPr lang="en-US" sz="1350" dirty="0">
                <a:solidFill>
                  <a:prstClr val="black"/>
                </a:solidFill>
                <a:latin typeface="Arial" panose="020B0604020202020204"/>
              </a:rPr>
              <a:t>Faculty expertise</a:t>
            </a:r>
          </a:p>
          <a:p>
            <a:pPr defTabSz="342900"/>
            <a:r>
              <a:rPr lang="en-US" sz="1350" dirty="0">
                <a:solidFill>
                  <a:prstClr val="black"/>
                </a:solidFill>
                <a:latin typeface="Arial" panose="020B0604020202020204"/>
              </a:rPr>
              <a:t>Faculty Senate</a:t>
            </a:r>
          </a:p>
        </p:txBody>
      </p:sp>
      <p:sp>
        <p:nvSpPr>
          <p:cNvPr id="20" name="TextBox 19">
            <a:extLst>
              <a:ext uri="{FF2B5EF4-FFF2-40B4-BE49-F238E27FC236}">
                <a16:creationId xmlns:a16="http://schemas.microsoft.com/office/drawing/2014/main" id="{9B6D73DC-8643-9349-83C4-1728A42F9357}"/>
              </a:ext>
            </a:extLst>
          </p:cNvPr>
          <p:cNvSpPr txBox="1"/>
          <p:nvPr/>
        </p:nvSpPr>
        <p:spPr>
          <a:xfrm>
            <a:off x="5036811" y="4498914"/>
            <a:ext cx="1492716" cy="715581"/>
          </a:xfrm>
          <a:prstGeom prst="rect">
            <a:avLst/>
          </a:prstGeom>
          <a:noFill/>
        </p:spPr>
        <p:txBody>
          <a:bodyPr wrap="none" rtlCol="0">
            <a:spAutoFit/>
          </a:bodyPr>
          <a:lstStyle/>
          <a:p>
            <a:pPr defTabSz="342900"/>
            <a:r>
              <a:rPr lang="en-US" sz="1350" dirty="0">
                <a:solidFill>
                  <a:prstClr val="white"/>
                </a:solidFill>
                <a:latin typeface="Arial" panose="020B0604020202020204"/>
              </a:rPr>
              <a:t>CAFE</a:t>
            </a:r>
          </a:p>
          <a:p>
            <a:pPr defTabSz="342900"/>
            <a:r>
              <a:rPr lang="en-US" sz="1350" dirty="0">
                <a:solidFill>
                  <a:prstClr val="white"/>
                </a:solidFill>
                <a:latin typeface="Arial" panose="020B0604020202020204"/>
              </a:rPr>
              <a:t>Faculty expertise</a:t>
            </a:r>
          </a:p>
          <a:p>
            <a:pPr defTabSz="342900"/>
            <a:r>
              <a:rPr lang="en-US" sz="1350" dirty="0">
                <a:solidFill>
                  <a:prstClr val="white"/>
                </a:solidFill>
                <a:latin typeface="Arial" panose="020B0604020202020204"/>
              </a:rPr>
              <a:t>Faculty Senate</a:t>
            </a:r>
          </a:p>
        </p:txBody>
      </p:sp>
      <p:cxnSp>
        <p:nvCxnSpPr>
          <p:cNvPr id="21" name="Straight Arrow Connector 20">
            <a:extLst>
              <a:ext uri="{FF2B5EF4-FFF2-40B4-BE49-F238E27FC236}">
                <a16:creationId xmlns:a16="http://schemas.microsoft.com/office/drawing/2014/main" id="{E393761A-CF27-0445-88CA-970132D27336}"/>
              </a:ext>
            </a:extLst>
          </p:cNvPr>
          <p:cNvCxnSpPr>
            <a:cxnSpLocks/>
          </p:cNvCxnSpPr>
          <p:nvPr/>
        </p:nvCxnSpPr>
        <p:spPr>
          <a:xfrm flipH="1">
            <a:off x="5674504" y="4498915"/>
            <a:ext cx="108458" cy="169955"/>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A02BDB6-3CAA-ED45-B014-7A140B2223B1}"/>
              </a:ext>
            </a:extLst>
          </p:cNvPr>
          <p:cNvCxnSpPr>
            <a:cxnSpLocks/>
          </p:cNvCxnSpPr>
          <p:nvPr/>
        </p:nvCxnSpPr>
        <p:spPr>
          <a:xfrm flipH="1">
            <a:off x="5922926" y="4552209"/>
            <a:ext cx="654483" cy="166334"/>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167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10" name="Rectangle 9">
            <a:extLst>
              <a:ext uri="{FF2B5EF4-FFF2-40B4-BE49-F238E27FC236}">
                <a16:creationId xmlns:a16="http://schemas.microsoft.com/office/drawing/2014/main" id="{2601900C-265D-4146-A578-477541E3D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pic>
        <p:nvPicPr>
          <p:cNvPr id="12" name="Picture 11">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23846" y="2436151"/>
            <a:ext cx="7020154" cy="3564599"/>
          </a:xfrm>
          <a:prstGeom prst="rect">
            <a:avLst/>
          </a:prstGeom>
          <a:noFill/>
        </p:spPr>
      </p:pic>
      <p:sp>
        <p:nvSpPr>
          <p:cNvPr id="14" name="Freeform: Shape 13">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58890" y="-388476"/>
            <a:ext cx="4378672" cy="839155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801" y="857250"/>
            <a:ext cx="9142400" cy="5143500"/>
          </a:xfrm>
          <a:prstGeom prst="rect">
            <a:avLst/>
          </a:prstGeom>
        </p:spPr>
      </p:pic>
      <p:sp>
        <p:nvSpPr>
          <p:cNvPr id="18" name="Rectangle 17">
            <a:extLst>
              <a:ext uri="{FF2B5EF4-FFF2-40B4-BE49-F238E27FC236}">
                <a16:creationId xmlns:a16="http://schemas.microsoft.com/office/drawing/2014/main" id="{41F8C064-2DC5-4758-B49C-76BFF6405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1"/>
          </a:xfrm>
          <a:prstGeom prst="rect">
            <a:avLst/>
          </a:prstGeom>
          <a:solidFill>
            <a:schemeClr val="tx2">
              <a:lumMod val="1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20" name="Freeform: Shape 19">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157" y="857250"/>
            <a:ext cx="5906934" cy="51435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15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719932" cy="51435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3">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0675" y="1173524"/>
            <a:ext cx="725361" cy="725361"/>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Arial" panose="020B0604020202020204"/>
            </a:endParaRPr>
          </a:p>
        </p:txBody>
      </p:sp>
      <p:sp>
        <p:nvSpPr>
          <p:cNvPr id="2" name="Title 1">
            <a:extLst>
              <a:ext uri="{FF2B5EF4-FFF2-40B4-BE49-F238E27FC236}">
                <a16:creationId xmlns:a16="http://schemas.microsoft.com/office/drawing/2014/main" id="{36FB5D3E-3E8F-994D-AB62-5BA93C5F254E}"/>
              </a:ext>
            </a:extLst>
          </p:cNvPr>
          <p:cNvSpPr>
            <a:spLocks noGrp="1"/>
          </p:cNvSpPr>
          <p:nvPr>
            <p:ph type="title"/>
          </p:nvPr>
        </p:nvSpPr>
        <p:spPr>
          <a:xfrm>
            <a:off x="1641676" y="1463292"/>
            <a:ext cx="6285929" cy="807922"/>
          </a:xfrm>
        </p:spPr>
        <p:txBody>
          <a:bodyPr>
            <a:normAutofit/>
          </a:bodyPr>
          <a:lstStyle/>
          <a:p>
            <a:pPr algn="l"/>
            <a:r>
              <a:rPr lang="en-US" sz="3600" b="1" dirty="0"/>
              <a:t>Dean Searches</a:t>
            </a:r>
          </a:p>
        </p:txBody>
      </p:sp>
      <p:sp>
        <p:nvSpPr>
          <p:cNvPr id="3" name="Content Placeholder 2">
            <a:extLst>
              <a:ext uri="{FF2B5EF4-FFF2-40B4-BE49-F238E27FC236}">
                <a16:creationId xmlns:a16="http://schemas.microsoft.com/office/drawing/2014/main" id="{3657B55E-1455-554E-B3A2-B51C20C40AE9}"/>
              </a:ext>
            </a:extLst>
          </p:cNvPr>
          <p:cNvSpPr>
            <a:spLocks noGrp="1"/>
          </p:cNvSpPr>
          <p:nvPr>
            <p:ph idx="1"/>
          </p:nvPr>
        </p:nvSpPr>
        <p:spPr>
          <a:xfrm>
            <a:off x="1641676" y="2084773"/>
            <a:ext cx="6977162" cy="3521005"/>
          </a:xfrm>
        </p:spPr>
        <p:txBody>
          <a:bodyPr anchor="t">
            <a:noAutofit/>
          </a:bodyPr>
          <a:lstStyle/>
          <a:p>
            <a:pPr>
              <a:lnSpc>
                <a:spcPct val="110000"/>
              </a:lnSpc>
            </a:pPr>
            <a:r>
              <a:rPr lang="en-US" sz="1800" dirty="0"/>
              <a:t>Academic dean searches</a:t>
            </a:r>
          </a:p>
          <a:p>
            <a:pPr lvl="1">
              <a:lnSpc>
                <a:spcPct val="110000"/>
              </a:lnSpc>
            </a:pPr>
            <a:r>
              <a:rPr lang="en-US" sz="1800" dirty="0"/>
              <a:t>KC: dean search failed</a:t>
            </a:r>
          </a:p>
          <a:p>
            <a:pPr lvl="1">
              <a:lnSpc>
                <a:spcPct val="110000"/>
              </a:lnSpc>
            </a:pPr>
            <a:r>
              <a:rPr lang="en-US" sz="1800" dirty="0"/>
              <a:t>CEC: Rich </a:t>
            </a:r>
            <a:r>
              <a:rPr lang="en-US" sz="1800" dirty="0" err="1"/>
              <a:t>Wlezien</a:t>
            </a:r>
            <a:r>
              <a:rPr lang="en-US" sz="1800" dirty="0"/>
              <a:t> will step down, August 2022</a:t>
            </a:r>
          </a:p>
          <a:p>
            <a:pPr lvl="1">
              <a:lnSpc>
                <a:spcPct val="110000"/>
              </a:lnSpc>
            </a:pPr>
            <a:r>
              <a:rPr lang="en-US" sz="1800" dirty="0"/>
              <a:t>CAS(B): Interim dean must made permanent</a:t>
            </a:r>
          </a:p>
          <a:p>
            <a:pPr lvl="1">
              <a:lnSpc>
                <a:spcPct val="110000"/>
              </a:lnSpc>
              <a:buFont typeface="Wingdings" pitchFamily="2" charset="2"/>
              <a:buChar char="Ø"/>
            </a:pPr>
            <a:r>
              <a:rPr lang="en-US" sz="1800" b="1" dirty="0">
                <a:solidFill>
                  <a:srgbClr val="FFFF00"/>
                </a:solidFill>
              </a:rPr>
              <a:t>Searches (prob) assisted by search firm</a:t>
            </a:r>
          </a:p>
          <a:p>
            <a:pPr>
              <a:lnSpc>
                <a:spcPct val="110000"/>
              </a:lnSpc>
            </a:pPr>
            <a:r>
              <a:rPr lang="en-US" sz="1800" dirty="0"/>
              <a:t>Library dean search</a:t>
            </a:r>
          </a:p>
          <a:p>
            <a:pPr lvl="1">
              <a:lnSpc>
                <a:spcPct val="110000"/>
              </a:lnSpc>
            </a:pPr>
            <a:r>
              <a:rPr lang="en-US" sz="1800" dirty="0"/>
              <a:t>Oliver Chen resigned</a:t>
            </a:r>
          </a:p>
          <a:p>
            <a:pPr lvl="1">
              <a:lnSpc>
                <a:spcPct val="110000"/>
              </a:lnSpc>
            </a:pPr>
            <a:r>
              <a:rPr lang="en-US" sz="1800" dirty="0"/>
              <a:t>Roger Weaver appointed interim</a:t>
            </a:r>
          </a:p>
          <a:p>
            <a:pPr lvl="1">
              <a:lnSpc>
                <a:spcPct val="110000"/>
              </a:lnSpc>
              <a:buFont typeface="Wingdings" pitchFamily="2" charset="2"/>
              <a:buChar char="Ø"/>
            </a:pPr>
            <a:r>
              <a:rPr lang="en-US" sz="1800" b="1" dirty="0">
                <a:solidFill>
                  <a:srgbClr val="FFFF00"/>
                </a:solidFill>
              </a:rPr>
              <a:t>(prob) search assisted by UM System</a:t>
            </a:r>
          </a:p>
        </p:txBody>
      </p:sp>
    </p:spTree>
    <p:extLst>
      <p:ext uri="{BB962C8B-B14F-4D97-AF65-F5344CB8AC3E}">
        <p14:creationId xmlns:p14="http://schemas.microsoft.com/office/powerpoint/2010/main" val="1536555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VI. 	Guest-VC of Strategic Initiatives and 	COO of the Kummer Institute</a:t>
            </a:r>
          </a:p>
          <a:p>
            <a:pPr marL="0" indent="0" defTabSz="685800">
              <a:buNone/>
            </a:pPr>
            <a:r>
              <a:rPr lang="en-US" sz="3600" dirty="0"/>
              <a:t>	</a:t>
            </a:r>
            <a:r>
              <a:rPr lang="en-US" sz="3600" dirty="0">
                <a:solidFill>
                  <a:srgbClr val="003B49"/>
                </a:solidFill>
                <a:latin typeface="Orgon Slab" panose="02000503000000020004" pitchFamily="50" charset="0"/>
              </a:rPr>
              <a:t>S. Roberts</a:t>
            </a:r>
          </a:p>
          <a:p>
            <a:pPr marL="0" indent="0" defTabSz="685800">
              <a:buNone/>
            </a:pPr>
            <a:r>
              <a:rPr lang="en-US" sz="36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2567416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790" y="2686050"/>
            <a:ext cx="8197114" cy="3557587"/>
          </a:xfrm>
        </p:spPr>
        <p:txBody>
          <a:bodyPr/>
          <a:lstStyle/>
          <a:p>
            <a:pPr marL="6350" indent="-6350" defTabSz="685800">
              <a:buFont typeface="+mj-lt"/>
              <a:buAutoNum type="romanUcPeriod"/>
            </a:pPr>
            <a:r>
              <a:rPr lang="en-US" sz="3600" dirty="0">
                <a:solidFill>
                  <a:srgbClr val="003B49"/>
                </a:solidFill>
                <a:latin typeface="Orgon Slab" panose="02000503000000020004" pitchFamily="50" charset="0"/>
              </a:rPr>
              <a:t> 	Call to Order and Roll Call</a:t>
            </a:r>
          </a:p>
          <a:p>
            <a:pPr marL="6350" lvl="0" indent="-6350" defTabSz="685800">
              <a:buNone/>
            </a:pPr>
            <a:r>
              <a:rPr lang="en-US" sz="3600" dirty="0">
                <a:solidFill>
                  <a:srgbClr val="003B49"/>
                </a:solidFill>
                <a:latin typeface="Orgon Slab" panose="02000503000000020004" pitchFamily="50" charset="0"/>
              </a:rPr>
              <a:t>		D. Westenberg, Secretary</a:t>
            </a:r>
          </a:p>
        </p:txBody>
      </p:sp>
      <p:sp>
        <p:nvSpPr>
          <p:cNvPr id="4" name="Text Placeholder 3"/>
          <p:cNvSpPr>
            <a:spLocks noGrp="1"/>
          </p:cNvSpPr>
          <p:nvPr>
            <p:ph type="body" sz="quarter" idx="12"/>
          </p:nvPr>
        </p:nvSpPr>
        <p:spPr>
          <a:xfrm>
            <a:off x="510790" y="1911737"/>
            <a:ext cx="8184662" cy="585208"/>
          </a:xfrm>
        </p:spPr>
        <p:txBody>
          <a:bodyPr>
            <a:noAutofit/>
          </a:bodyPr>
          <a:lstStyle/>
          <a:p>
            <a:r>
              <a:rPr lang="en-US" sz="3600" dirty="0">
                <a:latin typeface="Orgon Slab" panose="02000503000000020004" pitchFamily="50" charset="0"/>
              </a:rPr>
              <a:t>Agenda</a:t>
            </a:r>
          </a:p>
        </p:txBody>
      </p:sp>
    </p:spTree>
    <p:extLst>
      <p:ext uri="{BB962C8B-B14F-4D97-AF65-F5344CB8AC3E}">
        <p14:creationId xmlns:p14="http://schemas.microsoft.com/office/powerpoint/2010/main" val="4194041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5DFAA-533F-41BF-A75E-ED4030FB81C6}"/>
              </a:ext>
            </a:extLst>
          </p:cNvPr>
          <p:cNvSpPr>
            <a:spLocks noGrp="1"/>
          </p:cNvSpPr>
          <p:nvPr>
            <p:ph type="ctrTitle"/>
          </p:nvPr>
        </p:nvSpPr>
        <p:spPr>
          <a:xfrm>
            <a:off x="1463988" y="3914394"/>
            <a:ext cx="6216024" cy="822237"/>
          </a:xfrm>
        </p:spPr>
        <p:txBody>
          <a:bodyPr>
            <a:normAutofit/>
          </a:bodyPr>
          <a:lstStyle/>
          <a:p>
            <a:pPr algn="ctr">
              <a:lnSpc>
                <a:spcPct val="90000"/>
              </a:lnSpc>
            </a:pPr>
            <a:r>
              <a:rPr lang="en-US" sz="2550" dirty="0" err="1">
                <a:solidFill>
                  <a:schemeClr val="accent6"/>
                </a:solidFill>
                <a:latin typeface="Orgon Slab" panose="02000503000000020004" pitchFamily="50" charset="0"/>
              </a:rPr>
              <a:t>Kummer</a:t>
            </a:r>
            <a:r>
              <a:rPr lang="en-US" sz="2550" dirty="0">
                <a:solidFill>
                  <a:schemeClr val="accent6"/>
                </a:solidFill>
                <a:latin typeface="Orgon Slab" panose="02000503000000020004" pitchFamily="50" charset="0"/>
              </a:rPr>
              <a:t> Institute for Student Success, Research, and Economic Development</a:t>
            </a:r>
          </a:p>
        </p:txBody>
      </p:sp>
      <p:sp>
        <p:nvSpPr>
          <p:cNvPr id="3" name="Subtitle 2">
            <a:extLst>
              <a:ext uri="{FF2B5EF4-FFF2-40B4-BE49-F238E27FC236}">
                <a16:creationId xmlns:a16="http://schemas.microsoft.com/office/drawing/2014/main" id="{C6F54FC1-A9EC-4FF4-9C8F-5F6B4497A4A6}"/>
              </a:ext>
            </a:extLst>
          </p:cNvPr>
          <p:cNvSpPr>
            <a:spLocks noGrp="1"/>
          </p:cNvSpPr>
          <p:nvPr>
            <p:ph type="subTitle" idx="1"/>
          </p:nvPr>
        </p:nvSpPr>
        <p:spPr>
          <a:xfrm>
            <a:off x="1463988" y="4736632"/>
            <a:ext cx="6216024" cy="351842"/>
          </a:xfrm>
        </p:spPr>
        <p:txBody>
          <a:bodyPr>
            <a:noAutofit/>
          </a:bodyPr>
          <a:lstStyle/>
          <a:p>
            <a:pPr algn="ctr">
              <a:lnSpc>
                <a:spcPct val="90000"/>
              </a:lnSpc>
            </a:pPr>
            <a:r>
              <a:rPr lang="en-US" dirty="0">
                <a:solidFill>
                  <a:schemeClr val="accent6"/>
                </a:solidFill>
                <a:latin typeface="Orgon Slab" panose="02000503000000020004" pitchFamily="50" charset="0"/>
              </a:rPr>
              <a:t>Overview of Faculty Senate</a:t>
            </a:r>
          </a:p>
          <a:p>
            <a:pPr algn="ctr">
              <a:lnSpc>
                <a:spcPct val="90000"/>
              </a:lnSpc>
            </a:pPr>
            <a:r>
              <a:rPr lang="en-US" dirty="0">
                <a:solidFill>
                  <a:schemeClr val="accent6"/>
                </a:solidFill>
                <a:latin typeface="Orgon Slab" panose="02000503000000020004" pitchFamily="50" charset="0"/>
              </a:rPr>
              <a:t>October 2021</a:t>
            </a:r>
          </a:p>
        </p:txBody>
      </p:sp>
      <p:pic>
        <p:nvPicPr>
          <p:cNvPr id="6" name="Picture 5" descr="A picture containing text&#10;&#10;Description automatically generated">
            <a:extLst>
              <a:ext uri="{FF2B5EF4-FFF2-40B4-BE49-F238E27FC236}">
                <a16:creationId xmlns:a16="http://schemas.microsoft.com/office/drawing/2014/main" id="{4D5D3493-629C-4D41-9F62-585EEA4B9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8104" y="1199776"/>
            <a:ext cx="3547793" cy="2474588"/>
          </a:xfrm>
          <a:prstGeom prst="rect">
            <a:avLst/>
          </a:prstGeom>
        </p:spPr>
      </p:pic>
    </p:spTree>
    <p:extLst>
      <p:ext uri="{BB962C8B-B14F-4D97-AF65-F5344CB8AC3E}">
        <p14:creationId xmlns:p14="http://schemas.microsoft.com/office/powerpoint/2010/main" val="753842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7973" y="1103966"/>
            <a:ext cx="8084527" cy="4154984"/>
          </a:xfrm>
          <a:prstGeom prst="rect">
            <a:avLst/>
          </a:prstGeom>
          <a:noFill/>
        </p:spPr>
        <p:txBody>
          <a:bodyPr wrap="square" rtlCol="0">
            <a:spAutoFit/>
          </a:bodyPr>
          <a:lstStyle/>
          <a:p>
            <a:pPr algn="ctr" defTabSz="685800"/>
            <a:r>
              <a:rPr lang="en-US" sz="2400" b="1" dirty="0" err="1">
                <a:solidFill>
                  <a:srgbClr val="70AD47"/>
                </a:solidFill>
                <a:latin typeface="Orgon Slab Light" panose="02000503000000020004" pitchFamily="50" charset="0"/>
              </a:rPr>
              <a:t>Kummer</a:t>
            </a:r>
            <a:r>
              <a:rPr lang="en-US" sz="2400" b="1" dirty="0">
                <a:solidFill>
                  <a:srgbClr val="70AD47"/>
                </a:solidFill>
                <a:latin typeface="Orgon Slab Light" panose="02000503000000020004" pitchFamily="50" charset="0"/>
              </a:rPr>
              <a:t> Institute Primary Objectives</a:t>
            </a:r>
          </a:p>
          <a:p>
            <a:pPr algn="ctr" defTabSz="685800"/>
            <a:endParaRPr lang="en-US" sz="2400" dirty="0">
              <a:solidFill>
                <a:srgbClr val="70AD47"/>
              </a:solidFill>
              <a:latin typeface="Orgon Slab Light" panose="02000503000000020004" pitchFamily="50" charset="0"/>
            </a:endParaRPr>
          </a:p>
          <a:p>
            <a:pPr marL="342900" indent="-342900" defTabSz="685800">
              <a:buFont typeface="Arial" panose="020B0604020202020204" pitchFamily="34" charset="0"/>
              <a:buChar char="•"/>
            </a:pPr>
            <a:r>
              <a:rPr lang="en-US" sz="2400" b="1" i="1" dirty="0">
                <a:solidFill>
                  <a:srgbClr val="70AD47"/>
                </a:solidFill>
                <a:latin typeface="Orgon Slab Light" panose="02000503000000020004" pitchFamily="50" charset="0"/>
              </a:rPr>
              <a:t>Elevate Missouri S&amp;T </a:t>
            </a:r>
            <a:r>
              <a:rPr lang="en-US" sz="2400" dirty="0">
                <a:solidFill>
                  <a:srgbClr val="70AD47"/>
                </a:solidFill>
                <a:latin typeface="Orgon Slab Light" panose="02000503000000020004" pitchFamily="50" charset="0"/>
              </a:rPr>
              <a:t>as an educational and research institution</a:t>
            </a:r>
          </a:p>
          <a:p>
            <a:pPr marL="342900" indent="-342900" defTabSz="685800">
              <a:buFont typeface="Arial" panose="020B0604020202020204" pitchFamily="34" charset="0"/>
              <a:buChar char="•"/>
            </a:pPr>
            <a:endParaRPr lang="en-US" sz="2400" dirty="0">
              <a:solidFill>
                <a:srgbClr val="70AD47"/>
              </a:solidFill>
              <a:latin typeface="Orgon Slab Light" panose="02000503000000020004" pitchFamily="50" charset="0"/>
            </a:endParaRPr>
          </a:p>
          <a:p>
            <a:pPr marL="342900" indent="-342900" defTabSz="685800">
              <a:buFont typeface="Arial" panose="020B0604020202020204" pitchFamily="34" charset="0"/>
              <a:buChar char="•"/>
            </a:pPr>
            <a:r>
              <a:rPr lang="en-US" sz="2400" b="1" i="1" dirty="0">
                <a:solidFill>
                  <a:srgbClr val="70AD47"/>
                </a:solidFill>
                <a:latin typeface="Orgon Slab Light" panose="02000503000000020004" pitchFamily="50" charset="0"/>
              </a:rPr>
              <a:t>Create broad outreach and engagement </a:t>
            </a:r>
            <a:r>
              <a:rPr lang="en-US" sz="2400" dirty="0">
                <a:solidFill>
                  <a:srgbClr val="70AD47"/>
                </a:solidFill>
                <a:latin typeface="Orgon Slab Light" panose="02000503000000020004" pitchFamily="50" charset="0"/>
              </a:rPr>
              <a:t>of K-12 communities to improve access to outstanding STEM education</a:t>
            </a:r>
          </a:p>
          <a:p>
            <a:pPr marL="342900" indent="-342900" defTabSz="685800">
              <a:buFont typeface="Arial" panose="020B0604020202020204" pitchFamily="34" charset="0"/>
              <a:buChar char="•"/>
            </a:pPr>
            <a:endParaRPr lang="en-US" sz="2400" dirty="0">
              <a:solidFill>
                <a:srgbClr val="70AD47"/>
              </a:solidFill>
              <a:latin typeface="Orgon Slab Light" panose="02000503000000020004" pitchFamily="50" charset="0"/>
            </a:endParaRPr>
          </a:p>
          <a:p>
            <a:pPr marL="342900" indent="-342900" defTabSz="685800">
              <a:buFont typeface="Arial" panose="020B0604020202020204" pitchFamily="34" charset="0"/>
              <a:buChar char="•"/>
            </a:pPr>
            <a:r>
              <a:rPr lang="en-US" sz="2400" b="1" i="1" dirty="0">
                <a:solidFill>
                  <a:srgbClr val="70AD47"/>
                </a:solidFill>
                <a:latin typeface="Orgon Slab Light" panose="02000503000000020004" pitchFamily="50" charset="0"/>
              </a:rPr>
              <a:t>Drive economic development</a:t>
            </a:r>
            <a:r>
              <a:rPr lang="en-US" sz="2400" dirty="0">
                <a:solidFill>
                  <a:srgbClr val="70AD47"/>
                </a:solidFill>
                <a:latin typeface="Orgon Slab Light" panose="02000503000000020004" pitchFamily="50" charset="0"/>
              </a:rPr>
              <a:t> regionally, statewide, and beyond</a:t>
            </a:r>
          </a:p>
        </p:txBody>
      </p:sp>
    </p:spTree>
    <p:extLst>
      <p:ext uri="{BB962C8B-B14F-4D97-AF65-F5344CB8AC3E}">
        <p14:creationId xmlns:p14="http://schemas.microsoft.com/office/powerpoint/2010/main" val="2155570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010" y="886397"/>
            <a:ext cx="8993981" cy="2793072"/>
          </a:xfrm>
          <a:prstGeom prst="rect">
            <a:avLst/>
          </a:prstGeom>
          <a:noFill/>
        </p:spPr>
        <p:txBody>
          <a:bodyPr wrap="square" rtlCol="0">
            <a:spAutoFit/>
          </a:bodyPr>
          <a:lstStyle/>
          <a:p>
            <a:pPr algn="ctr" defTabSz="685800"/>
            <a:r>
              <a:rPr lang="en-US" sz="2400" b="1" dirty="0">
                <a:solidFill>
                  <a:srgbClr val="70AD47"/>
                </a:solidFill>
                <a:latin typeface="Orgon Slab Light" panose="02000503000000020004" pitchFamily="50" charset="0"/>
              </a:rPr>
              <a:t>Key Investment Strategy: Research</a:t>
            </a:r>
            <a:endParaRPr lang="en-US" sz="750" b="1" dirty="0">
              <a:solidFill>
                <a:srgbClr val="70AD47"/>
              </a:solidFill>
              <a:latin typeface="Orgon Slab Light" panose="02000503000000020004" pitchFamily="50" charset="0"/>
            </a:endParaRPr>
          </a:p>
          <a:p>
            <a:pPr algn="ctr" defTabSz="685800"/>
            <a:endParaRPr lang="en-US" sz="750" dirty="0">
              <a:solidFill>
                <a:srgbClr val="70AD47"/>
              </a:solidFill>
              <a:latin typeface="Orgon Slab Light" panose="02000503000000020004" pitchFamily="50" charset="0"/>
            </a:endParaRP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20 endowed faculty (base funding + research funds)</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100 Innovation and Entrepreneurship PhD Fellows</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10 annual “Ignite Grants” for research proposal development</a:t>
            </a:r>
          </a:p>
          <a:p>
            <a:pPr marL="342900" indent="-342900" defTabSz="685800">
              <a:buFont typeface="Arial" panose="020B0604020202020204" pitchFamily="34" charset="0"/>
              <a:buChar char="•"/>
            </a:pPr>
            <a:r>
              <a:rPr lang="en-US" dirty="0" err="1">
                <a:solidFill>
                  <a:srgbClr val="70AD47"/>
                </a:solidFill>
                <a:latin typeface="Orgon Slab Light" panose="02000503000000020004" pitchFamily="50" charset="0"/>
              </a:rPr>
              <a:t>Kummer</a:t>
            </a:r>
            <a:r>
              <a:rPr lang="en-US" dirty="0">
                <a:solidFill>
                  <a:srgbClr val="70AD47"/>
                </a:solidFill>
                <a:latin typeface="Orgon Slab Light" panose="02000503000000020004" pitchFamily="50" charset="0"/>
              </a:rPr>
              <a:t> College of Innovation, Entrepreneurship, and Economic Development</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Research centers to support, grow, and galvanize existing teams and networks</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Business Services Unit to support incubation, acceleration, commercialization</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Matching funds for grant proposals</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Capital projects: </a:t>
            </a:r>
            <a:r>
              <a:rPr lang="en-US" dirty="0" err="1">
                <a:solidFill>
                  <a:srgbClr val="70AD47"/>
                </a:solidFill>
                <a:latin typeface="Orgon Slab Light" panose="02000503000000020004" pitchFamily="50" charset="0"/>
              </a:rPr>
              <a:t>Protoplex</a:t>
            </a:r>
            <a:r>
              <a:rPr lang="en-US" dirty="0">
                <a:solidFill>
                  <a:srgbClr val="70AD47"/>
                </a:solidFill>
                <a:latin typeface="Orgon Slab Light" panose="02000503000000020004" pitchFamily="50" charset="0"/>
              </a:rPr>
              <a:t>; ERL/SJH addition</a:t>
            </a:r>
          </a:p>
        </p:txBody>
      </p:sp>
      <p:pic>
        <p:nvPicPr>
          <p:cNvPr id="4" name="Picture 3" descr="Diagram&#10;&#10;Description automatically generated">
            <a:extLst>
              <a:ext uri="{FF2B5EF4-FFF2-40B4-BE49-F238E27FC236}">
                <a16:creationId xmlns:a16="http://schemas.microsoft.com/office/drawing/2014/main" id="{090A1D87-8377-46C3-9353-C7B18082FC0F}"/>
              </a:ext>
            </a:extLst>
          </p:cNvPr>
          <p:cNvPicPr>
            <a:picLocks noChangeAspect="1"/>
          </p:cNvPicPr>
          <p:nvPr/>
        </p:nvPicPr>
        <p:blipFill rotWithShape="1">
          <a:blip r:embed="rId2">
            <a:extLst>
              <a:ext uri="{28A0092B-C50C-407E-A947-70E740481C1C}">
                <a14:useLocalDpi xmlns:a14="http://schemas.microsoft.com/office/drawing/2010/main" val="0"/>
              </a:ext>
            </a:extLst>
          </a:blip>
          <a:srcRect l="14267" t="21610" r="12411" b="22597"/>
          <a:stretch/>
        </p:blipFill>
        <p:spPr>
          <a:xfrm>
            <a:off x="25002" y="3771901"/>
            <a:ext cx="4572920" cy="2250281"/>
          </a:xfrm>
          <a:prstGeom prst="rect">
            <a:avLst/>
          </a:prstGeom>
        </p:spPr>
      </p:pic>
      <p:pic>
        <p:nvPicPr>
          <p:cNvPr id="5" name="Picture 4" descr="A picture containing text, way, scene, road&#10;&#10;Description automatically generated">
            <a:extLst>
              <a:ext uri="{FF2B5EF4-FFF2-40B4-BE49-F238E27FC236}">
                <a16:creationId xmlns:a16="http://schemas.microsoft.com/office/drawing/2014/main" id="{2DBCC5B6-87A8-4FAC-A809-18141F51C1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33" t="20422" r="26952" b="41375"/>
          <a:stretch/>
        </p:blipFill>
        <p:spPr>
          <a:xfrm>
            <a:off x="4597922" y="3824862"/>
            <a:ext cx="4576746" cy="2146742"/>
          </a:xfrm>
          <a:prstGeom prst="rect">
            <a:avLst/>
          </a:prstGeom>
        </p:spPr>
      </p:pic>
      <p:sp>
        <p:nvSpPr>
          <p:cNvPr id="2" name="TextBox 1">
            <a:extLst>
              <a:ext uri="{FF2B5EF4-FFF2-40B4-BE49-F238E27FC236}">
                <a16:creationId xmlns:a16="http://schemas.microsoft.com/office/drawing/2014/main" id="{F3B23B84-A510-419C-9E1E-B4E0FD671840}"/>
              </a:ext>
            </a:extLst>
          </p:cNvPr>
          <p:cNvSpPr txBox="1"/>
          <p:nvPr/>
        </p:nvSpPr>
        <p:spPr>
          <a:xfrm>
            <a:off x="1554308" y="3813321"/>
            <a:ext cx="1562479" cy="323165"/>
          </a:xfrm>
          <a:prstGeom prst="rect">
            <a:avLst/>
          </a:prstGeom>
          <a:noFill/>
        </p:spPr>
        <p:txBody>
          <a:bodyPr wrap="none" rtlCol="0">
            <a:spAutoFit/>
          </a:bodyPr>
          <a:lstStyle/>
          <a:p>
            <a:pPr defTabSz="685800"/>
            <a:r>
              <a:rPr lang="en-US" sz="1500" b="1" dirty="0">
                <a:solidFill>
                  <a:prstClr val="black"/>
                </a:solidFill>
                <a:latin typeface="Calibri" panose="020F0502020204030204"/>
              </a:rPr>
              <a:t>ERL/SJH Addition</a:t>
            </a:r>
          </a:p>
        </p:txBody>
      </p:sp>
      <p:sp>
        <p:nvSpPr>
          <p:cNvPr id="6" name="TextBox 5">
            <a:extLst>
              <a:ext uri="{FF2B5EF4-FFF2-40B4-BE49-F238E27FC236}">
                <a16:creationId xmlns:a16="http://schemas.microsoft.com/office/drawing/2014/main" id="{46E0D762-7C76-4F7E-BE28-2F9AF3A07E1B}"/>
              </a:ext>
            </a:extLst>
          </p:cNvPr>
          <p:cNvSpPr txBox="1"/>
          <p:nvPr/>
        </p:nvSpPr>
        <p:spPr>
          <a:xfrm>
            <a:off x="6430545" y="3809178"/>
            <a:ext cx="958083" cy="323165"/>
          </a:xfrm>
          <a:prstGeom prst="rect">
            <a:avLst/>
          </a:prstGeom>
          <a:noFill/>
        </p:spPr>
        <p:txBody>
          <a:bodyPr wrap="none" rtlCol="0">
            <a:spAutoFit/>
          </a:bodyPr>
          <a:lstStyle/>
          <a:p>
            <a:pPr defTabSz="685800"/>
            <a:r>
              <a:rPr lang="en-US" sz="1500" b="1" dirty="0" err="1">
                <a:solidFill>
                  <a:prstClr val="white"/>
                </a:solidFill>
                <a:latin typeface="Calibri" panose="020F0502020204030204"/>
              </a:rPr>
              <a:t>Protoplex</a:t>
            </a:r>
            <a:endParaRPr lang="en-US" sz="1500" b="1" dirty="0">
              <a:solidFill>
                <a:prstClr val="white"/>
              </a:solidFill>
              <a:latin typeface="Calibri" panose="020F0502020204030204"/>
            </a:endParaRPr>
          </a:p>
        </p:txBody>
      </p:sp>
    </p:spTree>
    <p:extLst>
      <p:ext uri="{BB962C8B-B14F-4D97-AF65-F5344CB8AC3E}">
        <p14:creationId xmlns:p14="http://schemas.microsoft.com/office/powerpoint/2010/main" val="3959681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010" y="886396"/>
            <a:ext cx="8993981" cy="2239074"/>
          </a:xfrm>
          <a:prstGeom prst="rect">
            <a:avLst/>
          </a:prstGeom>
          <a:noFill/>
        </p:spPr>
        <p:txBody>
          <a:bodyPr wrap="square" rtlCol="0">
            <a:spAutoFit/>
          </a:bodyPr>
          <a:lstStyle/>
          <a:p>
            <a:pPr algn="ctr" defTabSz="685800"/>
            <a:r>
              <a:rPr lang="en-US" sz="2400" b="1" dirty="0">
                <a:solidFill>
                  <a:srgbClr val="70AD47"/>
                </a:solidFill>
                <a:latin typeface="Orgon Slab Light" panose="02000503000000020004" pitchFamily="50" charset="0"/>
              </a:rPr>
              <a:t>Key Investment Strategy: Student Success</a:t>
            </a:r>
            <a:endParaRPr lang="en-US" sz="750" b="1" dirty="0">
              <a:solidFill>
                <a:srgbClr val="70AD47"/>
              </a:solidFill>
              <a:latin typeface="Orgon Slab Light" panose="02000503000000020004" pitchFamily="50" charset="0"/>
            </a:endParaRPr>
          </a:p>
          <a:p>
            <a:pPr algn="ctr" defTabSz="685800"/>
            <a:endParaRPr lang="en-US" sz="750" dirty="0">
              <a:solidFill>
                <a:srgbClr val="70AD47"/>
              </a:solidFill>
              <a:latin typeface="Orgon Slab Light" panose="02000503000000020004" pitchFamily="50" charset="0"/>
            </a:endParaRPr>
          </a:p>
          <a:p>
            <a:pPr marL="342900" indent="-342900" defTabSz="685800">
              <a:buFont typeface="Arial" panose="020B0604020202020204" pitchFamily="34" charset="0"/>
              <a:buChar char="•"/>
            </a:pPr>
            <a:r>
              <a:rPr lang="en-US" dirty="0" err="1">
                <a:solidFill>
                  <a:srgbClr val="70AD47"/>
                </a:solidFill>
                <a:latin typeface="Orgon Slab Light" panose="02000503000000020004" pitchFamily="50" charset="0"/>
              </a:rPr>
              <a:t>Kummer</a:t>
            </a:r>
            <a:r>
              <a:rPr lang="en-US" dirty="0">
                <a:solidFill>
                  <a:srgbClr val="70AD47"/>
                </a:solidFill>
                <a:latin typeface="Orgon Slab Light" panose="02000503000000020004" pitchFamily="50" charset="0"/>
              </a:rPr>
              <a:t> Vanguard Scholarships ($2K annual support for each)</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I&amp;E PhD fellowships</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Student academic support services </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10 annual “Ignite Grants” for pedagogy innovation (</a:t>
            </a:r>
            <a:r>
              <a:rPr lang="en-US" dirty="0" err="1">
                <a:solidFill>
                  <a:srgbClr val="70AD47"/>
                </a:solidFill>
                <a:latin typeface="Orgon Slab Light" panose="02000503000000020004" pitchFamily="50" charset="0"/>
              </a:rPr>
              <a:t>esp</a:t>
            </a:r>
            <a:r>
              <a:rPr lang="en-US" dirty="0">
                <a:solidFill>
                  <a:srgbClr val="70AD47"/>
                </a:solidFill>
                <a:latin typeface="Orgon Slab Light" panose="02000503000000020004" pitchFamily="50" charset="0"/>
              </a:rPr>
              <a:t> digital learning)</a:t>
            </a:r>
          </a:p>
          <a:p>
            <a:pPr marL="342900" indent="-342900" defTabSz="685800">
              <a:buFont typeface="Arial" panose="020B0604020202020204" pitchFamily="34" charset="0"/>
              <a:buChar char="•"/>
            </a:pPr>
            <a:r>
              <a:rPr lang="en-US" dirty="0" err="1">
                <a:solidFill>
                  <a:srgbClr val="70AD47"/>
                </a:solidFill>
                <a:latin typeface="Orgon Slab Light" panose="02000503000000020004" pitchFamily="50" charset="0"/>
              </a:rPr>
              <a:t>Kummer</a:t>
            </a:r>
            <a:r>
              <a:rPr lang="en-US" dirty="0">
                <a:solidFill>
                  <a:srgbClr val="70AD47"/>
                </a:solidFill>
                <a:latin typeface="Orgon Slab Light" panose="02000503000000020004" pitchFamily="50" charset="0"/>
              </a:rPr>
              <a:t> College of Innovation, Entrepreneurship, and Economic Development</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Capital projects: Innovation Lab</a:t>
            </a:r>
          </a:p>
        </p:txBody>
      </p:sp>
      <p:pic>
        <p:nvPicPr>
          <p:cNvPr id="6" name="Picture 5">
            <a:extLst>
              <a:ext uri="{FF2B5EF4-FFF2-40B4-BE49-F238E27FC236}">
                <a16:creationId xmlns:a16="http://schemas.microsoft.com/office/drawing/2014/main" id="{6CE22202-7D31-4598-A264-84B737325732}"/>
              </a:ext>
            </a:extLst>
          </p:cNvPr>
          <p:cNvPicPr>
            <a:picLocks noChangeAspect="1"/>
          </p:cNvPicPr>
          <p:nvPr/>
        </p:nvPicPr>
        <p:blipFill>
          <a:blip r:embed="rId2"/>
          <a:stretch>
            <a:fillRect/>
          </a:stretch>
        </p:blipFill>
        <p:spPr>
          <a:xfrm>
            <a:off x="2167087" y="3180969"/>
            <a:ext cx="4809824" cy="2705526"/>
          </a:xfrm>
          <a:prstGeom prst="rect">
            <a:avLst/>
          </a:prstGeom>
        </p:spPr>
      </p:pic>
      <p:sp>
        <p:nvSpPr>
          <p:cNvPr id="7" name="TextBox 6">
            <a:extLst>
              <a:ext uri="{FF2B5EF4-FFF2-40B4-BE49-F238E27FC236}">
                <a16:creationId xmlns:a16="http://schemas.microsoft.com/office/drawing/2014/main" id="{70A8499D-5070-4874-A4EA-6A981A2EDEC9}"/>
              </a:ext>
            </a:extLst>
          </p:cNvPr>
          <p:cNvSpPr txBox="1"/>
          <p:nvPr/>
        </p:nvSpPr>
        <p:spPr>
          <a:xfrm>
            <a:off x="3909630" y="3278959"/>
            <a:ext cx="1368901" cy="323165"/>
          </a:xfrm>
          <a:prstGeom prst="rect">
            <a:avLst/>
          </a:prstGeom>
          <a:noFill/>
        </p:spPr>
        <p:txBody>
          <a:bodyPr wrap="none" rtlCol="0">
            <a:spAutoFit/>
          </a:bodyPr>
          <a:lstStyle/>
          <a:p>
            <a:pPr defTabSz="685800"/>
            <a:r>
              <a:rPr lang="en-US" sz="1500" b="1" dirty="0">
                <a:solidFill>
                  <a:prstClr val="black"/>
                </a:solidFill>
                <a:latin typeface="Calibri" panose="020F0502020204030204"/>
              </a:rPr>
              <a:t>Innovation Lab</a:t>
            </a:r>
          </a:p>
        </p:txBody>
      </p:sp>
    </p:spTree>
    <p:extLst>
      <p:ext uri="{BB962C8B-B14F-4D97-AF65-F5344CB8AC3E}">
        <p14:creationId xmlns:p14="http://schemas.microsoft.com/office/powerpoint/2010/main" val="3390855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917207"/>
            <a:ext cx="8993981" cy="2793072"/>
          </a:xfrm>
          <a:prstGeom prst="rect">
            <a:avLst/>
          </a:prstGeom>
          <a:noFill/>
        </p:spPr>
        <p:txBody>
          <a:bodyPr wrap="square" rtlCol="0">
            <a:spAutoFit/>
          </a:bodyPr>
          <a:lstStyle/>
          <a:p>
            <a:pPr algn="ctr" defTabSz="685800"/>
            <a:r>
              <a:rPr lang="en-US" sz="2400" b="1" dirty="0">
                <a:solidFill>
                  <a:srgbClr val="70AD47"/>
                </a:solidFill>
                <a:latin typeface="Orgon Slab Light" panose="02000503000000020004" pitchFamily="50" charset="0"/>
              </a:rPr>
              <a:t>Key Investment Strategy: K-12 Outreach</a:t>
            </a:r>
            <a:endParaRPr lang="en-US" sz="750" b="1" dirty="0">
              <a:solidFill>
                <a:srgbClr val="70AD47"/>
              </a:solidFill>
              <a:latin typeface="Orgon Slab Light" panose="02000503000000020004" pitchFamily="50" charset="0"/>
            </a:endParaRPr>
          </a:p>
          <a:p>
            <a:pPr algn="ctr" defTabSz="685800"/>
            <a:endParaRPr lang="en-US" sz="750" dirty="0">
              <a:solidFill>
                <a:srgbClr val="70AD47"/>
              </a:solidFill>
              <a:latin typeface="Orgon Slab Light" panose="02000503000000020004" pitchFamily="50" charset="0"/>
            </a:endParaRP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Center for STEM Education</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Summer camps</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Student extracurricular activities year-round</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Statewide tutoring services</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Teacher professional development (institutes, workshops, etc.)</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Curriculum development and support</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Mobile STEM Lab</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Army of Champions</a:t>
            </a:r>
          </a:p>
        </p:txBody>
      </p:sp>
      <p:pic>
        <p:nvPicPr>
          <p:cNvPr id="6" name="Picture 5">
            <a:extLst>
              <a:ext uri="{FF2B5EF4-FFF2-40B4-BE49-F238E27FC236}">
                <a16:creationId xmlns:a16="http://schemas.microsoft.com/office/drawing/2014/main" id="{326E16D5-5301-45A0-BF4F-E484DF9B62C4}"/>
              </a:ext>
            </a:extLst>
          </p:cNvPr>
          <p:cNvPicPr>
            <a:picLocks noChangeAspect="1"/>
          </p:cNvPicPr>
          <p:nvPr/>
        </p:nvPicPr>
        <p:blipFill>
          <a:blip r:embed="rId2"/>
          <a:stretch>
            <a:fillRect/>
          </a:stretch>
        </p:blipFill>
        <p:spPr>
          <a:xfrm>
            <a:off x="741952" y="3687196"/>
            <a:ext cx="3830048" cy="2313554"/>
          </a:xfrm>
          <a:prstGeom prst="rect">
            <a:avLst/>
          </a:prstGeom>
        </p:spPr>
      </p:pic>
      <p:pic>
        <p:nvPicPr>
          <p:cNvPr id="2" name="Picture 1">
            <a:extLst>
              <a:ext uri="{FF2B5EF4-FFF2-40B4-BE49-F238E27FC236}">
                <a16:creationId xmlns:a16="http://schemas.microsoft.com/office/drawing/2014/main" id="{FD8E8EFC-D22C-457F-B447-0D6E1FDDE489}"/>
              </a:ext>
            </a:extLst>
          </p:cNvPr>
          <p:cNvPicPr>
            <a:picLocks noChangeAspect="1"/>
          </p:cNvPicPr>
          <p:nvPr/>
        </p:nvPicPr>
        <p:blipFill>
          <a:blip r:embed="rId3"/>
          <a:stretch>
            <a:fillRect/>
          </a:stretch>
        </p:blipFill>
        <p:spPr>
          <a:xfrm>
            <a:off x="5360153" y="3114104"/>
            <a:ext cx="2857500" cy="2857500"/>
          </a:xfrm>
          <a:prstGeom prst="rect">
            <a:avLst/>
          </a:prstGeom>
        </p:spPr>
      </p:pic>
    </p:spTree>
    <p:extLst>
      <p:ext uri="{BB962C8B-B14F-4D97-AF65-F5344CB8AC3E}">
        <p14:creationId xmlns:p14="http://schemas.microsoft.com/office/powerpoint/2010/main" val="1002803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010" y="857250"/>
            <a:ext cx="8993981" cy="3347070"/>
          </a:xfrm>
          <a:prstGeom prst="rect">
            <a:avLst/>
          </a:prstGeom>
          <a:noFill/>
        </p:spPr>
        <p:txBody>
          <a:bodyPr wrap="square" rtlCol="0">
            <a:spAutoFit/>
          </a:bodyPr>
          <a:lstStyle/>
          <a:p>
            <a:pPr algn="ctr" defTabSz="685800"/>
            <a:r>
              <a:rPr lang="en-US" sz="2400" b="1" dirty="0">
                <a:solidFill>
                  <a:srgbClr val="70AD47"/>
                </a:solidFill>
                <a:latin typeface="Orgon Slab Light" panose="02000503000000020004" pitchFamily="50" charset="0"/>
              </a:rPr>
              <a:t>How can you get involved?</a:t>
            </a:r>
            <a:endParaRPr lang="en-US" sz="750" b="1" dirty="0">
              <a:solidFill>
                <a:srgbClr val="70AD47"/>
              </a:solidFill>
              <a:latin typeface="Orgon Slab Light" panose="02000503000000020004" pitchFamily="50" charset="0"/>
            </a:endParaRPr>
          </a:p>
          <a:p>
            <a:pPr algn="ctr" defTabSz="685800"/>
            <a:endParaRPr lang="en-US" sz="750" dirty="0">
              <a:solidFill>
                <a:srgbClr val="70AD47"/>
              </a:solidFill>
              <a:latin typeface="Orgon Slab Light" panose="02000503000000020004" pitchFamily="50" charset="0"/>
            </a:endParaRP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Help recruit KI endowed faculty</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Help recruit I&amp;E PhD Fellows for your program or department</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Help recruit </a:t>
            </a:r>
            <a:r>
              <a:rPr lang="en-US" dirty="0" err="1">
                <a:solidFill>
                  <a:srgbClr val="70AD47"/>
                </a:solidFill>
                <a:latin typeface="Orgon Slab Light" panose="02000503000000020004" pitchFamily="50" charset="0"/>
              </a:rPr>
              <a:t>Kummer</a:t>
            </a:r>
            <a:r>
              <a:rPr lang="en-US" dirty="0">
                <a:solidFill>
                  <a:srgbClr val="70AD47"/>
                </a:solidFill>
                <a:latin typeface="Orgon Slab Light" panose="02000503000000020004" pitchFamily="50" charset="0"/>
              </a:rPr>
              <a:t> Vanguard Scholars</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Write an Ignite grant for research and/or pedagogical innovation</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Write a proposal that aligns with any aspect of KI mission – get match funds</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Develop a new degree program in collaboration with the </a:t>
            </a:r>
            <a:r>
              <a:rPr lang="en-US" dirty="0" err="1">
                <a:solidFill>
                  <a:srgbClr val="70AD47"/>
                </a:solidFill>
                <a:latin typeface="Orgon Slab Light" panose="02000503000000020004" pitchFamily="50" charset="0"/>
              </a:rPr>
              <a:t>Kummer</a:t>
            </a:r>
            <a:r>
              <a:rPr lang="en-US" dirty="0">
                <a:solidFill>
                  <a:srgbClr val="70AD47"/>
                </a:solidFill>
                <a:latin typeface="Orgon Slab Light" panose="02000503000000020004" pitchFamily="50" charset="0"/>
              </a:rPr>
              <a:t> College</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Serve as an Area Leader for the </a:t>
            </a:r>
            <a:r>
              <a:rPr lang="en-US" dirty="0" err="1">
                <a:solidFill>
                  <a:srgbClr val="70AD47"/>
                </a:solidFill>
                <a:latin typeface="Orgon Slab Light" panose="02000503000000020004" pitchFamily="50" charset="0"/>
              </a:rPr>
              <a:t>Kummer</a:t>
            </a:r>
            <a:r>
              <a:rPr lang="en-US" dirty="0">
                <a:solidFill>
                  <a:srgbClr val="70AD47"/>
                </a:solidFill>
                <a:latin typeface="Orgon Slab Light" panose="02000503000000020004" pitchFamily="50" charset="0"/>
              </a:rPr>
              <a:t> Vanguard Scholar program</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Serve in the STEM Education Center’s programs for K-12 students and teachers</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Help plan new facilities</a:t>
            </a:r>
          </a:p>
          <a:p>
            <a:pPr marL="342900" indent="-342900" defTabSz="685800">
              <a:buFont typeface="Arial" panose="020B0604020202020204" pitchFamily="34" charset="0"/>
              <a:buChar char="•"/>
            </a:pPr>
            <a:r>
              <a:rPr lang="en-US" dirty="0">
                <a:solidFill>
                  <a:srgbClr val="70AD47"/>
                </a:solidFill>
                <a:latin typeface="Orgon Slab Light" panose="02000503000000020004" pitchFamily="50" charset="0"/>
              </a:rPr>
              <a:t>Serve on the KI Campus Advisory Council</a:t>
            </a:r>
          </a:p>
        </p:txBody>
      </p:sp>
      <p:pic>
        <p:nvPicPr>
          <p:cNvPr id="4" name="Picture 3">
            <a:extLst>
              <a:ext uri="{FF2B5EF4-FFF2-40B4-BE49-F238E27FC236}">
                <a16:creationId xmlns:a16="http://schemas.microsoft.com/office/drawing/2014/main" id="{1282F35D-4D44-43F6-9B4B-ED1D19218952}"/>
              </a:ext>
            </a:extLst>
          </p:cNvPr>
          <p:cNvPicPr>
            <a:picLocks noChangeAspect="1"/>
          </p:cNvPicPr>
          <p:nvPr/>
        </p:nvPicPr>
        <p:blipFill rotWithShape="1">
          <a:blip r:embed="rId2"/>
          <a:srcRect t="8765" b="22441"/>
          <a:stretch/>
        </p:blipFill>
        <p:spPr>
          <a:xfrm>
            <a:off x="3649717" y="4231013"/>
            <a:ext cx="4572000" cy="1769736"/>
          </a:xfrm>
          <a:prstGeom prst="rect">
            <a:avLst/>
          </a:prstGeom>
        </p:spPr>
      </p:pic>
      <p:sp>
        <p:nvSpPr>
          <p:cNvPr id="7" name="TextBox 6">
            <a:extLst>
              <a:ext uri="{FF2B5EF4-FFF2-40B4-BE49-F238E27FC236}">
                <a16:creationId xmlns:a16="http://schemas.microsoft.com/office/drawing/2014/main" id="{11AA7A38-E717-4A1C-97E1-104D16A5A4BA}"/>
              </a:ext>
            </a:extLst>
          </p:cNvPr>
          <p:cNvSpPr txBox="1"/>
          <p:nvPr/>
        </p:nvSpPr>
        <p:spPr>
          <a:xfrm>
            <a:off x="839637" y="4852660"/>
            <a:ext cx="2644543" cy="784830"/>
          </a:xfrm>
          <a:prstGeom prst="rect">
            <a:avLst/>
          </a:prstGeom>
          <a:noFill/>
        </p:spPr>
        <p:txBody>
          <a:bodyPr wrap="square" rtlCol="0">
            <a:spAutoFit/>
          </a:bodyPr>
          <a:lstStyle/>
          <a:p>
            <a:pPr defTabSz="685800"/>
            <a:r>
              <a:rPr lang="en-US" sz="1500" b="1" dirty="0">
                <a:solidFill>
                  <a:prstClr val="black"/>
                </a:solidFill>
                <a:latin typeface="Calibri" panose="020F0502020204030204"/>
              </a:rPr>
              <a:t>S&amp;T Manufacturing Technology and Innovation Campus </a:t>
            </a:r>
          </a:p>
        </p:txBody>
      </p:sp>
    </p:spTree>
    <p:extLst>
      <p:ext uri="{BB962C8B-B14F-4D97-AF65-F5344CB8AC3E}">
        <p14:creationId xmlns:p14="http://schemas.microsoft.com/office/powerpoint/2010/main" val="1399751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581037" y="1059910"/>
            <a:ext cx="3981925" cy="462469"/>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900">
              <a:defRPr/>
            </a:pPr>
            <a:r>
              <a:rPr lang="en-US" sz="2250" dirty="0"/>
              <a:t>Questions?</a:t>
            </a:r>
          </a:p>
        </p:txBody>
      </p:sp>
      <p:pic>
        <p:nvPicPr>
          <p:cNvPr id="7" name="Picture 6" descr="A building with a fountain in front&#10;&#10;Description automatically generated with low confidence">
            <a:extLst>
              <a:ext uri="{FF2B5EF4-FFF2-40B4-BE49-F238E27FC236}">
                <a16:creationId xmlns:a16="http://schemas.microsoft.com/office/drawing/2014/main" id="{0E1171B1-1FC9-4EE9-91F1-A0D519298920}"/>
              </a:ext>
            </a:extLst>
          </p:cNvPr>
          <p:cNvPicPr>
            <a:picLocks noChangeAspect="1"/>
          </p:cNvPicPr>
          <p:nvPr/>
        </p:nvPicPr>
        <p:blipFill rotWithShape="1">
          <a:blip r:embed="rId2">
            <a:extLst>
              <a:ext uri="{28A0092B-C50C-407E-A947-70E740481C1C}">
                <a14:useLocalDpi xmlns:a14="http://schemas.microsoft.com/office/drawing/2010/main" val="0"/>
              </a:ext>
            </a:extLst>
          </a:blip>
          <a:srcRect t="8097" r="1" b="1"/>
          <a:stretch/>
        </p:blipFill>
        <p:spPr>
          <a:xfrm>
            <a:off x="426338" y="1511840"/>
            <a:ext cx="8291322" cy="4286250"/>
          </a:xfrm>
          <a:prstGeom prst="rect">
            <a:avLst/>
          </a:prstGeom>
        </p:spPr>
      </p:pic>
    </p:spTree>
    <p:extLst>
      <p:ext uri="{BB962C8B-B14F-4D97-AF65-F5344CB8AC3E}">
        <p14:creationId xmlns:p14="http://schemas.microsoft.com/office/powerpoint/2010/main" val="774393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VII. Reports of Standing Committees</a:t>
            </a:r>
          </a:p>
          <a:p>
            <a:pPr marL="0" indent="0" defTabSz="685800">
              <a:buNone/>
            </a:pPr>
            <a:r>
              <a:rPr lang="en-US" sz="3600" dirty="0"/>
              <a:t>	</a:t>
            </a:r>
            <a:r>
              <a:rPr lang="en-US" sz="3600" dirty="0">
                <a:solidFill>
                  <a:srgbClr val="003B49"/>
                </a:solidFill>
                <a:latin typeface="Orgon Slab" panose="02000503000000020004" pitchFamily="50" charset="0"/>
              </a:rPr>
              <a:t>A.	Academic Freedom and 				       Standards</a:t>
            </a:r>
            <a:br>
              <a:rPr lang="en-US" sz="3600" dirty="0">
                <a:solidFill>
                  <a:srgbClr val="003B49"/>
                </a:solidFill>
                <a:latin typeface="Orgon Slab" panose="02000503000000020004" pitchFamily="50" charset="0"/>
              </a:rPr>
            </a:br>
            <a:r>
              <a:rPr lang="en-US" sz="3600" dirty="0">
                <a:solidFill>
                  <a:srgbClr val="003B49"/>
                </a:solidFill>
                <a:latin typeface="Orgon Slab" panose="02000503000000020004" pitchFamily="50" charset="0"/>
              </a:rPr>
              <a:t>		K. Kosbar</a:t>
            </a:r>
          </a:p>
          <a:p>
            <a:pPr marL="0" indent="0" defTabSz="685800">
              <a:buNone/>
            </a:pPr>
            <a:r>
              <a:rPr lang="en-US" sz="36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1656760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71756" y="2046060"/>
            <a:ext cx="7761043" cy="4621440"/>
          </a:xfrm>
        </p:spPr>
        <p:txBody>
          <a:bodyPr>
            <a:normAutofit fontScale="55000" lnSpcReduction="20000"/>
          </a:bodyPr>
          <a:lstStyle/>
          <a:p>
            <a:pPr algn="ctr"/>
            <a:r>
              <a:rPr lang="en-US" dirty="0"/>
              <a:t>Academic Freedom &amp; Standards Committee</a:t>
            </a:r>
          </a:p>
          <a:p>
            <a:pPr algn="ctr"/>
            <a:endParaRPr lang="en-US" dirty="0"/>
          </a:p>
          <a:p>
            <a:pPr algn="ctr"/>
            <a:r>
              <a:rPr lang="en-US" sz="8600" dirty="0"/>
              <a:t>Status and Draft Resolution</a:t>
            </a:r>
          </a:p>
          <a:p>
            <a:pPr algn="ctr"/>
            <a:endParaRPr lang="en-US" dirty="0"/>
          </a:p>
          <a:p>
            <a:pPr algn="ctr"/>
            <a:r>
              <a:rPr lang="en-US" dirty="0"/>
              <a:t>K. Kosbar</a:t>
            </a:r>
          </a:p>
          <a:p>
            <a:pPr algn="ctr"/>
            <a:r>
              <a:rPr lang="en-US" dirty="0"/>
              <a:t>AF&amp;S Committee Chair</a:t>
            </a:r>
          </a:p>
          <a:p>
            <a:pPr algn="ctr"/>
            <a:endParaRPr lang="en-US" dirty="0"/>
          </a:p>
          <a:p>
            <a:pPr algn="ctr"/>
            <a:r>
              <a:rPr lang="en-US" dirty="0"/>
              <a:t>10/21/21</a:t>
            </a:r>
          </a:p>
          <a:p>
            <a:pPr algn="r"/>
            <a:endParaRPr lang="en-US" sz="1900" dirty="0"/>
          </a:p>
        </p:txBody>
      </p:sp>
    </p:spTree>
    <p:extLst>
      <p:ext uri="{BB962C8B-B14F-4D97-AF65-F5344CB8AC3E}">
        <p14:creationId xmlns:p14="http://schemas.microsoft.com/office/powerpoint/2010/main" val="3125528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68195" y="1357746"/>
            <a:ext cx="7413805" cy="4892296"/>
          </a:xfrm>
        </p:spPr>
        <p:txBody>
          <a:bodyPr/>
          <a:lstStyle/>
          <a:p>
            <a:r>
              <a:rPr lang="en-US" dirty="0"/>
              <a:t>Referral on admission procedures and Foundational Engineering and Computing</a:t>
            </a:r>
          </a:p>
          <a:p>
            <a:pPr lvl="1"/>
            <a:r>
              <a:rPr lang="en-US" dirty="0"/>
              <a:t>On hold, pending action by Curriculum Committee</a:t>
            </a:r>
          </a:p>
          <a:p>
            <a:pPr marL="457200" lvl="1" indent="0">
              <a:buNone/>
            </a:pPr>
            <a:endParaRPr lang="en-US" dirty="0"/>
          </a:p>
          <a:p>
            <a:r>
              <a:rPr lang="en-US" dirty="0"/>
              <a:t>Coordination of Course Syllabi</a:t>
            </a:r>
          </a:p>
          <a:p>
            <a:pPr lvl="1"/>
            <a:r>
              <a:rPr lang="en-US" dirty="0"/>
              <a:t>Draft presentation and resolution below</a:t>
            </a:r>
          </a:p>
          <a:p>
            <a:pPr lvl="1"/>
            <a:r>
              <a:rPr lang="en-US" dirty="0"/>
              <a:t>Plan to make motion at October Faculty Senate meeting</a:t>
            </a:r>
          </a:p>
          <a:p>
            <a:pPr marL="457200" lvl="1" indent="0">
              <a:buNone/>
            </a:pPr>
            <a:endParaRPr lang="en-US" dirty="0"/>
          </a:p>
          <a:p>
            <a:r>
              <a:rPr lang="en-US" dirty="0"/>
              <a:t>Modes of Instruction</a:t>
            </a:r>
          </a:p>
          <a:p>
            <a:pPr lvl="1"/>
            <a:r>
              <a:rPr lang="en-US" dirty="0"/>
              <a:t>Committee still discussing</a:t>
            </a:r>
          </a:p>
          <a:p>
            <a:endParaRPr lang="en-US" sz="1800" dirty="0"/>
          </a:p>
          <a:p>
            <a:endParaRPr lang="en-US" sz="1800" dirty="0"/>
          </a:p>
        </p:txBody>
      </p:sp>
      <p:sp>
        <p:nvSpPr>
          <p:cNvPr id="3" name="Text Placeholder 2"/>
          <p:cNvSpPr>
            <a:spLocks noGrp="1"/>
          </p:cNvSpPr>
          <p:nvPr>
            <p:ph type="body" sz="quarter" idx="12"/>
          </p:nvPr>
        </p:nvSpPr>
        <p:spPr>
          <a:xfrm>
            <a:off x="479669" y="400141"/>
            <a:ext cx="8184662" cy="472695"/>
          </a:xfrm>
        </p:spPr>
        <p:txBody>
          <a:bodyPr>
            <a:noAutofit/>
          </a:bodyPr>
          <a:lstStyle/>
          <a:p>
            <a:pPr marL="0" indent="0" algn="ctr">
              <a:buNone/>
            </a:pPr>
            <a:r>
              <a:rPr lang="en-US" sz="2800" dirty="0"/>
              <a:t>AF&amp;S Status</a:t>
            </a:r>
          </a:p>
        </p:txBody>
      </p:sp>
    </p:spTree>
    <p:extLst>
      <p:ext uri="{BB962C8B-B14F-4D97-AF65-F5344CB8AC3E}">
        <p14:creationId xmlns:p14="http://schemas.microsoft.com/office/powerpoint/2010/main" val="1508052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08760" y="2467024"/>
            <a:ext cx="8393725" cy="4254451"/>
          </a:xfrm>
        </p:spPr>
        <p:txBody>
          <a:bodyPr/>
          <a:lstStyle/>
          <a:p>
            <a:pPr marL="857250" indent="-857250" defTabSz="857250">
              <a:buAutoNum type="romanUcPeriod" startAt="2"/>
            </a:pPr>
            <a:r>
              <a:rPr lang="en-US" sz="3600" dirty="0">
                <a:solidFill>
                  <a:srgbClr val="003B49"/>
                </a:solidFill>
                <a:latin typeface="Orgon Slab" panose="02000503000000020004" pitchFamily="50" charset="0"/>
              </a:rPr>
              <a:t>Approval of Minutes</a:t>
            </a:r>
          </a:p>
          <a:p>
            <a:pPr marL="1490663" indent="-576263" defTabSz="857250">
              <a:buNone/>
              <a:tabLst>
                <a:tab pos="1490663" algn="l"/>
              </a:tabLst>
            </a:pPr>
            <a:r>
              <a:rPr lang="en-US" sz="3600" dirty="0">
                <a:latin typeface="Orgon Slab" panose="02000503000000020004" pitchFamily="50" charset="0"/>
              </a:rPr>
              <a:t>September 13, 2021</a:t>
            </a:r>
            <a:endParaRPr lang="en-US" sz="1800" dirty="0">
              <a:latin typeface="Orgon Slab" panose="02000503000000020004" pitchFamily="50" charset="0"/>
            </a:endParaRPr>
          </a:p>
          <a:p>
            <a:pPr marL="0" indent="0" defTabSz="857250">
              <a:buNone/>
            </a:pPr>
            <a:endParaRPr lang="en-US" sz="3600" dirty="0">
              <a:latin typeface="Orgon Slab" panose="02000503000000020004" pitchFamily="50" charset="0"/>
            </a:endParaRPr>
          </a:p>
          <a:p>
            <a:pPr marL="0" indent="0" defTabSz="685800">
              <a:buNone/>
            </a:pPr>
            <a:endParaRPr lang="en-US" sz="3600" dirty="0">
              <a:latin typeface="Orgon Slab" panose="02000503000000020004" pitchFamily="50" charset="0"/>
            </a:endParaRPr>
          </a:p>
        </p:txBody>
      </p:sp>
      <p:sp>
        <p:nvSpPr>
          <p:cNvPr id="4" name="Text Placeholder 3"/>
          <p:cNvSpPr>
            <a:spLocks noGrp="1"/>
          </p:cNvSpPr>
          <p:nvPr>
            <p:ph type="body" sz="quarter" idx="12"/>
          </p:nvPr>
        </p:nvSpPr>
        <p:spPr>
          <a:xfrm>
            <a:off x="523242" y="1661995"/>
            <a:ext cx="8184662" cy="585208"/>
          </a:xfrm>
        </p:spPr>
        <p:txBody>
          <a:bodyPr>
            <a:noAutofit/>
          </a:bodyPr>
          <a:lstStyle/>
          <a:p>
            <a:r>
              <a:rPr lang="en-US" sz="3600" dirty="0">
                <a:latin typeface="Orgon Slab" panose="02000503000000020004" pitchFamily="50" charset="0"/>
              </a:rPr>
              <a:t>Agenda</a:t>
            </a:r>
          </a:p>
        </p:txBody>
      </p:sp>
    </p:spTree>
    <p:extLst>
      <p:ext uri="{BB962C8B-B14F-4D97-AF65-F5344CB8AC3E}">
        <p14:creationId xmlns:p14="http://schemas.microsoft.com/office/powerpoint/2010/main" val="4213287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86728" y="1762504"/>
            <a:ext cx="7413805" cy="4492155"/>
          </a:xfrm>
        </p:spPr>
        <p:txBody>
          <a:bodyPr/>
          <a:lstStyle/>
          <a:p>
            <a:pPr marL="0" indent="0">
              <a:buNone/>
            </a:pPr>
            <a:r>
              <a:rPr lang="en-US" dirty="0"/>
              <a:t>Lack of uniformity in sections with multiple sections, taught by multiple instructors.</a:t>
            </a:r>
          </a:p>
          <a:p>
            <a:pPr marL="0" indent="0">
              <a:buNone/>
            </a:pPr>
            <a:endParaRPr lang="en-US" dirty="0"/>
          </a:p>
          <a:p>
            <a:pPr marL="0" indent="0">
              <a:buNone/>
            </a:pPr>
            <a:r>
              <a:rPr lang="en-US" dirty="0"/>
              <a:t>Lack of uniformity across different courses within a major</a:t>
            </a:r>
          </a:p>
          <a:p>
            <a:pPr marL="0" indent="0">
              <a:buNone/>
            </a:pPr>
            <a:endParaRPr lang="en-US" dirty="0"/>
          </a:p>
          <a:p>
            <a:pPr marL="0" indent="0">
              <a:buNone/>
            </a:pPr>
            <a:r>
              <a:rPr lang="en-US" dirty="0"/>
              <a:t>Unreasonable, or varying, policies regarding attendance</a:t>
            </a:r>
          </a:p>
          <a:p>
            <a:pPr marL="0" indent="0">
              <a:buNone/>
            </a:pPr>
            <a:endParaRPr lang="en-US" dirty="0"/>
          </a:p>
          <a:p>
            <a:pPr marL="0" indent="0">
              <a:buNone/>
            </a:pPr>
            <a:r>
              <a:rPr lang="en-US" dirty="0"/>
              <a:t>Need for boilerplate information in the syllabus</a:t>
            </a:r>
          </a:p>
          <a:p>
            <a:pPr marL="0" indent="0">
              <a:buNone/>
            </a:pPr>
            <a:endParaRPr lang="en-US" dirty="0"/>
          </a:p>
          <a:p>
            <a:pPr marL="0" indent="0">
              <a:buNone/>
            </a:pPr>
            <a:r>
              <a:rPr lang="en-US" dirty="0"/>
              <a:t>People other than the instructor controlling the syllabus</a:t>
            </a:r>
          </a:p>
        </p:txBody>
      </p:sp>
      <p:sp>
        <p:nvSpPr>
          <p:cNvPr id="3" name="Text Placeholder 2"/>
          <p:cNvSpPr>
            <a:spLocks noGrp="1"/>
          </p:cNvSpPr>
          <p:nvPr>
            <p:ph type="body" sz="quarter" idx="12"/>
          </p:nvPr>
        </p:nvSpPr>
        <p:spPr>
          <a:xfrm>
            <a:off x="479669" y="400141"/>
            <a:ext cx="8184662" cy="472695"/>
          </a:xfrm>
        </p:spPr>
        <p:txBody>
          <a:bodyPr>
            <a:noAutofit/>
          </a:bodyPr>
          <a:lstStyle/>
          <a:p>
            <a:pPr algn="ctr"/>
            <a:r>
              <a:rPr lang="en-US" sz="2800" dirty="0"/>
              <a:t>Coordination of Course Syllabi</a:t>
            </a:r>
          </a:p>
          <a:p>
            <a:pPr algn="ctr"/>
            <a:r>
              <a:rPr lang="en-US" sz="2800" dirty="0"/>
              <a:t>Concerns</a:t>
            </a:r>
          </a:p>
        </p:txBody>
      </p:sp>
    </p:spTree>
    <p:extLst>
      <p:ext uri="{BB962C8B-B14F-4D97-AF65-F5344CB8AC3E}">
        <p14:creationId xmlns:p14="http://schemas.microsoft.com/office/powerpoint/2010/main" val="2315204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68195" y="1357746"/>
            <a:ext cx="7413805" cy="4892296"/>
          </a:xfrm>
        </p:spPr>
        <p:txBody>
          <a:bodyPr/>
          <a:lstStyle/>
          <a:p>
            <a:pPr marL="0" indent="0">
              <a:buNone/>
            </a:pPr>
            <a:r>
              <a:rPr lang="en-US" dirty="0"/>
              <a:t>Course syllabi define and document a wide range of topics including:</a:t>
            </a:r>
          </a:p>
          <a:p>
            <a:pPr marL="0" indent="0">
              <a:buNone/>
            </a:pPr>
            <a:endParaRPr lang="en-US" dirty="0"/>
          </a:p>
          <a:p>
            <a:pPr lvl="1"/>
            <a:r>
              <a:rPr lang="en-US" sz="2400" dirty="0"/>
              <a:t>Health and safety issues</a:t>
            </a:r>
          </a:p>
          <a:p>
            <a:pPr lvl="1"/>
            <a:r>
              <a:rPr lang="en-US" sz="2400" dirty="0"/>
              <a:t>Attendance and missed-work policy</a:t>
            </a:r>
          </a:p>
          <a:p>
            <a:pPr lvl="1"/>
            <a:r>
              <a:rPr lang="en-US" sz="2400" dirty="0"/>
              <a:t>Methods, metrics, standards and procedures for assessing student performance</a:t>
            </a:r>
          </a:p>
          <a:p>
            <a:pPr lvl="1"/>
            <a:r>
              <a:rPr lang="en-US" sz="2400" dirty="0"/>
              <a:t>Academic content of course</a:t>
            </a:r>
          </a:p>
        </p:txBody>
      </p:sp>
      <p:sp>
        <p:nvSpPr>
          <p:cNvPr id="3" name="Text Placeholder 2"/>
          <p:cNvSpPr>
            <a:spLocks noGrp="1"/>
          </p:cNvSpPr>
          <p:nvPr>
            <p:ph type="body" sz="quarter" idx="12"/>
          </p:nvPr>
        </p:nvSpPr>
        <p:spPr>
          <a:xfrm>
            <a:off x="479669" y="400141"/>
            <a:ext cx="8184662" cy="472695"/>
          </a:xfrm>
        </p:spPr>
        <p:txBody>
          <a:bodyPr>
            <a:noAutofit/>
          </a:bodyPr>
          <a:lstStyle/>
          <a:p>
            <a:pPr marL="0" indent="0" algn="ctr">
              <a:buNone/>
            </a:pPr>
            <a:r>
              <a:rPr lang="en-US" sz="2800" dirty="0"/>
              <a:t>Scope of Course Syllabi</a:t>
            </a:r>
          </a:p>
        </p:txBody>
      </p:sp>
    </p:spTree>
    <p:extLst>
      <p:ext uri="{BB962C8B-B14F-4D97-AF65-F5344CB8AC3E}">
        <p14:creationId xmlns:p14="http://schemas.microsoft.com/office/powerpoint/2010/main" val="1894475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68195" y="1357746"/>
            <a:ext cx="7413805" cy="4892296"/>
          </a:xfrm>
        </p:spPr>
        <p:txBody>
          <a:bodyPr/>
          <a:lstStyle/>
          <a:p>
            <a:pPr marL="0" indent="0">
              <a:buNone/>
            </a:pPr>
            <a:r>
              <a:rPr lang="en-US" dirty="0"/>
              <a:t>The Collected Rules and Regulations describes academic freedom, but only as it applies to academic topics covered in the class.</a:t>
            </a:r>
          </a:p>
          <a:p>
            <a:pPr marL="0" indent="0">
              <a:buNone/>
            </a:pPr>
            <a:endParaRPr lang="en-US" dirty="0"/>
          </a:p>
          <a:p>
            <a:pPr marL="0" indent="0">
              <a:buNone/>
            </a:pPr>
            <a:r>
              <a:rPr lang="en-US" dirty="0"/>
              <a:t>CRR 310.010.A.2.b</a:t>
            </a:r>
          </a:p>
          <a:p>
            <a:pPr marL="0" indent="0">
              <a:buNone/>
            </a:pPr>
            <a:r>
              <a:rPr lang="en-US" dirty="0"/>
              <a:t>	“Faculty members are entitled to freedom in the classroom in discussing their subjects, but have the responsibility not to depart significantly from their respective areas of competence or to divert substantial time to material extraneous to the course.”</a:t>
            </a:r>
          </a:p>
        </p:txBody>
      </p:sp>
      <p:sp>
        <p:nvSpPr>
          <p:cNvPr id="3" name="Text Placeholder 2"/>
          <p:cNvSpPr>
            <a:spLocks noGrp="1"/>
          </p:cNvSpPr>
          <p:nvPr>
            <p:ph type="body" sz="quarter" idx="12"/>
          </p:nvPr>
        </p:nvSpPr>
        <p:spPr>
          <a:xfrm>
            <a:off x="479669" y="400141"/>
            <a:ext cx="8184662" cy="472695"/>
          </a:xfrm>
        </p:spPr>
        <p:txBody>
          <a:bodyPr>
            <a:noAutofit/>
          </a:bodyPr>
          <a:lstStyle/>
          <a:p>
            <a:pPr marL="0" indent="0" algn="ctr">
              <a:buNone/>
            </a:pPr>
            <a:r>
              <a:rPr lang="en-US" sz="2800" dirty="0"/>
              <a:t>Board of Curators and Academic Freedom</a:t>
            </a:r>
          </a:p>
        </p:txBody>
      </p:sp>
    </p:spTree>
    <p:extLst>
      <p:ext uri="{BB962C8B-B14F-4D97-AF65-F5344CB8AC3E}">
        <p14:creationId xmlns:p14="http://schemas.microsoft.com/office/powerpoint/2010/main" val="3523998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37309" y="1108364"/>
            <a:ext cx="8184662" cy="5141678"/>
          </a:xfrm>
        </p:spPr>
        <p:txBody>
          <a:bodyPr/>
          <a:lstStyle/>
          <a:p>
            <a:pPr marL="0" indent="0">
              <a:buNone/>
            </a:pPr>
            <a:r>
              <a:rPr lang="en-US" dirty="0"/>
              <a:t>Section V of S&amp;T Student Academic Regulations:</a:t>
            </a:r>
            <a:endParaRPr lang="en-US" sz="1800" dirty="0"/>
          </a:p>
          <a:p>
            <a:pPr marL="0" indent="0">
              <a:buNone/>
            </a:pPr>
            <a:endParaRPr lang="en-US" sz="1800" dirty="0"/>
          </a:p>
          <a:p>
            <a:pPr marL="0" indent="0">
              <a:buNone/>
            </a:pPr>
            <a:r>
              <a:rPr lang="en-US" sz="1800" dirty="0"/>
              <a:t>“Administration of attendance policy lies with the individual instructor for each course.“</a:t>
            </a:r>
          </a:p>
          <a:p>
            <a:pPr marL="0" indent="0">
              <a:buNone/>
            </a:pPr>
            <a:endParaRPr lang="en-US" sz="1800" dirty="0"/>
          </a:p>
          <a:p>
            <a:pPr marL="0" indent="0">
              <a:buNone/>
            </a:pPr>
            <a:r>
              <a:rPr lang="en-US" sz="1800" dirty="0"/>
              <a:t>"The individual instructor determines the number and nature of absences allowable in each course.“</a:t>
            </a:r>
          </a:p>
          <a:p>
            <a:pPr marL="0" indent="0">
              <a:buNone/>
            </a:pPr>
            <a:endParaRPr lang="en-US" sz="1800" dirty="0"/>
          </a:p>
          <a:p>
            <a:pPr marL="0" indent="0">
              <a:buNone/>
            </a:pPr>
            <a:r>
              <a:rPr lang="en-US" sz="1800" dirty="0"/>
              <a:t>"Any work missed for any reason must be made up to the satisfaction of the instructor concerned."</a:t>
            </a:r>
          </a:p>
          <a:p>
            <a:pPr marL="0" indent="0">
              <a:buNone/>
            </a:pPr>
            <a:endParaRPr lang="en-US" sz="1800" dirty="0"/>
          </a:p>
          <a:p>
            <a:pPr marL="0" indent="0">
              <a:buNone/>
            </a:pPr>
            <a:r>
              <a:rPr lang="en-US" sz="1800" dirty="0"/>
              <a:t>"Instructors make the ultimate decision [regarding attendance]; however, students have the power to appeal to the department chair or dean.“</a:t>
            </a:r>
          </a:p>
          <a:p>
            <a:pPr marL="0" indent="0">
              <a:buNone/>
            </a:pPr>
            <a:endParaRPr lang="en-US" sz="1800" dirty="0"/>
          </a:p>
          <a:p>
            <a:pPr marL="0" indent="0">
              <a:buNone/>
            </a:pPr>
            <a:r>
              <a:rPr lang="en-US" sz="1800" dirty="0"/>
              <a:t>"Each department may adopt absence regulations in addition to those of the individual instructor."</a:t>
            </a:r>
            <a:endParaRPr lang="en-US" dirty="0"/>
          </a:p>
        </p:txBody>
      </p:sp>
      <p:sp>
        <p:nvSpPr>
          <p:cNvPr id="3" name="Text Placeholder 2"/>
          <p:cNvSpPr>
            <a:spLocks noGrp="1"/>
          </p:cNvSpPr>
          <p:nvPr>
            <p:ph type="body" sz="quarter" idx="12"/>
          </p:nvPr>
        </p:nvSpPr>
        <p:spPr>
          <a:xfrm>
            <a:off x="479669" y="400141"/>
            <a:ext cx="8184662" cy="472695"/>
          </a:xfrm>
        </p:spPr>
        <p:txBody>
          <a:bodyPr>
            <a:noAutofit/>
          </a:bodyPr>
          <a:lstStyle/>
          <a:p>
            <a:pPr marL="0" indent="0" algn="ctr">
              <a:buNone/>
            </a:pPr>
            <a:r>
              <a:rPr lang="en-US" sz="2800" dirty="0"/>
              <a:t>S&amp;T Academic Regulations - Attendance</a:t>
            </a:r>
          </a:p>
        </p:txBody>
      </p:sp>
    </p:spTree>
    <p:extLst>
      <p:ext uri="{BB962C8B-B14F-4D97-AF65-F5344CB8AC3E}">
        <p14:creationId xmlns:p14="http://schemas.microsoft.com/office/powerpoint/2010/main" val="3902972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68195" y="1357746"/>
            <a:ext cx="7413805" cy="4892296"/>
          </a:xfrm>
        </p:spPr>
        <p:txBody>
          <a:bodyPr/>
          <a:lstStyle/>
          <a:p>
            <a:pPr marL="0" indent="0">
              <a:buNone/>
            </a:pPr>
            <a:r>
              <a:rPr lang="en-US" dirty="0"/>
              <a:t>Section VII of the S&amp;T Student Academic Regulation:</a:t>
            </a:r>
          </a:p>
          <a:p>
            <a:pPr marL="0" indent="0">
              <a:buNone/>
            </a:pPr>
            <a:endParaRPr lang="en-US" dirty="0"/>
          </a:p>
          <a:p>
            <a:pPr marL="0" indent="0">
              <a:buNone/>
            </a:pPr>
            <a:r>
              <a:rPr lang="en-US" dirty="0"/>
              <a:t>"Examinations of two hours' duration at the end of a semester may be given at the option of the instructor..."</a:t>
            </a:r>
          </a:p>
          <a:p>
            <a:pPr marL="0" indent="0">
              <a:buNone/>
            </a:pPr>
            <a:endParaRPr lang="en-US" dirty="0"/>
          </a:p>
        </p:txBody>
      </p:sp>
      <p:sp>
        <p:nvSpPr>
          <p:cNvPr id="3" name="Text Placeholder 2"/>
          <p:cNvSpPr>
            <a:spLocks noGrp="1"/>
          </p:cNvSpPr>
          <p:nvPr>
            <p:ph type="body" sz="quarter" idx="12"/>
          </p:nvPr>
        </p:nvSpPr>
        <p:spPr>
          <a:xfrm>
            <a:off x="479669" y="400141"/>
            <a:ext cx="8184662" cy="472695"/>
          </a:xfrm>
        </p:spPr>
        <p:txBody>
          <a:bodyPr>
            <a:noAutofit/>
          </a:bodyPr>
          <a:lstStyle/>
          <a:p>
            <a:pPr marL="0" indent="0" algn="ctr">
              <a:buNone/>
            </a:pPr>
            <a:r>
              <a:rPr lang="en-US" sz="2800" dirty="0"/>
              <a:t>S&amp;T Academic Regulations - Examinations</a:t>
            </a:r>
          </a:p>
        </p:txBody>
      </p:sp>
    </p:spTree>
    <p:extLst>
      <p:ext uri="{BB962C8B-B14F-4D97-AF65-F5344CB8AC3E}">
        <p14:creationId xmlns:p14="http://schemas.microsoft.com/office/powerpoint/2010/main" val="258835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79669" y="982851"/>
            <a:ext cx="8184662" cy="5475007"/>
          </a:xfrm>
        </p:spPr>
        <p:txBody>
          <a:bodyPr/>
          <a:lstStyle/>
          <a:p>
            <a:pPr marL="0" indent="0">
              <a:buNone/>
            </a:pPr>
            <a:r>
              <a:rPr lang="en-US" dirty="0"/>
              <a:t>Section VIII of the S&amp;T Student Academic Regulations acknowledges the instructor selects the grading criteria</a:t>
            </a:r>
          </a:p>
          <a:p>
            <a:pPr marL="0" indent="0">
              <a:buNone/>
            </a:pPr>
            <a:endParaRPr lang="en-US" dirty="0"/>
          </a:p>
          <a:p>
            <a:pPr marL="0" indent="0">
              <a:buNone/>
            </a:pPr>
            <a:r>
              <a:rPr lang="en-US" dirty="0"/>
              <a:t>"The grade appeal procedures is ... not ... for questioning the stated grading criteria selected by the instructor."</a:t>
            </a:r>
          </a:p>
          <a:p>
            <a:pPr marL="0" indent="0">
              <a:buNone/>
            </a:pPr>
            <a:endParaRPr lang="en-US" dirty="0"/>
          </a:p>
          <a:p>
            <a:pPr marL="0" indent="0">
              <a:buNone/>
            </a:pPr>
            <a:r>
              <a:rPr lang="en-US" dirty="0"/>
              <a:t>… is consistent with grading criteria being uniform only over a specific section, rather than all sections of a course…</a:t>
            </a:r>
          </a:p>
          <a:p>
            <a:pPr marL="0" indent="0">
              <a:buNone/>
            </a:pPr>
            <a:endParaRPr lang="en-US" dirty="0"/>
          </a:p>
          <a:p>
            <a:pPr marL="0" indent="0">
              <a:buNone/>
            </a:pPr>
            <a:r>
              <a:rPr lang="en-US" dirty="0"/>
              <a:t>"Capricious grading, as used here, consists only of any of the following ... The assignment of a semester grade to a particular student by a more extracting or demanding criteria than were applied to other students in the same section..."</a:t>
            </a:r>
          </a:p>
        </p:txBody>
      </p:sp>
      <p:sp>
        <p:nvSpPr>
          <p:cNvPr id="3" name="Text Placeholder 2"/>
          <p:cNvSpPr>
            <a:spLocks noGrp="1"/>
          </p:cNvSpPr>
          <p:nvPr>
            <p:ph type="body" sz="quarter" idx="12"/>
          </p:nvPr>
        </p:nvSpPr>
        <p:spPr>
          <a:xfrm>
            <a:off x="479669" y="163794"/>
            <a:ext cx="8184662" cy="472695"/>
          </a:xfrm>
        </p:spPr>
        <p:txBody>
          <a:bodyPr>
            <a:noAutofit/>
          </a:bodyPr>
          <a:lstStyle/>
          <a:p>
            <a:pPr marL="0" indent="0" algn="ctr">
              <a:buNone/>
            </a:pPr>
            <a:r>
              <a:rPr lang="en-US" sz="2800" dirty="0"/>
              <a:t>S&amp;T Academic Regulations – Grading Criteria</a:t>
            </a:r>
          </a:p>
        </p:txBody>
      </p:sp>
    </p:spTree>
    <p:extLst>
      <p:ext uri="{BB962C8B-B14F-4D97-AF65-F5344CB8AC3E}">
        <p14:creationId xmlns:p14="http://schemas.microsoft.com/office/powerpoint/2010/main" val="609578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79669" y="1357746"/>
            <a:ext cx="8184662" cy="4892296"/>
          </a:xfrm>
        </p:spPr>
        <p:txBody>
          <a:bodyPr/>
          <a:lstStyle/>
          <a:p>
            <a:pPr marL="0" indent="0">
              <a:buNone/>
            </a:pPr>
            <a:r>
              <a:rPr lang="en-US" dirty="0"/>
              <a:t>Mizzou and UMKC Provost publish directions as to items which will be in the syllabus of every course taught on that campus.</a:t>
            </a:r>
          </a:p>
          <a:p>
            <a:pPr marL="0" indent="0">
              <a:buNone/>
            </a:pPr>
            <a:endParaRPr lang="en-US" dirty="0"/>
          </a:p>
          <a:p>
            <a:pPr marL="0" indent="0">
              <a:buNone/>
            </a:pPr>
            <a:r>
              <a:rPr lang="en-US" dirty="0"/>
              <a:t>S&amp;T has a tradition of someone at the Provost level sending an email to instructors prior to the start of a semester, suggesting a  “boilerplate” information to be included in course syllabi.  Email has also been suggesting topics to be addressed.</a:t>
            </a:r>
          </a:p>
        </p:txBody>
      </p:sp>
      <p:sp>
        <p:nvSpPr>
          <p:cNvPr id="3" name="Text Placeholder 2"/>
          <p:cNvSpPr>
            <a:spLocks noGrp="1"/>
          </p:cNvSpPr>
          <p:nvPr>
            <p:ph type="body" sz="quarter" idx="12"/>
          </p:nvPr>
        </p:nvSpPr>
        <p:spPr>
          <a:xfrm>
            <a:off x="479669" y="400141"/>
            <a:ext cx="8184662" cy="472695"/>
          </a:xfrm>
        </p:spPr>
        <p:txBody>
          <a:bodyPr>
            <a:noAutofit/>
          </a:bodyPr>
          <a:lstStyle/>
          <a:p>
            <a:pPr marL="0" indent="0" algn="ctr">
              <a:buNone/>
            </a:pPr>
            <a:r>
              <a:rPr lang="en-US" sz="2800" dirty="0"/>
              <a:t>Campus Practice</a:t>
            </a:r>
          </a:p>
        </p:txBody>
      </p:sp>
    </p:spTree>
    <p:extLst>
      <p:ext uri="{BB962C8B-B14F-4D97-AF65-F5344CB8AC3E}">
        <p14:creationId xmlns:p14="http://schemas.microsoft.com/office/powerpoint/2010/main" val="1167056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79669" y="1357746"/>
            <a:ext cx="8184662" cy="4892296"/>
          </a:xfrm>
        </p:spPr>
        <p:txBody>
          <a:bodyPr/>
          <a:lstStyle/>
          <a:p>
            <a:pPr marL="0" indent="0">
              <a:buNone/>
            </a:pPr>
            <a:r>
              <a:rPr lang="en-US" dirty="0"/>
              <a:t>Department requiring selected courses have common final exams.  Problems may be created and graded by individuals other than the instructor.</a:t>
            </a:r>
          </a:p>
          <a:p>
            <a:pPr marL="0" indent="0">
              <a:buNone/>
            </a:pPr>
            <a:endParaRPr lang="en-US" dirty="0"/>
          </a:p>
          <a:p>
            <a:pPr marL="0" indent="0">
              <a:buNone/>
            </a:pPr>
            <a:r>
              <a:rPr lang="en-US" dirty="0"/>
              <a:t>Department requirement that all courses have a final exam, or similar comprehensive assessment at end of semester</a:t>
            </a:r>
          </a:p>
          <a:p>
            <a:pPr marL="0" indent="0">
              <a:buNone/>
            </a:pPr>
            <a:endParaRPr lang="en-US" dirty="0"/>
          </a:p>
          <a:p>
            <a:pPr marL="0" indent="0">
              <a:buNone/>
            </a:pPr>
            <a:r>
              <a:rPr lang="en-US" dirty="0"/>
              <a:t>Department insisting that in selected courses, a D/F grade on final exam must lead to D/F grade in course.</a:t>
            </a:r>
          </a:p>
        </p:txBody>
      </p:sp>
      <p:sp>
        <p:nvSpPr>
          <p:cNvPr id="3" name="Text Placeholder 2"/>
          <p:cNvSpPr>
            <a:spLocks noGrp="1"/>
          </p:cNvSpPr>
          <p:nvPr>
            <p:ph type="body" sz="quarter" idx="12"/>
          </p:nvPr>
        </p:nvSpPr>
        <p:spPr>
          <a:xfrm>
            <a:off x="479669" y="400141"/>
            <a:ext cx="8184662" cy="472695"/>
          </a:xfrm>
        </p:spPr>
        <p:txBody>
          <a:bodyPr>
            <a:noAutofit/>
          </a:bodyPr>
          <a:lstStyle/>
          <a:p>
            <a:pPr marL="0" indent="0" algn="ctr">
              <a:buNone/>
            </a:pPr>
            <a:r>
              <a:rPr lang="en-US" sz="2800" dirty="0"/>
              <a:t>Assorted Department / Course Specific Requirements</a:t>
            </a:r>
          </a:p>
        </p:txBody>
      </p:sp>
    </p:spTree>
    <p:extLst>
      <p:ext uri="{BB962C8B-B14F-4D97-AF65-F5344CB8AC3E}">
        <p14:creationId xmlns:p14="http://schemas.microsoft.com/office/powerpoint/2010/main" val="1291747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79669" y="1357746"/>
            <a:ext cx="8184662" cy="4892296"/>
          </a:xfrm>
        </p:spPr>
        <p:txBody>
          <a:bodyPr/>
          <a:lstStyle/>
          <a:p>
            <a:pPr marL="0" indent="0">
              <a:buNone/>
            </a:pPr>
            <a:r>
              <a:rPr lang="en-US" dirty="0"/>
              <a:t>Department requires that in selected courses, students who fall in specific circumstances must be given two chances to take the final exam, while others are given only one opportunity.</a:t>
            </a:r>
          </a:p>
          <a:p>
            <a:pPr marL="0" indent="0">
              <a:buNone/>
            </a:pPr>
            <a:endParaRPr lang="en-US" dirty="0"/>
          </a:p>
          <a:p>
            <a:pPr marL="0" indent="0">
              <a:buNone/>
            </a:pPr>
            <a:r>
              <a:rPr lang="en-US" dirty="0"/>
              <a:t>A course coordinator, appointed by department chair, defines entire syllabus for a course.  Includes attendance policy, rules for making up missed work, use of calculators, weight given to final exam, etc.</a:t>
            </a:r>
          </a:p>
          <a:p>
            <a:pPr marL="0" indent="0">
              <a:buNone/>
            </a:pPr>
            <a:endParaRPr lang="en-US" dirty="0"/>
          </a:p>
          <a:p>
            <a:pPr marL="0" indent="0">
              <a:buNone/>
            </a:pPr>
            <a:r>
              <a:rPr lang="en-US" dirty="0"/>
              <a:t>A course coordinator requires a syllabus be used that fails to contain all the boilerplate information suggested at the Provost’s level.</a:t>
            </a:r>
          </a:p>
        </p:txBody>
      </p:sp>
      <p:sp>
        <p:nvSpPr>
          <p:cNvPr id="3" name="Text Placeholder 2"/>
          <p:cNvSpPr>
            <a:spLocks noGrp="1"/>
          </p:cNvSpPr>
          <p:nvPr>
            <p:ph type="body" sz="quarter" idx="12"/>
          </p:nvPr>
        </p:nvSpPr>
        <p:spPr>
          <a:xfrm>
            <a:off x="479669" y="400141"/>
            <a:ext cx="8184662" cy="472695"/>
          </a:xfrm>
        </p:spPr>
        <p:txBody>
          <a:bodyPr>
            <a:noAutofit/>
          </a:bodyPr>
          <a:lstStyle/>
          <a:p>
            <a:pPr marL="0" indent="0" algn="ctr">
              <a:buNone/>
            </a:pPr>
            <a:r>
              <a:rPr lang="en-US" sz="2800" dirty="0"/>
              <a:t>Assorted Department / Course Specific Requirements</a:t>
            </a:r>
          </a:p>
        </p:txBody>
      </p:sp>
    </p:spTree>
    <p:extLst>
      <p:ext uri="{BB962C8B-B14F-4D97-AF65-F5344CB8AC3E}">
        <p14:creationId xmlns:p14="http://schemas.microsoft.com/office/powerpoint/2010/main" val="2766686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68195" y="1537852"/>
            <a:ext cx="7047811" cy="4712189"/>
          </a:xfrm>
        </p:spPr>
        <p:txBody>
          <a:bodyPr/>
          <a:lstStyle/>
          <a:p>
            <a:pPr marL="0" indent="0">
              <a:buNone/>
            </a:pPr>
            <a:r>
              <a:rPr lang="en-US" sz="1800" dirty="0">
                <a:solidFill>
                  <a:schemeClr val="tx2">
                    <a:lumMod val="75000"/>
                  </a:schemeClr>
                </a:solidFill>
              </a:rPr>
              <a:t>Whereas; The university fosters excellence and innovation in education by granting instructors the academic freedom to develop, present, and evaluate courses in the manner they see fit; and</a:t>
            </a:r>
          </a:p>
          <a:p>
            <a:pPr marL="0" indent="0">
              <a:buNone/>
            </a:pPr>
            <a:endParaRPr lang="en-US" sz="1800" dirty="0">
              <a:solidFill>
                <a:schemeClr val="tx2">
                  <a:lumMod val="75000"/>
                </a:schemeClr>
              </a:solidFill>
            </a:endParaRPr>
          </a:p>
          <a:p>
            <a:pPr marL="0" indent="0">
              <a:buNone/>
            </a:pPr>
            <a:r>
              <a:rPr lang="en-US" sz="1800" dirty="0">
                <a:solidFill>
                  <a:schemeClr val="tx2">
                    <a:lumMod val="75000"/>
                  </a:schemeClr>
                </a:solidFill>
              </a:rPr>
              <a:t>Whereas, There is a reasonable expectation that when multiple sections of a course are taught in a semester, there will be a degree of uniformity across the sections; and</a:t>
            </a:r>
          </a:p>
          <a:p>
            <a:pPr marL="0" indent="0">
              <a:buNone/>
            </a:pPr>
            <a:endParaRPr lang="en-US" sz="1800" dirty="0">
              <a:solidFill>
                <a:schemeClr val="tx2">
                  <a:lumMod val="75000"/>
                </a:schemeClr>
              </a:solidFill>
            </a:endParaRPr>
          </a:p>
          <a:p>
            <a:pPr marL="0" indent="0">
              <a:buNone/>
            </a:pPr>
            <a:r>
              <a:rPr lang="en-US" sz="1800" dirty="0">
                <a:solidFill>
                  <a:schemeClr val="tx2">
                    <a:lumMod val="75000"/>
                  </a:schemeClr>
                </a:solidFill>
              </a:rPr>
              <a:t>Whereas, Students can benefit  when information regarding physical and mental health, safety and other important matters is distributed in course syllabi; and</a:t>
            </a:r>
          </a:p>
          <a:p>
            <a:pPr marL="0" indent="0">
              <a:buNone/>
            </a:pPr>
            <a:endParaRPr lang="en-US" sz="1800" dirty="0">
              <a:solidFill>
                <a:schemeClr val="tx2">
                  <a:lumMod val="75000"/>
                </a:schemeClr>
              </a:solidFill>
            </a:endParaRPr>
          </a:p>
          <a:p>
            <a:pPr marL="0" indent="0">
              <a:buNone/>
            </a:pPr>
            <a:r>
              <a:rPr lang="en-US" sz="1800" dirty="0">
                <a:solidFill>
                  <a:schemeClr val="tx2">
                    <a:lumMod val="75000"/>
                  </a:schemeClr>
                </a:solidFill>
              </a:rPr>
              <a:t>Whereas, Campus regulations are largely silent on the detailed content of course syllabi; therefor be it</a:t>
            </a:r>
          </a:p>
          <a:p>
            <a:pPr marL="0" indent="0">
              <a:buNone/>
            </a:pPr>
            <a:endParaRPr lang="en-US" sz="1800" dirty="0">
              <a:solidFill>
                <a:schemeClr val="tx2">
                  <a:lumMod val="75000"/>
                </a:schemeClr>
              </a:solidFill>
            </a:endParaRPr>
          </a:p>
          <a:p>
            <a:pPr marL="0" indent="0" algn="ctr">
              <a:buNone/>
            </a:pPr>
            <a:r>
              <a:rPr lang="en-US" sz="1800" i="1" dirty="0">
                <a:solidFill>
                  <a:schemeClr val="tx2">
                    <a:lumMod val="75000"/>
                  </a:schemeClr>
                </a:solidFill>
              </a:rPr>
              <a:t>(continues on next page)</a:t>
            </a:r>
          </a:p>
          <a:p>
            <a:pPr marL="0" indent="0">
              <a:buNone/>
            </a:pPr>
            <a:endParaRPr lang="en-US" sz="1800" dirty="0"/>
          </a:p>
        </p:txBody>
      </p:sp>
      <p:sp>
        <p:nvSpPr>
          <p:cNvPr id="3" name="Text Placeholder 2"/>
          <p:cNvSpPr>
            <a:spLocks noGrp="1"/>
          </p:cNvSpPr>
          <p:nvPr>
            <p:ph type="body" sz="quarter" idx="12"/>
          </p:nvPr>
        </p:nvSpPr>
        <p:spPr>
          <a:xfrm>
            <a:off x="479669" y="400141"/>
            <a:ext cx="8184662" cy="929893"/>
          </a:xfrm>
        </p:spPr>
        <p:txBody>
          <a:bodyPr>
            <a:noAutofit/>
          </a:bodyPr>
          <a:lstStyle/>
          <a:p>
            <a:pPr marL="0" indent="0" algn="ctr">
              <a:buNone/>
            </a:pPr>
            <a:r>
              <a:rPr lang="en-US" sz="2800" dirty="0"/>
              <a:t>Resolution (Draft)</a:t>
            </a:r>
          </a:p>
          <a:p>
            <a:pPr marL="0" indent="0" algn="ctr">
              <a:buNone/>
            </a:pPr>
            <a:r>
              <a:rPr lang="en-US" sz="2800" dirty="0"/>
              <a:t>Best Practices for Coordination of Course Syllabi</a:t>
            </a:r>
          </a:p>
        </p:txBody>
      </p:sp>
    </p:spTree>
    <p:extLst>
      <p:ext uri="{BB962C8B-B14F-4D97-AF65-F5344CB8AC3E}">
        <p14:creationId xmlns:p14="http://schemas.microsoft.com/office/powerpoint/2010/main" val="2102876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23212" y="2613917"/>
            <a:ext cx="8557502" cy="4244083"/>
          </a:xfrm>
        </p:spPr>
        <p:txBody>
          <a:bodyPr/>
          <a:lstStyle/>
          <a:p>
            <a:pPr marL="0" indent="0" defTabSz="857250">
              <a:buNone/>
            </a:pPr>
            <a:r>
              <a:rPr lang="en-US" sz="3600" dirty="0">
                <a:latin typeface="Orgon Slab" panose="02000503000000020004" pitchFamily="50" charset="0"/>
              </a:rPr>
              <a:t>III.	Campus Reports</a:t>
            </a:r>
          </a:p>
          <a:p>
            <a:pPr marL="858838" lvl="1" indent="-858838" defTabSz="857250">
              <a:buNone/>
              <a:tabLst>
                <a:tab pos="1716088" algn="l"/>
              </a:tabLst>
            </a:pPr>
            <a:r>
              <a:rPr lang="en-US" sz="3600" dirty="0">
                <a:solidFill>
                  <a:srgbClr val="003B49"/>
                </a:solidFill>
                <a:latin typeface="Orgon Slab" panose="02000503000000020004" pitchFamily="50" charset="0"/>
              </a:rPr>
              <a:t>	A.	Staff Council</a:t>
            </a:r>
          </a:p>
          <a:p>
            <a:pPr marL="858838" lvl="1" indent="-858838" defTabSz="857250">
              <a:buNone/>
              <a:tabLst>
                <a:tab pos="1716088" algn="l"/>
              </a:tabLst>
            </a:pPr>
            <a:r>
              <a:rPr lang="en-US" sz="3600" dirty="0">
                <a:solidFill>
                  <a:srgbClr val="003B49"/>
                </a:solidFill>
                <a:latin typeface="Orgon Slab" panose="02000503000000020004" pitchFamily="50" charset="0"/>
              </a:rPr>
              <a:t>		T. Donnell</a:t>
            </a:r>
          </a:p>
          <a:p>
            <a:pPr marL="400050" lvl="1" indent="0" defTabSz="857250">
              <a:buNone/>
            </a:pPr>
            <a:endParaRPr lang="en-US" sz="2800" dirty="0">
              <a:solidFill>
                <a:srgbClr val="003B49"/>
              </a:solidFill>
              <a:latin typeface="Orgon Slab" panose="02000503000000020004" pitchFamily="50" charset="0"/>
            </a:endParaRPr>
          </a:p>
          <a:p>
            <a:pPr marL="6350" indent="-6350" defTabSz="685800">
              <a:buNone/>
            </a:pPr>
            <a:endParaRPr lang="en-US" sz="3600" dirty="0">
              <a:latin typeface="Orgon Slab" panose="02000503000000020004" pitchFamily="50" charset="0"/>
            </a:endParaRPr>
          </a:p>
        </p:txBody>
      </p:sp>
      <p:sp>
        <p:nvSpPr>
          <p:cNvPr id="4" name="Text Placeholder 3"/>
          <p:cNvSpPr>
            <a:spLocks noGrp="1"/>
          </p:cNvSpPr>
          <p:nvPr>
            <p:ph type="body" sz="quarter" idx="12"/>
          </p:nvPr>
        </p:nvSpPr>
        <p:spPr>
          <a:xfrm>
            <a:off x="510790" y="1790003"/>
            <a:ext cx="8184662" cy="473672"/>
          </a:xfrm>
        </p:spPr>
        <p:txBody>
          <a:bodyPr>
            <a:noAutofit/>
          </a:bodyPr>
          <a:lstStyle/>
          <a:p>
            <a:r>
              <a:rPr lang="en-US" sz="3600" dirty="0">
                <a:latin typeface="Orgon Slab" panose="02000503000000020004" pitchFamily="50" charset="0"/>
              </a:rPr>
              <a:t>Agenda</a:t>
            </a:r>
          </a:p>
        </p:txBody>
      </p:sp>
    </p:spTree>
    <p:extLst>
      <p:ext uri="{BB962C8B-B14F-4D97-AF65-F5344CB8AC3E}">
        <p14:creationId xmlns:p14="http://schemas.microsoft.com/office/powerpoint/2010/main" val="37163884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68195" y="1537852"/>
            <a:ext cx="7047811" cy="4712189"/>
          </a:xfrm>
        </p:spPr>
        <p:txBody>
          <a:bodyPr/>
          <a:lstStyle/>
          <a:p>
            <a:pPr marL="0" indent="0">
              <a:buNone/>
            </a:pPr>
            <a:r>
              <a:rPr lang="en-US" sz="1800" dirty="0">
                <a:solidFill>
                  <a:schemeClr val="tx2">
                    <a:lumMod val="75000"/>
                  </a:schemeClr>
                </a:solidFill>
              </a:rPr>
              <a:t>Resolved, That to balance the academic freedom of individual instructors, while assuring an appropriate level of uniformity in course syllabi, the S&amp;T Faculty Senate endorses the following practices:</a:t>
            </a:r>
          </a:p>
          <a:p>
            <a:pPr marL="0" indent="0">
              <a:buNone/>
            </a:pPr>
            <a:endParaRPr lang="en-US" sz="1800" dirty="0">
              <a:solidFill>
                <a:schemeClr val="tx2">
                  <a:lumMod val="75000"/>
                </a:schemeClr>
              </a:solidFill>
            </a:endParaRPr>
          </a:p>
          <a:p>
            <a:pPr marL="0" indent="0">
              <a:buNone/>
            </a:pPr>
            <a:r>
              <a:rPr lang="en-US" sz="1800" dirty="0">
                <a:solidFill>
                  <a:schemeClr val="tx2">
                    <a:lumMod val="75000"/>
                  </a:schemeClr>
                </a:solidFill>
              </a:rPr>
              <a:t>A provost / dean / academic department chair may reasonably require specific wording be inserted in course syllabi taught on campus / in their school / in their department, provided the same wording is to appear in all syllabi.</a:t>
            </a:r>
          </a:p>
          <a:p>
            <a:pPr marL="0" indent="0">
              <a:buNone/>
            </a:pPr>
            <a:endParaRPr lang="en-US" sz="1800" dirty="0">
              <a:solidFill>
                <a:schemeClr val="tx2">
                  <a:lumMod val="75000"/>
                </a:schemeClr>
              </a:solidFill>
            </a:endParaRPr>
          </a:p>
          <a:p>
            <a:pPr marL="0" indent="0">
              <a:buNone/>
            </a:pPr>
            <a:r>
              <a:rPr lang="en-US" sz="1800" dirty="0">
                <a:solidFill>
                  <a:schemeClr val="tx2">
                    <a:lumMod val="75000"/>
                  </a:schemeClr>
                </a:solidFill>
              </a:rPr>
              <a:t>When there are multiple sections of a course taught in a semester, it is reasonable for the department chair to form a coordinating committee to assure a degree of uniformity between the sections. Instructors should feel obligated to use syllabus wording approved by a majority vote of this committee.  When there are full-time faculty assigned to teach a course, they should be included on the coordinating committee for the course, as a voting majority.</a:t>
            </a:r>
          </a:p>
          <a:p>
            <a:pPr marL="0" indent="0" algn="ctr">
              <a:buNone/>
            </a:pPr>
            <a:r>
              <a:rPr lang="en-US" sz="1800" i="1" dirty="0">
                <a:solidFill>
                  <a:schemeClr val="tx2">
                    <a:lumMod val="75000"/>
                  </a:schemeClr>
                </a:solidFill>
              </a:rPr>
              <a:t>(end of resolution)</a:t>
            </a:r>
          </a:p>
        </p:txBody>
      </p:sp>
      <p:sp>
        <p:nvSpPr>
          <p:cNvPr id="3" name="Text Placeholder 2"/>
          <p:cNvSpPr>
            <a:spLocks noGrp="1"/>
          </p:cNvSpPr>
          <p:nvPr>
            <p:ph type="body" sz="quarter" idx="12"/>
          </p:nvPr>
        </p:nvSpPr>
        <p:spPr>
          <a:xfrm>
            <a:off x="479669" y="400141"/>
            <a:ext cx="8184662" cy="929893"/>
          </a:xfrm>
        </p:spPr>
        <p:txBody>
          <a:bodyPr>
            <a:noAutofit/>
          </a:bodyPr>
          <a:lstStyle/>
          <a:p>
            <a:pPr marL="0" indent="0" algn="ctr">
              <a:buNone/>
            </a:pPr>
            <a:r>
              <a:rPr lang="en-US" sz="2800" dirty="0"/>
              <a:t>Resolution (Draft)</a:t>
            </a:r>
          </a:p>
          <a:p>
            <a:pPr marL="0" indent="0" algn="ctr">
              <a:buNone/>
            </a:pPr>
            <a:r>
              <a:rPr lang="en-US" sz="2800" dirty="0"/>
              <a:t>Best Practices for Coordination of Course Syllabi</a:t>
            </a:r>
          </a:p>
        </p:txBody>
      </p:sp>
    </p:spTree>
    <p:extLst>
      <p:ext uri="{BB962C8B-B14F-4D97-AF65-F5344CB8AC3E}">
        <p14:creationId xmlns:p14="http://schemas.microsoft.com/office/powerpoint/2010/main" val="38277936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79669" y="400141"/>
            <a:ext cx="8184662" cy="771711"/>
          </a:xfrm>
        </p:spPr>
        <p:txBody>
          <a:bodyPr>
            <a:noAutofit/>
          </a:bodyPr>
          <a:lstStyle/>
          <a:p>
            <a:pPr marL="0" indent="0" algn="ctr">
              <a:buNone/>
            </a:pPr>
            <a:r>
              <a:rPr lang="en-US" sz="2800" dirty="0"/>
              <a:t>Collected Rules and Regulations Section 310.010</a:t>
            </a:r>
          </a:p>
          <a:p>
            <a:pPr algn="ctr"/>
            <a:r>
              <a:rPr lang="en-US" sz="1600" b="0" i="0" dirty="0">
                <a:solidFill>
                  <a:srgbClr val="58A339"/>
                </a:solidFill>
                <a:effectLst/>
                <a:latin typeface="PT Serif"/>
              </a:rPr>
              <a:t>Academic Freedom and Economic Security of Academic Staff</a:t>
            </a:r>
          </a:p>
          <a:p>
            <a:pPr marL="0" indent="0" algn="ctr">
              <a:buNone/>
            </a:pPr>
            <a:endParaRPr lang="en-US" sz="2800" dirty="0"/>
          </a:p>
          <a:p>
            <a:pPr marL="0" indent="0" algn="ctr">
              <a:buNone/>
            </a:pPr>
            <a:endParaRPr lang="en-US" sz="2800" dirty="0"/>
          </a:p>
        </p:txBody>
      </p:sp>
      <p:sp>
        <p:nvSpPr>
          <p:cNvPr id="5" name="TextBox 4">
            <a:extLst>
              <a:ext uri="{FF2B5EF4-FFF2-40B4-BE49-F238E27FC236}">
                <a16:creationId xmlns:a16="http://schemas.microsoft.com/office/drawing/2014/main" id="{38CC6ABE-27C6-4615-B859-3A4CBFE4E1D7}"/>
              </a:ext>
            </a:extLst>
          </p:cNvPr>
          <p:cNvSpPr txBox="1"/>
          <p:nvPr/>
        </p:nvSpPr>
        <p:spPr>
          <a:xfrm>
            <a:off x="710478" y="1420427"/>
            <a:ext cx="7723043" cy="5355312"/>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The Board of Curators of the University of Missouri believes that academic freedom and the economic security of its academic staff are indispensable to the success of the University of Missouri in fulfilling its obligations to its students and to society. The Board, therefore, hereby adopts and approves the following principles, the detailed application of which is implemented by the rules and regulations of the Board; and also adopts the following rules and regulations. (Although these rules and regulations cover in some detail certain aspects of the nature of regular academic staff positions, appointments thereto, and the rights of the holders thereof, these rules and regulations do not purport to cover in the same detail the nature of nonregular academic staff positions, appointments thereto, or the rights of the holders thereof, and do not purport to cover in any way non-academic staff.)</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A. General Principles of Academic Freedom</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 -- The Board hereby reaffirms the principles of academic freedom in teaching and research for teachers and academic investigators (herein referred to as faculty members). These principles are as follows:</a:t>
            </a:r>
          </a:p>
          <a:p>
            <a:pPr marL="742950" marR="0" lvl="1" indent="-285750" algn="l" defTabSz="457200" rtl="0" eaLnBrk="1" fontAlgn="base"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Institutions of higher education are established and maintained for the common good, which depends upon the free search for truth and its free expression.</a:t>
            </a:r>
          </a:p>
          <a:p>
            <a:pPr marL="742950" marR="0" lvl="1" indent="-285750" algn="l" defTabSz="457200" rtl="0" eaLnBrk="1" fontAlgn="base"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Academic freedom is essential to these purposes and applies to both teaching and research. Freedom in research is fundamental to the advancement of truth. Academic freedom in its teaching aspect is fundamental to the protection of the rights of the faculty member in teaching and of the student in learning. It carries with it duties correlative with rights. The following sections are indicative of these rights and duties.</a:t>
            </a:r>
          </a:p>
          <a:p>
            <a:pPr marL="457200" marR="0" lvl="1"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a:t>
            </a:r>
          </a:p>
          <a:p>
            <a:pPr marL="1143000" marR="0" lvl="2" indent="-228600" algn="l" defTabSz="457200" rtl="0" eaLnBrk="1" fontAlgn="base" latinLnBrk="0" hangingPunct="1">
              <a:lnSpc>
                <a:spcPct val="100000"/>
              </a:lnSpc>
              <a:spcBef>
                <a:spcPts val="0"/>
              </a:spcBef>
              <a:spcAft>
                <a:spcPts val="0"/>
              </a:spcAft>
              <a:buClrTx/>
              <a:buSzTx/>
              <a:buFontTx/>
              <a:buAutoNum type="alphaLcPeriod" startAt="2"/>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Faculty members are entitled to freedom in the classroom in discussing their subjects, but have the responsibility not to depart significantly from their respective areas of competence or to divert substantial time to material extraneous to the course.</a:t>
            </a:r>
          </a:p>
          <a:p>
            <a:pPr marL="457200" marR="0" lvl="1"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Tree>
    <p:extLst>
      <p:ext uri="{BB962C8B-B14F-4D97-AF65-F5344CB8AC3E}">
        <p14:creationId xmlns:p14="http://schemas.microsoft.com/office/powerpoint/2010/main" val="179398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VII. Reports of Standing Committees</a:t>
            </a:r>
          </a:p>
          <a:p>
            <a:pPr marL="0" indent="0" defTabSz="685800">
              <a:buNone/>
            </a:pPr>
            <a:r>
              <a:rPr lang="en-US" sz="3600" dirty="0"/>
              <a:t>	</a:t>
            </a:r>
            <a:r>
              <a:rPr lang="en-US" sz="3600" dirty="0">
                <a:solidFill>
                  <a:srgbClr val="000000"/>
                </a:solidFill>
                <a:latin typeface="Orgon Slab" panose="02000503000000020004" pitchFamily="50" charset="0"/>
              </a:rPr>
              <a:t>B</a:t>
            </a:r>
            <a:r>
              <a:rPr lang="en-US" sz="3600" dirty="0">
                <a:solidFill>
                  <a:srgbClr val="003B49"/>
                </a:solidFill>
                <a:latin typeface="Orgon Slab" panose="02000503000000020004" pitchFamily="50" charset="0"/>
              </a:rPr>
              <a:t>.	Budgetary Affairs</a:t>
            </a:r>
          </a:p>
          <a:p>
            <a:pPr marL="0" indent="0" defTabSz="685800">
              <a:buNone/>
            </a:pPr>
            <a:r>
              <a:rPr lang="en-US" sz="3600" dirty="0">
                <a:solidFill>
                  <a:srgbClr val="003B49"/>
                </a:solidFill>
                <a:latin typeface="Orgon Slab" panose="02000503000000020004" pitchFamily="50" charset="0"/>
              </a:rPr>
              <a:t>		M. Fitch</a:t>
            </a:r>
          </a:p>
          <a:p>
            <a:pPr marL="0" indent="0" defTabSz="685800">
              <a:buNone/>
            </a:pPr>
            <a:r>
              <a:rPr lang="en-US" sz="32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1875625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2112065"/>
            <a:ext cx="8343900" cy="3886200"/>
          </a:xfrm>
          <a:ln w="22225">
            <a:noFill/>
          </a:ln>
        </p:spPr>
        <p:txBody>
          <a:bodyPr>
            <a:normAutofit/>
          </a:bodyPr>
          <a:lstStyle/>
          <a:p>
            <a:pPr marL="0" indent="0">
              <a:buNone/>
            </a:pPr>
            <a:r>
              <a:rPr lang="en-US" sz="2700" dirty="0">
                <a:latin typeface="Orgon Slab Medium" panose="02000603000000020004" pitchFamily="50" charset="0"/>
              </a:rPr>
              <a:t>Referrals</a:t>
            </a:r>
          </a:p>
          <a:p>
            <a:r>
              <a:rPr lang="en-US" sz="2700" dirty="0">
                <a:latin typeface="Orgon Slab Medium" panose="02000603000000020004" pitchFamily="50" charset="0"/>
              </a:rPr>
              <a:t>How much does research cost?</a:t>
            </a:r>
          </a:p>
          <a:p>
            <a:pPr marL="0" indent="0">
              <a:buNone/>
            </a:pPr>
            <a:r>
              <a:rPr lang="en-US" sz="2700" dirty="0">
                <a:latin typeface="Orgon Slab Medium" panose="02000603000000020004" pitchFamily="50" charset="0"/>
              </a:rPr>
              <a:t>Continuing referrals:</a:t>
            </a:r>
          </a:p>
          <a:p>
            <a:r>
              <a:rPr lang="en-US" sz="2700" dirty="0">
                <a:latin typeface="Orgon Slab Medium" panose="02000603000000020004" pitchFamily="50" charset="0"/>
              </a:rPr>
              <a:t>Report on the “big picture balance sheet”</a:t>
            </a:r>
          </a:p>
          <a:p>
            <a:r>
              <a:rPr lang="en-US" sz="2700" dirty="0">
                <a:latin typeface="Orgon Slab Medium" panose="02000603000000020004" pitchFamily="50" charset="0"/>
              </a:rPr>
              <a:t>Current and next FY budget</a:t>
            </a:r>
          </a:p>
          <a:p>
            <a:pPr marL="0" indent="0">
              <a:buNone/>
            </a:pPr>
            <a:r>
              <a:rPr lang="en-US" sz="2700" dirty="0">
                <a:latin typeface="Orgon Slab Medium" panose="02000603000000020004" pitchFamily="50" charset="0"/>
              </a:rPr>
              <a:t>Non-referrals</a:t>
            </a:r>
          </a:p>
          <a:p>
            <a:r>
              <a:rPr lang="en-US" sz="2700" dirty="0">
                <a:latin typeface="Orgon Slab Medium" panose="02000603000000020004" pitchFamily="50" charset="0"/>
              </a:rPr>
              <a:t>(None)</a:t>
            </a:r>
          </a:p>
        </p:txBody>
      </p:sp>
      <p:sp>
        <p:nvSpPr>
          <p:cNvPr id="5" name="Rectangle 4"/>
          <p:cNvSpPr/>
          <p:nvPr/>
        </p:nvSpPr>
        <p:spPr>
          <a:xfrm>
            <a:off x="1157288" y="1011957"/>
            <a:ext cx="6743700" cy="1200329"/>
          </a:xfrm>
          <a:prstGeom prst="rect">
            <a:avLst/>
          </a:prstGeom>
        </p:spPr>
        <p:txBody>
          <a:bodyPr wrap="square">
            <a:spAutoFit/>
          </a:bodyPr>
          <a:lstStyle/>
          <a:p>
            <a:pPr algn="ctr" defTabSz="685800"/>
            <a:r>
              <a:rPr lang="en-US" sz="3600" b="1" dirty="0">
                <a:solidFill>
                  <a:srgbClr val="00B050"/>
                </a:solidFill>
                <a:latin typeface="Orgon Slab Medium" panose="02000603000000020004" pitchFamily="50" charset="0"/>
              </a:rPr>
              <a:t>Budgetary Affairs Committee</a:t>
            </a:r>
          </a:p>
          <a:p>
            <a:pPr algn="ctr" defTabSz="685800"/>
            <a:r>
              <a:rPr lang="en-US" sz="3600" b="1" dirty="0">
                <a:solidFill>
                  <a:srgbClr val="00B050"/>
                </a:solidFill>
                <a:latin typeface="Orgon Slab Medium" panose="02000603000000020004" pitchFamily="50" charset="0"/>
              </a:rPr>
              <a:t>Oct 21, 2021</a:t>
            </a:r>
            <a:endParaRPr lang="en-US" sz="3300" dirty="0">
              <a:solidFill>
                <a:srgbClr val="00B050"/>
              </a:solidFill>
              <a:latin typeface="Orgon Slab Medium" panose="02000603000000020004" pitchFamily="50" charset="0"/>
            </a:endParaRPr>
          </a:p>
        </p:txBody>
      </p:sp>
    </p:spTree>
    <p:extLst>
      <p:ext uri="{BB962C8B-B14F-4D97-AF65-F5344CB8AC3E}">
        <p14:creationId xmlns:p14="http://schemas.microsoft.com/office/powerpoint/2010/main" val="38757149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628650" y="1135824"/>
            <a:ext cx="7886700" cy="994172"/>
          </a:xfrm>
        </p:spPr>
        <p:txBody>
          <a:bodyPr/>
          <a:lstStyle/>
          <a:p>
            <a:pPr algn="ctr"/>
            <a:r>
              <a:rPr lang="en-US" dirty="0">
                <a:solidFill>
                  <a:srgbClr val="00B050"/>
                </a:solidFill>
                <a:latin typeface="Orgon Slab Medium" panose="02000603000000020004" pitchFamily="50" charset="0"/>
              </a:rPr>
              <a:t>Referral: costs of research</a:t>
            </a:r>
          </a:p>
        </p:txBody>
      </p:sp>
      <p:sp>
        <p:nvSpPr>
          <p:cNvPr id="3" name="Content Placeholder 2">
            <a:extLst>
              <a:ext uri="{FF2B5EF4-FFF2-40B4-BE49-F238E27FC236}">
                <a16:creationId xmlns:a16="http://schemas.microsoft.com/office/drawing/2014/main" id="{DA1DECCA-5C7E-40F6-B5D1-0E7397F99673}"/>
              </a:ext>
            </a:extLst>
          </p:cNvPr>
          <p:cNvSpPr>
            <a:spLocks noGrp="1"/>
          </p:cNvSpPr>
          <p:nvPr>
            <p:ph idx="1"/>
          </p:nvPr>
        </p:nvSpPr>
        <p:spPr>
          <a:xfrm>
            <a:off x="628650" y="1888298"/>
            <a:ext cx="7886700" cy="3843338"/>
          </a:xfrm>
        </p:spPr>
        <p:txBody>
          <a:bodyPr>
            <a:normAutofit fontScale="92500" lnSpcReduction="20000"/>
          </a:bodyPr>
          <a:lstStyle/>
          <a:p>
            <a:r>
              <a:rPr lang="en-US" dirty="0">
                <a:latin typeface="Orgon Slab Medium" panose="02000603000000020004" pitchFamily="50" charset="0"/>
              </a:rPr>
              <a:t>Treated not as “what if”, probably not a useful discussion</a:t>
            </a:r>
          </a:p>
          <a:p>
            <a:r>
              <a:rPr lang="en-US" dirty="0">
                <a:latin typeface="Orgon Slab Medium" panose="02000603000000020004" pitchFamily="50" charset="0"/>
              </a:rPr>
              <a:t>Revenue Assumptions:  Indirect funds + PhD tuition + Royalties</a:t>
            </a:r>
          </a:p>
          <a:p>
            <a:r>
              <a:rPr lang="en-US" dirty="0">
                <a:latin typeface="Orgon Slab Medium" panose="02000603000000020004" pitchFamily="50" charset="0"/>
              </a:rPr>
              <a:t>Cost Assumptions:</a:t>
            </a:r>
          </a:p>
          <a:p>
            <a:pPr lvl="1"/>
            <a:r>
              <a:rPr lang="en-US" sz="1950" dirty="0">
                <a:latin typeface="Orgon Slab Medium" panose="02000603000000020004" pitchFamily="50" charset="0"/>
              </a:rPr>
              <a:t>25% of T/TT salaries</a:t>
            </a:r>
          </a:p>
          <a:p>
            <a:pPr lvl="1"/>
            <a:r>
              <a:rPr lang="en-US" sz="1950" dirty="0">
                <a:latin typeface="Orgon Slab Medium" panose="02000603000000020004" pitchFamily="50" charset="0"/>
              </a:rPr>
              <a:t>SRI all expended</a:t>
            </a:r>
          </a:p>
          <a:p>
            <a:pPr lvl="1"/>
            <a:r>
              <a:rPr lang="en-US" sz="1950" dirty="0">
                <a:latin typeface="Orgon Slab Medium" panose="02000603000000020004" pitchFamily="50" charset="0"/>
              </a:rPr>
              <a:t>Sabbaticals (10 @ 50%)</a:t>
            </a:r>
          </a:p>
          <a:p>
            <a:pPr lvl="1"/>
            <a:r>
              <a:rPr lang="en-US" sz="1950" dirty="0">
                <a:latin typeface="Orgon Slab Medium" panose="02000603000000020004" pitchFamily="50" charset="0"/>
              </a:rPr>
              <a:t>EHS, 1/8</a:t>
            </a:r>
            <a:r>
              <a:rPr lang="en-US" sz="1950" baseline="30000" dirty="0">
                <a:latin typeface="Orgon Slab Medium" panose="02000603000000020004" pitchFamily="50" charset="0"/>
              </a:rPr>
              <a:t>th</a:t>
            </a:r>
            <a:r>
              <a:rPr lang="en-US" sz="1950" dirty="0">
                <a:latin typeface="Orgon Slab Medium" panose="02000603000000020004" pitchFamily="50" charset="0"/>
              </a:rPr>
              <a:t> </a:t>
            </a:r>
          </a:p>
          <a:p>
            <a:pPr lvl="1"/>
            <a:r>
              <a:rPr lang="en-US" sz="1950" dirty="0">
                <a:latin typeface="Orgon Slab Medium" panose="02000603000000020004" pitchFamily="50" charset="0"/>
              </a:rPr>
              <a:t>Facilities maintenance, repair, custodial and utilities are proportional to research lab space, roughly 350,000 ft</a:t>
            </a:r>
            <a:r>
              <a:rPr lang="en-US" sz="1950" baseline="30000" dirty="0">
                <a:latin typeface="Orgon Slab Medium" panose="02000603000000020004" pitchFamily="50" charset="0"/>
              </a:rPr>
              <a:t>2</a:t>
            </a:r>
            <a:r>
              <a:rPr lang="en-US" sz="1950" dirty="0">
                <a:latin typeface="Orgon Slab Medium" panose="02000603000000020004" pitchFamily="50" charset="0"/>
              </a:rPr>
              <a:t> of 2 million ft2 total (excludes auxiliaries like dorms)</a:t>
            </a:r>
          </a:p>
          <a:p>
            <a:pPr lvl="1"/>
            <a:r>
              <a:rPr lang="en-US" sz="1950" dirty="0">
                <a:latin typeface="Orgon Slab Medium" panose="02000603000000020004" pitchFamily="50" charset="0"/>
              </a:rPr>
              <a:t>VPR, Assoc. Deans, OSP staff, 3 FTE amongst departmental staff</a:t>
            </a:r>
          </a:p>
          <a:p>
            <a:pPr lvl="1"/>
            <a:r>
              <a:rPr lang="en-US" sz="1950" dirty="0">
                <a:latin typeface="Orgon Slab Medium" panose="02000603000000020004" pitchFamily="50" charset="0"/>
              </a:rPr>
              <a:t>IT Research group</a:t>
            </a:r>
          </a:p>
          <a:p>
            <a:pPr lvl="1"/>
            <a:r>
              <a:rPr lang="en-US" sz="1950" dirty="0">
                <a:latin typeface="Orgon Slab Medium" panose="02000603000000020004" pitchFamily="50" charset="0"/>
              </a:rPr>
              <a:t>16 Technical staff, 60% on research</a:t>
            </a:r>
          </a:p>
          <a:p>
            <a:pPr lvl="1"/>
            <a:r>
              <a:rPr lang="en-US" sz="1950" dirty="0">
                <a:latin typeface="Orgon Slab Medium" panose="02000603000000020004" pitchFamily="50" charset="0"/>
              </a:rPr>
              <a:t>Faculty startups = 100% research</a:t>
            </a:r>
          </a:p>
          <a:p>
            <a:pPr lvl="1"/>
            <a:endParaRPr lang="en-US" dirty="0">
              <a:latin typeface="Orgon Slab Medium" panose="02000603000000020004" pitchFamily="50" charset="0"/>
            </a:endParaRPr>
          </a:p>
        </p:txBody>
      </p:sp>
    </p:spTree>
    <p:extLst>
      <p:ext uri="{BB962C8B-B14F-4D97-AF65-F5344CB8AC3E}">
        <p14:creationId xmlns:p14="http://schemas.microsoft.com/office/powerpoint/2010/main" val="3066535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628650" y="1135824"/>
            <a:ext cx="7886700" cy="994172"/>
          </a:xfrm>
        </p:spPr>
        <p:txBody>
          <a:bodyPr/>
          <a:lstStyle/>
          <a:p>
            <a:pPr algn="ctr"/>
            <a:r>
              <a:rPr lang="en-US" dirty="0">
                <a:solidFill>
                  <a:srgbClr val="00B050"/>
                </a:solidFill>
                <a:latin typeface="Orgon Slab Medium" panose="02000603000000020004" pitchFamily="50" charset="0"/>
              </a:rPr>
              <a:t>Referral: costs of research</a:t>
            </a:r>
          </a:p>
        </p:txBody>
      </p:sp>
      <p:sp>
        <p:nvSpPr>
          <p:cNvPr id="3" name="Content Placeholder 2">
            <a:extLst>
              <a:ext uri="{FF2B5EF4-FFF2-40B4-BE49-F238E27FC236}">
                <a16:creationId xmlns:a16="http://schemas.microsoft.com/office/drawing/2014/main" id="{DA1DECCA-5C7E-40F6-B5D1-0E7397F99673}"/>
              </a:ext>
            </a:extLst>
          </p:cNvPr>
          <p:cNvSpPr>
            <a:spLocks noGrp="1"/>
          </p:cNvSpPr>
          <p:nvPr>
            <p:ph idx="1"/>
          </p:nvPr>
        </p:nvSpPr>
        <p:spPr>
          <a:xfrm>
            <a:off x="628650" y="1888298"/>
            <a:ext cx="7886700" cy="3843338"/>
          </a:xfrm>
        </p:spPr>
        <p:txBody>
          <a:bodyPr>
            <a:normAutofit fontScale="92500" lnSpcReduction="20000"/>
          </a:bodyPr>
          <a:lstStyle/>
          <a:p>
            <a:r>
              <a:rPr lang="en-US" dirty="0">
                <a:latin typeface="Orgon Slab Medium" panose="02000603000000020004" pitchFamily="50" charset="0"/>
              </a:rPr>
              <a:t>Treated not as “what if”, probably not a useful discussion</a:t>
            </a:r>
          </a:p>
          <a:p>
            <a:r>
              <a:rPr lang="en-US" dirty="0">
                <a:latin typeface="Orgon Slab Medium" panose="02000603000000020004" pitchFamily="50" charset="0"/>
              </a:rPr>
              <a:t>Revenue Assumptions:  Indirect funds + PhD tuition + Royalties</a:t>
            </a:r>
          </a:p>
          <a:p>
            <a:r>
              <a:rPr lang="en-US" dirty="0">
                <a:latin typeface="Orgon Slab Medium" panose="02000603000000020004" pitchFamily="50" charset="0"/>
              </a:rPr>
              <a:t>Cost Assumptions:</a:t>
            </a:r>
          </a:p>
          <a:p>
            <a:pPr lvl="1"/>
            <a:r>
              <a:rPr lang="en-US" sz="1950" dirty="0">
                <a:latin typeface="Orgon Slab Medium" panose="02000603000000020004" pitchFamily="50" charset="0"/>
              </a:rPr>
              <a:t>25% of T/TT salaries</a:t>
            </a:r>
          </a:p>
          <a:p>
            <a:pPr lvl="1"/>
            <a:r>
              <a:rPr lang="en-US" sz="1950" dirty="0">
                <a:latin typeface="Orgon Slab Medium" panose="02000603000000020004" pitchFamily="50" charset="0"/>
              </a:rPr>
              <a:t>SRI all expended</a:t>
            </a:r>
          </a:p>
          <a:p>
            <a:pPr lvl="1"/>
            <a:r>
              <a:rPr lang="en-US" sz="1950" dirty="0">
                <a:latin typeface="Orgon Slab Medium" panose="02000603000000020004" pitchFamily="50" charset="0"/>
              </a:rPr>
              <a:t>Sabbaticals (10 @ 50%)</a:t>
            </a:r>
          </a:p>
          <a:p>
            <a:pPr lvl="1"/>
            <a:r>
              <a:rPr lang="en-US" sz="1950" dirty="0">
                <a:latin typeface="Orgon Slab Medium" panose="02000603000000020004" pitchFamily="50" charset="0"/>
              </a:rPr>
              <a:t>EHS, 1/8</a:t>
            </a:r>
            <a:r>
              <a:rPr lang="en-US" sz="1950" baseline="30000" dirty="0">
                <a:latin typeface="Orgon Slab Medium" panose="02000603000000020004" pitchFamily="50" charset="0"/>
              </a:rPr>
              <a:t>th</a:t>
            </a:r>
            <a:r>
              <a:rPr lang="en-US" sz="1950" dirty="0">
                <a:latin typeface="Orgon Slab Medium" panose="02000603000000020004" pitchFamily="50" charset="0"/>
              </a:rPr>
              <a:t> </a:t>
            </a:r>
          </a:p>
          <a:p>
            <a:pPr lvl="1"/>
            <a:r>
              <a:rPr lang="en-US" sz="1950" dirty="0">
                <a:latin typeface="Orgon Slab Medium" panose="02000603000000020004" pitchFamily="50" charset="0"/>
              </a:rPr>
              <a:t>Facilities maintenance, repair, custodial and utilities are proportional to research lab space, roughly 350,000 ft</a:t>
            </a:r>
            <a:r>
              <a:rPr lang="en-US" sz="1950" baseline="30000" dirty="0">
                <a:latin typeface="Orgon Slab Medium" panose="02000603000000020004" pitchFamily="50" charset="0"/>
              </a:rPr>
              <a:t>2</a:t>
            </a:r>
            <a:r>
              <a:rPr lang="en-US" sz="1950" dirty="0">
                <a:latin typeface="Orgon Slab Medium" panose="02000603000000020004" pitchFamily="50" charset="0"/>
              </a:rPr>
              <a:t> of 2 million ft2 total (excludes auxiliaries like dorms)</a:t>
            </a:r>
          </a:p>
          <a:p>
            <a:pPr lvl="1"/>
            <a:r>
              <a:rPr lang="en-US" sz="1950" dirty="0">
                <a:latin typeface="Orgon Slab Medium" panose="02000603000000020004" pitchFamily="50" charset="0"/>
              </a:rPr>
              <a:t>VPR, Assoc. Deans, OSP staff, 3 FTE amongst departmental staff</a:t>
            </a:r>
          </a:p>
          <a:p>
            <a:pPr lvl="1"/>
            <a:r>
              <a:rPr lang="en-US" sz="1950" dirty="0">
                <a:latin typeface="Orgon Slab Medium" panose="02000603000000020004" pitchFamily="50" charset="0"/>
              </a:rPr>
              <a:t>IT Research group</a:t>
            </a:r>
          </a:p>
          <a:p>
            <a:pPr lvl="1"/>
            <a:r>
              <a:rPr lang="en-US" sz="1950" dirty="0">
                <a:latin typeface="Orgon Slab Medium" panose="02000603000000020004" pitchFamily="50" charset="0"/>
              </a:rPr>
              <a:t>16 Technical staff, 60% on research</a:t>
            </a:r>
          </a:p>
          <a:p>
            <a:pPr lvl="1"/>
            <a:r>
              <a:rPr lang="en-US" sz="1950" dirty="0">
                <a:latin typeface="Orgon Slab Medium" panose="02000603000000020004" pitchFamily="50" charset="0"/>
              </a:rPr>
              <a:t>Faculty startups = 100% research</a:t>
            </a:r>
          </a:p>
          <a:p>
            <a:pPr lvl="1"/>
            <a:endParaRPr lang="en-US" dirty="0">
              <a:latin typeface="Orgon Slab Medium" panose="02000603000000020004" pitchFamily="50" charset="0"/>
            </a:endParaRPr>
          </a:p>
        </p:txBody>
      </p:sp>
    </p:spTree>
    <p:extLst>
      <p:ext uri="{BB962C8B-B14F-4D97-AF65-F5344CB8AC3E}">
        <p14:creationId xmlns:p14="http://schemas.microsoft.com/office/powerpoint/2010/main" val="3515884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628650" y="960875"/>
            <a:ext cx="7886700" cy="994172"/>
          </a:xfrm>
        </p:spPr>
        <p:txBody>
          <a:bodyPr/>
          <a:lstStyle/>
          <a:p>
            <a:pPr algn="ctr"/>
            <a:r>
              <a:rPr lang="en-US" dirty="0">
                <a:solidFill>
                  <a:srgbClr val="00B050"/>
                </a:solidFill>
                <a:latin typeface="Orgon Slab Medium" panose="02000603000000020004" pitchFamily="50" charset="0"/>
              </a:rPr>
              <a:t>Cost of Research</a:t>
            </a:r>
          </a:p>
        </p:txBody>
      </p:sp>
      <p:sp>
        <p:nvSpPr>
          <p:cNvPr id="3" name="Content Placeholder 2">
            <a:extLst>
              <a:ext uri="{FF2B5EF4-FFF2-40B4-BE49-F238E27FC236}">
                <a16:creationId xmlns:a16="http://schemas.microsoft.com/office/drawing/2014/main" id="{DA1DECCA-5C7E-40F6-B5D1-0E7397F99673}"/>
              </a:ext>
            </a:extLst>
          </p:cNvPr>
          <p:cNvSpPr>
            <a:spLocks noGrp="1"/>
          </p:cNvSpPr>
          <p:nvPr>
            <p:ph idx="1"/>
          </p:nvPr>
        </p:nvSpPr>
        <p:spPr>
          <a:xfrm>
            <a:off x="628650" y="1643369"/>
            <a:ext cx="7886700" cy="3843338"/>
          </a:xfrm>
        </p:spPr>
        <p:txBody>
          <a:bodyPr>
            <a:normAutofit/>
          </a:bodyPr>
          <a:lstStyle/>
          <a:p>
            <a:pPr marL="0" indent="0">
              <a:buNone/>
            </a:pPr>
            <a:r>
              <a:rPr lang="en-US" dirty="0">
                <a:latin typeface="Orgon Slab Medium" panose="02000603000000020004" pitchFamily="50" charset="0"/>
              </a:rPr>
              <a:t>FY 2020 Grants and Contracts w/o indirect costs ($25 MM total)</a:t>
            </a:r>
          </a:p>
          <a:p>
            <a:r>
              <a:rPr lang="en-US" dirty="0">
                <a:latin typeface="Orgon Slab Medium" panose="02000603000000020004" pitchFamily="50" charset="0"/>
              </a:rPr>
              <a:t>$18,988,684 revenue</a:t>
            </a:r>
          </a:p>
          <a:p>
            <a:r>
              <a:rPr lang="en-US" dirty="0">
                <a:latin typeface="Orgon Slab Medium" panose="02000603000000020004" pitchFamily="50" charset="0"/>
              </a:rPr>
              <a:t>$16,215,829 expended</a:t>
            </a:r>
          </a:p>
          <a:p>
            <a:r>
              <a:rPr lang="en-US" dirty="0">
                <a:latin typeface="Orgon Slab Medium" panose="02000603000000020004" pitchFamily="50" charset="0"/>
              </a:rPr>
              <a:t>$   1,772,855 accumulated</a:t>
            </a:r>
          </a:p>
        </p:txBody>
      </p:sp>
      <p:sp>
        <p:nvSpPr>
          <p:cNvPr id="4" name="Arrow: Right 3">
            <a:extLst>
              <a:ext uri="{FF2B5EF4-FFF2-40B4-BE49-F238E27FC236}">
                <a16:creationId xmlns:a16="http://schemas.microsoft.com/office/drawing/2014/main" id="{7314CE95-6FD4-49D4-AB47-CC8859A62171}"/>
              </a:ext>
            </a:extLst>
          </p:cNvPr>
          <p:cNvSpPr/>
          <p:nvPr/>
        </p:nvSpPr>
        <p:spPr>
          <a:xfrm>
            <a:off x="1924438" y="3122764"/>
            <a:ext cx="1483568" cy="1690160"/>
          </a:xfrm>
          <a:prstGeom prst="rightArrow">
            <a:avLst>
              <a:gd name="adj1" fmla="val 50000"/>
              <a:gd name="adj2" fmla="val 4528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black"/>
                </a:solidFill>
                <a:latin typeface="Calibri" panose="020F0502020204030204"/>
              </a:rPr>
              <a:t>$19.0 M</a:t>
            </a:r>
          </a:p>
        </p:txBody>
      </p:sp>
      <p:sp>
        <p:nvSpPr>
          <p:cNvPr id="5" name="Rectangle 4">
            <a:extLst>
              <a:ext uri="{FF2B5EF4-FFF2-40B4-BE49-F238E27FC236}">
                <a16:creationId xmlns:a16="http://schemas.microsoft.com/office/drawing/2014/main" id="{5AE293B1-1CB6-415C-A45C-40DA708B3E3E}"/>
              </a:ext>
            </a:extLst>
          </p:cNvPr>
          <p:cNvSpPr/>
          <p:nvPr/>
        </p:nvSpPr>
        <p:spPr>
          <a:xfrm>
            <a:off x="3408006" y="3429001"/>
            <a:ext cx="2358312" cy="10776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Arrow: Right 5">
            <a:extLst>
              <a:ext uri="{FF2B5EF4-FFF2-40B4-BE49-F238E27FC236}">
                <a16:creationId xmlns:a16="http://schemas.microsoft.com/office/drawing/2014/main" id="{6C03B907-4231-47F7-AC12-D5F3EDE225E5}"/>
              </a:ext>
            </a:extLst>
          </p:cNvPr>
          <p:cNvSpPr/>
          <p:nvPr/>
        </p:nvSpPr>
        <p:spPr>
          <a:xfrm>
            <a:off x="5766319" y="3861355"/>
            <a:ext cx="1259633" cy="123983"/>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 name="Arrow: Right 6">
            <a:extLst>
              <a:ext uri="{FF2B5EF4-FFF2-40B4-BE49-F238E27FC236}">
                <a16:creationId xmlns:a16="http://schemas.microsoft.com/office/drawing/2014/main" id="{9D5D7AAF-6E80-45FF-A748-30E6D967C9D8}"/>
              </a:ext>
            </a:extLst>
          </p:cNvPr>
          <p:cNvSpPr/>
          <p:nvPr/>
        </p:nvSpPr>
        <p:spPr>
          <a:xfrm rot="5400000">
            <a:off x="3925855" y="4415715"/>
            <a:ext cx="1483568" cy="1665514"/>
          </a:xfrm>
          <a:prstGeom prst="rightArrow">
            <a:avLst>
              <a:gd name="adj1" fmla="val 50000"/>
              <a:gd name="adj2" fmla="val 3487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2FEE5679-5F27-495A-87CA-C6F599A24246}"/>
              </a:ext>
            </a:extLst>
          </p:cNvPr>
          <p:cNvSpPr txBox="1"/>
          <p:nvPr/>
        </p:nvSpPr>
        <p:spPr>
          <a:xfrm>
            <a:off x="6053584" y="3923347"/>
            <a:ext cx="685100"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$1.7 M</a:t>
            </a:r>
          </a:p>
        </p:txBody>
      </p:sp>
      <p:sp>
        <p:nvSpPr>
          <p:cNvPr id="9" name="TextBox 8">
            <a:extLst>
              <a:ext uri="{FF2B5EF4-FFF2-40B4-BE49-F238E27FC236}">
                <a16:creationId xmlns:a16="http://schemas.microsoft.com/office/drawing/2014/main" id="{E01ABE55-58DB-4779-85A1-4FAB6FDDAFF7}"/>
              </a:ext>
            </a:extLst>
          </p:cNvPr>
          <p:cNvSpPr txBox="1"/>
          <p:nvPr/>
        </p:nvSpPr>
        <p:spPr>
          <a:xfrm>
            <a:off x="4343985" y="4842162"/>
            <a:ext cx="789368"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$16.2 M</a:t>
            </a:r>
          </a:p>
        </p:txBody>
      </p:sp>
      <p:sp>
        <p:nvSpPr>
          <p:cNvPr id="10" name="TextBox 9">
            <a:extLst>
              <a:ext uri="{FF2B5EF4-FFF2-40B4-BE49-F238E27FC236}">
                <a16:creationId xmlns:a16="http://schemas.microsoft.com/office/drawing/2014/main" id="{3591D64A-8546-47BE-B6A2-57AECF57E555}"/>
              </a:ext>
            </a:extLst>
          </p:cNvPr>
          <p:cNvSpPr txBox="1"/>
          <p:nvPr/>
        </p:nvSpPr>
        <p:spPr>
          <a:xfrm>
            <a:off x="4947557" y="5737536"/>
            <a:ext cx="3533340" cy="300082"/>
          </a:xfrm>
          <a:prstGeom prst="rect">
            <a:avLst/>
          </a:prstGeom>
          <a:noFill/>
        </p:spPr>
        <p:txBody>
          <a:bodyPr wrap="none" rtlCol="0">
            <a:spAutoFit/>
          </a:bodyPr>
          <a:lstStyle/>
          <a:p>
            <a:pPr defTabSz="685800"/>
            <a:r>
              <a:rPr lang="en-US" sz="1350" dirty="0">
                <a:solidFill>
                  <a:prstClr val="black"/>
                </a:solidFill>
                <a:latin typeface="Calibri" panose="020F0502020204030204"/>
              </a:rPr>
              <a:t>Student salaries, tuition, equipment, supplies….</a:t>
            </a:r>
          </a:p>
        </p:txBody>
      </p:sp>
    </p:spTree>
    <p:extLst>
      <p:ext uri="{BB962C8B-B14F-4D97-AF65-F5344CB8AC3E}">
        <p14:creationId xmlns:p14="http://schemas.microsoft.com/office/powerpoint/2010/main" val="2372926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628650" y="960875"/>
            <a:ext cx="7886700" cy="994172"/>
          </a:xfrm>
        </p:spPr>
        <p:txBody>
          <a:bodyPr/>
          <a:lstStyle/>
          <a:p>
            <a:pPr algn="ctr"/>
            <a:r>
              <a:rPr lang="en-US" dirty="0">
                <a:solidFill>
                  <a:srgbClr val="00B050"/>
                </a:solidFill>
                <a:latin typeface="Orgon Slab Medium" panose="02000603000000020004" pitchFamily="50" charset="0"/>
              </a:rPr>
              <a:t>Cost of Research</a:t>
            </a:r>
          </a:p>
        </p:txBody>
      </p:sp>
      <p:graphicFrame>
        <p:nvGraphicFramePr>
          <p:cNvPr id="4" name="Content Placeholder 3">
            <a:extLst>
              <a:ext uri="{FF2B5EF4-FFF2-40B4-BE49-F238E27FC236}">
                <a16:creationId xmlns:a16="http://schemas.microsoft.com/office/drawing/2014/main" id="{51E53B0F-A537-4CBE-A12B-1ECDFC2C54AA}"/>
              </a:ext>
            </a:extLst>
          </p:cNvPr>
          <p:cNvGraphicFramePr>
            <a:graphicFrameLocks noGrp="1"/>
          </p:cNvGraphicFramePr>
          <p:nvPr>
            <p:ph idx="1"/>
          </p:nvPr>
        </p:nvGraphicFramePr>
        <p:xfrm>
          <a:off x="722279" y="1586825"/>
          <a:ext cx="6092334" cy="4594860"/>
        </p:xfrm>
        <a:graphic>
          <a:graphicData uri="http://schemas.openxmlformats.org/drawingml/2006/table">
            <a:tbl>
              <a:tblPr>
                <a:tableStyleId>{2D5ABB26-0587-4C30-8999-92F81FD0307C}</a:tableStyleId>
              </a:tblPr>
              <a:tblGrid>
                <a:gridCol w="856342">
                  <a:extLst>
                    <a:ext uri="{9D8B030D-6E8A-4147-A177-3AD203B41FA5}">
                      <a16:colId xmlns:a16="http://schemas.microsoft.com/office/drawing/2014/main" val="2688194281"/>
                    </a:ext>
                  </a:extLst>
                </a:gridCol>
                <a:gridCol w="4138712">
                  <a:extLst>
                    <a:ext uri="{9D8B030D-6E8A-4147-A177-3AD203B41FA5}">
                      <a16:colId xmlns:a16="http://schemas.microsoft.com/office/drawing/2014/main" val="2571798746"/>
                    </a:ext>
                  </a:extLst>
                </a:gridCol>
                <a:gridCol w="1097280">
                  <a:extLst>
                    <a:ext uri="{9D8B030D-6E8A-4147-A177-3AD203B41FA5}">
                      <a16:colId xmlns:a16="http://schemas.microsoft.com/office/drawing/2014/main" val="4215901295"/>
                    </a:ext>
                  </a:extLst>
                </a:gridCol>
              </a:tblGrid>
              <a:tr h="218143">
                <a:tc>
                  <a:txBody>
                    <a:bodyPr/>
                    <a:lstStyle/>
                    <a:p>
                      <a:pPr algn="l" fontAlgn="b"/>
                      <a:r>
                        <a:rPr lang="en-US" sz="1400" b="1" u="none" strike="noStrike" dirty="0">
                          <a:effectLst/>
                        </a:rPr>
                        <a:t>Revenue</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913143891"/>
                  </a:ext>
                </a:extLst>
              </a:tr>
              <a:tr h="218143">
                <a:tc>
                  <a:txBody>
                    <a:bodyPr/>
                    <a:lstStyle/>
                    <a:p>
                      <a:pPr algn="l" fontAlgn="b"/>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Indirect</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    6,496,343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959924421"/>
                  </a:ext>
                </a:extLst>
              </a:tr>
              <a:tr h="218143">
                <a:tc>
                  <a:txBody>
                    <a:bodyPr/>
                    <a:lstStyle/>
                    <a:p>
                      <a:pPr algn="l" fontAlgn="b"/>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PhD tuition</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4,490,000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895729513"/>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Royalties</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317,640 </a:t>
                      </a:r>
                      <a:endParaRPr lang="en-US" sz="1400" b="1" i="0" u="none" strike="noStrike" dirty="0">
                        <a:solidFill>
                          <a:srgbClr val="000000"/>
                        </a:solidFill>
                        <a:effectLst/>
                        <a:latin typeface="Calibri" panose="020F0502020204030204" pitchFamily="34" charset="0"/>
                      </a:endParaRPr>
                    </a:p>
                  </a:txBody>
                  <a:tcPr marL="5715" marR="5715" marT="571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8832797"/>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r" fontAlgn="b"/>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  10,986,343 </a:t>
                      </a:r>
                      <a:endParaRPr lang="en-US" sz="1400" b="1" i="0" u="none" strike="noStrike" dirty="0">
                        <a:solidFill>
                          <a:srgbClr val="000000"/>
                        </a:solidFill>
                        <a:effectLst/>
                        <a:latin typeface="Calibri" panose="020F0502020204030204" pitchFamily="34" charset="0"/>
                      </a:endParaRPr>
                    </a:p>
                  </a:txBody>
                  <a:tcPr marL="5715" marR="5715" marT="571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24311707"/>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838929410"/>
                  </a:ext>
                </a:extLst>
              </a:tr>
              <a:tr h="218143">
                <a:tc>
                  <a:txBody>
                    <a:bodyPr/>
                    <a:lstStyle/>
                    <a:p>
                      <a:pPr algn="l" fontAlgn="b"/>
                      <a:r>
                        <a:rPr lang="en-US" sz="1400" b="1" u="none" strike="noStrike">
                          <a:effectLst/>
                        </a:rPr>
                        <a:t>Costs</a:t>
                      </a:r>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340178401"/>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25% of T/TT faculty salary &amp; benefits</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    9,534,610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164633715"/>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SRI</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6,496,343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566754405"/>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Sabbaticals  10 @ 50% assumed)</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705,075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864669290"/>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EHS (12.5% assumed)</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97,921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600080631"/>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M&amp;R + custodial + utilities (20% based on research lab ft</a:t>
                      </a:r>
                      <a:r>
                        <a:rPr lang="en-US" sz="1400" b="1" u="none" strike="noStrike" baseline="30000" dirty="0">
                          <a:effectLst/>
                        </a:rPr>
                        <a:t>2</a:t>
                      </a:r>
                      <a:r>
                        <a:rPr lang="en-US" sz="1400" b="1" u="none" strike="noStrike" dirty="0">
                          <a:effectLst/>
                        </a:rPr>
                        <a:t>)</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2,831,287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485798673"/>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VPR, Ass. Deans, OSP staff, 3 staff in </a:t>
                      </a:r>
                      <a:r>
                        <a:rPr lang="en-US" sz="1400" b="1" u="none" strike="noStrike" dirty="0" err="1">
                          <a:effectLst/>
                        </a:rPr>
                        <a:t>dep'ts</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1,832,136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512842210"/>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IT research group</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911,644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164512428"/>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Technical staff (60% of time assumed)</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899,425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631838555"/>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Startup, average annual cost less SRI used</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3,304,402 </a:t>
                      </a:r>
                      <a:endParaRPr lang="en-US" sz="1400" b="1" i="0" u="none" strike="noStrike" dirty="0">
                        <a:solidFill>
                          <a:srgbClr val="000000"/>
                        </a:solidFill>
                        <a:effectLst/>
                        <a:latin typeface="Calibri" panose="020F0502020204030204" pitchFamily="34" charset="0"/>
                      </a:endParaRPr>
                    </a:p>
                  </a:txBody>
                  <a:tcPr marL="5715" marR="5715" marT="571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882925"/>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r" fontAlgn="b"/>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  26,612,843 </a:t>
                      </a:r>
                      <a:endParaRPr lang="en-US" sz="1400" b="1" i="0" u="none" strike="noStrike" dirty="0">
                        <a:solidFill>
                          <a:srgbClr val="000000"/>
                        </a:solidFill>
                        <a:effectLst/>
                        <a:latin typeface="Calibri" panose="020F0502020204030204" pitchFamily="34" charset="0"/>
                      </a:endParaRPr>
                    </a:p>
                  </a:txBody>
                  <a:tcPr marL="5715" marR="5715" marT="571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577748"/>
                  </a:ext>
                </a:extLst>
              </a:tr>
              <a:tr h="218143">
                <a:tc>
                  <a:txBody>
                    <a:bodyPr/>
                    <a:lstStyle/>
                    <a:p>
                      <a:pPr algn="l" fontAlgn="b"/>
                      <a:r>
                        <a:rPr lang="en-US" sz="1400" b="1" u="none" strike="noStrike">
                          <a:effectLst/>
                        </a:rPr>
                        <a:t>Result</a:t>
                      </a:r>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957599425"/>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Net Cost (Costs less revenue)</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  15,626,500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805646916"/>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Ratio ($ on research  from GO per $ grant)</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1.42</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180907361"/>
                  </a:ext>
                </a:extLst>
              </a:tr>
            </a:tbl>
          </a:graphicData>
        </a:graphic>
      </p:graphicFrame>
    </p:spTree>
    <p:extLst>
      <p:ext uri="{BB962C8B-B14F-4D97-AF65-F5344CB8AC3E}">
        <p14:creationId xmlns:p14="http://schemas.microsoft.com/office/powerpoint/2010/main" val="38572535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628650" y="960875"/>
            <a:ext cx="7886700" cy="994172"/>
          </a:xfrm>
        </p:spPr>
        <p:txBody>
          <a:bodyPr/>
          <a:lstStyle/>
          <a:p>
            <a:pPr algn="ctr"/>
            <a:r>
              <a:rPr lang="en-US" dirty="0">
                <a:solidFill>
                  <a:srgbClr val="00B050"/>
                </a:solidFill>
                <a:latin typeface="Orgon Slab Medium" panose="02000603000000020004" pitchFamily="50" charset="0"/>
              </a:rPr>
              <a:t>Cost of Research</a:t>
            </a:r>
          </a:p>
        </p:txBody>
      </p:sp>
      <p:graphicFrame>
        <p:nvGraphicFramePr>
          <p:cNvPr id="4" name="Content Placeholder 3">
            <a:extLst>
              <a:ext uri="{FF2B5EF4-FFF2-40B4-BE49-F238E27FC236}">
                <a16:creationId xmlns:a16="http://schemas.microsoft.com/office/drawing/2014/main" id="{51E53B0F-A537-4CBE-A12B-1ECDFC2C54AA}"/>
              </a:ext>
            </a:extLst>
          </p:cNvPr>
          <p:cNvGraphicFramePr>
            <a:graphicFrameLocks noGrp="1"/>
          </p:cNvGraphicFramePr>
          <p:nvPr>
            <p:ph idx="1"/>
          </p:nvPr>
        </p:nvGraphicFramePr>
        <p:xfrm>
          <a:off x="722279" y="1586825"/>
          <a:ext cx="6092334" cy="4594860"/>
        </p:xfrm>
        <a:graphic>
          <a:graphicData uri="http://schemas.openxmlformats.org/drawingml/2006/table">
            <a:tbl>
              <a:tblPr>
                <a:tableStyleId>{2D5ABB26-0587-4C30-8999-92F81FD0307C}</a:tableStyleId>
              </a:tblPr>
              <a:tblGrid>
                <a:gridCol w="856342">
                  <a:extLst>
                    <a:ext uri="{9D8B030D-6E8A-4147-A177-3AD203B41FA5}">
                      <a16:colId xmlns:a16="http://schemas.microsoft.com/office/drawing/2014/main" val="2688194281"/>
                    </a:ext>
                  </a:extLst>
                </a:gridCol>
                <a:gridCol w="4138712">
                  <a:extLst>
                    <a:ext uri="{9D8B030D-6E8A-4147-A177-3AD203B41FA5}">
                      <a16:colId xmlns:a16="http://schemas.microsoft.com/office/drawing/2014/main" val="2571798746"/>
                    </a:ext>
                  </a:extLst>
                </a:gridCol>
                <a:gridCol w="1097280">
                  <a:extLst>
                    <a:ext uri="{9D8B030D-6E8A-4147-A177-3AD203B41FA5}">
                      <a16:colId xmlns:a16="http://schemas.microsoft.com/office/drawing/2014/main" val="4215901295"/>
                    </a:ext>
                  </a:extLst>
                </a:gridCol>
              </a:tblGrid>
              <a:tr h="218143">
                <a:tc>
                  <a:txBody>
                    <a:bodyPr/>
                    <a:lstStyle/>
                    <a:p>
                      <a:pPr algn="l" fontAlgn="b"/>
                      <a:r>
                        <a:rPr lang="en-US" sz="1400" b="1" u="none" strike="noStrike" dirty="0">
                          <a:effectLst/>
                        </a:rPr>
                        <a:t>Revenue</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913143891"/>
                  </a:ext>
                </a:extLst>
              </a:tr>
              <a:tr h="218143">
                <a:tc>
                  <a:txBody>
                    <a:bodyPr/>
                    <a:lstStyle/>
                    <a:p>
                      <a:pPr algn="l" fontAlgn="b"/>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Indirect</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    6,496,343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959924421"/>
                  </a:ext>
                </a:extLst>
              </a:tr>
              <a:tr h="218143">
                <a:tc>
                  <a:txBody>
                    <a:bodyPr/>
                    <a:lstStyle/>
                    <a:p>
                      <a:pPr algn="l" fontAlgn="b"/>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PhD tuition</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4,490,000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895729513"/>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Royalties</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317,640 </a:t>
                      </a:r>
                      <a:endParaRPr lang="en-US" sz="1400" b="1" i="0" u="none" strike="noStrike" dirty="0">
                        <a:solidFill>
                          <a:srgbClr val="000000"/>
                        </a:solidFill>
                        <a:effectLst/>
                        <a:latin typeface="Calibri" panose="020F0502020204030204" pitchFamily="34" charset="0"/>
                      </a:endParaRPr>
                    </a:p>
                  </a:txBody>
                  <a:tcPr marL="5715" marR="5715" marT="571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8832797"/>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r" fontAlgn="b"/>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  10,986,343 </a:t>
                      </a:r>
                      <a:endParaRPr lang="en-US" sz="1400" b="1" i="0" u="none" strike="noStrike" dirty="0">
                        <a:solidFill>
                          <a:srgbClr val="000000"/>
                        </a:solidFill>
                        <a:effectLst/>
                        <a:latin typeface="Calibri" panose="020F0502020204030204" pitchFamily="34" charset="0"/>
                      </a:endParaRPr>
                    </a:p>
                  </a:txBody>
                  <a:tcPr marL="5715" marR="5715" marT="571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24311707"/>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838929410"/>
                  </a:ext>
                </a:extLst>
              </a:tr>
              <a:tr h="218143">
                <a:tc>
                  <a:txBody>
                    <a:bodyPr/>
                    <a:lstStyle/>
                    <a:p>
                      <a:pPr algn="l" fontAlgn="b"/>
                      <a:r>
                        <a:rPr lang="en-US" sz="1400" b="1" u="none" strike="noStrike">
                          <a:effectLst/>
                        </a:rPr>
                        <a:t>Costs</a:t>
                      </a:r>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340178401"/>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25% of T/TT faculty salary &amp; benefits</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    9,534,610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164633715"/>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SRI</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6,496,343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566754405"/>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Sabbaticals  10 @ 50% assumed)</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705,075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864669290"/>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EHS (12.5% assumed)</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97,921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600080631"/>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M&amp;R + custodial + utilities (20% based on research lab ft</a:t>
                      </a:r>
                      <a:r>
                        <a:rPr lang="en-US" sz="1400" b="1" u="none" strike="noStrike" baseline="30000" dirty="0">
                          <a:effectLst/>
                        </a:rPr>
                        <a:t>2</a:t>
                      </a:r>
                      <a:r>
                        <a:rPr lang="en-US" sz="1400" b="1" u="none" strike="noStrike" dirty="0">
                          <a:effectLst/>
                        </a:rPr>
                        <a:t>)</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2,831,287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485798673"/>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VPR, Ass. Deans, OSP staff, 3 staff in </a:t>
                      </a:r>
                      <a:r>
                        <a:rPr lang="en-US" sz="1400" b="1" u="none" strike="noStrike" dirty="0" err="1">
                          <a:effectLst/>
                        </a:rPr>
                        <a:t>dep'ts</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1,832,136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512842210"/>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IT research group</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911,644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164512428"/>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Technical staff (60% of time assumed)</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899,425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631838555"/>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Startup, average annual cost less SRI used</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3,304,402 </a:t>
                      </a:r>
                      <a:endParaRPr lang="en-US" sz="1400" b="1" i="0" u="none" strike="noStrike" dirty="0">
                        <a:solidFill>
                          <a:srgbClr val="000000"/>
                        </a:solidFill>
                        <a:effectLst/>
                        <a:latin typeface="Calibri" panose="020F0502020204030204" pitchFamily="34" charset="0"/>
                      </a:endParaRPr>
                    </a:p>
                  </a:txBody>
                  <a:tcPr marL="5715" marR="5715" marT="571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882925"/>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r" fontAlgn="b"/>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  26,612,843 </a:t>
                      </a:r>
                      <a:endParaRPr lang="en-US" sz="1400" b="1" i="0" u="none" strike="noStrike" dirty="0">
                        <a:solidFill>
                          <a:srgbClr val="000000"/>
                        </a:solidFill>
                        <a:effectLst/>
                        <a:latin typeface="Calibri" panose="020F0502020204030204" pitchFamily="34" charset="0"/>
                      </a:endParaRPr>
                    </a:p>
                  </a:txBody>
                  <a:tcPr marL="5715" marR="5715" marT="571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577748"/>
                  </a:ext>
                </a:extLst>
              </a:tr>
              <a:tr h="218143">
                <a:tc>
                  <a:txBody>
                    <a:bodyPr/>
                    <a:lstStyle/>
                    <a:p>
                      <a:pPr algn="l" fontAlgn="b"/>
                      <a:r>
                        <a:rPr lang="en-US" sz="1400" b="1" u="none" strike="noStrike">
                          <a:effectLst/>
                        </a:rPr>
                        <a:t>Result</a:t>
                      </a:r>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957599425"/>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Net Cost (Costs less revenue)</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  15,626,500 </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805646916"/>
                  </a:ext>
                </a:extLst>
              </a:tr>
              <a:tr h="218143">
                <a:tc>
                  <a:txBody>
                    <a:bodyPr/>
                    <a:lstStyle/>
                    <a:p>
                      <a:pPr algn="l" fontAlgn="b"/>
                      <a:endParaRPr lang="en-US" sz="1400" b="1"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1400" b="1" u="none" strike="noStrike" dirty="0">
                          <a:effectLst/>
                        </a:rPr>
                        <a:t>Ratio ($ on research from GO per $ grant)</a:t>
                      </a:r>
                      <a:endParaRPr lang="en-US" sz="1400" b="1"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1" u="none" strike="noStrike" dirty="0">
                          <a:effectLst/>
                        </a:rPr>
                        <a:t>1.42</a:t>
                      </a:r>
                      <a:endParaRPr lang="en-US" sz="1400" b="1"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180907361"/>
                  </a:ext>
                </a:extLst>
              </a:tr>
            </a:tbl>
          </a:graphicData>
        </a:graphic>
      </p:graphicFrame>
      <p:sp>
        <p:nvSpPr>
          <p:cNvPr id="6" name="TextBox 5">
            <a:extLst>
              <a:ext uri="{FF2B5EF4-FFF2-40B4-BE49-F238E27FC236}">
                <a16:creationId xmlns:a16="http://schemas.microsoft.com/office/drawing/2014/main" id="{0161942C-E65B-4A03-9E2F-B122759FE9A0}"/>
              </a:ext>
            </a:extLst>
          </p:cNvPr>
          <p:cNvSpPr txBox="1"/>
          <p:nvPr/>
        </p:nvSpPr>
        <p:spPr>
          <a:xfrm>
            <a:off x="7212738" y="1771692"/>
            <a:ext cx="1826293" cy="507831"/>
          </a:xfrm>
          <a:prstGeom prst="rect">
            <a:avLst/>
          </a:prstGeom>
          <a:noFill/>
        </p:spPr>
        <p:txBody>
          <a:bodyPr wrap="square">
            <a:spAutoFit/>
          </a:bodyPr>
          <a:lstStyle/>
          <a:p>
            <a:pPr defTabSz="685800"/>
            <a:r>
              <a:rPr lang="en-US" sz="1350" b="1" dirty="0">
                <a:solidFill>
                  <a:prstClr val="black"/>
                </a:solidFill>
                <a:latin typeface="Calibri" panose="020F0502020204030204"/>
              </a:rPr>
              <a:t>Direct	$</a:t>
            </a:r>
            <a:r>
              <a:rPr lang="en-US" sz="1350" dirty="0">
                <a:solidFill>
                  <a:prstClr val="black"/>
                </a:solidFill>
                <a:latin typeface="Orgon Slab Medium" panose="02000603000000020004" pitchFamily="50" charset="0"/>
              </a:rPr>
              <a:t> 18,988,684</a:t>
            </a:r>
            <a:endParaRPr lang="en-US" sz="135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EBE80F0F-28C0-4CF8-9AAE-C0F35A6DAE27}"/>
              </a:ext>
            </a:extLst>
          </p:cNvPr>
          <p:cNvSpPr txBox="1"/>
          <p:nvPr/>
        </p:nvSpPr>
        <p:spPr>
          <a:xfrm>
            <a:off x="7212737" y="2627365"/>
            <a:ext cx="1826293" cy="507831"/>
          </a:xfrm>
          <a:prstGeom prst="rect">
            <a:avLst/>
          </a:prstGeom>
          <a:noFill/>
        </p:spPr>
        <p:txBody>
          <a:bodyPr wrap="square">
            <a:spAutoFit/>
          </a:bodyPr>
          <a:lstStyle/>
          <a:p>
            <a:pPr defTabSz="685800"/>
            <a:r>
              <a:rPr lang="en-US" sz="1350" b="1" dirty="0">
                <a:solidFill>
                  <a:prstClr val="black"/>
                </a:solidFill>
                <a:latin typeface="Calibri" panose="020F0502020204030204"/>
              </a:rPr>
              <a:t>Total	$</a:t>
            </a:r>
            <a:r>
              <a:rPr lang="en-US" sz="1350" dirty="0">
                <a:solidFill>
                  <a:prstClr val="black"/>
                </a:solidFill>
                <a:latin typeface="Orgon Slab Medium" panose="02000603000000020004" pitchFamily="50" charset="0"/>
              </a:rPr>
              <a:t> 29,975,027</a:t>
            </a:r>
            <a:endParaRPr lang="en-US" sz="1350"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945B7F48-0AC8-4442-B007-CEFF64C05F94}"/>
              </a:ext>
            </a:extLst>
          </p:cNvPr>
          <p:cNvSpPr txBox="1"/>
          <p:nvPr/>
        </p:nvSpPr>
        <p:spPr>
          <a:xfrm>
            <a:off x="7212737" y="3290500"/>
            <a:ext cx="1826293" cy="507831"/>
          </a:xfrm>
          <a:prstGeom prst="rect">
            <a:avLst/>
          </a:prstGeom>
          <a:noFill/>
        </p:spPr>
        <p:txBody>
          <a:bodyPr wrap="square">
            <a:spAutoFit/>
          </a:bodyPr>
          <a:lstStyle/>
          <a:p>
            <a:pPr defTabSz="685800"/>
            <a:r>
              <a:rPr lang="en-US" sz="1350" b="1" dirty="0">
                <a:solidFill>
                  <a:prstClr val="black"/>
                </a:solidFill>
                <a:latin typeface="Calibri" panose="020F0502020204030204"/>
              </a:rPr>
              <a:t>Direct	$</a:t>
            </a:r>
            <a:r>
              <a:rPr lang="en-US" sz="1350" dirty="0">
                <a:solidFill>
                  <a:prstClr val="black"/>
                </a:solidFill>
                <a:latin typeface="Orgon Slab Medium" panose="02000603000000020004" pitchFamily="50" charset="0"/>
              </a:rPr>
              <a:t> 16,215,829</a:t>
            </a:r>
            <a:endParaRPr lang="en-US" sz="135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EC1FD7BF-1A9A-43BB-AD57-64B697E25765}"/>
              </a:ext>
            </a:extLst>
          </p:cNvPr>
          <p:cNvSpPr txBox="1"/>
          <p:nvPr/>
        </p:nvSpPr>
        <p:spPr>
          <a:xfrm>
            <a:off x="7212737" y="5037322"/>
            <a:ext cx="1826293" cy="507831"/>
          </a:xfrm>
          <a:prstGeom prst="rect">
            <a:avLst/>
          </a:prstGeom>
          <a:noFill/>
        </p:spPr>
        <p:txBody>
          <a:bodyPr wrap="square">
            <a:spAutoFit/>
          </a:bodyPr>
          <a:lstStyle/>
          <a:p>
            <a:pPr defTabSz="685800"/>
            <a:r>
              <a:rPr lang="en-US" sz="1350" b="1" dirty="0">
                <a:solidFill>
                  <a:prstClr val="black"/>
                </a:solidFill>
                <a:latin typeface="Calibri" panose="020F0502020204030204"/>
              </a:rPr>
              <a:t>Total	$</a:t>
            </a:r>
            <a:r>
              <a:rPr lang="en-US" sz="1350" dirty="0">
                <a:solidFill>
                  <a:prstClr val="black"/>
                </a:solidFill>
                <a:latin typeface="Orgon Slab Medium" panose="02000603000000020004" pitchFamily="50" charset="0"/>
              </a:rPr>
              <a:t> 42,828,672</a:t>
            </a:r>
            <a:endParaRPr lang="en-US" sz="1350"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7F050023-7C84-48CF-A54C-F2D71FE2D547}"/>
              </a:ext>
            </a:extLst>
          </p:cNvPr>
          <p:cNvSpPr txBox="1"/>
          <p:nvPr/>
        </p:nvSpPr>
        <p:spPr>
          <a:xfrm>
            <a:off x="7212736" y="5672680"/>
            <a:ext cx="1826293" cy="300082"/>
          </a:xfrm>
          <a:prstGeom prst="rect">
            <a:avLst/>
          </a:prstGeom>
          <a:noFill/>
        </p:spPr>
        <p:txBody>
          <a:bodyPr wrap="square">
            <a:spAutoFit/>
          </a:bodyPr>
          <a:lstStyle/>
          <a:p>
            <a:pPr algn="r" defTabSz="685800"/>
            <a:r>
              <a:rPr lang="en-US" sz="1350" b="1" dirty="0">
                <a:solidFill>
                  <a:prstClr val="black"/>
                </a:solidFill>
                <a:latin typeface="Calibri" panose="020F0502020204030204"/>
              </a:rPr>
              <a:t>	1.42</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26534977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628650" y="1135824"/>
            <a:ext cx="7886700" cy="994172"/>
          </a:xfrm>
        </p:spPr>
        <p:txBody>
          <a:bodyPr/>
          <a:lstStyle/>
          <a:p>
            <a:pPr algn="ctr"/>
            <a:r>
              <a:rPr lang="en-US" dirty="0">
                <a:solidFill>
                  <a:srgbClr val="00B050"/>
                </a:solidFill>
                <a:latin typeface="Orgon Slab Medium" panose="02000603000000020004" pitchFamily="50" charset="0"/>
              </a:rPr>
              <a:t>Budget</a:t>
            </a:r>
          </a:p>
        </p:txBody>
      </p:sp>
      <p:sp>
        <p:nvSpPr>
          <p:cNvPr id="3" name="Content Placeholder 2">
            <a:extLst>
              <a:ext uri="{FF2B5EF4-FFF2-40B4-BE49-F238E27FC236}">
                <a16:creationId xmlns:a16="http://schemas.microsoft.com/office/drawing/2014/main" id="{DA1DECCA-5C7E-40F6-B5D1-0E7397F99673}"/>
              </a:ext>
            </a:extLst>
          </p:cNvPr>
          <p:cNvSpPr>
            <a:spLocks noGrp="1"/>
          </p:cNvSpPr>
          <p:nvPr>
            <p:ph idx="1"/>
          </p:nvPr>
        </p:nvSpPr>
        <p:spPr>
          <a:xfrm>
            <a:off x="628650" y="1888298"/>
            <a:ext cx="8104803" cy="3843338"/>
          </a:xfrm>
        </p:spPr>
        <p:txBody>
          <a:bodyPr>
            <a:normAutofit fontScale="92500" lnSpcReduction="10000"/>
          </a:bodyPr>
          <a:lstStyle/>
          <a:p>
            <a:r>
              <a:rPr lang="en-US" dirty="0">
                <a:latin typeface="Orgon Slab Medium" panose="02000603000000020004" pitchFamily="50" charset="0"/>
              </a:rPr>
              <a:t>Current FY budget</a:t>
            </a:r>
          </a:p>
          <a:p>
            <a:pPr lvl="1"/>
            <a:r>
              <a:rPr lang="en-US" sz="2100" dirty="0">
                <a:latin typeface="Orgon Slab Medium" panose="02000603000000020004" pitchFamily="50" charset="0"/>
              </a:rPr>
              <a:t>Open faculty lines decided by Provost &amp; Deans</a:t>
            </a:r>
          </a:p>
          <a:p>
            <a:pPr lvl="1"/>
            <a:r>
              <a:rPr lang="en-US" sz="2100" dirty="0">
                <a:latin typeface="Orgon Slab Medium" panose="02000603000000020004" pitchFamily="50" charset="0"/>
              </a:rPr>
              <a:t>UG enrollment up 77 not 159 = about $820,000 less revenue</a:t>
            </a:r>
          </a:p>
          <a:p>
            <a:pPr lvl="1"/>
            <a:r>
              <a:rPr lang="en-US" sz="2100" dirty="0">
                <a:latin typeface="Orgon Slab Medium" panose="02000603000000020004" pitchFamily="50" charset="0"/>
              </a:rPr>
              <a:t>Retention appears down = lowered revenue</a:t>
            </a:r>
          </a:p>
          <a:p>
            <a:pPr lvl="1"/>
            <a:r>
              <a:rPr lang="en-US" sz="2100" dirty="0">
                <a:latin typeface="Orgon Slab Medium" panose="02000603000000020004" pitchFamily="50" charset="0"/>
              </a:rPr>
              <a:t>Grad enrollment up 53, fewer than budgeted; waivers lower, revenue loss = cost reduction</a:t>
            </a:r>
          </a:p>
          <a:p>
            <a:pPr lvl="1"/>
            <a:r>
              <a:rPr lang="en-US" sz="2100" dirty="0">
                <a:latin typeface="Orgon Slab Medium" panose="02000603000000020004" pitchFamily="50" charset="0"/>
              </a:rPr>
              <a:t>State funding flat next two years due to Federal funding, decline inn FY 25 ( AY 24-25) expected</a:t>
            </a:r>
          </a:p>
          <a:p>
            <a:r>
              <a:rPr lang="en-US" sz="2400" dirty="0">
                <a:latin typeface="Orgon Slab Medium" panose="02000603000000020004" pitchFamily="50" charset="0"/>
              </a:rPr>
              <a:t>KI Budget </a:t>
            </a:r>
          </a:p>
          <a:p>
            <a:pPr lvl="1"/>
            <a:r>
              <a:rPr lang="en-US" sz="2100" dirty="0">
                <a:latin typeface="Orgon Slab Medium" panose="02000603000000020004" pitchFamily="50" charset="0"/>
              </a:rPr>
              <a:t>“building a plane while flying it”</a:t>
            </a:r>
          </a:p>
          <a:p>
            <a:r>
              <a:rPr lang="en-US" sz="2400" dirty="0">
                <a:latin typeface="Orgon Slab Medium" panose="02000603000000020004" pitchFamily="50" charset="0"/>
              </a:rPr>
              <a:t>Distance Revenue</a:t>
            </a:r>
          </a:p>
          <a:p>
            <a:pPr lvl="1"/>
            <a:r>
              <a:rPr lang="en-US" sz="2100" dirty="0">
                <a:latin typeface="Orgon Slab Medium" panose="02000603000000020004" pitchFamily="50" charset="0"/>
              </a:rPr>
              <a:t>“Missouri Online is taking over” = dropped balls, numbers down</a:t>
            </a:r>
          </a:p>
          <a:p>
            <a:pPr lvl="1"/>
            <a:r>
              <a:rPr lang="en-US" sz="2100" dirty="0">
                <a:latin typeface="Orgon Slab Medium" panose="02000603000000020004" pitchFamily="50" charset="0"/>
              </a:rPr>
              <a:t>Beth Concepcion picking them up</a:t>
            </a:r>
          </a:p>
        </p:txBody>
      </p:sp>
    </p:spTree>
    <p:extLst>
      <p:ext uri="{BB962C8B-B14F-4D97-AF65-F5344CB8AC3E}">
        <p14:creationId xmlns:p14="http://schemas.microsoft.com/office/powerpoint/2010/main" val="3048052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1"/>
          </p:nvPr>
        </p:nvSpPr>
        <p:spPr>
          <a:xfrm>
            <a:off x="510790" y="2541306"/>
            <a:ext cx="8197114" cy="2673790"/>
          </a:xfrm>
        </p:spPr>
        <p:txBody>
          <a:bodyPr/>
          <a:lstStyle/>
          <a:p>
            <a:pPr marL="0" indent="0" defTabSz="857250">
              <a:buNone/>
            </a:pPr>
            <a:r>
              <a:rPr lang="en-US" sz="3600" dirty="0">
                <a:latin typeface="Orgon Slab" panose="02000503000000020004" pitchFamily="50" charset="0"/>
              </a:rPr>
              <a:t>III.	Campus Reports</a:t>
            </a:r>
          </a:p>
          <a:p>
            <a:pPr marL="858838" lvl="1" indent="-858838" defTabSz="685800">
              <a:buNone/>
            </a:pPr>
            <a:r>
              <a:rPr lang="en-US" sz="3600" dirty="0">
                <a:solidFill>
                  <a:srgbClr val="003B49"/>
                </a:solidFill>
                <a:latin typeface="Orgon Slab" panose="02000503000000020004" pitchFamily="50" charset="0"/>
              </a:rPr>
              <a:t>	B.	Student Council</a:t>
            </a:r>
          </a:p>
          <a:p>
            <a:pPr marL="858838" lvl="1" indent="-858838" defTabSz="685800">
              <a:buNone/>
            </a:pPr>
            <a:r>
              <a:rPr lang="en-US" sz="3600" dirty="0">
                <a:solidFill>
                  <a:srgbClr val="003B49"/>
                </a:solidFill>
                <a:latin typeface="Orgon Slab" panose="02000503000000020004" pitchFamily="50" charset="0"/>
              </a:rPr>
              <a:t>		A. Aiken</a:t>
            </a:r>
          </a:p>
          <a:p>
            <a:pPr marL="858838" lvl="1" indent="-858838" defTabSz="685800">
              <a:buNone/>
            </a:pPr>
            <a:r>
              <a:rPr lang="en-US" sz="2800" dirty="0">
                <a:solidFill>
                  <a:srgbClr val="003B49"/>
                </a:solidFill>
                <a:latin typeface="Orgon Slab" panose="02000503000000020004" pitchFamily="50" charset="0"/>
              </a:rPr>
              <a:t>				</a:t>
            </a:r>
          </a:p>
          <a:p>
            <a:pPr marL="858838" lvl="1" indent="-858838" defTabSz="685800">
              <a:buNone/>
            </a:pPr>
            <a:r>
              <a:rPr lang="en-US" sz="2800" dirty="0">
                <a:solidFill>
                  <a:srgbClr val="003B49"/>
                </a:solidFill>
                <a:latin typeface="Orgon Slab" panose="02000503000000020004" pitchFamily="50" charset="0"/>
              </a:rPr>
              <a:t>		</a:t>
            </a:r>
          </a:p>
          <a:p>
            <a:pPr marL="6350" indent="-6350" defTabSz="685800">
              <a:buNone/>
            </a:pPr>
            <a:endParaRPr lang="en-US" sz="3600" dirty="0">
              <a:latin typeface="Orgon Slab" panose="02000503000000020004" pitchFamily="50" charset="0"/>
            </a:endParaRPr>
          </a:p>
        </p:txBody>
      </p:sp>
      <p:sp>
        <p:nvSpPr>
          <p:cNvPr id="4" name="Text Placeholder 3"/>
          <p:cNvSpPr>
            <a:spLocks noGrp="1"/>
          </p:cNvSpPr>
          <p:nvPr>
            <p:ph type="body" sz="quarter" idx="12"/>
          </p:nvPr>
        </p:nvSpPr>
        <p:spPr>
          <a:xfrm>
            <a:off x="510790" y="1845062"/>
            <a:ext cx="8184662" cy="473672"/>
          </a:xfrm>
        </p:spPr>
        <p:txBody>
          <a:bodyPr>
            <a:noAutofit/>
          </a:bodyPr>
          <a:lstStyle/>
          <a:p>
            <a:pPr defTabSz="914400"/>
            <a:r>
              <a:rPr lang="en-US" sz="3600" dirty="0">
                <a:latin typeface="Orgon Slab" panose="02000503000000020004" pitchFamily="50" charset="0"/>
              </a:rPr>
              <a:t>Agenda</a:t>
            </a:r>
          </a:p>
        </p:txBody>
      </p:sp>
    </p:spTree>
    <p:extLst>
      <p:ext uri="{BB962C8B-B14F-4D97-AF65-F5344CB8AC3E}">
        <p14:creationId xmlns:p14="http://schemas.microsoft.com/office/powerpoint/2010/main" val="11491755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VI. Reports of Standing Committees</a:t>
            </a:r>
          </a:p>
          <a:p>
            <a:pPr marL="0" indent="0" defTabSz="685800">
              <a:buNone/>
            </a:pPr>
            <a:r>
              <a:rPr lang="en-US" sz="3600" dirty="0"/>
              <a:t>	</a:t>
            </a:r>
            <a:r>
              <a:rPr lang="en-US" sz="3600" dirty="0">
                <a:solidFill>
                  <a:srgbClr val="003B49"/>
                </a:solidFill>
                <a:latin typeface="Orgon Slab" panose="02000503000000020004" pitchFamily="50" charset="0"/>
              </a:rPr>
              <a:t>C.	Curricula</a:t>
            </a:r>
            <a:br>
              <a:rPr lang="en-US" sz="3600" dirty="0">
                <a:solidFill>
                  <a:srgbClr val="003B49"/>
                </a:solidFill>
                <a:latin typeface="Orgon Slab" panose="02000503000000020004" pitchFamily="50" charset="0"/>
              </a:rPr>
            </a:br>
            <a:r>
              <a:rPr lang="en-US" sz="3600" dirty="0">
                <a:solidFill>
                  <a:srgbClr val="003B49"/>
                </a:solidFill>
                <a:latin typeface="Orgon Slab" panose="02000503000000020004" pitchFamily="50" charset="0"/>
              </a:rPr>
              <a:t>		M. Davis for S. Raper</a:t>
            </a:r>
          </a:p>
          <a:p>
            <a:pPr marL="0" indent="0" defTabSz="685800">
              <a:buNone/>
            </a:pPr>
            <a:r>
              <a:rPr lang="en-US" sz="36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10012072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06C3315F-9967-456E-8C9A-C46355C10412}"/>
              </a:ext>
            </a:extLst>
          </p:cNvPr>
          <p:cNvSpPr txBox="1"/>
          <p:nvPr/>
        </p:nvSpPr>
        <p:spPr>
          <a:xfrm>
            <a:off x="568754" y="1859280"/>
            <a:ext cx="8006491" cy="42165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006F"/>
                </a:solidFill>
                <a:effectLst/>
                <a:uLnTx/>
                <a:uFillTx/>
                <a:latin typeface="Calibri"/>
                <a:ea typeface="+mn-ea"/>
                <a:cs typeface="+mn-cs"/>
              </a:rPr>
              <a:t>CCC Meeting</a:t>
            </a:r>
            <a:br>
              <a:rPr kumimoji="0" lang="en-US" sz="3600" b="0" i="0" u="none" strike="noStrike" kern="1200" cap="none" spc="0" normalizeH="0" baseline="0" noProof="0" dirty="0">
                <a:ln>
                  <a:noFill/>
                </a:ln>
                <a:solidFill>
                  <a:srgbClr val="33006F"/>
                </a:solidFill>
                <a:effectLst/>
                <a:uLnTx/>
                <a:uFillTx/>
                <a:latin typeface="Calibri"/>
                <a:ea typeface="+mn-ea"/>
                <a:cs typeface="+mn-cs"/>
              </a:rPr>
            </a:br>
            <a:r>
              <a:rPr kumimoji="0" lang="en-US" sz="3600" b="0" i="0" u="none" strike="noStrike" kern="1200" cap="none" spc="0" normalizeH="0" baseline="0" noProof="0" dirty="0">
                <a:ln>
                  <a:noFill/>
                </a:ln>
                <a:solidFill>
                  <a:srgbClr val="33006F"/>
                </a:solidFill>
                <a:effectLst/>
                <a:uLnTx/>
                <a:uFillTx/>
                <a:latin typeface="Calibri"/>
                <a:ea typeface="+mn-ea"/>
                <a:cs typeface="+mn-cs"/>
              </a:rPr>
              <a:t>	</a:t>
            </a:r>
            <a:r>
              <a:rPr kumimoji="0" lang="en-US" sz="3200" b="0" i="0" u="none" strike="noStrike" kern="1200" cap="none" spc="0" normalizeH="0" baseline="0" noProof="0" dirty="0">
                <a:ln>
                  <a:noFill/>
                </a:ln>
                <a:solidFill>
                  <a:srgbClr val="33006F"/>
                </a:solidFill>
                <a:effectLst/>
                <a:uLnTx/>
                <a:uFillTx/>
                <a:latin typeface="Calibri"/>
                <a:ea typeface="+mn-ea"/>
                <a:cs typeface="+mn-cs"/>
              </a:rPr>
              <a:t>	-28 September, 2021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006F"/>
                </a:solidFill>
                <a:effectLst/>
                <a:uLnTx/>
                <a:uFillTx/>
                <a:latin typeface="Calibri"/>
                <a:ea typeface="+mn-ea"/>
                <a:cs typeface="+mn-cs"/>
              </a:rPr>
              <a:t>Total Committee Activity</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33006F"/>
                </a:solidFill>
                <a:effectLst/>
                <a:uLnTx/>
                <a:uFillTx/>
                <a:latin typeface="Calibri"/>
                <a:ea typeface="+mn-ea"/>
                <a:cs typeface="+mn-cs"/>
              </a:rPr>
              <a:t>19 Course Change Requests (CC Forms)</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33006F"/>
                </a:solidFill>
                <a:effectLst/>
                <a:uLnTx/>
                <a:uFillTx/>
                <a:latin typeface="Calibri"/>
                <a:ea typeface="+mn-ea"/>
                <a:cs typeface="+mn-cs"/>
              </a:rPr>
              <a:t>9 Program Change Form (PC Forms)</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33006F"/>
                </a:solidFill>
                <a:effectLst/>
                <a:uLnTx/>
                <a:uFillTx/>
                <a:latin typeface="Calibri"/>
                <a:ea typeface="+mn-ea"/>
                <a:cs typeface="+mn-cs"/>
              </a:rPr>
              <a:t>3 Experimental Course Requests (EC Forms)</a:t>
            </a:r>
          </a:p>
        </p:txBody>
      </p:sp>
      <p:sp>
        <p:nvSpPr>
          <p:cNvPr id="6" name="TextBox 5">
            <a:extLst>
              <a:ext uri="{FF2B5EF4-FFF2-40B4-BE49-F238E27FC236}">
                <a16:creationId xmlns:a16="http://schemas.microsoft.com/office/drawing/2014/main" id="{A8FA7E8F-CEE5-4015-83D0-2AA09E36D79A}"/>
              </a:ext>
            </a:extLst>
          </p:cNvPr>
          <p:cNvSpPr txBox="1"/>
          <p:nvPr/>
        </p:nvSpPr>
        <p:spPr>
          <a:xfrm>
            <a:off x="4846525" y="355600"/>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21 October 2021</a:t>
            </a:r>
          </a:p>
        </p:txBody>
      </p:sp>
    </p:spTree>
    <p:extLst>
      <p:ext uri="{BB962C8B-B14F-4D97-AF65-F5344CB8AC3E}">
        <p14:creationId xmlns:p14="http://schemas.microsoft.com/office/powerpoint/2010/main" val="6140698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177552" y="1706820"/>
            <a:ext cx="8904303" cy="553997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Course Changes (CC) Requested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2564.7	AERO ENG 2861 : Aerospace Vehicle Performance</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873.5	AERO ENG 3251 : Aerospace Structures I</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835.4	AERO ENG 3613 : Aerospace Mechanics I</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7.1		AERO ENG 4253 : Aerospace Structures II</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143.1	BIO SCI 5010 : Graduate Seminar</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1451.8	CIV ENG 2601 : Fundamentals Of Environmental Engineering And Science</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1250.8	GEO ENG 5331 : Subsurface Hydrology</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2569.5	GEOPHYS 4231 : Seismic Interpretation</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768.9	GEOPHYS 5202 : Exploration and Development Seismology</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459.4	HISTORY 4245 : Nazi Germany and the Holocaust</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4821		MECH ENG 1761 : Introduction to Computer Aided Design</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765.8	MECH ENG 2519 : Thermodynamics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105.3	MECH ENG 2527 : Thermal Analysis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
        <p:nvSpPr>
          <p:cNvPr id="5" name="TextBox 4">
            <a:extLst>
              <a:ext uri="{FF2B5EF4-FFF2-40B4-BE49-F238E27FC236}">
                <a16:creationId xmlns:a16="http://schemas.microsoft.com/office/drawing/2014/main" id="{685D525E-CBA5-4F0E-A0E9-0E9E1A9768ED}"/>
              </a:ext>
            </a:extLst>
          </p:cNvPr>
          <p:cNvSpPr txBox="1"/>
          <p:nvPr/>
        </p:nvSpPr>
        <p:spPr>
          <a:xfrm>
            <a:off x="5120640" y="678765"/>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21 October 2021</a:t>
            </a:r>
          </a:p>
        </p:txBody>
      </p:sp>
    </p:spTree>
    <p:extLst>
      <p:ext uri="{BB962C8B-B14F-4D97-AF65-F5344CB8AC3E}">
        <p14:creationId xmlns:p14="http://schemas.microsoft.com/office/powerpoint/2010/main" val="320239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177552" y="1706820"/>
            <a:ext cx="8904303"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Course Changes (CC) Requested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1474.4	MECH ENG 2653 : Introduction To Manufacturing Processes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2099.4	MECH ENG 2761 : Introduction To Mechanical Design</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517.5	MECH ENG 3313 : Machine Dynamics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1286.6	MECH ENG 3411 : Modeling and Analysis of Dynamic Systems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617.4	NUC ENG 5428 : Advanced Reactor Laboratory I</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File: 1652.4	NUC ENG 5438 : Advanced Reactor Laboratory II</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p:txBody>
      </p:sp>
      <p:sp>
        <p:nvSpPr>
          <p:cNvPr id="5" name="TextBox 4">
            <a:extLst>
              <a:ext uri="{FF2B5EF4-FFF2-40B4-BE49-F238E27FC236}">
                <a16:creationId xmlns:a16="http://schemas.microsoft.com/office/drawing/2014/main" id="{685D525E-CBA5-4F0E-A0E9-0E9E1A9768ED}"/>
              </a:ext>
            </a:extLst>
          </p:cNvPr>
          <p:cNvSpPr txBox="1"/>
          <p:nvPr/>
        </p:nvSpPr>
        <p:spPr>
          <a:xfrm>
            <a:off x="5120640" y="678765"/>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21 October 2021</a:t>
            </a:r>
          </a:p>
        </p:txBody>
      </p:sp>
    </p:spTree>
    <p:extLst>
      <p:ext uri="{BB962C8B-B14F-4D97-AF65-F5344CB8AC3E}">
        <p14:creationId xmlns:p14="http://schemas.microsoft.com/office/powerpoint/2010/main" val="35968219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177552" y="1706820"/>
            <a:ext cx="8904303" cy="415498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Program Changes (PC) Requested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Bold"/>
                <a:ea typeface="Times New Roman" panose="02020603050405020304" pitchFamily="18" charset="0"/>
                <a:cs typeface="Calibri-Bold"/>
              </a:rPr>
              <a:t>	File: 141.33	AE ENG-BS : Aerospace Engineering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Bold"/>
                <a:ea typeface="Times New Roman" panose="02020603050405020304" pitchFamily="18" charset="0"/>
                <a:cs typeface="Calibri-Bold"/>
              </a:rPr>
              <a:t>	File: 51.21	EV ENG-BS : Environmental Engineering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Bold"/>
                <a:ea typeface="Times New Roman" panose="02020603050405020304" pitchFamily="18" charset="0"/>
                <a:cs typeface="Calibri-Bold"/>
              </a:rPr>
              <a:t>	File: 156.60	GE ENG-BS : Geological Engineering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Bold"/>
                <a:ea typeface="Times New Roman" panose="02020603050405020304" pitchFamily="18" charset="0"/>
                <a:cs typeface="Calibri-Bold"/>
              </a:rPr>
              <a:t>	File: 64.59	GL&amp;GPH-BS : Geology and Geophysics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Bold"/>
                <a:ea typeface="Times New Roman" panose="02020603050405020304" pitchFamily="18" charset="0"/>
                <a:cs typeface="Calibri-Bold"/>
              </a:rPr>
              <a:t>	File: 86.48	MC ENG-BS : Mechanical Engineering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Bold"/>
                <a:ea typeface="Times New Roman" panose="02020603050405020304" pitchFamily="18" charset="0"/>
                <a:cs typeface="Calibri-Bold"/>
              </a:rPr>
              <a:t>	File: 95.29	MI ENG-BS : Mining Engineering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Bold"/>
                <a:ea typeface="Times New Roman" panose="02020603050405020304" pitchFamily="18" charset="0"/>
                <a:cs typeface="Calibri-Bold"/>
              </a:rPr>
              <a:t>	File: 108.48	PE ENG-BS : Petroleum Engineering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Bold"/>
                <a:ea typeface="Times New Roman" panose="02020603050405020304" pitchFamily="18" charset="0"/>
                <a:cs typeface="Calibri-Bold"/>
              </a:rPr>
              <a:t>	File: 115.45	PHYSIC-BS : Physics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Bold"/>
                <a:ea typeface="Times New Roman" panose="02020603050405020304" pitchFamily="18" charset="0"/>
                <a:cs typeface="Calibri-Bold"/>
              </a:rPr>
              <a:t>	File: 352.4	SUB WAT-CT : Subsurface Water Resources Certificate</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p:txBody>
      </p:sp>
      <p:sp>
        <p:nvSpPr>
          <p:cNvPr id="5" name="TextBox 4">
            <a:extLst>
              <a:ext uri="{FF2B5EF4-FFF2-40B4-BE49-F238E27FC236}">
                <a16:creationId xmlns:a16="http://schemas.microsoft.com/office/drawing/2014/main" id="{685D525E-CBA5-4F0E-A0E9-0E9E1A9768ED}"/>
              </a:ext>
            </a:extLst>
          </p:cNvPr>
          <p:cNvSpPr txBox="1"/>
          <p:nvPr/>
        </p:nvSpPr>
        <p:spPr>
          <a:xfrm>
            <a:off x="5120640" y="678765"/>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21 October 2021</a:t>
            </a:r>
          </a:p>
        </p:txBody>
      </p:sp>
    </p:spTree>
    <p:extLst>
      <p:ext uri="{BB962C8B-B14F-4D97-AF65-F5344CB8AC3E}">
        <p14:creationId xmlns:p14="http://schemas.microsoft.com/office/powerpoint/2010/main" val="15644075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132080" y="1688389"/>
            <a:ext cx="8910320" cy="2480679"/>
          </a:xfrm>
          <a:prstGeom prst="rect">
            <a:avLst/>
          </a:prstGeom>
        </p:spPr>
        <p:txBody>
          <a:bodyPr wrap="square">
            <a:spAutoFit/>
          </a:bodyPr>
          <a:lstStyle/>
          <a:p>
            <a:pPr marL="231775" marR="0" lvl="1" indent="0" algn="l" defTabSz="457200" rtl="0" eaLnBrk="1" fontAlgn="auto" latinLnBrk="0" hangingPunct="1">
              <a:lnSpc>
                <a:spcPct val="100000"/>
              </a:lnSpc>
              <a:spcBef>
                <a:spcPct val="20000"/>
              </a:spcBef>
              <a:spcAft>
                <a:spcPts val="0"/>
              </a:spcAft>
              <a:buClrTx/>
              <a:buSzTx/>
              <a:buFontTx/>
              <a:buNone/>
              <a:tabLst>
                <a:tab pos="1941513" algn="l"/>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For Informational Purposes; No Senate Approval Required</a:t>
            </a:r>
          </a:p>
          <a:p>
            <a:pPr marL="231775" marR="0" lvl="1" indent="0" algn="l" defTabSz="457200" rtl="0" eaLnBrk="1" fontAlgn="auto" latinLnBrk="0" hangingPunct="1">
              <a:lnSpc>
                <a:spcPct val="100000"/>
              </a:lnSpc>
              <a:spcBef>
                <a:spcPct val="20000"/>
              </a:spcBef>
              <a:spcAft>
                <a:spcPts val="0"/>
              </a:spcAft>
              <a:buClrTx/>
              <a:buSzTx/>
              <a:buFontTx/>
              <a:buNone/>
              <a:tabLst>
                <a:tab pos="1941513" algn="l"/>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Experimental Courses (EC) Requested</a:t>
            </a:r>
            <a:br>
              <a:rPr kumimoji="0" lang="en-US" sz="2800" b="0" i="0" u="none" strike="noStrike" kern="1200" cap="none" spc="0" normalizeH="0" baseline="0" noProof="0" dirty="0">
                <a:ln>
                  <a:noFill/>
                </a:ln>
                <a:solidFill>
                  <a:srgbClr val="33006F"/>
                </a:solidFill>
                <a:effectLst/>
                <a:uLnTx/>
                <a:uFillTx/>
                <a:latin typeface="Calibri"/>
                <a:ea typeface="+mn-ea"/>
                <a:cs typeface="+mn-cs"/>
              </a:rPr>
            </a:b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	File: 4822		MIN ENG 6001.003 : Computational Rock Mechanics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	File: 4807		MS&amp;E 4001.001 : Medical Nanomaterials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	File: 4808		MS&amp;E 6001.006 : Advanced Medical Nanomaterials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231775" marR="0" lvl="1" indent="0" algn="l" defTabSz="457200" rtl="0" eaLnBrk="1" fontAlgn="auto" latinLnBrk="0" hangingPunct="1">
              <a:lnSpc>
                <a:spcPct val="100000"/>
              </a:lnSpc>
              <a:spcBef>
                <a:spcPct val="20000"/>
              </a:spcBef>
              <a:spcAft>
                <a:spcPts val="0"/>
              </a:spcAft>
              <a:buClrTx/>
              <a:buSzTx/>
              <a:buFontTx/>
              <a:buNone/>
              <a:tabLst>
                <a:tab pos="1941513" algn="l"/>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
        <p:nvSpPr>
          <p:cNvPr id="5" name="TextBox 4">
            <a:extLst>
              <a:ext uri="{FF2B5EF4-FFF2-40B4-BE49-F238E27FC236}">
                <a16:creationId xmlns:a16="http://schemas.microsoft.com/office/drawing/2014/main" id="{57C43BAA-6D2B-4B33-B8A6-66A21DD2F8EB}"/>
              </a:ext>
            </a:extLst>
          </p:cNvPr>
          <p:cNvSpPr txBox="1"/>
          <p:nvPr/>
        </p:nvSpPr>
        <p:spPr>
          <a:xfrm>
            <a:off x="5039360" y="678765"/>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21 October 2021</a:t>
            </a:r>
          </a:p>
        </p:txBody>
      </p:sp>
    </p:spTree>
    <p:extLst>
      <p:ext uri="{BB962C8B-B14F-4D97-AF65-F5344CB8AC3E}">
        <p14:creationId xmlns:p14="http://schemas.microsoft.com/office/powerpoint/2010/main" val="2795152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457734" y="2215542"/>
            <a:ext cx="7952620" cy="209288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Curriculum committee moves for FS to approve the 19 CC and 9 PC form actions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Discussion: Questions or comments?</a:t>
            </a:r>
          </a:p>
          <a:p>
            <a:pPr marL="463550" marR="0" lvl="1" indent="-231775" algn="l" defTabSz="457200" rtl="0" eaLnBrk="1" fontAlgn="auto" latinLnBrk="0" hangingPunct="1">
              <a:lnSpc>
                <a:spcPct val="100000"/>
              </a:lnSpc>
              <a:spcBef>
                <a:spcPts val="0"/>
              </a:spcBef>
              <a:spcAft>
                <a:spcPts val="0"/>
              </a:spcAft>
              <a:buClrTx/>
              <a:buSzTx/>
              <a:buFontTx/>
              <a:buNone/>
              <a:tabLst>
                <a:tab pos="1941513" algn="l"/>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	</a:t>
            </a:r>
          </a:p>
        </p:txBody>
      </p:sp>
      <p:sp>
        <p:nvSpPr>
          <p:cNvPr id="5" name="TextBox 4">
            <a:extLst>
              <a:ext uri="{FF2B5EF4-FFF2-40B4-BE49-F238E27FC236}">
                <a16:creationId xmlns:a16="http://schemas.microsoft.com/office/drawing/2014/main" id="{10E06AEA-0764-4C18-8F88-EF9FD554C6FD}"/>
              </a:ext>
            </a:extLst>
          </p:cNvPr>
          <p:cNvSpPr txBox="1"/>
          <p:nvPr/>
        </p:nvSpPr>
        <p:spPr>
          <a:xfrm>
            <a:off x="5120640" y="678765"/>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23 September 2021</a:t>
            </a:r>
          </a:p>
        </p:txBody>
      </p:sp>
    </p:spTree>
    <p:extLst>
      <p:ext uri="{BB962C8B-B14F-4D97-AF65-F5344CB8AC3E}">
        <p14:creationId xmlns:p14="http://schemas.microsoft.com/office/powerpoint/2010/main" val="4195990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EC2047-2ED0-4664-9F41-CFD04C79F8EC}"/>
              </a:ext>
            </a:extLst>
          </p:cNvPr>
          <p:cNvSpPr>
            <a:spLocks noGrp="1"/>
          </p:cNvSpPr>
          <p:nvPr>
            <p:ph type="body" sz="quarter" idx="10"/>
          </p:nvPr>
        </p:nvSpPr>
        <p:spPr>
          <a:xfrm>
            <a:off x="177800" y="1549400"/>
            <a:ext cx="8788400" cy="5588000"/>
          </a:xfrm>
        </p:spPr>
        <p:txBody>
          <a:bodyPr>
            <a:normAutofit fontScale="85000" lnSpcReduction="20000"/>
          </a:bodyPr>
          <a:lstStyle/>
          <a:p>
            <a:pPr marL="0" marR="0">
              <a:lnSpc>
                <a:spcPct val="115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Tahoma" panose="020B0604030504040204" pitchFamily="34" charset="0"/>
              </a:rPr>
              <a:t>To:		Faculty Senate</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Tahoma" panose="020B0604030504040204" pitchFamily="34" charset="0"/>
              </a:rPr>
              <a:t>From:		Missouri S&amp;T Campus Curricula Committee</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Tahoma" panose="020B0604030504040204" pitchFamily="34" charset="0"/>
              </a:rPr>
              <a:t>Re:		November 11, 2021 Meeting</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ahoma" panose="020B060403050404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The Missouri S&amp;T Campus Curricula Committee recommends to the Faculty Senate that the course changes requested on the following CC forms be approved: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File: 4752.10	COMP SCI 6407 : Internet of Things with Data Science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File: 4120.3	GEO ENG 5332 : Fundamentals of Groundwater Hydrology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File: 4823	HISTORY 3600 : World History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File: 4824	HISTORY 3625 : Slavery and Abolition in Atlantic World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File: 1630.4	NUC ENG 2406 : Reactor Operations I</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File: 1985.6	POL SCI 4510 : The Politics of the Global South</a:t>
            </a:r>
            <a:endParaRPr lang="en-US" sz="1800" dirty="0">
              <a:effectLst/>
              <a:latin typeface="Times New Roman" panose="02020603050405020304" pitchFamily="18" charset="0"/>
              <a:ea typeface="Times New Roman" panose="02020603050405020304" pitchFamily="18" charset="0"/>
            </a:endParaRPr>
          </a:p>
          <a:p>
            <a:pPr marL="342900" marR="0" indent="11430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The Missouri S&amp;T Campus Curricula Committee recommends to the Faculty Senate that the course and degree requirement changes requested on the following Program Change forms be approved: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File: 157.35	HIST-BA : History BA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File: 242.15	HISTORY-BS : Bachelor of Science in History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File: 104.27	NU ENG-BS : Nuclear Engineering BS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File: 350.4	GEO HAZ-CT : Geologic Hazards Certificate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For the information of the Faculty Senate, the following EC forms have been submitted by the University departments for an experimental course that will be offered in the near future:</a:t>
            </a:r>
            <a:endParaRPr lang="en-US" sz="18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File: 4826	EXP ENG 6001.006 : Simulation of Explosive Detonation and Energetic Events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3060601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650630" y="2704420"/>
            <a:ext cx="7904381" cy="3958333"/>
          </a:xfrm>
        </p:spPr>
        <p:txBody>
          <a:bodyPr/>
          <a:lstStyle/>
          <a:p>
            <a:pPr marL="0" indent="0" defTabSz="685800">
              <a:buNone/>
            </a:pPr>
            <a:r>
              <a:rPr lang="en-US" sz="3600" dirty="0">
                <a:latin typeface="Orgon Slab" panose="02000503000000020004" pitchFamily="50" charset="0"/>
              </a:rPr>
              <a:t>VII. Reports of Standing Committees</a:t>
            </a:r>
          </a:p>
          <a:p>
            <a:pPr marL="741362" indent="0" defTabSz="685800">
              <a:buNone/>
            </a:pPr>
            <a:r>
              <a:rPr lang="en-US" sz="3600" dirty="0">
                <a:solidFill>
                  <a:srgbClr val="003B49"/>
                </a:solidFill>
                <a:latin typeface="Orgon Slab" panose="02000503000000020004" pitchFamily="50" charset="0"/>
              </a:rPr>
              <a:t>D.	Information Technology and     	Computing</a:t>
            </a:r>
            <a:br>
              <a:rPr lang="en-US" sz="3600" dirty="0">
                <a:solidFill>
                  <a:srgbClr val="003B49"/>
                </a:solidFill>
                <a:latin typeface="Orgon Slab" panose="02000503000000020004" pitchFamily="50" charset="0"/>
              </a:rPr>
            </a:br>
            <a:r>
              <a:rPr lang="en-US" sz="3600" dirty="0">
                <a:solidFill>
                  <a:srgbClr val="003B49"/>
                </a:solidFill>
                <a:latin typeface="Orgon Slab" panose="02000503000000020004" pitchFamily="50" charset="0"/>
              </a:rPr>
              <a:t>	D. Stutts</a:t>
            </a:r>
            <a:r>
              <a:rPr lang="en-US" sz="3200" dirty="0">
                <a:solidFill>
                  <a:srgbClr val="003B49"/>
                </a:solidFill>
                <a:latin typeface="Orgon Slab" panose="02000503000000020004" pitchFamily="50" charset="0"/>
              </a:rPr>
              <a:t>	</a:t>
            </a:r>
          </a:p>
          <a:p>
            <a:pPr marL="0" indent="0" defTabSz="685800">
              <a:buNone/>
            </a:pPr>
            <a:r>
              <a:rPr lang="en-US" sz="3200" dirty="0"/>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31139003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C041B2-BD5F-EF42-B6FC-FFF9D3815B9A}"/>
              </a:ext>
            </a:extLst>
          </p:cNvPr>
          <p:cNvSpPr/>
          <p:nvPr/>
        </p:nvSpPr>
        <p:spPr>
          <a:xfrm>
            <a:off x="1298642" y="1316882"/>
            <a:ext cx="6755859" cy="3139321"/>
          </a:xfrm>
          <a:prstGeom prst="rect">
            <a:avLst/>
          </a:prstGeom>
        </p:spPr>
        <p:txBody>
          <a:bodyPr wrap="square">
            <a:spAutoFit/>
          </a:bodyPr>
          <a:lstStyle/>
          <a:p>
            <a:pPr defTabSz="685800"/>
            <a:endParaRPr lang="en-US" dirty="0">
              <a:solidFill>
                <a:prstClr val="black"/>
              </a:solidFill>
              <a:latin typeface="Times New Roman" panose="02020603050405020304" pitchFamily="18" charset="0"/>
              <a:cs typeface="Times New Roman" panose="02020603050405020304" pitchFamily="18" charset="0"/>
            </a:endParaRPr>
          </a:p>
          <a:p>
            <a:pPr defTabSz="685800"/>
            <a:r>
              <a:rPr lang="en-US" b="1" dirty="0">
                <a:solidFill>
                  <a:prstClr val="black"/>
                </a:solidFill>
                <a:latin typeface="Times New Roman" panose="02020603050405020304" pitchFamily="18" charset="0"/>
                <a:cs typeface="Times New Roman" panose="02020603050405020304" pitchFamily="18" charset="0"/>
              </a:rPr>
              <a:t>Issues Raised During the Last Faculty </a:t>
            </a:r>
            <a:r>
              <a:rPr lang="en-US" b="1">
                <a:solidFill>
                  <a:prstClr val="black"/>
                </a:solidFill>
                <a:latin typeface="Times New Roman" panose="02020603050405020304" pitchFamily="18" charset="0"/>
                <a:cs typeface="Times New Roman" panose="02020603050405020304" pitchFamily="18" charset="0"/>
              </a:rPr>
              <a:t>Senate Meeting on 9-23-21</a:t>
            </a:r>
            <a:endParaRPr lang="en-US" b="1" dirty="0">
              <a:solidFill>
                <a:prstClr val="black"/>
              </a:solidFill>
              <a:latin typeface="Times New Roman" panose="02020603050405020304" pitchFamily="18" charset="0"/>
              <a:cs typeface="Times New Roman" panose="02020603050405020304" pitchFamily="18" charset="0"/>
            </a:endParaRPr>
          </a:p>
          <a:p>
            <a:pPr defTabSz="685800"/>
            <a:endParaRPr lang="en-US" dirty="0">
              <a:solidFill>
                <a:prstClr val="black"/>
              </a:solidFill>
              <a:latin typeface="Times New Roman" panose="02020603050405020304" pitchFamily="18" charset="0"/>
              <a:cs typeface="Times New Roman" panose="02020603050405020304" pitchFamily="18" charset="0"/>
            </a:endParaRPr>
          </a:p>
          <a:p>
            <a:pPr marL="342900" indent="-342900" defTabSz="685800">
              <a:buFont typeface="+mj-lt"/>
              <a:buAutoNum type="arabicPeriod"/>
            </a:pPr>
            <a:r>
              <a:rPr lang="en-US" dirty="0">
                <a:solidFill>
                  <a:prstClr val="black"/>
                </a:solidFill>
                <a:latin typeface="Times New Roman" panose="02020603050405020304" pitchFamily="18" charset="0"/>
                <a:cs typeface="Times New Roman" panose="02020603050405020304" pitchFamily="18" charset="0"/>
              </a:rPr>
              <a:t>Help Desk response time (med to long-term)</a:t>
            </a:r>
          </a:p>
          <a:p>
            <a:pPr marL="342900" indent="-342900" defTabSz="685800">
              <a:buFont typeface="+mj-lt"/>
              <a:buAutoNum type="arabicPeriod"/>
            </a:pPr>
            <a:r>
              <a:rPr lang="en-US" dirty="0">
                <a:solidFill>
                  <a:prstClr val="black"/>
                </a:solidFill>
                <a:latin typeface="Times New Roman" panose="02020603050405020304" pitchFamily="18" charset="0"/>
                <a:cs typeface="Times New Roman" panose="02020603050405020304" pitchFamily="18" charset="0"/>
              </a:rPr>
              <a:t>Communications between Faculty and IT staff (short-term)</a:t>
            </a:r>
          </a:p>
          <a:p>
            <a:pPr marL="342900" indent="-342900" defTabSz="685800">
              <a:buFont typeface="+mj-lt"/>
              <a:buAutoNum type="arabicPeriod"/>
            </a:pPr>
            <a:r>
              <a:rPr lang="en-US" dirty="0">
                <a:solidFill>
                  <a:prstClr val="black"/>
                </a:solidFill>
                <a:latin typeface="Times New Roman" panose="02020603050405020304" pitchFamily="18" charset="0"/>
                <a:cs typeface="Times New Roman" panose="02020603050405020304" pitchFamily="18" charset="0"/>
              </a:rPr>
              <a:t>Integration of academic (Canvas, etc.) and IT support (?)</a:t>
            </a:r>
          </a:p>
          <a:p>
            <a:pPr marL="342900" indent="-342900" defTabSz="685800">
              <a:buFont typeface="+mj-lt"/>
              <a:buAutoNum type="arabicPeriod"/>
            </a:pPr>
            <a:r>
              <a:rPr lang="en-US" dirty="0">
                <a:solidFill>
                  <a:prstClr val="black"/>
                </a:solidFill>
                <a:latin typeface="Times New Roman" panose="02020603050405020304" pitchFamily="18" charset="0"/>
                <a:cs typeface="Times New Roman" panose="02020603050405020304" pitchFamily="18" charset="0"/>
              </a:rPr>
              <a:t>IT staffing  (long-term)</a:t>
            </a:r>
          </a:p>
          <a:p>
            <a:pPr marL="342900" indent="-342900" defTabSz="685800">
              <a:buFont typeface="+mj-lt"/>
              <a:buAutoNum type="arabicPeriod"/>
            </a:pPr>
            <a:r>
              <a:rPr lang="en-US" dirty="0">
                <a:solidFill>
                  <a:prstClr val="black"/>
                </a:solidFill>
                <a:latin typeface="Times New Roman" panose="02020603050405020304" pitchFamily="18" charset="0"/>
                <a:cs typeface="Times New Roman" panose="02020603050405020304" pitchFamily="18" charset="0"/>
              </a:rPr>
              <a:t>Relocation of IT back on campus (short – med-term)</a:t>
            </a:r>
          </a:p>
          <a:p>
            <a:pPr marL="342900" indent="-342900" defTabSz="685800">
              <a:buFont typeface="+mj-lt"/>
              <a:buAutoNum type="arabicPeriod"/>
            </a:pPr>
            <a:endParaRPr lang="en-US" dirty="0">
              <a:solidFill>
                <a:prstClr val="black"/>
              </a:solidFill>
              <a:latin typeface="Times New Roman" panose="02020603050405020304" pitchFamily="18" charset="0"/>
              <a:cs typeface="Times New Roman" panose="02020603050405020304" pitchFamily="18" charset="0"/>
            </a:endParaRPr>
          </a:p>
          <a:p>
            <a:pPr defTabSz="685800"/>
            <a:r>
              <a:rPr lang="en-US" dirty="0">
                <a:solidFill>
                  <a:prstClr val="black"/>
                </a:solidFill>
                <a:latin typeface="Times New Roman" panose="02020603050405020304" pitchFamily="18" charset="0"/>
                <a:cs typeface="Times New Roman" panose="02020603050405020304" pitchFamily="18" charset="0"/>
              </a:rPr>
              <a:t>Short-term = &lt; 3 Mos., Med-term = 3 – 6 Mos., Long-term = &gt; 1 year </a:t>
            </a:r>
          </a:p>
          <a:p>
            <a:pPr defTabSz="685800"/>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2762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1"/>
          </p:nvPr>
        </p:nvSpPr>
        <p:spPr>
          <a:xfrm>
            <a:off x="510790" y="2541306"/>
            <a:ext cx="8197114" cy="2673790"/>
          </a:xfrm>
        </p:spPr>
        <p:txBody>
          <a:bodyPr/>
          <a:lstStyle/>
          <a:p>
            <a:pPr marL="0" indent="0" defTabSz="857250">
              <a:buNone/>
            </a:pPr>
            <a:r>
              <a:rPr lang="en-US" sz="3600" dirty="0">
                <a:latin typeface="Orgon Slab" panose="02000503000000020004" pitchFamily="50" charset="0"/>
              </a:rPr>
              <a:t>III.	Campus Reports</a:t>
            </a:r>
          </a:p>
          <a:p>
            <a:pPr marL="858838" lvl="1" indent="-858838" defTabSz="685800">
              <a:buNone/>
            </a:pPr>
            <a:r>
              <a:rPr lang="en-US" sz="3600" dirty="0">
                <a:solidFill>
                  <a:srgbClr val="003B49"/>
                </a:solidFill>
                <a:latin typeface="Orgon Slab" panose="02000503000000020004" pitchFamily="50" charset="0"/>
              </a:rPr>
              <a:t>	C.	Council of Graduate Students</a:t>
            </a:r>
          </a:p>
          <a:p>
            <a:pPr marL="858838" lvl="1" indent="-858838" defTabSz="685800">
              <a:buNone/>
            </a:pPr>
            <a:r>
              <a:rPr lang="en-US" sz="3600" dirty="0">
                <a:solidFill>
                  <a:srgbClr val="003B49"/>
                </a:solidFill>
                <a:latin typeface="Orgon Slab" panose="02000503000000020004" pitchFamily="50" charset="0"/>
              </a:rPr>
              <a:t>		M. Nabi</a:t>
            </a:r>
          </a:p>
          <a:p>
            <a:pPr marL="858838" lvl="1" indent="-858838" defTabSz="685800">
              <a:buNone/>
            </a:pPr>
            <a:r>
              <a:rPr lang="en-US" sz="2800" dirty="0">
                <a:solidFill>
                  <a:srgbClr val="003B49"/>
                </a:solidFill>
                <a:latin typeface="Orgon Slab" panose="02000503000000020004" pitchFamily="50" charset="0"/>
              </a:rPr>
              <a:t>			</a:t>
            </a:r>
          </a:p>
          <a:p>
            <a:pPr marL="858838" lvl="1" indent="-858838" defTabSz="685800">
              <a:buNone/>
            </a:pPr>
            <a:r>
              <a:rPr lang="en-US" sz="3600" dirty="0">
                <a:solidFill>
                  <a:srgbClr val="003B49"/>
                </a:solidFill>
                <a:latin typeface="Orgon Slab" panose="02000503000000020004" pitchFamily="50" charset="0"/>
              </a:rPr>
              <a:t>	</a:t>
            </a:r>
            <a:r>
              <a:rPr lang="en-US" sz="2800" dirty="0">
                <a:solidFill>
                  <a:srgbClr val="003B49"/>
                </a:solidFill>
                <a:latin typeface="Orgon Slab" panose="02000503000000020004" pitchFamily="50" charset="0"/>
              </a:rPr>
              <a:t>	</a:t>
            </a:r>
          </a:p>
          <a:p>
            <a:pPr marL="858838" lvl="1" indent="-858838" defTabSz="685800">
              <a:buNone/>
            </a:pPr>
            <a:r>
              <a:rPr lang="en-US" sz="2800" dirty="0">
                <a:solidFill>
                  <a:srgbClr val="003B49"/>
                </a:solidFill>
                <a:latin typeface="Orgon Slab" panose="02000503000000020004" pitchFamily="50" charset="0"/>
              </a:rPr>
              <a:t>		</a:t>
            </a:r>
          </a:p>
          <a:p>
            <a:pPr marL="6350" indent="-6350" defTabSz="685800">
              <a:buNone/>
            </a:pPr>
            <a:endParaRPr lang="en-US" sz="3600" dirty="0">
              <a:latin typeface="Orgon Slab" panose="02000503000000020004" pitchFamily="50" charset="0"/>
            </a:endParaRPr>
          </a:p>
        </p:txBody>
      </p:sp>
      <p:sp>
        <p:nvSpPr>
          <p:cNvPr id="4" name="Text Placeholder 3"/>
          <p:cNvSpPr>
            <a:spLocks noGrp="1"/>
          </p:cNvSpPr>
          <p:nvPr>
            <p:ph type="body" sz="quarter" idx="12"/>
          </p:nvPr>
        </p:nvSpPr>
        <p:spPr>
          <a:xfrm>
            <a:off x="510790" y="1845062"/>
            <a:ext cx="8184662" cy="473672"/>
          </a:xfrm>
        </p:spPr>
        <p:txBody>
          <a:bodyPr>
            <a:noAutofit/>
          </a:bodyPr>
          <a:lstStyle/>
          <a:p>
            <a:pPr defTabSz="914400"/>
            <a:r>
              <a:rPr lang="en-US" sz="3600" dirty="0">
                <a:latin typeface="Orgon Slab" panose="02000503000000020004" pitchFamily="50" charset="0"/>
              </a:rPr>
              <a:t>Agenda</a:t>
            </a:r>
          </a:p>
        </p:txBody>
      </p:sp>
    </p:spTree>
    <p:extLst>
      <p:ext uri="{BB962C8B-B14F-4D97-AF65-F5344CB8AC3E}">
        <p14:creationId xmlns:p14="http://schemas.microsoft.com/office/powerpoint/2010/main" val="21953833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6ADA3C-D91F-F448-9CEF-639F6A970CAC}"/>
              </a:ext>
            </a:extLst>
          </p:cNvPr>
          <p:cNvSpPr/>
          <p:nvPr/>
        </p:nvSpPr>
        <p:spPr>
          <a:xfrm>
            <a:off x="344116" y="1338770"/>
            <a:ext cx="8578580" cy="4385816"/>
          </a:xfrm>
          <a:prstGeom prst="rect">
            <a:avLst/>
          </a:prstGeom>
        </p:spPr>
        <p:txBody>
          <a:bodyPr wrap="square">
            <a:spAutoFit/>
          </a:bodyPr>
          <a:lstStyle/>
          <a:p>
            <a:pPr defTabSz="685800"/>
            <a:r>
              <a:rPr lang="en-US" b="1" dirty="0">
                <a:solidFill>
                  <a:prstClr val="black"/>
                </a:solidFill>
                <a:latin typeface="Times New Roman" panose="02020603050405020304" pitchFamily="18" charset="0"/>
                <a:cs typeface="Times New Roman" panose="02020603050405020304" pitchFamily="18" charset="0"/>
              </a:rPr>
              <a:t>Issues Discussed During Yesterday’s ITCC Meeting and </a:t>
            </a:r>
            <a:r>
              <a:rPr lang="en-US" b="1" dirty="0">
                <a:solidFill>
                  <a:srgbClr val="FF0000"/>
                </a:solidFill>
                <a:latin typeface="Times New Roman" panose="02020603050405020304" pitchFamily="18" charset="0"/>
                <a:cs typeface="Times New Roman" panose="02020603050405020304" pitchFamily="18" charset="0"/>
              </a:rPr>
              <a:t>Answers/Actions Proposed</a:t>
            </a:r>
          </a:p>
          <a:p>
            <a:pPr defTabSz="685800"/>
            <a:endParaRPr lang="en-US" dirty="0">
              <a:solidFill>
                <a:prstClr val="black"/>
              </a:solidFill>
              <a:latin typeface="Times New Roman" panose="02020603050405020304" pitchFamily="18" charset="0"/>
              <a:cs typeface="Times New Roman" panose="02020603050405020304" pitchFamily="18" charset="0"/>
            </a:endParaRPr>
          </a:p>
          <a:p>
            <a:pPr marL="257175" indent="-257175" defTabSz="685800">
              <a:buFont typeface="+mj-lt"/>
              <a:buAutoNum type="arabicPeriod"/>
            </a:pPr>
            <a:r>
              <a:rPr lang="en-US" sz="1350" dirty="0">
                <a:solidFill>
                  <a:prstClr val="black"/>
                </a:solidFill>
                <a:latin typeface="Calibri" panose="020F0502020204030204"/>
              </a:rPr>
              <a:t>Significantly increased time to respond to Help Desk tickets.  </a:t>
            </a:r>
            <a:r>
              <a:rPr lang="en-US" sz="1350" dirty="0">
                <a:solidFill>
                  <a:srgbClr val="FF0000"/>
                </a:solidFill>
                <a:latin typeface="Calibri" panose="020F0502020204030204"/>
              </a:rPr>
              <a:t>Problem is due to (1) inadequate staffing, (2) non-optimal ticketing system, and (3) IT support staff not on central campus.  S&amp;T CIO is working the problem and has it as his highest priority.</a:t>
            </a:r>
          </a:p>
          <a:p>
            <a:pPr marL="257175" indent="-257175" defTabSz="685800">
              <a:buFont typeface="+mj-lt"/>
              <a:buAutoNum type="arabicPeriod"/>
            </a:pPr>
            <a:r>
              <a:rPr lang="en-US" sz="1350" dirty="0">
                <a:solidFill>
                  <a:prstClr val="black"/>
                </a:solidFill>
                <a:latin typeface="Calibri" panose="020F0502020204030204"/>
              </a:rPr>
              <a:t>Need for better communication between faculty and IT staff, and better understanding on the faculty’s part of the  resource constraints imposed on IT.  Need for more patience on the part of faculty while our brand new CIO works through some of the current issues.  </a:t>
            </a:r>
            <a:r>
              <a:rPr lang="en-US" sz="1350" dirty="0">
                <a:solidFill>
                  <a:srgbClr val="FF0000"/>
                </a:solidFill>
                <a:latin typeface="Calibri" panose="020F0502020204030204"/>
              </a:rPr>
              <a:t>ITCC facilitate this by communicating key issues and actions through the Deans and department chairs.  Other conduits will be discussed and considered.</a:t>
            </a:r>
          </a:p>
          <a:p>
            <a:pPr marL="257175" indent="-257175" defTabSz="685800">
              <a:buFont typeface="+mj-lt"/>
              <a:buAutoNum type="arabicPeriod"/>
            </a:pPr>
            <a:r>
              <a:rPr lang="en-US" sz="1350" dirty="0">
                <a:solidFill>
                  <a:prstClr val="black"/>
                </a:solidFill>
                <a:latin typeface="Calibri" panose="020F0502020204030204"/>
              </a:rPr>
              <a:t>Adequate support for research computing given that this group must now support the both Columbia and Rolla.  </a:t>
            </a:r>
            <a:r>
              <a:rPr lang="en-US" sz="1350" dirty="0">
                <a:solidFill>
                  <a:srgbClr val="FF0000"/>
                </a:solidFill>
                <a:latin typeface="Calibri" panose="020F0502020204030204"/>
              </a:rPr>
              <a:t>Something to keep an eye on. May even be an opportunity for S&amp;T.  More staff would be necessary to fully support custom systems for individual PIs.</a:t>
            </a:r>
          </a:p>
          <a:p>
            <a:pPr marL="257175" indent="-257175" defTabSz="685800">
              <a:buFont typeface="+mj-lt"/>
              <a:buAutoNum type="arabicPeriod"/>
            </a:pPr>
            <a:r>
              <a:rPr lang="en-US" sz="1350" dirty="0">
                <a:solidFill>
                  <a:prstClr val="black"/>
                </a:solidFill>
                <a:latin typeface="Calibri" panose="020F0502020204030204"/>
              </a:rPr>
              <a:t>Better communication between UM system and faculty regarding software and policy changes to avoid unintended consequences affecting students, staff, and faculty.  </a:t>
            </a:r>
            <a:r>
              <a:rPr lang="en-US" sz="1350" dirty="0">
                <a:solidFill>
                  <a:srgbClr val="FF0000"/>
                </a:solidFill>
                <a:latin typeface="Calibri" panose="020F0502020204030204"/>
              </a:rPr>
              <a:t>Many recent complaints concern Canvas, which falls under eLearning, and not IT.  ITCC will invite UM Chief Online Learning Officer, Matthew Gunkel, to discuss this </a:t>
            </a:r>
            <a:r>
              <a:rPr lang="en-US" sz="1350">
                <a:solidFill>
                  <a:srgbClr val="FF0000"/>
                </a:solidFill>
                <a:latin typeface="Calibri" panose="020F0502020204030204"/>
              </a:rPr>
              <a:t>issue.</a:t>
            </a:r>
          </a:p>
          <a:p>
            <a:pPr marL="257175" indent="-257175" defTabSz="685800">
              <a:buFont typeface="+mj-lt"/>
              <a:buAutoNum type="arabicPeriod"/>
            </a:pPr>
            <a:r>
              <a:rPr lang="en-US" sz="1350" dirty="0">
                <a:solidFill>
                  <a:prstClr val="black"/>
                </a:solidFill>
                <a:latin typeface="Calibri" panose="020F0502020204030204"/>
              </a:rPr>
              <a:t>Adequate support for multiple computing platforms.  One size (platform) does not fit all faculty.  Windows, Mac, and Linux/Unix.  </a:t>
            </a:r>
            <a:r>
              <a:rPr lang="en-US" sz="1350" dirty="0">
                <a:solidFill>
                  <a:srgbClr val="FF0000"/>
                </a:solidFill>
                <a:latin typeface="Calibri" panose="020F0502020204030204"/>
              </a:rPr>
              <a:t>More support will be available as IT staffing resources allow.  Multi-platform support is a recognized area of concern but need to improve overall IT support first (see #1).</a:t>
            </a:r>
          </a:p>
          <a:p>
            <a:pPr marL="257175" indent="-257175" defTabSz="685800">
              <a:buFont typeface="+mj-lt"/>
              <a:buAutoNum type="arabicPeriod"/>
            </a:pPr>
            <a:r>
              <a:rPr lang="en-US" sz="1350" dirty="0">
                <a:solidFill>
                  <a:prstClr val="black"/>
                </a:solidFill>
                <a:latin typeface="Calibri" panose="020F0502020204030204"/>
              </a:rPr>
              <a:t>Faculty desktop enhancement policy: pennywise, pound foolish?  </a:t>
            </a:r>
            <a:r>
              <a:rPr lang="en-US" sz="1350" dirty="0">
                <a:solidFill>
                  <a:srgbClr val="FF0000"/>
                </a:solidFill>
                <a:latin typeface="Calibri" panose="020F0502020204030204"/>
              </a:rPr>
              <a:t>The new faculty desktop enhancement program allows replacement every four years, and approximately doubles the amount contributed to the cost by IT.  </a:t>
            </a:r>
            <a:r>
              <a:rPr lang="en-US" sz="1350" dirty="0">
                <a:solidFill>
                  <a:prstClr val="black"/>
                </a:solidFill>
                <a:latin typeface="Calibri" panose="020F0502020204030204"/>
              </a:rPr>
              <a:t> </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1518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VII. Reports of Standing Committees</a:t>
            </a:r>
          </a:p>
          <a:p>
            <a:pPr marL="0" indent="0" defTabSz="685800">
              <a:buNone/>
            </a:pPr>
            <a:r>
              <a:rPr lang="en-US" sz="3600" dirty="0"/>
              <a:t>	</a:t>
            </a:r>
            <a:r>
              <a:rPr lang="en-US" sz="3600" dirty="0">
                <a:solidFill>
                  <a:srgbClr val="003B49"/>
                </a:solidFill>
                <a:latin typeface="Orgon Slab" panose="02000503000000020004" pitchFamily="50" charset="0"/>
              </a:rPr>
              <a:t>E. Committee for Effective Teaching</a:t>
            </a:r>
          </a:p>
          <a:p>
            <a:pPr marL="0" indent="0" defTabSz="685800">
              <a:buNone/>
            </a:pPr>
            <a:r>
              <a:rPr lang="en-US" sz="3600" dirty="0">
                <a:solidFill>
                  <a:srgbClr val="003B49"/>
                </a:solidFill>
                <a:latin typeface="Orgon Slab" panose="02000503000000020004" pitchFamily="50" charset="0"/>
              </a:rPr>
              <a:t>	    D. Burns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2027679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a:spLocks noGrp="1"/>
          </p:cNvSpPr>
          <p:nvPr>
            <p:ph type="body" sz="quarter" idx="10"/>
          </p:nvPr>
        </p:nvSpPr>
        <p:spPr/>
        <p:txBody>
          <a:bodyPr>
            <a:normAutofit lnSpcReduction="10000"/>
          </a:bodyPr>
          <a:lstStyle/>
          <a:p>
            <a:r>
              <a:rPr lang="en-US" dirty="0"/>
              <a:t>CET Presentation to Faculty Senate</a:t>
            </a:r>
          </a:p>
          <a:p>
            <a:r>
              <a:rPr lang="en-US" sz="2900" dirty="0"/>
              <a:t>October 21, 2021</a:t>
            </a:r>
          </a:p>
          <a:p>
            <a:r>
              <a:rPr lang="en-US" sz="2900" dirty="0"/>
              <a:t>Dr. Devin Burns</a:t>
            </a:r>
          </a:p>
        </p:txBody>
      </p:sp>
    </p:spTree>
    <p:extLst>
      <p:ext uri="{BB962C8B-B14F-4D97-AF65-F5344CB8AC3E}">
        <p14:creationId xmlns:p14="http://schemas.microsoft.com/office/powerpoint/2010/main" val="30153394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800" dirty="0"/>
              <a:t>Issue #1: Combining Distance and campus </a:t>
            </a:r>
            <a:r>
              <a:rPr lang="en-US" sz="2800" dirty="0" err="1"/>
              <a:t>evals</a:t>
            </a:r>
            <a:endParaRPr lang="en-US" sz="2800" dirty="0"/>
          </a:p>
        </p:txBody>
      </p:sp>
      <p:sp>
        <p:nvSpPr>
          <p:cNvPr id="3" name="Text Placeholder 2"/>
          <p:cNvSpPr>
            <a:spLocks noGrp="1"/>
          </p:cNvSpPr>
          <p:nvPr>
            <p:ph type="body" sz="quarter" idx="11"/>
          </p:nvPr>
        </p:nvSpPr>
        <p:spPr>
          <a:xfrm>
            <a:off x="671757" y="1063063"/>
            <a:ext cx="8196210" cy="4015497"/>
          </a:xfrm>
        </p:spPr>
        <p:txBody>
          <a:bodyPr/>
          <a:lstStyle/>
          <a:p>
            <a:r>
              <a:rPr lang="en-US" sz="2000" dirty="0"/>
              <a:t>Now that Global learning is gone, distance courses have no current mechanism for student evaluations</a:t>
            </a:r>
          </a:p>
          <a:p>
            <a:r>
              <a:rPr lang="en-US" sz="2000" dirty="0"/>
              <a:t>IT has proposed combining them with on-campus evaluations</a:t>
            </a:r>
          </a:p>
          <a:p>
            <a:pPr lvl="1"/>
            <a:r>
              <a:rPr lang="en-US" sz="1800" dirty="0"/>
              <a:t>Everything will be same except the communication. </a:t>
            </a:r>
          </a:p>
          <a:p>
            <a:pPr lvl="1"/>
            <a:r>
              <a:rPr lang="en-US" sz="1800" dirty="0"/>
              <a:t>IT will create both Campus and Distance surveys </a:t>
            </a:r>
          </a:p>
          <a:p>
            <a:pPr lvl="1"/>
            <a:r>
              <a:rPr lang="en-US" sz="1800" dirty="0"/>
              <a:t>The instructor will receive the course list email including both campus and distance</a:t>
            </a:r>
          </a:p>
          <a:p>
            <a:pPr lvl="1"/>
            <a:r>
              <a:rPr lang="en-US" sz="1800" dirty="0"/>
              <a:t>The instructor will receive the course response rate including both campus and distance</a:t>
            </a:r>
          </a:p>
          <a:p>
            <a:pPr lvl="1"/>
            <a:r>
              <a:rPr lang="en-US" sz="1800" dirty="0"/>
              <a:t>Students will receive combined emails (not one from Campus and one from Distance, if they’re taking both campus and distance courses)</a:t>
            </a:r>
          </a:p>
          <a:p>
            <a:pPr lvl="1"/>
            <a:r>
              <a:rPr lang="en-US" sz="1800" dirty="0"/>
              <a:t>The survey result will stay the same. You can filter on survey type.</a:t>
            </a:r>
          </a:p>
          <a:p>
            <a:pPr lvl="1"/>
            <a:r>
              <a:rPr lang="en-US" sz="1800" dirty="0"/>
              <a:t>The instructor/department/campus average have always included both on-campus and distance from the very beginning.</a:t>
            </a:r>
          </a:p>
          <a:p>
            <a:pPr lvl="1"/>
            <a:endParaRPr lang="en-US" dirty="0"/>
          </a:p>
        </p:txBody>
      </p:sp>
    </p:spTree>
    <p:extLst>
      <p:ext uri="{BB962C8B-B14F-4D97-AF65-F5344CB8AC3E}">
        <p14:creationId xmlns:p14="http://schemas.microsoft.com/office/powerpoint/2010/main" val="10487426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C2863-9E9C-4849-AD56-0D2E1A4AFB22}"/>
              </a:ext>
            </a:extLst>
          </p:cNvPr>
          <p:cNvSpPr>
            <a:spLocks noGrp="1"/>
          </p:cNvSpPr>
          <p:nvPr>
            <p:ph type="body" sz="quarter" idx="10"/>
          </p:nvPr>
        </p:nvSpPr>
        <p:spPr/>
        <p:txBody>
          <a:bodyPr>
            <a:normAutofit/>
          </a:bodyPr>
          <a:lstStyle/>
          <a:p>
            <a:r>
              <a:rPr lang="en-US" sz="2800" dirty="0"/>
              <a:t>Issue #1: Combining Distance and campus </a:t>
            </a:r>
            <a:r>
              <a:rPr lang="en-US" sz="2800" dirty="0" err="1"/>
              <a:t>evals</a:t>
            </a:r>
            <a:endParaRPr lang="en-US" sz="2800" dirty="0"/>
          </a:p>
        </p:txBody>
      </p:sp>
      <p:sp>
        <p:nvSpPr>
          <p:cNvPr id="3" name="Text Placeholder 2">
            <a:extLst>
              <a:ext uri="{FF2B5EF4-FFF2-40B4-BE49-F238E27FC236}">
                <a16:creationId xmlns:a16="http://schemas.microsoft.com/office/drawing/2014/main" id="{29FCE88B-D748-F54A-B4CC-52C259F8A841}"/>
              </a:ext>
            </a:extLst>
          </p:cNvPr>
          <p:cNvSpPr>
            <a:spLocks noGrp="1"/>
          </p:cNvSpPr>
          <p:nvPr>
            <p:ph type="body" sz="quarter" idx="11"/>
          </p:nvPr>
        </p:nvSpPr>
        <p:spPr/>
        <p:txBody>
          <a:bodyPr/>
          <a:lstStyle/>
          <a:p>
            <a:r>
              <a:rPr lang="en-US" dirty="0"/>
              <a:t>Faculty Senate: Decision requested</a:t>
            </a:r>
          </a:p>
          <a:p>
            <a:r>
              <a:rPr lang="en-US" dirty="0"/>
              <a:t>Motion from CET:</a:t>
            </a:r>
          </a:p>
          <a:p>
            <a:pPr lvl="1"/>
            <a:r>
              <a:rPr lang="en-US" dirty="0"/>
              <a:t>Faculty Senate requests IT to combine distance and on-campus sections for the end-of-semester course evaluations, such that both use the same evaluation instrument; such that each section of a course shall have a separate number as a result.</a:t>
            </a:r>
          </a:p>
        </p:txBody>
      </p:sp>
    </p:spTree>
    <p:extLst>
      <p:ext uri="{BB962C8B-B14F-4D97-AF65-F5344CB8AC3E}">
        <p14:creationId xmlns:p14="http://schemas.microsoft.com/office/powerpoint/2010/main" val="5284938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94589B-448F-D141-BC7B-70F4E5BC91C2}"/>
              </a:ext>
            </a:extLst>
          </p:cNvPr>
          <p:cNvSpPr>
            <a:spLocks noGrp="1"/>
          </p:cNvSpPr>
          <p:nvPr>
            <p:ph type="body" sz="quarter" idx="10"/>
          </p:nvPr>
        </p:nvSpPr>
        <p:spPr/>
        <p:txBody>
          <a:bodyPr>
            <a:normAutofit/>
          </a:bodyPr>
          <a:lstStyle/>
          <a:p>
            <a:r>
              <a:rPr lang="en-US" sz="2800" dirty="0"/>
              <a:t>Issue #2: Transitional evaluation instrument</a:t>
            </a:r>
          </a:p>
        </p:txBody>
      </p:sp>
      <p:sp>
        <p:nvSpPr>
          <p:cNvPr id="3" name="Text Placeholder 2">
            <a:extLst>
              <a:ext uri="{FF2B5EF4-FFF2-40B4-BE49-F238E27FC236}">
                <a16:creationId xmlns:a16="http://schemas.microsoft.com/office/drawing/2014/main" id="{AC89D93D-4114-FF42-85E1-457BDFD9B25A}"/>
              </a:ext>
            </a:extLst>
          </p:cNvPr>
          <p:cNvSpPr>
            <a:spLocks noGrp="1"/>
          </p:cNvSpPr>
          <p:nvPr>
            <p:ph type="body" sz="quarter" idx="11"/>
          </p:nvPr>
        </p:nvSpPr>
        <p:spPr>
          <a:xfrm>
            <a:off x="660209" y="1363509"/>
            <a:ext cx="8196210" cy="4015497"/>
          </a:xfrm>
        </p:spPr>
        <p:txBody>
          <a:bodyPr/>
          <a:lstStyle/>
          <a:p>
            <a:r>
              <a:rPr lang="en-US" dirty="0"/>
              <a:t>Last November the CET voted to approve a new set of questions for the Student Evaluation of Teaching (SET)</a:t>
            </a:r>
          </a:p>
          <a:p>
            <a:r>
              <a:rPr lang="en-US" dirty="0"/>
              <a:t>The current instrument has:</a:t>
            </a:r>
          </a:p>
          <a:p>
            <a:pPr lvl="1"/>
            <a:r>
              <a:rPr lang="en-US" dirty="0"/>
              <a:t>4 state mandated items (e.g. I would recommend this instructor)</a:t>
            </a:r>
          </a:p>
          <a:p>
            <a:pPr lvl="1"/>
            <a:r>
              <a:rPr lang="en-US" dirty="0"/>
              <a:t>The main "overall effectiveness" item</a:t>
            </a:r>
          </a:p>
          <a:p>
            <a:pPr lvl="1"/>
            <a:r>
              <a:rPr lang="en-US" dirty="0"/>
              <a:t>6 other questions (e.g. rate the instructor's preparation for class)</a:t>
            </a:r>
          </a:p>
          <a:p>
            <a:r>
              <a:rPr lang="en-US" dirty="0"/>
              <a:t>We retained the 4 state mandated questions and the "overall effectiveness" item, but replaced the other six questions with a new list of 10 from a well developed and validated instrument (the Teacher Behaviors Checklist</a:t>
            </a:r>
            <a:r>
              <a:rPr lang="en-US" baseline="30000" dirty="0"/>
              <a:t>1</a:t>
            </a:r>
            <a:r>
              <a:rPr lang="en-US" dirty="0"/>
              <a:t>)</a:t>
            </a:r>
          </a:p>
        </p:txBody>
      </p:sp>
      <p:sp>
        <p:nvSpPr>
          <p:cNvPr id="4" name="TextBox 3">
            <a:extLst>
              <a:ext uri="{FF2B5EF4-FFF2-40B4-BE49-F238E27FC236}">
                <a16:creationId xmlns:a16="http://schemas.microsoft.com/office/drawing/2014/main" id="{640EF028-E741-7F40-B0BB-E9A397E090FD}"/>
              </a:ext>
            </a:extLst>
          </p:cNvPr>
          <p:cNvSpPr txBox="1"/>
          <p:nvPr/>
        </p:nvSpPr>
        <p:spPr>
          <a:xfrm>
            <a:off x="671757" y="6191806"/>
            <a:ext cx="6688183"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B49"/>
                </a:solidFill>
                <a:effectLst/>
                <a:uLnTx/>
                <a:uFillTx/>
                <a:latin typeface="Calibri"/>
                <a:ea typeface="+mn-ea"/>
                <a:cs typeface="+mn-cs"/>
              </a:rPr>
              <a:t>1. Keeley, J., Smith, D. &amp; </a:t>
            </a:r>
            <a:r>
              <a:rPr kumimoji="0" lang="en-US" sz="1400" b="0" i="0" u="none" strike="noStrike" kern="1200" cap="none" spc="0" normalizeH="0" baseline="0" noProof="0" dirty="0" err="1">
                <a:ln>
                  <a:noFill/>
                </a:ln>
                <a:solidFill>
                  <a:srgbClr val="003B49"/>
                </a:solidFill>
                <a:effectLst/>
                <a:uLnTx/>
                <a:uFillTx/>
                <a:latin typeface="Calibri"/>
                <a:ea typeface="+mn-ea"/>
                <a:cs typeface="+mn-cs"/>
              </a:rPr>
              <a:t>Buskist</a:t>
            </a:r>
            <a:r>
              <a:rPr kumimoji="0" lang="en-US" sz="1400" b="0" i="0" u="none" strike="noStrike" kern="1200" cap="none" spc="0" normalizeH="0" baseline="0" noProof="0" dirty="0">
                <a:ln>
                  <a:noFill/>
                </a:ln>
                <a:solidFill>
                  <a:srgbClr val="003B49"/>
                </a:solidFill>
                <a:effectLst/>
                <a:uLnTx/>
                <a:uFillTx/>
                <a:latin typeface="Calibri"/>
                <a:ea typeface="+mn-ea"/>
                <a:cs typeface="+mn-cs"/>
              </a:rPr>
              <a:t>, W. The Teacher Behaviors Checklist: Factor Analysis of Its Utility for Evaluating Teaching. </a:t>
            </a:r>
            <a:r>
              <a:rPr kumimoji="0" lang="en-US" sz="1400" b="0" i="1" u="none" strike="noStrike" kern="1200" cap="none" spc="0" normalizeH="0" baseline="0" noProof="0" dirty="0">
                <a:ln>
                  <a:noFill/>
                </a:ln>
                <a:solidFill>
                  <a:srgbClr val="003B49"/>
                </a:solidFill>
                <a:effectLst/>
                <a:uLnTx/>
                <a:uFillTx/>
                <a:latin typeface="Calibri"/>
                <a:ea typeface="+mn-ea"/>
                <a:cs typeface="+mn-cs"/>
              </a:rPr>
              <a:t>Teaching of Psychology</a:t>
            </a:r>
            <a:r>
              <a:rPr kumimoji="0" lang="en-US" sz="1400" b="0" i="0" u="none" strike="noStrike" kern="1200" cap="none" spc="0" normalizeH="0" baseline="0" noProof="0" dirty="0">
                <a:ln>
                  <a:noFill/>
                </a:ln>
                <a:solidFill>
                  <a:srgbClr val="003B49"/>
                </a:solidFill>
                <a:effectLst/>
                <a:uLnTx/>
                <a:uFillTx/>
                <a:latin typeface="Calibri"/>
                <a:ea typeface="+mn-ea"/>
                <a:cs typeface="+mn-cs"/>
              </a:rPr>
              <a:t> </a:t>
            </a:r>
            <a:r>
              <a:rPr kumimoji="0" lang="en-US" sz="1400" b="1" i="0" u="none" strike="noStrike" kern="1200" cap="none" spc="0" normalizeH="0" baseline="0" noProof="0" dirty="0">
                <a:ln>
                  <a:noFill/>
                </a:ln>
                <a:solidFill>
                  <a:srgbClr val="003B49"/>
                </a:solidFill>
                <a:effectLst/>
                <a:uLnTx/>
                <a:uFillTx/>
                <a:latin typeface="Calibri"/>
                <a:ea typeface="+mn-ea"/>
                <a:cs typeface="+mn-cs"/>
              </a:rPr>
              <a:t>33</a:t>
            </a:r>
            <a:r>
              <a:rPr kumimoji="0" lang="en-US" sz="1400" b="0" i="0" u="none" strike="noStrike" kern="1200" cap="none" spc="0" normalizeH="0" baseline="0" noProof="0" dirty="0">
                <a:ln>
                  <a:noFill/>
                </a:ln>
                <a:solidFill>
                  <a:srgbClr val="003B49"/>
                </a:solidFill>
                <a:effectLst/>
                <a:uLnTx/>
                <a:uFillTx/>
                <a:latin typeface="Calibri"/>
                <a:ea typeface="+mn-ea"/>
                <a:cs typeface="+mn-cs"/>
              </a:rPr>
              <a:t>, 84–91 (2006). </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509E2F"/>
                </a:solidFill>
                <a:effectLst/>
                <a:uLnTx/>
                <a:uFillTx/>
                <a:latin typeface="Calibri"/>
                <a:ea typeface="+mn-ea"/>
                <a:cs typeface="+mn-cs"/>
              </a:rPr>
            </a:br>
            <a:endParaRPr kumimoji="0" lang="en-US" sz="1800" b="0" i="0" u="none" strike="noStrike" kern="1200" cap="none" spc="0" normalizeH="0" baseline="0" noProof="0" dirty="0">
              <a:ln>
                <a:noFill/>
              </a:ln>
              <a:solidFill>
                <a:srgbClr val="509E2F"/>
              </a:solidFill>
              <a:effectLst/>
              <a:uLnTx/>
              <a:uFillTx/>
              <a:latin typeface="Calibri"/>
              <a:ea typeface="+mn-ea"/>
              <a:cs typeface="+mn-cs"/>
            </a:endParaRPr>
          </a:p>
        </p:txBody>
      </p:sp>
    </p:spTree>
    <p:extLst>
      <p:ext uri="{BB962C8B-B14F-4D97-AF65-F5344CB8AC3E}">
        <p14:creationId xmlns:p14="http://schemas.microsoft.com/office/powerpoint/2010/main" val="288378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3E2BB9-F94A-B442-87D3-883DE812A2C7}"/>
              </a:ext>
            </a:extLst>
          </p:cNvPr>
          <p:cNvSpPr>
            <a:spLocks noGrp="1"/>
          </p:cNvSpPr>
          <p:nvPr>
            <p:ph type="body" sz="quarter" idx="10"/>
          </p:nvPr>
        </p:nvSpPr>
        <p:spPr/>
        <p:txBody>
          <a:bodyPr>
            <a:normAutofit/>
          </a:bodyPr>
          <a:lstStyle/>
          <a:p>
            <a:r>
              <a:rPr lang="en-US" sz="2800" dirty="0"/>
              <a:t>Issue #2: Transitional evaluation instrument</a:t>
            </a:r>
          </a:p>
        </p:txBody>
      </p:sp>
      <p:sp>
        <p:nvSpPr>
          <p:cNvPr id="3" name="Text Placeholder 2">
            <a:extLst>
              <a:ext uri="{FF2B5EF4-FFF2-40B4-BE49-F238E27FC236}">
                <a16:creationId xmlns:a16="http://schemas.microsoft.com/office/drawing/2014/main" id="{52FD331C-008D-9E4C-8520-2CD9DC6ABC64}"/>
              </a:ext>
            </a:extLst>
          </p:cNvPr>
          <p:cNvSpPr>
            <a:spLocks noGrp="1"/>
          </p:cNvSpPr>
          <p:nvPr>
            <p:ph type="body" sz="quarter" idx="11"/>
          </p:nvPr>
        </p:nvSpPr>
        <p:spPr/>
        <p:txBody>
          <a:bodyPr/>
          <a:lstStyle/>
          <a:p>
            <a:r>
              <a:rPr lang="en-US" dirty="0"/>
              <a:t>These new questions were shared in an email from Misty House yesterday with a mechanism for providing feedback</a:t>
            </a:r>
          </a:p>
          <a:p>
            <a:r>
              <a:rPr lang="en-US" dirty="0"/>
              <a:t>In order to give faculty experience with the new items, we propose a Transitional Instrument for Fall 2021: adding the 10 new questions as optional at the end of the current survey</a:t>
            </a:r>
          </a:p>
          <a:p>
            <a:r>
              <a:rPr lang="en-US" dirty="0"/>
              <a:t>These new questions are for faculty informational use only, and not for faculty evaluation</a:t>
            </a:r>
          </a:p>
          <a:p>
            <a:r>
              <a:rPr lang="en-US" dirty="0"/>
              <a:t>CET will gather feedback and plan to submit our Revised Instrument for Faculty Senate approval early next semester</a:t>
            </a:r>
          </a:p>
        </p:txBody>
      </p:sp>
    </p:spTree>
    <p:extLst>
      <p:ext uri="{BB962C8B-B14F-4D97-AF65-F5344CB8AC3E}">
        <p14:creationId xmlns:p14="http://schemas.microsoft.com/office/powerpoint/2010/main" val="35167860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07BD0E-E9CE-EF40-9F7D-D8E0FEAFA562}"/>
              </a:ext>
            </a:extLst>
          </p:cNvPr>
          <p:cNvSpPr>
            <a:spLocks noGrp="1"/>
          </p:cNvSpPr>
          <p:nvPr>
            <p:ph type="body" sz="quarter" idx="10"/>
          </p:nvPr>
        </p:nvSpPr>
        <p:spPr/>
        <p:txBody>
          <a:bodyPr>
            <a:normAutofit/>
          </a:bodyPr>
          <a:lstStyle/>
          <a:p>
            <a:r>
              <a:rPr lang="en-US" sz="2800" dirty="0"/>
              <a:t>Issue #2: Transitional evaluation instrument</a:t>
            </a:r>
          </a:p>
        </p:txBody>
      </p:sp>
      <p:sp>
        <p:nvSpPr>
          <p:cNvPr id="3" name="Text Placeholder 2">
            <a:extLst>
              <a:ext uri="{FF2B5EF4-FFF2-40B4-BE49-F238E27FC236}">
                <a16:creationId xmlns:a16="http://schemas.microsoft.com/office/drawing/2014/main" id="{D2FC161E-900E-8C41-AE2B-AF9F6AEC4792}"/>
              </a:ext>
            </a:extLst>
          </p:cNvPr>
          <p:cNvSpPr>
            <a:spLocks noGrp="1"/>
          </p:cNvSpPr>
          <p:nvPr>
            <p:ph type="body" sz="quarter" idx="11"/>
          </p:nvPr>
        </p:nvSpPr>
        <p:spPr/>
        <p:txBody>
          <a:bodyPr/>
          <a:lstStyle/>
          <a:p>
            <a:r>
              <a:rPr lang="en-US" dirty="0"/>
              <a:t>Faculty Senate: Decision requested</a:t>
            </a:r>
          </a:p>
          <a:p>
            <a:r>
              <a:rPr lang="en-US" dirty="0"/>
              <a:t>Motion from CET:</a:t>
            </a:r>
          </a:p>
          <a:p>
            <a:pPr lvl="1"/>
            <a:r>
              <a:rPr lang="en-US" dirty="0"/>
              <a:t>Faculty Senate requests that for Fall 2021 only, IT augment the current evaluation instrument with an optional block of 10 new questions that are planned for the revised Student Evaluation of Teaching instrument</a:t>
            </a:r>
          </a:p>
        </p:txBody>
      </p:sp>
    </p:spTree>
    <p:extLst>
      <p:ext uri="{BB962C8B-B14F-4D97-AF65-F5344CB8AC3E}">
        <p14:creationId xmlns:p14="http://schemas.microsoft.com/office/powerpoint/2010/main" val="17041004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VII. Reports of Standing Committees</a:t>
            </a:r>
          </a:p>
          <a:p>
            <a:pPr marL="0" indent="0" defTabSz="685800">
              <a:buNone/>
            </a:pPr>
            <a:r>
              <a:rPr lang="en-US" sz="3600" dirty="0"/>
              <a:t>	</a:t>
            </a:r>
            <a:r>
              <a:rPr lang="en-US" sz="3600" dirty="0">
                <a:solidFill>
                  <a:srgbClr val="003B49"/>
                </a:solidFill>
                <a:latin typeface="Orgon Slab" panose="02000503000000020004" pitchFamily="50" charset="0"/>
              </a:rPr>
              <a:t>F. Library and Learning </a:t>
            </a:r>
            <a:r>
              <a:rPr lang="en-US" sz="3600" dirty="0" err="1">
                <a:solidFill>
                  <a:srgbClr val="003B49"/>
                </a:solidFill>
                <a:latin typeface="Orgon Slab" panose="02000503000000020004" pitchFamily="50" charset="0"/>
              </a:rPr>
              <a:t>Resouces</a:t>
            </a:r>
            <a:endParaRPr lang="en-US" sz="3600" dirty="0">
              <a:solidFill>
                <a:srgbClr val="003B49"/>
              </a:solidFill>
              <a:latin typeface="Orgon Slab" panose="02000503000000020004" pitchFamily="50" charset="0"/>
            </a:endParaRPr>
          </a:p>
          <a:p>
            <a:pPr marL="0" indent="0" defTabSz="685800">
              <a:buNone/>
            </a:pPr>
            <a:r>
              <a:rPr lang="en-US" sz="3600" dirty="0">
                <a:solidFill>
                  <a:srgbClr val="003B49"/>
                </a:solidFill>
                <a:latin typeface="Orgon Slab" panose="02000503000000020004" pitchFamily="50" charset="0"/>
              </a:rPr>
              <a:t>	     M. Bruening	</a:t>
            </a:r>
          </a:p>
          <a:p>
            <a:pPr marL="0" indent="0" defTabSz="685800">
              <a:buNone/>
            </a:pPr>
            <a:r>
              <a:rPr lang="en-US" sz="3600" b="1">
                <a:latin typeface="Orgon Slab" panose="02000503000000020004" pitchFamily="50" charset="0"/>
              </a:rPr>
              <a:t>	</a:t>
            </a:r>
            <a:endParaRPr lang="en-US" sz="3600" b="1" dirty="0">
              <a:latin typeface="Orgon Slab" panose="02000503000000020004" pitchFamily="50" charset="0"/>
            </a:endParaRP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22822331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a:spLocks noGrp="1"/>
          </p:cNvSpPr>
          <p:nvPr>
            <p:ph type="body" sz="quarter" idx="10"/>
          </p:nvPr>
        </p:nvSpPr>
        <p:spPr/>
        <p:txBody>
          <a:bodyPr/>
          <a:lstStyle/>
          <a:p>
            <a:r>
              <a:rPr lang="en-US" dirty="0"/>
              <a:t>Fiscal Year 2022 </a:t>
            </a:r>
          </a:p>
          <a:p>
            <a:r>
              <a:rPr lang="en-US" dirty="0"/>
              <a:t>Portfolio Review</a:t>
            </a:r>
          </a:p>
        </p:txBody>
      </p:sp>
    </p:spTree>
    <p:extLst>
      <p:ext uri="{BB962C8B-B14F-4D97-AF65-F5344CB8AC3E}">
        <p14:creationId xmlns:p14="http://schemas.microsoft.com/office/powerpoint/2010/main" val="4105690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F471E"/>
        </a:solidFill>
        <a:effectLst/>
      </p:bgPr>
    </p:bg>
    <p:spTree>
      <p:nvGrpSpPr>
        <p:cNvPr id="1" name="Shape 160"/>
        <p:cNvGrpSpPr/>
        <p:nvPr/>
      </p:nvGrpSpPr>
      <p:grpSpPr>
        <a:xfrm>
          <a:off x="0" y="0"/>
          <a:ext cx="0" cy="0"/>
          <a:chOff x="0" y="0"/>
          <a:chExt cx="0" cy="0"/>
        </a:xfrm>
      </p:grpSpPr>
      <p:sp>
        <p:nvSpPr>
          <p:cNvPr id="161" name="Google Shape;161;p3"/>
          <p:cNvSpPr txBox="1">
            <a:spLocks noGrp="1"/>
          </p:cNvSpPr>
          <p:nvPr>
            <p:ph type="ctrTitle"/>
          </p:nvPr>
        </p:nvSpPr>
        <p:spPr>
          <a:xfrm>
            <a:off x="1059341" y="193107"/>
            <a:ext cx="7747184" cy="612475"/>
          </a:xfrm>
          <a:prstGeom prst="rect">
            <a:avLst/>
          </a:prstGeom>
          <a:noFill/>
          <a:ln>
            <a:noFill/>
          </a:ln>
        </p:spPr>
        <p:txBody>
          <a:bodyPr spcFirstLastPara="1" wrap="square" lIns="91425" tIns="45700" rIns="91425" bIns="45700" anchor="t" anchorCtr="0">
            <a:noAutofit/>
          </a:bodyPr>
          <a:lstStyle/>
          <a:p>
            <a:pPr algn="ctr">
              <a:lnSpc>
                <a:spcPct val="100000"/>
              </a:lnSpc>
              <a:buClr>
                <a:srgbClr val="E2E2E2"/>
              </a:buClr>
              <a:buSzPts val="7200"/>
            </a:pPr>
            <a:r>
              <a:rPr lang="en-US" sz="4000" dirty="0">
                <a:solidFill>
                  <a:schemeClr val="bg1"/>
                </a:solidFill>
                <a:latin typeface="Times New Roman"/>
                <a:ea typeface="Times New Roman"/>
                <a:cs typeface="Times New Roman"/>
                <a:sym typeface="Times New Roman"/>
              </a:rPr>
              <a:t>Council of Graduate Students</a:t>
            </a:r>
            <a:br>
              <a:rPr lang="en-US" sz="4000" dirty="0">
                <a:solidFill>
                  <a:schemeClr val="bg1"/>
                </a:solidFill>
                <a:latin typeface="Times New Roman"/>
                <a:ea typeface="Times New Roman"/>
                <a:cs typeface="Times New Roman"/>
                <a:sym typeface="Times New Roman"/>
              </a:rPr>
            </a:br>
            <a:endParaRPr lang="en-US" sz="4000" dirty="0">
              <a:solidFill>
                <a:schemeClr val="bg1"/>
              </a:solidFill>
              <a:latin typeface="Times New Roman"/>
              <a:cs typeface="Times New Roman"/>
            </a:endParaRPr>
          </a:p>
        </p:txBody>
      </p:sp>
      <p:cxnSp>
        <p:nvCxnSpPr>
          <p:cNvPr id="162" name="Google Shape;162;p3"/>
          <p:cNvCxnSpPr/>
          <p:nvPr/>
        </p:nvCxnSpPr>
        <p:spPr>
          <a:xfrm>
            <a:off x="1391054" y="1349913"/>
            <a:ext cx="7752946" cy="8792"/>
          </a:xfrm>
          <a:prstGeom prst="straightConnector1">
            <a:avLst/>
          </a:prstGeom>
          <a:noFill/>
          <a:ln w="25400" cap="flat" cmpd="sng">
            <a:solidFill>
              <a:srgbClr val="D8D8D8"/>
            </a:solidFill>
            <a:prstDash val="solid"/>
            <a:miter lim="800000"/>
            <a:headEnd type="none" w="sm" len="sm"/>
            <a:tailEnd type="none" w="sm" len="sm"/>
          </a:ln>
        </p:spPr>
      </p:cxnSp>
      <p:pic>
        <p:nvPicPr>
          <p:cNvPr id="163" name="Google Shape;163;p3"/>
          <p:cNvPicPr preferRelativeResize="0"/>
          <p:nvPr/>
        </p:nvPicPr>
        <p:blipFill rotWithShape="1">
          <a:blip r:embed="rId3">
            <a:alphaModFix/>
          </a:blip>
          <a:srcRect/>
          <a:stretch/>
        </p:blipFill>
        <p:spPr>
          <a:xfrm>
            <a:off x="-1" y="0"/>
            <a:ext cx="1391055" cy="1358705"/>
          </a:xfrm>
          <a:prstGeom prst="rect">
            <a:avLst/>
          </a:prstGeom>
          <a:noFill/>
          <a:ln>
            <a:noFill/>
          </a:ln>
        </p:spPr>
      </p:pic>
      <p:sp>
        <p:nvSpPr>
          <p:cNvPr id="7" name="TextBox 6">
            <a:extLst>
              <a:ext uri="{FF2B5EF4-FFF2-40B4-BE49-F238E27FC236}">
                <a16:creationId xmlns:a16="http://schemas.microsoft.com/office/drawing/2014/main" id="{3CAC7D8E-F9D0-4508-8734-DCA6AF70EA60}"/>
              </a:ext>
            </a:extLst>
          </p:cNvPr>
          <p:cNvSpPr txBox="1"/>
          <p:nvPr/>
        </p:nvSpPr>
        <p:spPr>
          <a:xfrm>
            <a:off x="223678" y="1468947"/>
            <a:ext cx="8277726"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2" indent="-34290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CGS/Provost Meeting covered various points including</a:t>
            </a:r>
          </a:p>
          <a:p>
            <a:pPr marL="0" marR="0" lvl="2"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1. Health insurance</a:t>
            </a:r>
          </a:p>
          <a:p>
            <a:pPr marL="0" marR="0" lvl="1"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2. Ombudsman Office: A survey has already been discussed and the Provost’s Office will send the survey to CGS to get buy in on the wording and to help encourage students to take the survey.</a:t>
            </a:r>
          </a:p>
          <a:p>
            <a:pPr marL="0" marR="0" lvl="1"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3. Graduate Student Bill of Rights</a:t>
            </a:r>
          </a:p>
          <a:p>
            <a:pPr marL="0" marR="0" lvl="1"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4. Financial Disruption</a:t>
            </a:r>
          </a:p>
          <a:p>
            <a:pPr marL="0" marR="0" lvl="1"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5. Facilitate CPT or internship acquisition process</a:t>
            </a:r>
          </a:p>
          <a:p>
            <a:pPr marL="0" marR="0" lvl="1"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6. Graduate Student Bill of Rights</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endParaRPr>
          </a:p>
          <a:p>
            <a:pPr marL="342900" marR="0" lvl="0" indent="-34290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We are planning to meet again with the provost in early November.</a:t>
            </a:r>
          </a:p>
        </p:txBody>
      </p:sp>
    </p:spTree>
    <p:extLst>
      <p:ext uri="{BB962C8B-B14F-4D97-AF65-F5344CB8AC3E}">
        <p14:creationId xmlns:p14="http://schemas.microsoft.com/office/powerpoint/2010/main" val="347737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r>
              <a:rPr lang="en-US" dirty="0"/>
              <a:t>Each year the library produces a report of costs, cost per use, and projected costs for all subscription materials.</a:t>
            </a:r>
          </a:p>
          <a:p>
            <a:r>
              <a:rPr lang="en-US" dirty="0"/>
              <a:t>The library outlines a set of cuts for the LLRC’s review.</a:t>
            </a:r>
          </a:p>
          <a:p>
            <a:r>
              <a:rPr lang="en-US" dirty="0"/>
              <a:t>The faculty are then notified of proposed cuts and given an opportunity to appeal or to suggest new materials.</a:t>
            </a:r>
          </a:p>
          <a:p>
            <a:r>
              <a:rPr lang="en-US" dirty="0"/>
              <a:t>The library then reviews their comments to evaluate which appeals to honor.</a:t>
            </a:r>
          </a:p>
        </p:txBody>
      </p:sp>
      <p:sp>
        <p:nvSpPr>
          <p:cNvPr id="3" name="Text Placeholder 2"/>
          <p:cNvSpPr>
            <a:spLocks noGrp="1"/>
          </p:cNvSpPr>
          <p:nvPr>
            <p:ph type="body" sz="quarter" idx="12"/>
          </p:nvPr>
        </p:nvSpPr>
        <p:spPr/>
        <p:txBody>
          <a:bodyPr/>
          <a:lstStyle/>
          <a:p>
            <a:r>
              <a:rPr lang="en-US" dirty="0"/>
              <a:t>History of Portfolio Review</a:t>
            </a:r>
          </a:p>
        </p:txBody>
      </p:sp>
    </p:spTree>
    <p:extLst>
      <p:ext uri="{BB962C8B-B14F-4D97-AF65-F5344CB8AC3E}">
        <p14:creationId xmlns:p14="http://schemas.microsoft.com/office/powerpoint/2010/main" val="40126408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03768" y="430601"/>
            <a:ext cx="8184662" cy="483796"/>
          </a:xfrm>
        </p:spPr>
        <p:txBody>
          <a:bodyPr>
            <a:normAutofit lnSpcReduction="10000"/>
          </a:bodyPr>
          <a:lstStyle/>
          <a:p>
            <a:r>
              <a:rPr lang="en-US" dirty="0"/>
              <a:t>Fiscal Year 22 Budget</a:t>
            </a:r>
          </a:p>
        </p:txBody>
      </p:sp>
      <p:sp>
        <p:nvSpPr>
          <p:cNvPr id="4" name="Rectangle 3"/>
          <p:cNvSpPr/>
          <p:nvPr/>
        </p:nvSpPr>
        <p:spPr>
          <a:xfrm>
            <a:off x="3495006" y="3244334"/>
            <a:ext cx="18473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297533" y="4847585"/>
            <a:ext cx="7310930" cy="1255728"/>
          </a:xfrm>
          <a:prstGeom prst="rect">
            <a:avLst/>
          </a:prstGeom>
        </p:spPr>
        <p:txBody>
          <a:bodyPr wrap="square">
            <a:spAutoFit/>
          </a:bodyPr>
          <a:lstStyle/>
          <a:p>
            <a:pPr marL="342900" marR="0" lvl="0" indent="-342900" algn="l" defTabSz="457200" rtl="0" eaLnBrk="1" fontAlgn="auto" latinLnBrk="0" hangingPunct="1">
              <a:lnSpc>
                <a:spcPct val="100000"/>
              </a:lnSpc>
              <a:spcBef>
                <a:spcPct val="20000"/>
              </a:spcBef>
              <a:spcAft>
                <a:spcPts val="0"/>
              </a:spcAft>
              <a:buClrTx/>
              <a:buSzTx/>
              <a:buFont typeface="Lucida Grande"/>
              <a:buChar char="&gt;"/>
              <a:tabLst/>
              <a:defRPr/>
            </a:pPr>
            <a:r>
              <a:rPr kumimoji="0" lang="en-US" sz="1800" b="0" i="0" u="none" strike="noStrike" kern="1200" cap="none" spc="0" normalizeH="0" baseline="0" noProof="0" dirty="0">
                <a:ln>
                  <a:noFill/>
                </a:ln>
                <a:solidFill>
                  <a:srgbClr val="509E2F"/>
                </a:solidFill>
                <a:effectLst/>
                <a:uLnTx/>
                <a:uFillTx/>
                <a:latin typeface="Orgon Slab Light"/>
                <a:ea typeface="+mn-ea"/>
                <a:cs typeface="+mn-cs"/>
              </a:rPr>
              <a:t>Additional library funds are one-time monies. </a:t>
            </a:r>
          </a:p>
          <a:p>
            <a:pPr marL="342900" marR="0" lvl="0" indent="-342900" algn="l" defTabSz="457200" rtl="0" eaLnBrk="1" fontAlgn="auto" latinLnBrk="0" hangingPunct="1">
              <a:lnSpc>
                <a:spcPct val="100000"/>
              </a:lnSpc>
              <a:spcBef>
                <a:spcPct val="20000"/>
              </a:spcBef>
              <a:spcAft>
                <a:spcPts val="0"/>
              </a:spcAft>
              <a:buClrTx/>
              <a:buSzTx/>
              <a:buFont typeface="Lucida Grande"/>
              <a:buChar char="&gt;"/>
              <a:tabLst/>
              <a:defRPr/>
            </a:pPr>
            <a:r>
              <a:rPr kumimoji="0" lang="en-US" sz="1800" b="0" i="0" u="none" strike="noStrike" kern="1200" cap="none" spc="0" normalizeH="0" baseline="0" noProof="0" dirty="0">
                <a:ln>
                  <a:noFill/>
                </a:ln>
                <a:solidFill>
                  <a:srgbClr val="509E2F"/>
                </a:solidFill>
                <a:effectLst/>
                <a:uLnTx/>
                <a:uFillTx/>
                <a:latin typeface="Orgon Slab Light"/>
                <a:ea typeface="+mn-ea"/>
                <a:cs typeface="+mn-cs"/>
              </a:rPr>
              <a:t>Projected expenditures are based on projections of inflation based on historical data except when set by contract, FY21 cost is already known, or historical data is unavailable.</a:t>
            </a:r>
          </a:p>
        </p:txBody>
      </p:sp>
      <p:grpSp>
        <p:nvGrpSpPr>
          <p:cNvPr id="2" name="Group 4"/>
          <p:cNvGrpSpPr>
            <a:grpSpLocks noChangeAspect="1"/>
          </p:cNvGrpSpPr>
          <p:nvPr/>
        </p:nvGrpSpPr>
        <p:grpSpPr bwMode="auto">
          <a:xfrm>
            <a:off x="825075" y="1232263"/>
            <a:ext cx="6845300" cy="3548062"/>
            <a:chOff x="217" y="605"/>
            <a:chExt cx="4312" cy="2235"/>
          </a:xfrm>
        </p:grpSpPr>
        <p:sp>
          <p:nvSpPr>
            <p:cNvPr id="5" name="AutoShape 3"/>
            <p:cNvSpPr>
              <a:spLocks noChangeAspect="1" noChangeArrowheads="1" noTextEdit="1"/>
            </p:cNvSpPr>
            <p:nvPr/>
          </p:nvSpPr>
          <p:spPr bwMode="auto">
            <a:xfrm>
              <a:off x="957" y="605"/>
              <a:ext cx="3566" cy="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a:spLocks noChangeArrowheads="1"/>
            </p:cNvSpPr>
            <p:nvPr/>
          </p:nvSpPr>
          <p:spPr bwMode="auto">
            <a:xfrm>
              <a:off x="957" y="605"/>
              <a:ext cx="3566" cy="20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a:spLocks noChangeArrowheads="1"/>
            </p:cNvSpPr>
            <p:nvPr/>
          </p:nvSpPr>
          <p:spPr bwMode="auto">
            <a:xfrm>
              <a:off x="2167" y="617"/>
              <a:ext cx="65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2021 GRA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7"/>
            <p:cNvSpPr>
              <a:spLocks noChangeArrowheads="1"/>
            </p:cNvSpPr>
            <p:nvPr/>
          </p:nvSpPr>
          <p:spPr bwMode="auto">
            <a:xfrm>
              <a:off x="3548" y="617"/>
              <a:ext cx="9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$1,079,805.00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8"/>
            <p:cNvSpPr>
              <a:spLocks noChangeArrowheads="1"/>
            </p:cNvSpPr>
            <p:nvPr/>
          </p:nvSpPr>
          <p:spPr bwMode="auto">
            <a:xfrm>
              <a:off x="2167" y="1029"/>
              <a:ext cx="65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2022 GRA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Rectangle 9"/>
            <p:cNvSpPr>
              <a:spLocks noChangeArrowheads="1"/>
            </p:cNvSpPr>
            <p:nvPr/>
          </p:nvSpPr>
          <p:spPr bwMode="auto">
            <a:xfrm>
              <a:off x="3548" y="1029"/>
              <a:ext cx="9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$1,079,805.00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10"/>
            <p:cNvSpPr>
              <a:spLocks noChangeArrowheads="1"/>
            </p:cNvSpPr>
            <p:nvPr/>
          </p:nvSpPr>
          <p:spPr bwMode="auto">
            <a:xfrm>
              <a:off x="1195" y="1226"/>
              <a:ext cx="163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Additional Library Funds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11"/>
            <p:cNvSpPr>
              <a:spLocks noChangeArrowheads="1"/>
            </p:cNvSpPr>
            <p:nvPr/>
          </p:nvSpPr>
          <p:spPr bwMode="auto">
            <a:xfrm>
              <a:off x="3752" y="1235"/>
              <a:ext cx="7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$67,770.04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2"/>
            <p:cNvSpPr>
              <a:spLocks noChangeArrowheads="1"/>
            </p:cNvSpPr>
            <p:nvPr/>
          </p:nvSpPr>
          <p:spPr bwMode="auto">
            <a:xfrm>
              <a:off x="2091" y="1441"/>
              <a:ext cx="72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F&amp;A Funds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Rectangle 13"/>
            <p:cNvSpPr>
              <a:spLocks noChangeArrowheads="1"/>
            </p:cNvSpPr>
            <p:nvPr/>
          </p:nvSpPr>
          <p:spPr bwMode="auto">
            <a:xfrm>
              <a:off x="3671" y="1441"/>
              <a:ext cx="81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$126,800.81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Rectangle 14"/>
            <p:cNvSpPr>
              <a:spLocks noChangeArrowheads="1"/>
            </p:cNvSpPr>
            <p:nvPr/>
          </p:nvSpPr>
          <p:spPr bwMode="auto">
            <a:xfrm>
              <a:off x="2479" y="1647"/>
              <a:ext cx="417"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Total</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Rectangle 15"/>
            <p:cNvSpPr>
              <a:spLocks noChangeArrowheads="1"/>
            </p:cNvSpPr>
            <p:nvPr/>
          </p:nvSpPr>
          <p:spPr bwMode="auto">
            <a:xfrm>
              <a:off x="3548" y="1647"/>
              <a:ext cx="939"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$1,274,375.85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9" name="Rectangle 16"/>
            <p:cNvSpPr>
              <a:spLocks noChangeArrowheads="1"/>
            </p:cNvSpPr>
            <p:nvPr/>
          </p:nvSpPr>
          <p:spPr bwMode="auto">
            <a:xfrm>
              <a:off x="217" y="2060"/>
              <a:ext cx="25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2021 Total Expenditures with Inflation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ectangle 17"/>
            <p:cNvSpPr>
              <a:spLocks noChangeArrowheads="1"/>
            </p:cNvSpPr>
            <p:nvPr/>
          </p:nvSpPr>
          <p:spPr bwMode="auto">
            <a:xfrm>
              <a:off x="3548" y="2060"/>
              <a:ext cx="939"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$1,312,560.97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Rectangle 18"/>
            <p:cNvSpPr>
              <a:spLocks noChangeArrowheads="1"/>
            </p:cNvSpPr>
            <p:nvPr/>
          </p:nvSpPr>
          <p:spPr bwMode="auto">
            <a:xfrm>
              <a:off x="1574" y="2472"/>
              <a:ext cx="131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Projected Shortfall</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Rectangle 19"/>
            <p:cNvSpPr>
              <a:spLocks noChangeArrowheads="1"/>
            </p:cNvSpPr>
            <p:nvPr/>
          </p:nvSpPr>
          <p:spPr bwMode="auto">
            <a:xfrm>
              <a:off x="3690" y="2472"/>
              <a:ext cx="78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-$38,185.12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 name="Rectangle 20"/>
            <p:cNvSpPr>
              <a:spLocks noChangeArrowheads="1"/>
            </p:cNvSpPr>
            <p:nvPr/>
          </p:nvSpPr>
          <p:spPr bwMode="auto">
            <a:xfrm>
              <a:off x="957" y="605"/>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1"/>
            <p:cNvSpPr>
              <a:spLocks noChangeArrowheads="1"/>
            </p:cNvSpPr>
            <p:nvPr/>
          </p:nvSpPr>
          <p:spPr bwMode="auto">
            <a:xfrm>
              <a:off x="2837" y="605"/>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2"/>
            <p:cNvSpPr>
              <a:spLocks noChangeArrowheads="1"/>
            </p:cNvSpPr>
            <p:nvPr/>
          </p:nvSpPr>
          <p:spPr bwMode="auto">
            <a:xfrm>
              <a:off x="4517" y="605"/>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ine 23"/>
            <p:cNvSpPr>
              <a:spLocks noChangeShapeType="1"/>
            </p:cNvSpPr>
            <p:nvPr/>
          </p:nvSpPr>
          <p:spPr bwMode="auto">
            <a:xfrm>
              <a:off x="957" y="2672"/>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4"/>
            <p:cNvSpPr>
              <a:spLocks noChangeArrowheads="1"/>
            </p:cNvSpPr>
            <p:nvPr/>
          </p:nvSpPr>
          <p:spPr bwMode="auto">
            <a:xfrm>
              <a:off x="957" y="2672"/>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25"/>
            <p:cNvSpPr>
              <a:spLocks noChangeShapeType="1"/>
            </p:cNvSpPr>
            <p:nvPr/>
          </p:nvSpPr>
          <p:spPr bwMode="auto">
            <a:xfrm>
              <a:off x="2837" y="2672"/>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26"/>
            <p:cNvSpPr>
              <a:spLocks noChangeArrowheads="1"/>
            </p:cNvSpPr>
            <p:nvPr/>
          </p:nvSpPr>
          <p:spPr bwMode="auto">
            <a:xfrm>
              <a:off x="2837" y="2672"/>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Line 27"/>
            <p:cNvSpPr>
              <a:spLocks noChangeShapeType="1"/>
            </p:cNvSpPr>
            <p:nvPr/>
          </p:nvSpPr>
          <p:spPr bwMode="auto">
            <a:xfrm>
              <a:off x="4517" y="2672"/>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28"/>
            <p:cNvSpPr>
              <a:spLocks noChangeArrowheads="1"/>
            </p:cNvSpPr>
            <p:nvPr/>
          </p:nvSpPr>
          <p:spPr bwMode="auto">
            <a:xfrm>
              <a:off x="4517" y="2672"/>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Line 29"/>
            <p:cNvSpPr>
              <a:spLocks noChangeShapeType="1"/>
            </p:cNvSpPr>
            <p:nvPr/>
          </p:nvSpPr>
          <p:spPr bwMode="auto">
            <a:xfrm>
              <a:off x="4523" y="605"/>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0"/>
            <p:cNvSpPr>
              <a:spLocks noChangeArrowheads="1"/>
            </p:cNvSpPr>
            <p:nvPr/>
          </p:nvSpPr>
          <p:spPr bwMode="auto">
            <a:xfrm>
              <a:off x="4523" y="605"/>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Line 31"/>
            <p:cNvSpPr>
              <a:spLocks noChangeShapeType="1"/>
            </p:cNvSpPr>
            <p:nvPr/>
          </p:nvSpPr>
          <p:spPr bwMode="auto">
            <a:xfrm>
              <a:off x="4523" y="811"/>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2"/>
            <p:cNvSpPr>
              <a:spLocks noChangeArrowheads="1"/>
            </p:cNvSpPr>
            <p:nvPr/>
          </p:nvSpPr>
          <p:spPr bwMode="auto">
            <a:xfrm>
              <a:off x="4523" y="811"/>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33"/>
            <p:cNvSpPr>
              <a:spLocks noChangeShapeType="1"/>
            </p:cNvSpPr>
            <p:nvPr/>
          </p:nvSpPr>
          <p:spPr bwMode="auto">
            <a:xfrm>
              <a:off x="4523" y="1017"/>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4"/>
            <p:cNvSpPr>
              <a:spLocks noChangeArrowheads="1"/>
            </p:cNvSpPr>
            <p:nvPr/>
          </p:nvSpPr>
          <p:spPr bwMode="auto">
            <a:xfrm>
              <a:off x="4523" y="1017"/>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Line 35"/>
            <p:cNvSpPr>
              <a:spLocks noChangeShapeType="1"/>
            </p:cNvSpPr>
            <p:nvPr/>
          </p:nvSpPr>
          <p:spPr bwMode="auto">
            <a:xfrm>
              <a:off x="4523" y="1223"/>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6"/>
            <p:cNvSpPr>
              <a:spLocks noChangeArrowheads="1"/>
            </p:cNvSpPr>
            <p:nvPr/>
          </p:nvSpPr>
          <p:spPr bwMode="auto">
            <a:xfrm>
              <a:off x="4523" y="1223"/>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Line 37"/>
            <p:cNvSpPr>
              <a:spLocks noChangeShapeType="1"/>
            </p:cNvSpPr>
            <p:nvPr/>
          </p:nvSpPr>
          <p:spPr bwMode="auto">
            <a:xfrm>
              <a:off x="4523" y="1429"/>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38"/>
            <p:cNvSpPr>
              <a:spLocks noChangeArrowheads="1"/>
            </p:cNvSpPr>
            <p:nvPr/>
          </p:nvSpPr>
          <p:spPr bwMode="auto">
            <a:xfrm>
              <a:off x="4523" y="1429"/>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39"/>
            <p:cNvSpPr>
              <a:spLocks noChangeShapeType="1"/>
            </p:cNvSpPr>
            <p:nvPr/>
          </p:nvSpPr>
          <p:spPr bwMode="auto">
            <a:xfrm>
              <a:off x="4523" y="1636"/>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0"/>
            <p:cNvSpPr>
              <a:spLocks noChangeArrowheads="1"/>
            </p:cNvSpPr>
            <p:nvPr/>
          </p:nvSpPr>
          <p:spPr bwMode="auto">
            <a:xfrm>
              <a:off x="4523" y="1636"/>
              <a:ext cx="6" cy="5"/>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Line 41"/>
            <p:cNvSpPr>
              <a:spLocks noChangeShapeType="1"/>
            </p:cNvSpPr>
            <p:nvPr/>
          </p:nvSpPr>
          <p:spPr bwMode="auto">
            <a:xfrm>
              <a:off x="4523" y="1842"/>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42"/>
            <p:cNvSpPr>
              <a:spLocks noChangeArrowheads="1"/>
            </p:cNvSpPr>
            <p:nvPr/>
          </p:nvSpPr>
          <p:spPr bwMode="auto">
            <a:xfrm>
              <a:off x="4523" y="1842"/>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Line 43"/>
            <p:cNvSpPr>
              <a:spLocks noChangeShapeType="1"/>
            </p:cNvSpPr>
            <p:nvPr/>
          </p:nvSpPr>
          <p:spPr bwMode="auto">
            <a:xfrm>
              <a:off x="4523" y="2048"/>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44"/>
            <p:cNvSpPr>
              <a:spLocks noChangeArrowheads="1"/>
            </p:cNvSpPr>
            <p:nvPr/>
          </p:nvSpPr>
          <p:spPr bwMode="auto">
            <a:xfrm>
              <a:off x="4523" y="2048"/>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Line 45"/>
            <p:cNvSpPr>
              <a:spLocks noChangeShapeType="1"/>
            </p:cNvSpPr>
            <p:nvPr/>
          </p:nvSpPr>
          <p:spPr bwMode="auto">
            <a:xfrm>
              <a:off x="4523" y="225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46"/>
            <p:cNvSpPr>
              <a:spLocks noChangeArrowheads="1"/>
            </p:cNvSpPr>
            <p:nvPr/>
          </p:nvSpPr>
          <p:spPr bwMode="auto">
            <a:xfrm>
              <a:off x="4523" y="2254"/>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Line 47"/>
            <p:cNvSpPr>
              <a:spLocks noChangeShapeType="1"/>
            </p:cNvSpPr>
            <p:nvPr/>
          </p:nvSpPr>
          <p:spPr bwMode="auto">
            <a:xfrm>
              <a:off x="4523" y="246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ectangle 48"/>
            <p:cNvSpPr>
              <a:spLocks noChangeArrowheads="1"/>
            </p:cNvSpPr>
            <p:nvPr/>
          </p:nvSpPr>
          <p:spPr bwMode="auto">
            <a:xfrm>
              <a:off x="4523" y="246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Line 49"/>
            <p:cNvSpPr>
              <a:spLocks noChangeShapeType="1"/>
            </p:cNvSpPr>
            <p:nvPr/>
          </p:nvSpPr>
          <p:spPr bwMode="auto">
            <a:xfrm>
              <a:off x="4523" y="2666"/>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ectangle 50"/>
            <p:cNvSpPr>
              <a:spLocks noChangeArrowheads="1"/>
            </p:cNvSpPr>
            <p:nvPr/>
          </p:nvSpPr>
          <p:spPr bwMode="auto">
            <a:xfrm>
              <a:off x="4523" y="2666"/>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188635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F40D7B-16E4-4D45-B8B6-3CFD5A38246D}"/>
              </a:ext>
            </a:extLst>
          </p:cNvPr>
          <p:cNvSpPr>
            <a:spLocks noGrp="1"/>
          </p:cNvSpPr>
          <p:nvPr>
            <p:ph type="body" sz="quarter" idx="11"/>
          </p:nvPr>
        </p:nvSpPr>
        <p:spPr>
          <a:xfrm>
            <a:off x="659305" y="1207127"/>
            <a:ext cx="8196210" cy="5126964"/>
          </a:xfrm>
        </p:spPr>
        <p:txBody>
          <a:bodyPr>
            <a:normAutofit fontScale="77500" lnSpcReduction="20000"/>
          </a:bodyPr>
          <a:lstStyle/>
          <a:p>
            <a:r>
              <a:rPr lang="en-US" sz="2700" dirty="0"/>
              <a:t>This summer, the System announced an unanticipated shortfall of </a:t>
            </a:r>
            <a:r>
              <a:rPr lang="en-US" sz="2700" dirty="0">
                <a:solidFill>
                  <a:srgbClr val="FF0000"/>
                </a:solidFill>
              </a:rPr>
              <a:t>$560k</a:t>
            </a:r>
            <a:r>
              <a:rPr lang="en-US" sz="2700" dirty="0"/>
              <a:t>, approximately 26% of their materials budget.</a:t>
            </a:r>
          </a:p>
          <a:p>
            <a:r>
              <a:rPr lang="en-US" sz="2700" dirty="0"/>
              <a:t>Resources identified for potential cancellation included:</a:t>
            </a:r>
          </a:p>
          <a:p>
            <a:pPr lvl="1"/>
            <a:r>
              <a:rPr lang="en-US" sz="2200" dirty="0"/>
              <a:t>ACM Digital Library</a:t>
            </a:r>
          </a:p>
          <a:p>
            <a:pPr lvl="1"/>
            <a:r>
              <a:rPr lang="en-US" sz="2200" dirty="0"/>
              <a:t>ABI/Inform Complete</a:t>
            </a:r>
          </a:p>
          <a:p>
            <a:pPr lvl="1"/>
            <a:r>
              <a:rPr lang="en-US" sz="2200" dirty="0"/>
              <a:t>Business Source Premier</a:t>
            </a:r>
          </a:p>
          <a:p>
            <a:pPr lvl="1"/>
            <a:r>
              <a:rPr lang="en-US" sz="2200" dirty="0"/>
              <a:t>All JSTOR Arts and Sciences Collections (I-IV)</a:t>
            </a:r>
          </a:p>
          <a:p>
            <a:pPr lvl="1"/>
            <a:r>
              <a:rPr lang="en-US" sz="2200" dirty="0"/>
              <a:t>MathSciNet</a:t>
            </a:r>
          </a:p>
          <a:p>
            <a:pPr lvl="1"/>
            <a:r>
              <a:rPr lang="en-US" sz="2200" dirty="0" err="1"/>
              <a:t>Proquest</a:t>
            </a:r>
            <a:r>
              <a:rPr lang="en-US" sz="2200" dirty="0"/>
              <a:t> Technology Collection</a:t>
            </a:r>
          </a:p>
          <a:p>
            <a:pPr lvl="1"/>
            <a:r>
              <a:rPr lang="en-US" sz="2200" dirty="0"/>
              <a:t>Education Full Text </a:t>
            </a:r>
          </a:p>
          <a:p>
            <a:pPr lvl="1"/>
            <a:r>
              <a:rPr lang="en-US" sz="2200" dirty="0"/>
              <a:t>Communication and Mass Media Complete </a:t>
            </a:r>
          </a:p>
          <a:p>
            <a:pPr lvl="1"/>
            <a:r>
              <a:rPr lang="en-US" sz="2200" dirty="0"/>
              <a:t>Cell Press	</a:t>
            </a:r>
          </a:p>
          <a:p>
            <a:pPr lvl="1"/>
            <a:r>
              <a:rPr lang="en-US" sz="2200" dirty="0"/>
              <a:t>JSTOR General Science</a:t>
            </a:r>
          </a:p>
          <a:p>
            <a:pPr lvl="1"/>
            <a:r>
              <a:rPr lang="en-US" sz="2200" dirty="0"/>
              <a:t>MLA International Bibliography</a:t>
            </a:r>
            <a:endParaRPr lang="en-US" sz="2200" dirty="0">
              <a:solidFill>
                <a:srgbClr val="C00000"/>
              </a:solidFill>
            </a:endParaRPr>
          </a:p>
          <a:p>
            <a:pPr lvl="1"/>
            <a:r>
              <a:rPr lang="en-US" sz="2200" dirty="0"/>
              <a:t>Art Full Text </a:t>
            </a:r>
          </a:p>
          <a:p>
            <a:pPr lvl="1"/>
            <a:r>
              <a:rPr lang="en-US" sz="2200" dirty="0"/>
              <a:t>JAMA</a:t>
            </a:r>
          </a:p>
          <a:p>
            <a:pPr lvl="1"/>
            <a:r>
              <a:rPr lang="en-US" sz="2200" dirty="0"/>
              <a:t>New England Journal of Medicine</a:t>
            </a:r>
          </a:p>
          <a:p>
            <a:pPr lvl="1"/>
            <a:r>
              <a:rPr lang="en-US" sz="2200" dirty="0"/>
              <a:t>Philosopher’s Index</a:t>
            </a:r>
          </a:p>
          <a:p>
            <a:pPr lvl="1"/>
            <a:r>
              <a:rPr lang="en-US" sz="2200" dirty="0"/>
              <a:t>CINAHL Nursing journal package</a:t>
            </a:r>
          </a:p>
          <a:p>
            <a:pPr lvl="1"/>
            <a:r>
              <a:rPr lang="en-US" sz="2200" dirty="0" err="1"/>
              <a:t>Mergent</a:t>
            </a:r>
            <a:r>
              <a:rPr lang="en-US" sz="2200" dirty="0"/>
              <a:t> Archive fee</a:t>
            </a:r>
          </a:p>
          <a:p>
            <a:pPr lvl="1"/>
            <a:r>
              <a:rPr lang="en-US" sz="2200" dirty="0"/>
              <a:t>Education Index Retrospective Fee</a:t>
            </a:r>
          </a:p>
        </p:txBody>
      </p:sp>
      <p:sp>
        <p:nvSpPr>
          <p:cNvPr id="3" name="Text Placeholder 2">
            <a:extLst>
              <a:ext uri="{FF2B5EF4-FFF2-40B4-BE49-F238E27FC236}">
                <a16:creationId xmlns:a16="http://schemas.microsoft.com/office/drawing/2014/main" id="{48068694-D325-45AC-B3C1-168299C19C29}"/>
              </a:ext>
            </a:extLst>
          </p:cNvPr>
          <p:cNvSpPr>
            <a:spLocks noGrp="1"/>
          </p:cNvSpPr>
          <p:nvPr>
            <p:ph type="body" sz="quarter" idx="12"/>
          </p:nvPr>
        </p:nvSpPr>
        <p:spPr>
          <a:xfrm>
            <a:off x="659305" y="523910"/>
            <a:ext cx="8349514" cy="707731"/>
          </a:xfrm>
        </p:spPr>
        <p:txBody>
          <a:bodyPr/>
          <a:lstStyle/>
          <a:p>
            <a:r>
              <a:rPr lang="en-US" dirty="0"/>
              <a:t>FY22 UM System Shared Resources</a:t>
            </a:r>
          </a:p>
        </p:txBody>
      </p:sp>
    </p:spTree>
    <p:extLst>
      <p:ext uri="{BB962C8B-B14F-4D97-AF65-F5344CB8AC3E}">
        <p14:creationId xmlns:p14="http://schemas.microsoft.com/office/powerpoint/2010/main" val="22113887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08FA4F-DAC2-4237-809D-2F3530243951}"/>
              </a:ext>
            </a:extLst>
          </p:cNvPr>
          <p:cNvSpPr>
            <a:spLocks noGrp="1"/>
          </p:cNvSpPr>
          <p:nvPr>
            <p:ph type="body" sz="quarter" idx="11"/>
          </p:nvPr>
        </p:nvSpPr>
        <p:spPr/>
        <p:txBody>
          <a:bodyPr>
            <a:normAutofit/>
          </a:bodyPr>
          <a:lstStyle/>
          <a:p>
            <a:r>
              <a:rPr lang="en-US" dirty="0"/>
              <a:t>In September 2021, all 4 campus provosts agreed to contribute one-time additional funds to cover the shortfall of $560K.</a:t>
            </a:r>
          </a:p>
          <a:p>
            <a:r>
              <a:rPr lang="en-US" dirty="0"/>
              <a:t>Provost Potts agreed to provide funding to cover the local budget shortfall. </a:t>
            </a:r>
          </a:p>
          <a:p>
            <a:r>
              <a:rPr lang="en-US" dirty="0"/>
              <a:t>Both agreements are only for </a:t>
            </a:r>
            <a:r>
              <a:rPr lang="en-US" b="1" dirty="0">
                <a:latin typeface="Orgon Slab Medium" panose="02000603000000020004" pitchFamily="50" charset="0"/>
              </a:rPr>
              <a:t>one-time funds</a:t>
            </a:r>
            <a:r>
              <a:rPr lang="en-US" dirty="0"/>
              <a:t>.</a:t>
            </a:r>
          </a:p>
        </p:txBody>
      </p:sp>
      <p:sp>
        <p:nvSpPr>
          <p:cNvPr id="3" name="Text Placeholder 2">
            <a:extLst>
              <a:ext uri="{FF2B5EF4-FFF2-40B4-BE49-F238E27FC236}">
                <a16:creationId xmlns:a16="http://schemas.microsoft.com/office/drawing/2014/main" id="{7374A3CB-905F-4DCA-A403-139B24CB51DF}"/>
              </a:ext>
            </a:extLst>
          </p:cNvPr>
          <p:cNvSpPr>
            <a:spLocks noGrp="1"/>
          </p:cNvSpPr>
          <p:nvPr>
            <p:ph type="body" sz="quarter" idx="12"/>
          </p:nvPr>
        </p:nvSpPr>
        <p:spPr/>
        <p:txBody>
          <a:bodyPr/>
          <a:lstStyle/>
          <a:p>
            <a:r>
              <a:rPr lang="en-US" dirty="0"/>
              <a:t>No Cancellations for FY22</a:t>
            </a:r>
          </a:p>
        </p:txBody>
      </p:sp>
    </p:spTree>
    <p:extLst>
      <p:ext uri="{BB962C8B-B14F-4D97-AF65-F5344CB8AC3E}">
        <p14:creationId xmlns:p14="http://schemas.microsoft.com/office/powerpoint/2010/main" val="26045847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EC64D4-53EC-42B4-87F7-321680A7ABE7}"/>
              </a:ext>
            </a:extLst>
          </p:cNvPr>
          <p:cNvSpPr>
            <a:spLocks noGrp="1"/>
          </p:cNvSpPr>
          <p:nvPr>
            <p:ph type="body" sz="quarter" idx="11"/>
          </p:nvPr>
        </p:nvSpPr>
        <p:spPr/>
        <p:txBody>
          <a:bodyPr/>
          <a:lstStyle/>
          <a:p>
            <a:r>
              <a:rPr lang="en-US" dirty="0"/>
              <a:t>Provost Potts has suggested a three-year budget review for the library.</a:t>
            </a:r>
          </a:p>
          <a:p>
            <a:r>
              <a:rPr lang="en-US" dirty="0"/>
              <a:t>At the system level, the committee that oversees the expenditures for materials will be reviewing spending and sustainability for the shared budget.</a:t>
            </a:r>
          </a:p>
        </p:txBody>
      </p:sp>
      <p:sp>
        <p:nvSpPr>
          <p:cNvPr id="3" name="Text Placeholder 2">
            <a:extLst>
              <a:ext uri="{FF2B5EF4-FFF2-40B4-BE49-F238E27FC236}">
                <a16:creationId xmlns:a16="http://schemas.microsoft.com/office/drawing/2014/main" id="{E04D0090-BA96-4132-B325-62687BF67B1A}"/>
              </a:ext>
            </a:extLst>
          </p:cNvPr>
          <p:cNvSpPr>
            <a:spLocks noGrp="1"/>
          </p:cNvSpPr>
          <p:nvPr>
            <p:ph type="body" sz="quarter" idx="12"/>
          </p:nvPr>
        </p:nvSpPr>
        <p:spPr/>
        <p:txBody>
          <a:bodyPr/>
          <a:lstStyle/>
          <a:p>
            <a:r>
              <a:rPr lang="en-US" dirty="0"/>
              <a:t>Next Steps</a:t>
            </a:r>
          </a:p>
        </p:txBody>
      </p:sp>
    </p:spTree>
    <p:extLst>
      <p:ext uri="{BB962C8B-B14F-4D97-AF65-F5344CB8AC3E}">
        <p14:creationId xmlns:p14="http://schemas.microsoft.com/office/powerpoint/2010/main" val="4229263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EC64D4-53EC-42B4-87F7-321680A7ABE7}"/>
              </a:ext>
            </a:extLst>
          </p:cNvPr>
          <p:cNvSpPr>
            <a:spLocks noGrp="1"/>
          </p:cNvSpPr>
          <p:nvPr>
            <p:ph type="body" sz="quarter" idx="11"/>
          </p:nvPr>
        </p:nvSpPr>
        <p:spPr/>
        <p:txBody>
          <a:bodyPr/>
          <a:lstStyle/>
          <a:p>
            <a:r>
              <a:rPr lang="en-US" dirty="0"/>
              <a:t>Data migration and implementation beginning Fall 2021</a:t>
            </a:r>
          </a:p>
          <a:p>
            <a:r>
              <a:rPr lang="en-US" dirty="0"/>
              <a:t>Testing, training and soft-opening for new discovery layer during Spring 2022</a:t>
            </a:r>
          </a:p>
          <a:p>
            <a:r>
              <a:rPr lang="en-US" dirty="0"/>
              <a:t>Go-live for complete system scheduled for Summer 2022</a:t>
            </a:r>
          </a:p>
          <a:p>
            <a:r>
              <a:rPr lang="en-US" dirty="0"/>
              <a:t>System details at </a:t>
            </a:r>
            <a:r>
              <a:rPr lang="en-US" dirty="0">
                <a:hlinkClick r:id="rId2"/>
              </a:rPr>
              <a:t>https://www.ebsco.com/academic-libraries/products/ebsco-folio</a:t>
            </a:r>
            <a:endParaRPr lang="en-US" dirty="0"/>
          </a:p>
        </p:txBody>
      </p:sp>
      <p:sp>
        <p:nvSpPr>
          <p:cNvPr id="3" name="Text Placeholder 2">
            <a:extLst>
              <a:ext uri="{FF2B5EF4-FFF2-40B4-BE49-F238E27FC236}">
                <a16:creationId xmlns:a16="http://schemas.microsoft.com/office/drawing/2014/main" id="{E04D0090-BA96-4132-B325-62687BF67B1A}"/>
              </a:ext>
            </a:extLst>
          </p:cNvPr>
          <p:cNvSpPr>
            <a:spLocks noGrp="1"/>
          </p:cNvSpPr>
          <p:nvPr>
            <p:ph type="body" sz="quarter" idx="12"/>
          </p:nvPr>
        </p:nvSpPr>
        <p:spPr/>
        <p:txBody>
          <a:bodyPr/>
          <a:lstStyle/>
          <a:p>
            <a:r>
              <a:rPr lang="en-US" dirty="0"/>
              <a:t>FOLIO: a new library service system at the University of Missouri System</a:t>
            </a:r>
          </a:p>
        </p:txBody>
      </p:sp>
    </p:spTree>
    <p:extLst>
      <p:ext uri="{BB962C8B-B14F-4D97-AF65-F5344CB8AC3E}">
        <p14:creationId xmlns:p14="http://schemas.microsoft.com/office/powerpoint/2010/main" val="4816287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555170" y="2584619"/>
            <a:ext cx="7695041" cy="4202582"/>
          </a:xfrm>
        </p:spPr>
        <p:txBody>
          <a:bodyPr/>
          <a:lstStyle/>
          <a:p>
            <a:pPr marL="0" indent="0" defTabSz="914400">
              <a:buNone/>
            </a:pPr>
            <a:r>
              <a:rPr lang="en-US" sz="3600" dirty="0">
                <a:latin typeface="Orgon Slab" panose="02000503000000020004" pitchFamily="50" charset="0"/>
              </a:rPr>
              <a:t>VIII. Unfinished Business </a:t>
            </a:r>
          </a:p>
          <a:p>
            <a:pPr marL="857250" indent="-857250" defTabSz="914400">
              <a:buAutoNum type="romanUcPeriod" startAt="8"/>
            </a:pPr>
            <a:endParaRPr lang="en-US" sz="3600" b="1" dirty="0">
              <a:solidFill>
                <a:srgbClr val="003B49"/>
              </a:solidFill>
              <a:latin typeface="Orgon Slab" panose="02000503000000020004" pitchFamily="50" charset="0"/>
            </a:endParaRPr>
          </a:p>
          <a:p>
            <a:pPr marL="0" indent="0" defTabSz="914400">
              <a:buNone/>
            </a:pPr>
            <a:endParaRPr lang="en-US" sz="3600" b="1" dirty="0">
              <a:solidFill>
                <a:srgbClr val="003B49"/>
              </a:solidFill>
            </a:endParaRPr>
          </a:p>
        </p:txBody>
      </p:sp>
      <p:sp>
        <p:nvSpPr>
          <p:cNvPr id="4" name="Text Placeholder 3"/>
          <p:cNvSpPr>
            <a:spLocks noGrp="1"/>
          </p:cNvSpPr>
          <p:nvPr>
            <p:ph type="body" sz="quarter" idx="12"/>
          </p:nvPr>
        </p:nvSpPr>
        <p:spPr>
          <a:xfrm>
            <a:off x="555170" y="1790003"/>
            <a:ext cx="7695042" cy="473672"/>
          </a:xfrm>
        </p:spPr>
        <p:txBody>
          <a:bodyPr>
            <a:noAutofit/>
          </a:bodyPr>
          <a:lstStyle/>
          <a:p>
            <a:r>
              <a:rPr lang="en-US" sz="3600" dirty="0"/>
              <a:t>Agenda</a:t>
            </a:r>
          </a:p>
        </p:txBody>
      </p:sp>
    </p:spTree>
    <p:extLst>
      <p:ext uri="{BB962C8B-B14F-4D97-AF65-F5344CB8AC3E}">
        <p14:creationId xmlns:p14="http://schemas.microsoft.com/office/powerpoint/2010/main" val="42025807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2604973"/>
            <a:ext cx="7781052" cy="2116317"/>
          </a:xfrm>
        </p:spPr>
        <p:txBody>
          <a:bodyPr/>
          <a:lstStyle/>
          <a:p>
            <a:pPr marL="857250" indent="-857250">
              <a:buAutoNum type="romanUcPeriod" startAt="9"/>
              <a:tabLst>
                <a:tab pos="914400" algn="l"/>
              </a:tabLst>
            </a:pPr>
            <a:r>
              <a:rPr lang="en-US" sz="3600" b="1" dirty="0">
                <a:latin typeface="Orgon Slab Light" panose="02000503000000020004" pitchFamily="50" charset="0"/>
              </a:rPr>
              <a:t>New Business</a:t>
            </a:r>
          </a:p>
          <a:p>
            <a:pPr marL="400050" lvl="1" indent="0">
              <a:buNone/>
              <a:tabLst>
                <a:tab pos="914400" algn="l"/>
              </a:tabLst>
            </a:pPr>
            <a:r>
              <a:rPr lang="en-US" sz="3600" b="1" dirty="0">
                <a:latin typeface="Orgon Slab Light" panose="02000503000000020004" pitchFamily="50" charset="0"/>
              </a:rPr>
              <a:t>    </a:t>
            </a:r>
            <a:r>
              <a:rPr lang="en-US" sz="3200" b="1" dirty="0">
                <a:solidFill>
                  <a:schemeClr val="accent4">
                    <a:lumMod val="10000"/>
                  </a:schemeClr>
                </a:solidFill>
                <a:latin typeface="Orgon Slab Light" panose="02000503000000020004" pitchFamily="50" charset="0"/>
              </a:rPr>
              <a:t>a. Teaching Evaluations</a:t>
            </a:r>
          </a:p>
          <a:p>
            <a:pPr marL="400050" lvl="1" indent="0">
              <a:buNone/>
              <a:tabLst>
                <a:tab pos="914400" algn="l"/>
              </a:tabLst>
            </a:pPr>
            <a:r>
              <a:rPr lang="en-US" sz="3200" b="1" dirty="0">
                <a:solidFill>
                  <a:schemeClr val="accent4">
                    <a:lumMod val="10000"/>
                  </a:schemeClr>
                </a:solidFill>
                <a:latin typeface="Orgon Slab Light" panose="02000503000000020004" pitchFamily="50" charset="0"/>
              </a:rPr>
              <a:t>	</a:t>
            </a:r>
            <a:endParaRPr lang="en-US" sz="3600" b="1" dirty="0">
              <a:solidFill>
                <a:srgbClr val="003B49"/>
              </a:solidFill>
              <a:latin typeface="Orgon Slab Light" panose="02000503000000020004" pitchFamily="50" charset="0"/>
            </a:endParaRPr>
          </a:p>
          <a:p>
            <a:pPr marL="514350" indent="-514350">
              <a:buAutoNum type="romanUcPeriod" startAt="5"/>
            </a:pPr>
            <a:endParaRPr lang="en-US" sz="3600" b="1" dirty="0">
              <a:solidFill>
                <a:srgbClr val="003B49"/>
              </a:solidFill>
              <a:latin typeface="Orgon Slab ExtraLight" panose="02000503000000020004" pitchFamily="50" charset="0"/>
            </a:endParaRPr>
          </a:p>
          <a:p>
            <a:endParaRPr lang="en-US" sz="3600" dirty="0"/>
          </a:p>
        </p:txBody>
      </p:sp>
      <p:sp>
        <p:nvSpPr>
          <p:cNvPr id="4" name="Text Placeholder 3"/>
          <p:cNvSpPr>
            <a:spLocks noGrp="1"/>
          </p:cNvSpPr>
          <p:nvPr>
            <p:ph type="body" sz="quarter" idx="12"/>
          </p:nvPr>
        </p:nvSpPr>
        <p:spPr>
          <a:xfrm>
            <a:off x="914400" y="1790003"/>
            <a:ext cx="7781052" cy="696720"/>
          </a:xfrm>
        </p:spPr>
        <p:txBody>
          <a:bodyPr/>
          <a:lstStyle/>
          <a:p>
            <a:r>
              <a:rPr lang="en-US" sz="3600" dirty="0">
                <a:latin typeface="Orgon Slab" panose="02000503000000020004" pitchFamily="50" charset="0"/>
              </a:rPr>
              <a:t>Agenda</a:t>
            </a:r>
          </a:p>
        </p:txBody>
      </p:sp>
      <p:sp>
        <p:nvSpPr>
          <p:cNvPr id="5" name="TextBox 4"/>
          <p:cNvSpPr txBox="1"/>
          <p:nvPr/>
        </p:nvSpPr>
        <p:spPr>
          <a:xfrm>
            <a:off x="8369559" y="6311387"/>
            <a:ext cx="437860" cy="276999"/>
          </a:xfrm>
          <a:prstGeom prst="rect">
            <a:avLst/>
          </a:prstGeom>
          <a:noFill/>
        </p:spPr>
        <p:txBody>
          <a:bodyPr wrap="square" rtlCol="0">
            <a:spAutoFit/>
          </a:bodyPr>
          <a:lstStyle>
            <a:defPPr>
              <a:defRPr lang="en-US"/>
            </a:defPPr>
            <a:lvl1pPr>
              <a:defRPr sz="1200">
                <a:solidFill>
                  <a:srgbClr val="003B49"/>
                </a:solidFill>
              </a:defRPr>
            </a:lvl1pPr>
          </a:lstStyle>
          <a:p>
            <a:fld id="{477D04EB-D600-4A5B-9F34-2ADF860BB5CA}" type="slidenum">
              <a:rPr lang="en-US">
                <a:solidFill>
                  <a:schemeClr val="tx1">
                    <a:tint val="75000"/>
                  </a:schemeClr>
                </a:solidFill>
              </a:rPr>
              <a:pPr/>
              <a:t>87</a:t>
            </a:fld>
            <a:endParaRPr lang="en-US" dirty="0">
              <a:solidFill>
                <a:schemeClr val="tx1">
                  <a:tint val="75000"/>
                </a:schemeClr>
              </a:solidFill>
            </a:endParaRPr>
          </a:p>
        </p:txBody>
      </p:sp>
    </p:spTree>
    <p:extLst>
      <p:ext uri="{BB962C8B-B14F-4D97-AF65-F5344CB8AC3E}">
        <p14:creationId xmlns:p14="http://schemas.microsoft.com/office/powerpoint/2010/main" val="29111550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92562" y="445944"/>
            <a:ext cx="6277982" cy="581025"/>
          </a:xfrm>
        </p:spPr>
        <p:txBody>
          <a:bodyPr>
            <a:normAutofit/>
          </a:bodyPr>
          <a:lstStyle/>
          <a:p>
            <a:r>
              <a:rPr lang="en-US" sz="2700" dirty="0"/>
              <a:t>New Business</a:t>
            </a:r>
          </a:p>
        </p:txBody>
      </p:sp>
      <p:sp>
        <p:nvSpPr>
          <p:cNvPr id="4" name="Text Placeholder 3"/>
          <p:cNvSpPr>
            <a:spLocks noGrp="1"/>
          </p:cNvSpPr>
          <p:nvPr>
            <p:ph type="body" sz="quarter" idx="11"/>
          </p:nvPr>
        </p:nvSpPr>
        <p:spPr>
          <a:xfrm>
            <a:off x="659305" y="2010642"/>
            <a:ext cx="8196210" cy="3693967"/>
          </a:xfrm>
        </p:spPr>
        <p:txBody>
          <a:bodyPr>
            <a:normAutofit/>
          </a:bodyPr>
          <a:lstStyle/>
          <a:p>
            <a:pPr marL="0" indent="0">
              <a:buNone/>
            </a:pPr>
            <a:r>
              <a:rPr lang="en-US" sz="2100" b="1" i="1" dirty="0">
                <a:solidFill>
                  <a:srgbClr val="003B49"/>
                </a:solidFill>
              </a:rPr>
              <a:t>Evaluation of Teaching - Overview</a:t>
            </a:r>
            <a:endParaRPr lang="en-US" sz="2100" dirty="0">
              <a:solidFill>
                <a:srgbClr val="003B49"/>
              </a:solidFill>
            </a:endParaRPr>
          </a:p>
          <a:p>
            <a:pPr>
              <a:lnSpc>
                <a:spcPct val="150000"/>
              </a:lnSpc>
            </a:pPr>
            <a:r>
              <a:rPr lang="en-US" sz="2100" dirty="0">
                <a:solidFill>
                  <a:srgbClr val="003B49"/>
                </a:solidFill>
              </a:rPr>
              <a:t>Informational Only</a:t>
            </a:r>
          </a:p>
          <a:p>
            <a:pPr>
              <a:lnSpc>
                <a:spcPct val="150000"/>
              </a:lnSpc>
            </a:pPr>
            <a:r>
              <a:rPr lang="en-US" sz="2100" dirty="0">
                <a:solidFill>
                  <a:srgbClr val="003B49"/>
                </a:solidFill>
              </a:rPr>
              <a:t>Three primary components:</a:t>
            </a:r>
          </a:p>
          <a:p>
            <a:pPr marL="685800" lvl="1" indent="-342900">
              <a:lnSpc>
                <a:spcPct val="150000"/>
              </a:lnSpc>
              <a:buFont typeface="+mj-lt"/>
              <a:buAutoNum type="arabicPeriod"/>
            </a:pPr>
            <a:r>
              <a:rPr lang="en-US" sz="1800" dirty="0">
                <a:solidFill>
                  <a:srgbClr val="003B49"/>
                </a:solidFill>
              </a:rPr>
              <a:t>Policy Principles</a:t>
            </a:r>
          </a:p>
          <a:p>
            <a:pPr marL="685800" lvl="1" indent="-342900">
              <a:lnSpc>
                <a:spcPct val="150000"/>
              </a:lnSpc>
              <a:buFont typeface="+mj-lt"/>
              <a:buAutoNum type="arabicPeriod"/>
            </a:pPr>
            <a:r>
              <a:rPr lang="en-US" sz="1800" dirty="0">
                <a:solidFill>
                  <a:srgbClr val="003B49"/>
                </a:solidFill>
              </a:rPr>
              <a:t>SET/SBE Revisions</a:t>
            </a:r>
          </a:p>
          <a:p>
            <a:pPr marL="685800" lvl="1" indent="-342900">
              <a:lnSpc>
                <a:spcPct val="150000"/>
              </a:lnSpc>
              <a:buFont typeface="+mj-lt"/>
              <a:buAutoNum type="arabicPeriod"/>
            </a:pPr>
            <a:r>
              <a:rPr lang="en-US" sz="1800" dirty="0">
                <a:solidFill>
                  <a:srgbClr val="003B49"/>
                </a:solidFill>
              </a:rPr>
              <a:t>Department-level Best Practices for comprehensive evaluation</a:t>
            </a:r>
          </a:p>
        </p:txBody>
      </p:sp>
    </p:spTree>
    <p:extLst>
      <p:ext uri="{BB962C8B-B14F-4D97-AF65-F5344CB8AC3E}">
        <p14:creationId xmlns:p14="http://schemas.microsoft.com/office/powerpoint/2010/main" val="28609381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92562" y="405304"/>
            <a:ext cx="6277982" cy="581025"/>
          </a:xfrm>
        </p:spPr>
        <p:txBody>
          <a:bodyPr>
            <a:normAutofit/>
          </a:bodyPr>
          <a:lstStyle/>
          <a:p>
            <a:r>
              <a:rPr lang="en-US" sz="2700" dirty="0"/>
              <a:t>New Business</a:t>
            </a:r>
          </a:p>
        </p:txBody>
      </p:sp>
      <p:sp>
        <p:nvSpPr>
          <p:cNvPr id="4" name="Text Placeholder 3"/>
          <p:cNvSpPr>
            <a:spLocks noGrp="1"/>
          </p:cNvSpPr>
          <p:nvPr>
            <p:ph type="body" sz="quarter" idx="11"/>
          </p:nvPr>
        </p:nvSpPr>
        <p:spPr>
          <a:xfrm>
            <a:off x="659305" y="2010642"/>
            <a:ext cx="8196210" cy="3693967"/>
          </a:xfrm>
        </p:spPr>
        <p:txBody>
          <a:bodyPr>
            <a:normAutofit/>
          </a:bodyPr>
          <a:lstStyle/>
          <a:p>
            <a:pPr marL="0" indent="0">
              <a:buNone/>
            </a:pPr>
            <a:r>
              <a:rPr lang="en-US" sz="2100" b="1" i="1" dirty="0">
                <a:solidFill>
                  <a:srgbClr val="003B49"/>
                </a:solidFill>
              </a:rPr>
              <a:t>Evaluation of Teaching – Best Practices White Paper</a:t>
            </a:r>
            <a:endParaRPr lang="en-US" sz="2100" dirty="0">
              <a:solidFill>
                <a:srgbClr val="003B49"/>
              </a:solidFill>
            </a:endParaRPr>
          </a:p>
          <a:p>
            <a:pPr>
              <a:lnSpc>
                <a:spcPct val="150000"/>
              </a:lnSpc>
            </a:pPr>
            <a:r>
              <a:rPr lang="en-US" sz="2100" dirty="0">
                <a:solidFill>
                  <a:srgbClr val="003B49"/>
                </a:solidFill>
              </a:rPr>
              <a:t>Identify best practices and suggested starting points for Department-level evaluation of teaching</a:t>
            </a:r>
          </a:p>
          <a:p>
            <a:pPr>
              <a:lnSpc>
                <a:spcPct val="150000"/>
              </a:lnSpc>
            </a:pPr>
            <a:r>
              <a:rPr lang="en-US" sz="2100" dirty="0">
                <a:solidFill>
                  <a:srgbClr val="003B49"/>
                </a:solidFill>
              </a:rPr>
              <a:t>Address roles of (a) student-based evaluation, (b) peer-based evaluation, and instructor self-assessment.</a:t>
            </a:r>
          </a:p>
          <a:p>
            <a:pPr>
              <a:lnSpc>
                <a:spcPct val="150000"/>
              </a:lnSpc>
            </a:pPr>
            <a:r>
              <a:rPr lang="en-US" sz="2100" dirty="0">
                <a:solidFill>
                  <a:srgbClr val="003B49"/>
                </a:solidFill>
              </a:rPr>
              <a:t>Informed by national norms, but tailored to campus concerns</a:t>
            </a:r>
          </a:p>
          <a:p>
            <a:pPr>
              <a:lnSpc>
                <a:spcPct val="150000"/>
              </a:lnSpc>
            </a:pPr>
            <a:r>
              <a:rPr lang="en-US" sz="2100" dirty="0">
                <a:solidFill>
                  <a:srgbClr val="003B49"/>
                </a:solidFill>
              </a:rPr>
              <a:t>Working Group lead role: contact FSOs to participate.</a:t>
            </a:r>
            <a:endParaRPr lang="en-US" sz="1650" dirty="0">
              <a:solidFill>
                <a:srgbClr val="003B49"/>
              </a:solidFill>
            </a:endParaRPr>
          </a:p>
        </p:txBody>
      </p:sp>
    </p:spTree>
    <p:extLst>
      <p:ext uri="{BB962C8B-B14F-4D97-AF65-F5344CB8AC3E}">
        <p14:creationId xmlns:p14="http://schemas.microsoft.com/office/powerpoint/2010/main" val="3050120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F471E"/>
        </a:solidFill>
        <a:effectLst/>
      </p:bgPr>
    </p:bg>
    <p:spTree>
      <p:nvGrpSpPr>
        <p:cNvPr id="1" name="Shape 160"/>
        <p:cNvGrpSpPr/>
        <p:nvPr/>
      </p:nvGrpSpPr>
      <p:grpSpPr>
        <a:xfrm>
          <a:off x="0" y="0"/>
          <a:ext cx="0" cy="0"/>
          <a:chOff x="0" y="0"/>
          <a:chExt cx="0" cy="0"/>
        </a:xfrm>
      </p:grpSpPr>
      <p:sp>
        <p:nvSpPr>
          <p:cNvPr id="161" name="Google Shape;161;p3"/>
          <p:cNvSpPr txBox="1">
            <a:spLocks noGrp="1"/>
          </p:cNvSpPr>
          <p:nvPr>
            <p:ph type="ctrTitle"/>
          </p:nvPr>
        </p:nvSpPr>
        <p:spPr>
          <a:xfrm>
            <a:off x="1059341" y="193107"/>
            <a:ext cx="7747184" cy="612475"/>
          </a:xfrm>
          <a:prstGeom prst="rect">
            <a:avLst/>
          </a:prstGeom>
          <a:noFill/>
          <a:ln>
            <a:noFill/>
          </a:ln>
        </p:spPr>
        <p:txBody>
          <a:bodyPr spcFirstLastPara="1" wrap="square" lIns="91425" tIns="45700" rIns="91425" bIns="45700" anchor="t" anchorCtr="0">
            <a:noAutofit/>
          </a:bodyPr>
          <a:lstStyle/>
          <a:p>
            <a:pPr algn="ctr">
              <a:lnSpc>
                <a:spcPct val="100000"/>
              </a:lnSpc>
              <a:buClr>
                <a:srgbClr val="E2E2E2"/>
              </a:buClr>
              <a:buSzPts val="7200"/>
            </a:pPr>
            <a:r>
              <a:rPr lang="en-US" sz="4000" dirty="0">
                <a:solidFill>
                  <a:schemeClr val="bg1"/>
                </a:solidFill>
                <a:latin typeface="Times New Roman"/>
                <a:ea typeface="Times New Roman"/>
                <a:cs typeface="Times New Roman"/>
                <a:sym typeface="Times New Roman"/>
              </a:rPr>
              <a:t>Council of Graduate Students</a:t>
            </a:r>
            <a:br>
              <a:rPr lang="en-US" sz="4000" dirty="0">
                <a:solidFill>
                  <a:schemeClr val="bg1"/>
                </a:solidFill>
                <a:latin typeface="Times New Roman"/>
                <a:ea typeface="Times New Roman"/>
                <a:cs typeface="Times New Roman"/>
                <a:sym typeface="Times New Roman"/>
              </a:rPr>
            </a:br>
            <a:endParaRPr lang="en-US" sz="4000" dirty="0">
              <a:solidFill>
                <a:schemeClr val="bg1"/>
              </a:solidFill>
              <a:latin typeface="Times New Roman"/>
              <a:cs typeface="Times New Roman"/>
            </a:endParaRPr>
          </a:p>
        </p:txBody>
      </p:sp>
      <p:cxnSp>
        <p:nvCxnSpPr>
          <p:cNvPr id="162" name="Google Shape;162;p3"/>
          <p:cNvCxnSpPr/>
          <p:nvPr/>
        </p:nvCxnSpPr>
        <p:spPr>
          <a:xfrm>
            <a:off x="1391054" y="1349913"/>
            <a:ext cx="7752946" cy="8792"/>
          </a:xfrm>
          <a:prstGeom prst="straightConnector1">
            <a:avLst/>
          </a:prstGeom>
          <a:noFill/>
          <a:ln w="25400" cap="flat" cmpd="sng">
            <a:solidFill>
              <a:srgbClr val="D8D8D8"/>
            </a:solidFill>
            <a:prstDash val="solid"/>
            <a:miter lim="800000"/>
            <a:headEnd type="none" w="sm" len="sm"/>
            <a:tailEnd type="none" w="sm" len="sm"/>
          </a:ln>
        </p:spPr>
      </p:cxnSp>
      <p:pic>
        <p:nvPicPr>
          <p:cNvPr id="163" name="Google Shape;163;p3"/>
          <p:cNvPicPr preferRelativeResize="0"/>
          <p:nvPr/>
        </p:nvPicPr>
        <p:blipFill rotWithShape="1">
          <a:blip r:embed="rId3">
            <a:alphaModFix/>
          </a:blip>
          <a:srcRect/>
          <a:stretch/>
        </p:blipFill>
        <p:spPr>
          <a:xfrm>
            <a:off x="-1" y="0"/>
            <a:ext cx="1391055" cy="1358705"/>
          </a:xfrm>
          <a:prstGeom prst="rect">
            <a:avLst/>
          </a:prstGeom>
          <a:noFill/>
          <a:ln>
            <a:noFill/>
          </a:ln>
        </p:spPr>
      </p:pic>
      <p:sp>
        <p:nvSpPr>
          <p:cNvPr id="7" name="TextBox 6">
            <a:extLst>
              <a:ext uri="{FF2B5EF4-FFF2-40B4-BE49-F238E27FC236}">
                <a16:creationId xmlns:a16="http://schemas.microsoft.com/office/drawing/2014/main" id="{3CAC7D8E-F9D0-4508-8734-DCA6AF70EA60}"/>
              </a:ext>
            </a:extLst>
          </p:cNvPr>
          <p:cNvSpPr txBox="1"/>
          <p:nvPr/>
        </p:nvSpPr>
        <p:spPr>
          <a:xfrm>
            <a:off x="223678" y="1468947"/>
            <a:ext cx="827772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1" indent="-34290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endParaRPr>
          </a:p>
          <a:p>
            <a:pPr marL="342900" marR="0" lvl="0" indent="-34290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The Graduate Council Ad Hoc committee has met to discuss and finalize the Graduate Student Bill of Rights.</a:t>
            </a:r>
          </a:p>
          <a:p>
            <a:pPr marL="342900" marR="0" lvl="0" indent="-34290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There are a couple of clarifications to the updated draft that the Ad Hoc committee are working on (e.g., double checking Title IX language).</a:t>
            </a:r>
          </a:p>
          <a:p>
            <a:pPr marL="342900" marR="0" lvl="0" indent="-34290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The plan is to present the draft on the Graduate Council during the November 3</a:t>
            </a:r>
            <a:r>
              <a:rPr kumimoji="0" lang="en-US" sz="2000" b="0" i="0" u="none" strike="noStrike" kern="0" cap="none" spc="0" normalizeH="0" baseline="30000" noProof="0" dirty="0">
                <a:ln>
                  <a:noFill/>
                </a:ln>
                <a:solidFill>
                  <a:srgbClr val="FFFFFF"/>
                </a:solidFill>
                <a:effectLst/>
                <a:uLnTx/>
                <a:uFillTx/>
                <a:latin typeface="Times New Roman" panose="02020603050405020304" pitchFamily="18" charset="0"/>
                <a:cs typeface="Arial"/>
                <a:sym typeface="Arial"/>
              </a:rPr>
              <a:t>rd</a:t>
            </a: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 meeting and determine future steps</a:t>
            </a:r>
          </a:p>
        </p:txBody>
      </p:sp>
    </p:spTree>
    <p:extLst>
      <p:ext uri="{BB962C8B-B14F-4D97-AF65-F5344CB8AC3E}">
        <p14:creationId xmlns:p14="http://schemas.microsoft.com/office/powerpoint/2010/main" val="188007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92562" y="435784"/>
            <a:ext cx="6277982" cy="581025"/>
          </a:xfrm>
        </p:spPr>
        <p:txBody>
          <a:bodyPr>
            <a:normAutofit/>
          </a:bodyPr>
          <a:lstStyle/>
          <a:p>
            <a:r>
              <a:rPr lang="en-US" sz="2700" dirty="0"/>
              <a:t>New Business</a:t>
            </a:r>
          </a:p>
        </p:txBody>
      </p:sp>
      <p:sp>
        <p:nvSpPr>
          <p:cNvPr id="4" name="Text Placeholder 3"/>
          <p:cNvSpPr>
            <a:spLocks noGrp="1"/>
          </p:cNvSpPr>
          <p:nvPr>
            <p:ph type="body" sz="quarter" idx="11"/>
          </p:nvPr>
        </p:nvSpPr>
        <p:spPr>
          <a:xfrm>
            <a:off x="659305" y="2010642"/>
            <a:ext cx="8196210" cy="3693967"/>
          </a:xfrm>
        </p:spPr>
        <p:txBody>
          <a:bodyPr>
            <a:normAutofit fontScale="85000" lnSpcReduction="20000"/>
          </a:bodyPr>
          <a:lstStyle/>
          <a:p>
            <a:pPr marL="0" indent="0">
              <a:buNone/>
            </a:pPr>
            <a:r>
              <a:rPr lang="en-US" sz="2100" b="1" i="1" dirty="0">
                <a:solidFill>
                  <a:srgbClr val="003B49"/>
                </a:solidFill>
              </a:rPr>
              <a:t>Evaluation of Teaching – Student Evaluation of Teaching</a:t>
            </a:r>
            <a:endParaRPr lang="en-US" sz="2100" dirty="0">
              <a:solidFill>
                <a:srgbClr val="003B49"/>
              </a:solidFill>
            </a:endParaRPr>
          </a:p>
          <a:p>
            <a:pPr>
              <a:lnSpc>
                <a:spcPct val="150000"/>
              </a:lnSpc>
            </a:pPr>
            <a:r>
              <a:rPr lang="en-US" sz="2100" dirty="0">
                <a:solidFill>
                  <a:srgbClr val="003B49"/>
                </a:solidFill>
              </a:rPr>
              <a:t>Lead role: Committee for Effective Teaching</a:t>
            </a:r>
          </a:p>
          <a:p>
            <a:pPr>
              <a:lnSpc>
                <a:spcPct val="150000"/>
              </a:lnSpc>
            </a:pPr>
            <a:r>
              <a:rPr lang="en-US" sz="2100" dirty="0">
                <a:solidFill>
                  <a:srgbClr val="003B49"/>
                </a:solidFill>
              </a:rPr>
              <a:t>Transitional instrument</a:t>
            </a:r>
          </a:p>
          <a:p>
            <a:pPr lvl="1">
              <a:lnSpc>
                <a:spcPct val="150000"/>
              </a:lnSpc>
            </a:pPr>
            <a:r>
              <a:rPr lang="en-US" sz="1800" dirty="0">
                <a:solidFill>
                  <a:srgbClr val="003B49"/>
                </a:solidFill>
              </a:rPr>
              <a:t>Trial run for new questions</a:t>
            </a:r>
          </a:p>
          <a:p>
            <a:pPr lvl="1">
              <a:lnSpc>
                <a:spcPct val="150000"/>
              </a:lnSpc>
            </a:pPr>
            <a:r>
              <a:rPr lang="en-US" sz="1800" dirty="0">
                <a:solidFill>
                  <a:srgbClr val="003B49"/>
                </a:solidFill>
              </a:rPr>
              <a:t>For instructor use only</a:t>
            </a:r>
          </a:p>
          <a:p>
            <a:pPr>
              <a:lnSpc>
                <a:spcPct val="150000"/>
              </a:lnSpc>
            </a:pPr>
            <a:r>
              <a:rPr lang="en-US" sz="2100" dirty="0">
                <a:solidFill>
                  <a:srgbClr val="003B49"/>
                </a:solidFill>
              </a:rPr>
              <a:t>Revised instrument</a:t>
            </a:r>
          </a:p>
          <a:p>
            <a:pPr lvl="1">
              <a:lnSpc>
                <a:spcPct val="150000"/>
              </a:lnSpc>
            </a:pPr>
            <a:r>
              <a:rPr lang="en-US" dirty="0">
                <a:solidFill>
                  <a:srgbClr val="003B49"/>
                </a:solidFill>
              </a:rPr>
              <a:t>Possible refinement of new questions</a:t>
            </a:r>
          </a:p>
          <a:p>
            <a:pPr lvl="1">
              <a:lnSpc>
                <a:spcPct val="150000"/>
              </a:lnSpc>
            </a:pPr>
            <a:r>
              <a:rPr lang="en-US" dirty="0">
                <a:solidFill>
                  <a:srgbClr val="003B49"/>
                </a:solidFill>
              </a:rPr>
              <a:t>Inclusion/</a:t>
            </a:r>
            <a:r>
              <a:rPr lang="en-US" dirty="0" err="1">
                <a:solidFill>
                  <a:srgbClr val="003B49"/>
                </a:solidFill>
              </a:rPr>
              <a:t>phasout</a:t>
            </a:r>
            <a:r>
              <a:rPr lang="en-US" dirty="0">
                <a:solidFill>
                  <a:srgbClr val="003B49"/>
                </a:solidFill>
              </a:rPr>
              <a:t> of current “effectiveness” question</a:t>
            </a:r>
          </a:p>
          <a:p>
            <a:pPr lvl="1">
              <a:lnSpc>
                <a:spcPct val="150000"/>
              </a:lnSpc>
            </a:pPr>
            <a:r>
              <a:rPr lang="en-US" dirty="0">
                <a:solidFill>
                  <a:srgbClr val="003B49"/>
                </a:solidFill>
              </a:rPr>
              <a:t>Participation requirement</a:t>
            </a:r>
          </a:p>
          <a:p>
            <a:pPr lvl="1">
              <a:lnSpc>
                <a:spcPct val="150000"/>
              </a:lnSpc>
            </a:pPr>
            <a:r>
              <a:rPr lang="en-US" dirty="0">
                <a:solidFill>
                  <a:srgbClr val="003B49"/>
                </a:solidFill>
              </a:rPr>
              <a:t>CET proposal anticipated in early 2022</a:t>
            </a:r>
          </a:p>
        </p:txBody>
      </p:sp>
    </p:spTree>
    <p:extLst>
      <p:ext uri="{BB962C8B-B14F-4D97-AF65-F5344CB8AC3E}">
        <p14:creationId xmlns:p14="http://schemas.microsoft.com/office/powerpoint/2010/main" val="11748321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73842" y="476424"/>
            <a:ext cx="6277982" cy="581025"/>
          </a:xfrm>
        </p:spPr>
        <p:txBody>
          <a:bodyPr>
            <a:normAutofit/>
          </a:bodyPr>
          <a:lstStyle/>
          <a:p>
            <a:r>
              <a:rPr lang="en-US" sz="2700" dirty="0"/>
              <a:t>New Business</a:t>
            </a:r>
          </a:p>
        </p:txBody>
      </p:sp>
      <p:sp>
        <p:nvSpPr>
          <p:cNvPr id="4" name="Text Placeholder 3"/>
          <p:cNvSpPr>
            <a:spLocks noGrp="1"/>
          </p:cNvSpPr>
          <p:nvPr>
            <p:ph type="body" sz="quarter" idx="11"/>
          </p:nvPr>
        </p:nvSpPr>
        <p:spPr>
          <a:xfrm>
            <a:off x="659305" y="2010642"/>
            <a:ext cx="8196210" cy="3693967"/>
          </a:xfrm>
        </p:spPr>
        <p:txBody>
          <a:bodyPr>
            <a:normAutofit lnSpcReduction="10000"/>
          </a:bodyPr>
          <a:lstStyle/>
          <a:p>
            <a:pPr marL="0" indent="0">
              <a:buNone/>
            </a:pPr>
            <a:r>
              <a:rPr lang="en-US" sz="2100" b="1" i="1" dirty="0">
                <a:solidFill>
                  <a:srgbClr val="003B49"/>
                </a:solidFill>
              </a:rPr>
              <a:t>Evaluation of Teaching – Policy Principles</a:t>
            </a:r>
            <a:endParaRPr lang="en-US" sz="2100" dirty="0">
              <a:solidFill>
                <a:srgbClr val="003B49"/>
              </a:solidFill>
            </a:endParaRPr>
          </a:p>
          <a:p>
            <a:pPr marL="342900" lvl="1" indent="0">
              <a:buNone/>
            </a:pPr>
            <a:endParaRPr lang="en-US" sz="1800" dirty="0">
              <a:solidFill>
                <a:srgbClr val="003B49"/>
              </a:solidFill>
            </a:endParaRPr>
          </a:p>
          <a:p>
            <a:r>
              <a:rPr lang="en-US" sz="2100" dirty="0">
                <a:solidFill>
                  <a:srgbClr val="003B49"/>
                </a:solidFill>
              </a:rPr>
              <a:t>Proposed Cornerstone Principles</a:t>
            </a:r>
          </a:p>
          <a:p>
            <a:pPr marL="685800" lvl="1" indent="-342900">
              <a:buFont typeface="+mj-lt"/>
              <a:buAutoNum type="arabicPeriod"/>
            </a:pPr>
            <a:r>
              <a:rPr lang="en-US" sz="1800" dirty="0">
                <a:solidFill>
                  <a:srgbClr val="003B49"/>
                </a:solidFill>
              </a:rPr>
              <a:t>SBE can be used as the basis for CET awards, either in whole or in part</a:t>
            </a:r>
          </a:p>
          <a:p>
            <a:pPr marL="685800" lvl="1" indent="-342900">
              <a:buFont typeface="+mj-lt"/>
              <a:buAutoNum type="arabicPeriod"/>
            </a:pPr>
            <a:r>
              <a:rPr lang="en-US" sz="1800" dirty="0">
                <a:solidFill>
                  <a:srgbClr val="003B49"/>
                </a:solidFill>
              </a:rPr>
              <a:t>PBE is necessary and sufficient for Tenure Application and Post-Tenure Review evaluations</a:t>
            </a:r>
          </a:p>
          <a:p>
            <a:pPr marL="685800" lvl="1" indent="-342900">
              <a:buFont typeface="+mj-lt"/>
              <a:buAutoNum type="arabicPeriod"/>
            </a:pPr>
            <a:r>
              <a:rPr lang="en-US" sz="1800" dirty="0">
                <a:solidFill>
                  <a:srgbClr val="003B49"/>
                </a:solidFill>
              </a:rPr>
              <a:t>SBE can be included, at individual faculty discretion, for Tenure Application and Post-Tenure Review evaluations</a:t>
            </a:r>
          </a:p>
          <a:p>
            <a:pPr marL="685800" lvl="1" indent="-342900">
              <a:buFont typeface="+mj-lt"/>
              <a:buAutoNum type="arabicPeriod"/>
            </a:pPr>
            <a:r>
              <a:rPr lang="en-US" sz="1800" dirty="0">
                <a:solidFill>
                  <a:srgbClr val="003B49"/>
                </a:solidFill>
              </a:rPr>
              <a:t>SBE cannot be used as the sole basis for unsatisfactory evaluation of teaching in a Faculty Annual Review.  A concern raised by SBE must be supplemented by PBE before unsatisfactory assigned.</a:t>
            </a:r>
          </a:p>
          <a:p>
            <a:pPr marL="342900" lvl="1" indent="0">
              <a:buNone/>
            </a:pPr>
            <a:r>
              <a:rPr lang="en-US" sz="1800" dirty="0">
                <a:solidFill>
                  <a:srgbClr val="003B49"/>
                </a:solidFill>
              </a:rPr>
              <a:t>(SBE=student-based evaluations, PBE=peer-based evaluations, ISA = instructor self-assessment)</a:t>
            </a:r>
          </a:p>
        </p:txBody>
      </p:sp>
    </p:spTree>
    <p:extLst>
      <p:ext uri="{BB962C8B-B14F-4D97-AF65-F5344CB8AC3E}">
        <p14:creationId xmlns:p14="http://schemas.microsoft.com/office/powerpoint/2010/main" val="32927213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92562" y="456104"/>
            <a:ext cx="6277982" cy="581025"/>
          </a:xfrm>
        </p:spPr>
        <p:txBody>
          <a:bodyPr>
            <a:normAutofit/>
          </a:bodyPr>
          <a:lstStyle/>
          <a:p>
            <a:r>
              <a:rPr lang="en-US" sz="2700" dirty="0"/>
              <a:t>New Business</a:t>
            </a:r>
          </a:p>
        </p:txBody>
      </p:sp>
      <p:sp>
        <p:nvSpPr>
          <p:cNvPr id="4" name="Text Placeholder 3"/>
          <p:cNvSpPr>
            <a:spLocks noGrp="1"/>
          </p:cNvSpPr>
          <p:nvPr>
            <p:ph type="body" sz="quarter" idx="11"/>
          </p:nvPr>
        </p:nvSpPr>
        <p:spPr>
          <a:xfrm>
            <a:off x="659305" y="2010642"/>
            <a:ext cx="8196210" cy="3693967"/>
          </a:xfrm>
        </p:spPr>
        <p:txBody>
          <a:bodyPr>
            <a:normAutofit/>
          </a:bodyPr>
          <a:lstStyle/>
          <a:p>
            <a:pPr marL="0" indent="0">
              <a:buNone/>
            </a:pPr>
            <a:r>
              <a:rPr lang="en-US" sz="2100" b="1" i="1" dirty="0">
                <a:solidFill>
                  <a:srgbClr val="003B49"/>
                </a:solidFill>
              </a:rPr>
              <a:t>Evaluation of Teaching – Policy Principles</a:t>
            </a:r>
          </a:p>
          <a:p>
            <a:pPr>
              <a:lnSpc>
                <a:spcPct val="150000"/>
              </a:lnSpc>
            </a:pPr>
            <a:r>
              <a:rPr lang="en-US" sz="2100" dirty="0">
                <a:solidFill>
                  <a:srgbClr val="003B49"/>
                </a:solidFill>
              </a:rPr>
              <a:t>Feedback from 23 Sep 2021 Mtg Survey (32 Senators, 3 Faculty)</a:t>
            </a:r>
          </a:p>
          <a:p>
            <a:pPr lvl="1">
              <a:lnSpc>
                <a:spcPct val="150000"/>
              </a:lnSpc>
            </a:pPr>
            <a:r>
              <a:rPr lang="en-US" sz="1800" dirty="0">
                <a:solidFill>
                  <a:srgbClr val="003B49"/>
                </a:solidFill>
              </a:rPr>
              <a:t>SBE not only mechanism for teaching awards.</a:t>
            </a:r>
          </a:p>
          <a:p>
            <a:pPr lvl="1">
              <a:lnSpc>
                <a:spcPct val="150000"/>
              </a:lnSpc>
            </a:pPr>
            <a:r>
              <a:rPr lang="en-US" sz="1800" dirty="0">
                <a:solidFill>
                  <a:srgbClr val="003B49"/>
                </a:solidFill>
              </a:rPr>
              <a:t>PBE cannot be only evaluation component for P&amp;T</a:t>
            </a:r>
          </a:p>
          <a:p>
            <a:pPr lvl="1">
              <a:lnSpc>
                <a:spcPct val="150000"/>
              </a:lnSpc>
            </a:pPr>
            <a:r>
              <a:rPr lang="en-US" sz="1800" dirty="0">
                <a:solidFill>
                  <a:srgbClr val="003B49"/>
                </a:solidFill>
              </a:rPr>
              <a:t>Majority favorable to the proposed policy principles</a:t>
            </a:r>
          </a:p>
          <a:p>
            <a:pPr>
              <a:lnSpc>
                <a:spcPct val="150000"/>
              </a:lnSpc>
            </a:pPr>
            <a:r>
              <a:rPr lang="en-US" sz="2100" dirty="0">
                <a:solidFill>
                  <a:srgbClr val="003B49"/>
                </a:solidFill>
              </a:rPr>
              <a:t>Additional feedback being sought from chairs, administration.</a:t>
            </a:r>
          </a:p>
          <a:p>
            <a:pPr>
              <a:lnSpc>
                <a:spcPct val="150000"/>
              </a:lnSpc>
            </a:pPr>
            <a:r>
              <a:rPr lang="en-US" sz="2100" dirty="0">
                <a:solidFill>
                  <a:srgbClr val="003B49"/>
                </a:solidFill>
              </a:rPr>
              <a:t>How to formalize: Faculty Senate motion, Chancellor Policy</a:t>
            </a:r>
            <a:endParaRPr lang="en-US" dirty="0">
              <a:solidFill>
                <a:srgbClr val="003B49"/>
              </a:solidFill>
            </a:endParaRPr>
          </a:p>
        </p:txBody>
      </p:sp>
    </p:spTree>
    <p:extLst>
      <p:ext uri="{BB962C8B-B14F-4D97-AF65-F5344CB8AC3E}">
        <p14:creationId xmlns:p14="http://schemas.microsoft.com/office/powerpoint/2010/main" val="28233157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2604973"/>
            <a:ext cx="7781052" cy="2116317"/>
          </a:xfrm>
        </p:spPr>
        <p:txBody>
          <a:bodyPr/>
          <a:lstStyle/>
          <a:p>
            <a:pPr marL="0" indent="0">
              <a:buNone/>
              <a:tabLst>
                <a:tab pos="914400" algn="l"/>
              </a:tabLst>
            </a:pPr>
            <a:r>
              <a:rPr lang="en-US" sz="3600" b="1" dirty="0">
                <a:latin typeface="Orgon Slab Light" panose="02000503000000020004" pitchFamily="50" charset="0"/>
              </a:rPr>
              <a:t>X. 	Adjourn</a:t>
            </a:r>
          </a:p>
          <a:p>
            <a:endParaRPr lang="en-US" sz="3600" b="1" dirty="0">
              <a:solidFill>
                <a:srgbClr val="003B49"/>
              </a:solidFill>
              <a:latin typeface="Orgon Slab Light" panose="02000503000000020004" pitchFamily="50" charset="0"/>
            </a:endParaRPr>
          </a:p>
          <a:p>
            <a:pPr marL="514350" indent="-514350">
              <a:buAutoNum type="romanUcPeriod" startAt="5"/>
            </a:pPr>
            <a:endParaRPr lang="en-US" sz="3600" b="1" dirty="0">
              <a:solidFill>
                <a:srgbClr val="003B49"/>
              </a:solidFill>
              <a:latin typeface="Orgon Slab ExtraLight" panose="02000503000000020004" pitchFamily="50" charset="0"/>
            </a:endParaRPr>
          </a:p>
          <a:p>
            <a:endParaRPr lang="en-US" sz="3600" dirty="0"/>
          </a:p>
        </p:txBody>
      </p:sp>
      <p:sp>
        <p:nvSpPr>
          <p:cNvPr id="4" name="Text Placeholder 3"/>
          <p:cNvSpPr>
            <a:spLocks noGrp="1"/>
          </p:cNvSpPr>
          <p:nvPr>
            <p:ph type="body" sz="quarter" idx="12"/>
          </p:nvPr>
        </p:nvSpPr>
        <p:spPr>
          <a:xfrm>
            <a:off x="914400" y="1790003"/>
            <a:ext cx="7781052" cy="696720"/>
          </a:xfrm>
        </p:spPr>
        <p:txBody>
          <a:bodyPr/>
          <a:lstStyle/>
          <a:p>
            <a:r>
              <a:rPr lang="en-US" sz="3600" dirty="0">
                <a:latin typeface="Orgon Slab" panose="02000503000000020004" pitchFamily="50" charset="0"/>
              </a:rPr>
              <a:t>Agenda</a:t>
            </a:r>
          </a:p>
        </p:txBody>
      </p:sp>
      <p:sp>
        <p:nvSpPr>
          <p:cNvPr id="5" name="TextBox 4"/>
          <p:cNvSpPr txBox="1"/>
          <p:nvPr/>
        </p:nvSpPr>
        <p:spPr>
          <a:xfrm>
            <a:off x="8369559" y="6311387"/>
            <a:ext cx="437860" cy="276999"/>
          </a:xfrm>
          <a:prstGeom prst="rect">
            <a:avLst/>
          </a:prstGeom>
          <a:noFill/>
        </p:spPr>
        <p:txBody>
          <a:bodyPr wrap="square" rtlCol="0">
            <a:spAutoFit/>
          </a:bodyPr>
          <a:lstStyle>
            <a:defPPr>
              <a:defRPr lang="en-US"/>
            </a:defPPr>
            <a:lvl1pPr>
              <a:defRPr sz="1200">
                <a:solidFill>
                  <a:srgbClr val="003B49"/>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77D04EB-D600-4A5B-9F34-2ADF860BB5CA}" type="slidenum">
              <a:rPr kumimoji="0" lang="en-US" sz="1200" b="0" i="0" u="none" strike="noStrike" kern="1200" cap="none" spc="0" normalizeH="0" baseline="0" noProof="0">
                <a:ln>
                  <a:noFill/>
                </a:ln>
                <a:solidFill>
                  <a:srgbClr val="33006F">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Tree>
    <p:extLst>
      <p:ext uri="{BB962C8B-B14F-4D97-AF65-F5344CB8AC3E}">
        <p14:creationId xmlns:p14="http://schemas.microsoft.com/office/powerpoint/2010/main" val="1308423319"/>
      </p:ext>
    </p:extLst>
  </p:cSld>
  <p:clrMapOvr>
    <a:masterClrMapping/>
  </p:clrMapOvr>
</p:sld>
</file>

<file path=ppt/theme/_rels/theme16.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1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3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Custom Design">
  <a:themeElements>
    <a:clrScheme name="MDD">
      <a:dk1>
        <a:srgbClr val="509E2F"/>
      </a:dk1>
      <a:lt1>
        <a:srgbClr val="B2B4B2"/>
      </a:lt1>
      <a:dk2>
        <a:srgbClr val="509E6F"/>
      </a:dk2>
      <a:lt2>
        <a:srgbClr val="FFFFFF"/>
      </a:lt2>
      <a:accent1>
        <a:srgbClr val="78BE20"/>
      </a:accent1>
      <a:accent2>
        <a:srgbClr val="003B49"/>
      </a:accent2>
      <a:accent3>
        <a:srgbClr val="FDDA24"/>
      </a:accent3>
      <a:accent4>
        <a:srgbClr val="E87722"/>
      </a:accent4>
      <a:accent5>
        <a:srgbClr val="2DCCD3"/>
      </a:accent5>
      <a:accent6>
        <a:srgbClr val="005F83"/>
      </a:accent6>
      <a:hlink>
        <a:srgbClr val="2BC3C9"/>
      </a:hlink>
      <a:folHlink>
        <a:srgbClr val="E0621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hapter 7" id="{7F27FF92-48DB-D842-B6D0-BC8FEB1C3911}" vid="{BE78C99F-3AA0-9043-9F9A-B350534D1F5A}"/>
    </a:ext>
  </a:extLst>
</a:theme>
</file>

<file path=ppt/theme/theme12.xml><?xml version="1.0" encoding="utf-8"?>
<a:theme xmlns:a="http://schemas.openxmlformats.org/drawingml/2006/main" name="Depth">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3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rgon_slab_16x9.pptx" id="{C6C56743-1A2C-409A-987B-98533324C665}" vid="{251781DE-715D-4CAA-A302-669C6AA33B45}"/>
    </a:ext>
  </a:extLst>
</a:theme>
</file>

<file path=ppt/theme/theme6.xml><?xml version="1.0" encoding="utf-8"?>
<a:theme xmlns:a="http://schemas.openxmlformats.org/drawingml/2006/main" name="14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rgon_slab_16x9.pptx" id="{C6C56743-1A2C-409A-987B-98533324C665}" vid="{5604960E-3091-4605-8AE2-1F0C125F8078}"/>
    </a:ext>
  </a:extLst>
</a:theme>
</file>

<file path=ppt/theme/theme7.xml><?xml version="1.0" encoding="utf-8"?>
<a:theme xmlns:a="http://schemas.openxmlformats.org/drawingml/2006/main" name="27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18876</TotalTime>
  <Words>6016</Words>
  <Application>Microsoft Office PowerPoint</Application>
  <PresentationFormat>On-screen Show (4:3)</PresentationFormat>
  <Paragraphs>759</Paragraphs>
  <Slides>93</Slides>
  <Notes>22</Notes>
  <HiddenSlides>0</HiddenSlides>
  <MMClips>0</MMClips>
  <ScaleCrop>false</ScaleCrop>
  <HeadingPairs>
    <vt:vector size="6" baseType="variant">
      <vt:variant>
        <vt:lpstr>Fonts Used</vt:lpstr>
      </vt:variant>
      <vt:variant>
        <vt:i4>18</vt:i4>
      </vt:variant>
      <vt:variant>
        <vt:lpstr>Theme</vt:lpstr>
      </vt:variant>
      <vt:variant>
        <vt:i4>17</vt:i4>
      </vt:variant>
      <vt:variant>
        <vt:lpstr>Slide Titles</vt:lpstr>
      </vt:variant>
      <vt:variant>
        <vt:i4>93</vt:i4>
      </vt:variant>
    </vt:vector>
  </HeadingPairs>
  <TitlesOfParts>
    <vt:vector size="128" baseType="lpstr">
      <vt:lpstr>Arial</vt:lpstr>
      <vt:lpstr>ArialMT</vt:lpstr>
      <vt:lpstr>Calibri</vt:lpstr>
      <vt:lpstr>Calibri Light</vt:lpstr>
      <vt:lpstr>Calibri-Bold</vt:lpstr>
      <vt:lpstr>Corbel</vt:lpstr>
      <vt:lpstr>Encode Sans Normal Black</vt:lpstr>
      <vt:lpstr>Lucida Grande</vt:lpstr>
      <vt:lpstr>MS Shell Dlg 2</vt:lpstr>
      <vt:lpstr>Orgon Slab</vt:lpstr>
      <vt:lpstr>Orgon Slab ExtraLight</vt:lpstr>
      <vt:lpstr>Orgon Slab Light</vt:lpstr>
      <vt:lpstr>Orgon Slab Medium</vt:lpstr>
      <vt:lpstr>PT Serif</vt:lpstr>
      <vt:lpstr>Times New Roman</vt:lpstr>
      <vt:lpstr>Verdana</vt:lpstr>
      <vt:lpstr>Wingdings</vt:lpstr>
      <vt:lpstr>Wingdings 3</vt:lpstr>
      <vt:lpstr>1_Custom Design</vt:lpstr>
      <vt:lpstr>3_Custom Design</vt:lpstr>
      <vt:lpstr>2_Custom Design</vt:lpstr>
      <vt:lpstr>4_Custom Design</vt:lpstr>
      <vt:lpstr>13_Custom Design</vt:lpstr>
      <vt:lpstr>14_Custom Design</vt:lpstr>
      <vt:lpstr>27_Custom Design</vt:lpstr>
      <vt:lpstr>5_Custom Design</vt:lpstr>
      <vt:lpstr>Office Theme</vt:lpstr>
      <vt:lpstr>23_Custom Design</vt:lpstr>
      <vt:lpstr>6_Custom Design</vt:lpstr>
      <vt:lpstr>Depth</vt:lpstr>
      <vt:lpstr>1_Office Theme</vt:lpstr>
      <vt:lpstr>2_Office Theme</vt:lpstr>
      <vt:lpstr>3_Office Theme</vt:lpstr>
      <vt:lpstr>Madison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Council of Graduate Students </vt:lpstr>
      <vt:lpstr>Council of Graduate Students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10 key indicators (our dashboard), we monitor S&amp;T’s progress</vt:lpstr>
      <vt:lpstr>Our future Manufacture Missouri Ecosystem (MME) will advance manufacturing innovation</vt:lpstr>
      <vt:lpstr>The MME is a statewide network of companies, educational partners and government partners </vt:lpstr>
      <vt:lpstr>The Manufacturing Technology and Innovation Campus at S&amp;T will be the hub for all MME activities</vt:lpstr>
      <vt:lpstr>The Missouri Protoplex® is the first building of a proposed six-building campus</vt:lpstr>
      <vt:lpstr>PowerPoint Presentation</vt:lpstr>
      <vt:lpstr>PowerPoint Presentation</vt:lpstr>
      <vt:lpstr>Academic Affairs Update</vt:lpstr>
      <vt:lpstr>In outline.....</vt:lpstr>
      <vt:lpstr>Faculty performance management model for CY 2022</vt:lpstr>
      <vt:lpstr>Dean Searches</vt:lpstr>
      <vt:lpstr>PowerPoint Presentation</vt:lpstr>
      <vt:lpstr>Kummer Institute for Student Success, Research, and Economic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Referral: costs of research</vt:lpstr>
      <vt:lpstr>Referral: costs of research</vt:lpstr>
      <vt:lpstr>Cost of Research</vt:lpstr>
      <vt:lpstr>Cost of Research</vt:lpstr>
      <vt:lpstr>Cost of Research</vt:lpstr>
      <vt:lpstr>Budget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Homan, Kelly</cp:lastModifiedBy>
  <cp:revision>437</cp:revision>
  <cp:lastPrinted>2021-01-28T18:57:52Z</cp:lastPrinted>
  <dcterms:created xsi:type="dcterms:W3CDTF">2014-10-14T00:51:43Z</dcterms:created>
  <dcterms:modified xsi:type="dcterms:W3CDTF">2021-10-21T20:59:57Z</dcterms:modified>
</cp:coreProperties>
</file>