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theme/theme9.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88" r:id="rId2"/>
    <p:sldMasterId id="2147484211" r:id="rId3"/>
    <p:sldMasterId id="2147484221" r:id="rId4"/>
    <p:sldMasterId id="2147484344" r:id="rId5"/>
    <p:sldMasterId id="2147484349" r:id="rId6"/>
    <p:sldMasterId id="2147484372" r:id="rId7"/>
    <p:sldMasterId id="2147484375" r:id="rId8"/>
    <p:sldMasterId id="2147484397" r:id="rId9"/>
    <p:sldMasterId id="2147484400" r:id="rId10"/>
    <p:sldMasterId id="2147484404" r:id="rId11"/>
    <p:sldMasterId id="2147484409" r:id="rId12"/>
    <p:sldMasterId id="2147484411" r:id="rId13"/>
    <p:sldMasterId id="2147484423" r:id="rId14"/>
    <p:sldMasterId id="2147484428" r:id="rId15"/>
    <p:sldMasterId id="2147484441" r:id="rId16"/>
    <p:sldMasterId id="2147484446" r:id="rId17"/>
  </p:sldMasterIdLst>
  <p:notesMasterIdLst>
    <p:notesMasterId r:id="rId83"/>
  </p:notesMasterIdLst>
  <p:handoutMasterIdLst>
    <p:handoutMasterId r:id="rId84"/>
  </p:handoutMasterIdLst>
  <p:sldIdLst>
    <p:sldId id="259" r:id="rId18"/>
    <p:sldId id="599" r:id="rId19"/>
    <p:sldId id="531" r:id="rId20"/>
    <p:sldId id="266" r:id="rId21"/>
    <p:sldId id="330" r:id="rId22"/>
    <p:sldId id="257" r:id="rId23"/>
    <p:sldId id="258" r:id="rId24"/>
    <p:sldId id="524" r:id="rId25"/>
    <p:sldId id="639" r:id="rId26"/>
    <p:sldId id="574" r:id="rId27"/>
    <p:sldId id="407" r:id="rId28"/>
    <p:sldId id="632" r:id="rId29"/>
    <p:sldId id="410" r:id="rId30"/>
    <p:sldId id="326" r:id="rId31"/>
    <p:sldId id="372" r:id="rId32"/>
    <p:sldId id="595" r:id="rId33"/>
    <p:sldId id="601" r:id="rId34"/>
    <p:sldId id="256" r:id="rId35"/>
    <p:sldId id="294" r:id="rId36"/>
    <p:sldId id="627" r:id="rId37"/>
    <p:sldId id="321" r:id="rId38"/>
    <p:sldId id="323" r:id="rId39"/>
    <p:sldId id="303" r:id="rId40"/>
    <p:sldId id="305" r:id="rId41"/>
    <p:sldId id="311" r:id="rId42"/>
    <p:sldId id="275" r:id="rId43"/>
    <p:sldId id="298" r:id="rId44"/>
    <p:sldId id="319" r:id="rId45"/>
    <p:sldId id="313" r:id="rId46"/>
    <p:sldId id="262" r:id="rId47"/>
    <p:sldId id="314" r:id="rId48"/>
    <p:sldId id="322" r:id="rId49"/>
    <p:sldId id="320" r:id="rId50"/>
    <p:sldId id="525" r:id="rId51"/>
    <p:sldId id="383" r:id="rId52"/>
    <p:sldId id="408" r:id="rId53"/>
    <p:sldId id="396" r:id="rId54"/>
    <p:sldId id="398" r:id="rId55"/>
    <p:sldId id="576" r:id="rId56"/>
    <p:sldId id="264" r:id="rId57"/>
    <p:sldId id="268" r:id="rId58"/>
    <p:sldId id="628" r:id="rId59"/>
    <p:sldId id="316" r:id="rId60"/>
    <p:sldId id="629" r:id="rId61"/>
    <p:sldId id="630" r:id="rId62"/>
    <p:sldId id="631" r:id="rId63"/>
    <p:sldId id="625" r:id="rId64"/>
    <p:sldId id="596" r:id="rId65"/>
    <p:sldId id="261" r:id="rId66"/>
    <p:sldId id="608" r:id="rId67"/>
    <p:sldId id="637" r:id="rId68"/>
    <p:sldId id="607" r:id="rId69"/>
    <p:sldId id="556" r:id="rId70"/>
    <p:sldId id="626" r:id="rId71"/>
    <p:sldId id="263" r:id="rId72"/>
    <p:sldId id="260" r:id="rId73"/>
    <p:sldId id="575" r:id="rId74"/>
    <p:sldId id="397" r:id="rId75"/>
    <p:sldId id="598" r:id="rId76"/>
    <p:sldId id="380" r:id="rId77"/>
    <p:sldId id="378" r:id="rId78"/>
    <p:sldId id="381" r:id="rId79"/>
    <p:sldId id="555" r:id="rId80"/>
    <p:sldId id="301" r:id="rId81"/>
    <p:sldId id="624" r:id="rId8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9E2F"/>
    <a:srgbClr val="003B49"/>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586" autoAdjust="0"/>
  </p:normalViewPr>
  <p:slideViewPr>
    <p:cSldViewPr snapToGrid="0" snapToObjects="1" showGuides="1">
      <p:cViewPr varScale="1">
        <p:scale>
          <a:sx n="108" d="100"/>
          <a:sy n="108" d="100"/>
        </p:scale>
        <p:origin x="1752" y="120"/>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handoutMaster" Target="handoutMasters/handoutMaster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theme" Target="theme/theme1.xml"/><Relationship Id="rId61" Type="http://schemas.openxmlformats.org/officeDocument/2006/relationships/slide" Target="slides/slide44.xml"/><Relationship Id="rId82"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orthcut\AppData\Local\Microsoft\Windows\INetCache\Content.Outlook\HKAF0V2A\CACCAARR%20Retention%20and%20Graduation%20-%20Northcut%20-%201006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orthcut\AppData\Local\Microsoft\Windows\INetCache\Content.Outlook\HKAF0V2A\CACCAARR%20Retention%20and%20Graduation%20-%20Northcut%20-%201006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2000" dirty="0"/>
              <a:t>1st Year Retention Rates, by Cohort</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Sheet1!$A$5</c:f>
              <c:strCache>
                <c:ptCount val="1"/>
                <c:pt idx="0">
                  <c:v>All</c:v>
                </c:pt>
              </c:strCache>
            </c:strRef>
          </c:tx>
          <c:spPr>
            <a:ln w="28575" cap="rnd">
              <a:solidFill>
                <a:schemeClr val="accent1"/>
              </a:solidFill>
              <a:round/>
            </a:ln>
            <a:effectLst/>
          </c:spPr>
          <c:marker>
            <c:symbol val="none"/>
          </c:marker>
          <c:cat>
            <c:strRef>
              <c:f>Sheet1!$B$4:$F$4</c:f>
              <c:strCache>
                <c:ptCount val="5"/>
                <c:pt idx="0">
                  <c:v>FS2016</c:v>
                </c:pt>
                <c:pt idx="1">
                  <c:v>FS2017</c:v>
                </c:pt>
                <c:pt idx="2">
                  <c:v>FS2018</c:v>
                </c:pt>
                <c:pt idx="3">
                  <c:v>FS2019</c:v>
                </c:pt>
                <c:pt idx="4">
                  <c:v>FS2020</c:v>
                </c:pt>
              </c:strCache>
            </c:strRef>
          </c:cat>
          <c:val>
            <c:numRef>
              <c:f>Sheet1!$B$5:$F$5</c:f>
              <c:numCache>
                <c:formatCode>0.0%</c:formatCode>
                <c:ptCount val="5"/>
                <c:pt idx="0">
                  <c:v>0.81284153005464477</c:v>
                </c:pt>
                <c:pt idx="1">
                  <c:v>0.83368719037508843</c:v>
                </c:pt>
                <c:pt idx="2">
                  <c:v>0.81818181818181823</c:v>
                </c:pt>
                <c:pt idx="3">
                  <c:v>0.84899034240561899</c:v>
                </c:pt>
                <c:pt idx="4">
                  <c:v>0.84972677595628421</c:v>
                </c:pt>
              </c:numCache>
            </c:numRef>
          </c:val>
          <c:smooth val="0"/>
          <c:extLst>
            <c:ext xmlns:c16="http://schemas.microsoft.com/office/drawing/2014/chart" uri="{C3380CC4-5D6E-409C-BE32-E72D297353CC}">
              <c16:uniqueId val="{00000000-F104-410C-9FA9-C75D415F2B63}"/>
            </c:ext>
          </c:extLst>
        </c:ser>
        <c:ser>
          <c:idx val="1"/>
          <c:order val="1"/>
          <c:tx>
            <c:strRef>
              <c:f>Sheet1!$A$6</c:f>
              <c:strCache>
                <c:ptCount val="1"/>
                <c:pt idx="0">
                  <c:v>Pell</c:v>
                </c:pt>
              </c:strCache>
            </c:strRef>
          </c:tx>
          <c:spPr>
            <a:ln w="28575" cap="rnd">
              <a:solidFill>
                <a:schemeClr val="accent2"/>
              </a:solidFill>
              <a:round/>
            </a:ln>
            <a:effectLst/>
          </c:spPr>
          <c:marker>
            <c:symbol val="none"/>
          </c:marker>
          <c:cat>
            <c:strRef>
              <c:f>Sheet1!$B$4:$F$4</c:f>
              <c:strCache>
                <c:ptCount val="5"/>
                <c:pt idx="0">
                  <c:v>FS2016</c:v>
                </c:pt>
                <c:pt idx="1">
                  <c:v>FS2017</c:v>
                </c:pt>
                <c:pt idx="2">
                  <c:v>FS2018</c:v>
                </c:pt>
                <c:pt idx="3">
                  <c:v>FS2019</c:v>
                </c:pt>
                <c:pt idx="4">
                  <c:v>FS2020</c:v>
                </c:pt>
              </c:strCache>
            </c:strRef>
          </c:cat>
          <c:val>
            <c:numRef>
              <c:f>Sheet1!$B$6:$F$6</c:f>
              <c:numCache>
                <c:formatCode>0.0%</c:formatCode>
                <c:ptCount val="5"/>
                <c:pt idx="0">
                  <c:v>0.73441734417344173</c:v>
                </c:pt>
                <c:pt idx="1">
                  <c:v>0.7535410764872521</c:v>
                </c:pt>
                <c:pt idx="2">
                  <c:v>0.76323987538940807</c:v>
                </c:pt>
                <c:pt idx="3">
                  <c:v>0.79831932773109249</c:v>
                </c:pt>
                <c:pt idx="4">
                  <c:v>0.80400000000000005</c:v>
                </c:pt>
              </c:numCache>
            </c:numRef>
          </c:val>
          <c:smooth val="0"/>
          <c:extLst>
            <c:ext xmlns:c16="http://schemas.microsoft.com/office/drawing/2014/chart" uri="{C3380CC4-5D6E-409C-BE32-E72D297353CC}">
              <c16:uniqueId val="{00000001-F104-410C-9FA9-C75D415F2B63}"/>
            </c:ext>
          </c:extLst>
        </c:ser>
        <c:ser>
          <c:idx val="2"/>
          <c:order val="2"/>
          <c:tx>
            <c:strRef>
              <c:f>Sheet1!$A$7</c:f>
              <c:strCache>
                <c:ptCount val="1"/>
                <c:pt idx="0">
                  <c:v>AA</c:v>
                </c:pt>
              </c:strCache>
            </c:strRef>
          </c:tx>
          <c:spPr>
            <a:ln w="28575" cap="rnd">
              <a:solidFill>
                <a:srgbClr val="7030A0"/>
              </a:solidFill>
              <a:round/>
            </a:ln>
            <a:effectLst/>
          </c:spPr>
          <c:marker>
            <c:symbol val="none"/>
          </c:marker>
          <c:cat>
            <c:strRef>
              <c:f>Sheet1!$B$4:$F$4</c:f>
              <c:strCache>
                <c:ptCount val="5"/>
                <c:pt idx="0">
                  <c:v>FS2016</c:v>
                </c:pt>
                <c:pt idx="1">
                  <c:v>FS2017</c:v>
                </c:pt>
                <c:pt idx="2">
                  <c:v>FS2018</c:v>
                </c:pt>
                <c:pt idx="3">
                  <c:v>FS2019</c:v>
                </c:pt>
                <c:pt idx="4">
                  <c:v>FS2020</c:v>
                </c:pt>
              </c:strCache>
            </c:strRef>
          </c:cat>
          <c:val>
            <c:numRef>
              <c:f>Sheet1!$B$7:$F$7</c:f>
              <c:numCache>
                <c:formatCode>0.0%</c:formatCode>
                <c:ptCount val="5"/>
                <c:pt idx="0">
                  <c:v>0.67500000000000004</c:v>
                </c:pt>
                <c:pt idx="1">
                  <c:v>0.7</c:v>
                </c:pt>
                <c:pt idx="2">
                  <c:v>0.73170731707317072</c:v>
                </c:pt>
                <c:pt idx="3">
                  <c:v>0.91400000000000003</c:v>
                </c:pt>
                <c:pt idx="4">
                  <c:v>0.60606060606060608</c:v>
                </c:pt>
              </c:numCache>
            </c:numRef>
          </c:val>
          <c:smooth val="0"/>
          <c:extLst>
            <c:ext xmlns:c16="http://schemas.microsoft.com/office/drawing/2014/chart" uri="{C3380CC4-5D6E-409C-BE32-E72D297353CC}">
              <c16:uniqueId val="{00000002-F104-410C-9FA9-C75D415F2B63}"/>
            </c:ext>
          </c:extLst>
        </c:ser>
        <c:ser>
          <c:idx val="3"/>
          <c:order val="3"/>
          <c:tx>
            <c:strRef>
              <c:f>Sheet1!$A$8</c:f>
              <c:strCache>
                <c:ptCount val="1"/>
                <c:pt idx="0">
                  <c:v>Hisp</c:v>
                </c:pt>
              </c:strCache>
            </c:strRef>
          </c:tx>
          <c:spPr>
            <a:ln w="28575" cap="rnd">
              <a:solidFill>
                <a:srgbClr val="00B0F0"/>
              </a:solidFill>
              <a:round/>
            </a:ln>
            <a:effectLst/>
          </c:spPr>
          <c:marker>
            <c:symbol val="none"/>
          </c:marker>
          <c:cat>
            <c:strRef>
              <c:f>Sheet1!$B$4:$F$4</c:f>
              <c:strCache>
                <c:ptCount val="5"/>
                <c:pt idx="0">
                  <c:v>FS2016</c:v>
                </c:pt>
                <c:pt idx="1">
                  <c:v>FS2017</c:v>
                </c:pt>
                <c:pt idx="2">
                  <c:v>FS2018</c:v>
                </c:pt>
                <c:pt idx="3">
                  <c:v>FS2019</c:v>
                </c:pt>
                <c:pt idx="4">
                  <c:v>FS2020</c:v>
                </c:pt>
              </c:strCache>
            </c:strRef>
          </c:cat>
          <c:val>
            <c:numRef>
              <c:f>Sheet1!$B$8:$F$8</c:f>
              <c:numCache>
                <c:formatCode>0.0%</c:formatCode>
                <c:ptCount val="5"/>
                <c:pt idx="0">
                  <c:v>0.83606557377049184</c:v>
                </c:pt>
                <c:pt idx="1">
                  <c:v>0.79629629629629628</c:v>
                </c:pt>
                <c:pt idx="2">
                  <c:v>0.82</c:v>
                </c:pt>
                <c:pt idx="3">
                  <c:v>0.91836734693877553</c:v>
                </c:pt>
                <c:pt idx="4">
                  <c:v>0.81967213114754101</c:v>
                </c:pt>
              </c:numCache>
            </c:numRef>
          </c:val>
          <c:smooth val="0"/>
          <c:extLst>
            <c:ext xmlns:c16="http://schemas.microsoft.com/office/drawing/2014/chart" uri="{C3380CC4-5D6E-409C-BE32-E72D297353CC}">
              <c16:uniqueId val="{00000003-F104-410C-9FA9-C75D415F2B63}"/>
            </c:ext>
          </c:extLst>
        </c:ser>
        <c:dLbls>
          <c:showLegendKey val="0"/>
          <c:showVal val="0"/>
          <c:showCatName val="0"/>
          <c:showSerName val="0"/>
          <c:showPercent val="0"/>
          <c:showBubbleSize val="0"/>
        </c:dLbls>
        <c:smooth val="0"/>
        <c:axId val="106818432"/>
        <c:axId val="106830496"/>
      </c:lineChart>
      <c:catAx>
        <c:axId val="10681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6830496"/>
        <c:crosses val="autoZero"/>
        <c:auto val="1"/>
        <c:lblAlgn val="ctr"/>
        <c:lblOffset val="100"/>
        <c:noMultiLvlLbl val="0"/>
      </c:catAx>
      <c:valAx>
        <c:axId val="1068304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68184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2000" dirty="0"/>
              <a:t>6 Year Graduation Rates, by Cohort</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Sheet1!$A$13</c:f>
              <c:strCache>
                <c:ptCount val="1"/>
                <c:pt idx="0">
                  <c:v>All</c:v>
                </c:pt>
              </c:strCache>
            </c:strRef>
          </c:tx>
          <c:spPr>
            <a:ln w="28575" cap="rnd">
              <a:solidFill>
                <a:schemeClr val="accent1"/>
              </a:solidFill>
              <a:round/>
            </a:ln>
            <a:effectLst/>
          </c:spPr>
          <c:marker>
            <c:symbol val="none"/>
          </c:marker>
          <c:cat>
            <c:strRef>
              <c:f>Sheet1!$B$12:$F$12</c:f>
              <c:strCache>
                <c:ptCount val="5"/>
                <c:pt idx="0">
                  <c:v>FS2011</c:v>
                </c:pt>
                <c:pt idx="1">
                  <c:v>FS2012</c:v>
                </c:pt>
                <c:pt idx="2">
                  <c:v>FS2013</c:v>
                </c:pt>
                <c:pt idx="3">
                  <c:v>FS2014</c:v>
                </c:pt>
                <c:pt idx="4">
                  <c:v>FS2015</c:v>
                </c:pt>
              </c:strCache>
            </c:strRef>
          </c:cat>
          <c:val>
            <c:numRef>
              <c:f>Sheet1!$B$13:$F$13</c:f>
              <c:numCache>
                <c:formatCode>0.0%</c:formatCode>
                <c:ptCount val="5"/>
                <c:pt idx="0">
                  <c:v>0.64128440366972472</c:v>
                </c:pt>
                <c:pt idx="1">
                  <c:v>0.62667860340196957</c:v>
                </c:pt>
                <c:pt idx="2">
                  <c:v>0.65942028985507251</c:v>
                </c:pt>
                <c:pt idx="3">
                  <c:v>0.66719118804091271</c:v>
                </c:pt>
                <c:pt idx="4">
                  <c:v>0.63362952836637043</c:v>
                </c:pt>
              </c:numCache>
            </c:numRef>
          </c:val>
          <c:smooth val="0"/>
          <c:extLst>
            <c:ext xmlns:c16="http://schemas.microsoft.com/office/drawing/2014/chart" uri="{C3380CC4-5D6E-409C-BE32-E72D297353CC}">
              <c16:uniqueId val="{00000000-3075-4A7A-B05E-DA8E57CADA6E}"/>
            </c:ext>
          </c:extLst>
        </c:ser>
        <c:ser>
          <c:idx val="1"/>
          <c:order val="1"/>
          <c:tx>
            <c:strRef>
              <c:f>Sheet1!$A$14</c:f>
              <c:strCache>
                <c:ptCount val="1"/>
                <c:pt idx="0">
                  <c:v>Pell</c:v>
                </c:pt>
              </c:strCache>
            </c:strRef>
          </c:tx>
          <c:spPr>
            <a:ln w="28575" cap="rnd">
              <a:solidFill>
                <a:schemeClr val="accent2"/>
              </a:solidFill>
              <a:round/>
            </a:ln>
            <a:effectLst/>
          </c:spPr>
          <c:marker>
            <c:symbol val="none"/>
          </c:marker>
          <c:cat>
            <c:strRef>
              <c:f>Sheet1!$B$12:$F$12</c:f>
              <c:strCache>
                <c:ptCount val="5"/>
                <c:pt idx="0">
                  <c:v>FS2011</c:v>
                </c:pt>
                <c:pt idx="1">
                  <c:v>FS2012</c:v>
                </c:pt>
                <c:pt idx="2">
                  <c:v>FS2013</c:v>
                </c:pt>
                <c:pt idx="3">
                  <c:v>FS2014</c:v>
                </c:pt>
                <c:pt idx="4">
                  <c:v>FS2015</c:v>
                </c:pt>
              </c:strCache>
            </c:strRef>
          </c:cat>
          <c:val>
            <c:numRef>
              <c:f>Sheet1!$B$14:$F$14</c:f>
              <c:numCache>
                <c:formatCode>0.0%</c:formatCode>
                <c:ptCount val="5"/>
                <c:pt idx="0">
                  <c:v>0.55743243243243246</c:v>
                </c:pt>
                <c:pt idx="1">
                  <c:v>0.53558052434456926</c:v>
                </c:pt>
                <c:pt idx="2">
                  <c:v>0.55813953488372092</c:v>
                </c:pt>
                <c:pt idx="3">
                  <c:v>0.55172413793103448</c:v>
                </c:pt>
                <c:pt idx="4">
                  <c:v>0.49575070821529743</c:v>
                </c:pt>
              </c:numCache>
            </c:numRef>
          </c:val>
          <c:smooth val="0"/>
          <c:extLst>
            <c:ext xmlns:c16="http://schemas.microsoft.com/office/drawing/2014/chart" uri="{C3380CC4-5D6E-409C-BE32-E72D297353CC}">
              <c16:uniqueId val="{00000001-3075-4A7A-B05E-DA8E57CADA6E}"/>
            </c:ext>
          </c:extLst>
        </c:ser>
        <c:ser>
          <c:idx val="2"/>
          <c:order val="2"/>
          <c:tx>
            <c:strRef>
              <c:f>Sheet1!$A$15</c:f>
              <c:strCache>
                <c:ptCount val="1"/>
                <c:pt idx="0">
                  <c:v>AA</c:v>
                </c:pt>
              </c:strCache>
            </c:strRef>
          </c:tx>
          <c:spPr>
            <a:ln w="28575" cap="rnd">
              <a:solidFill>
                <a:schemeClr val="accent3"/>
              </a:solidFill>
              <a:round/>
            </a:ln>
            <a:effectLst/>
          </c:spPr>
          <c:marker>
            <c:symbol val="none"/>
          </c:marker>
          <c:cat>
            <c:strRef>
              <c:f>Sheet1!$B$12:$F$12</c:f>
              <c:strCache>
                <c:ptCount val="5"/>
                <c:pt idx="0">
                  <c:v>FS2011</c:v>
                </c:pt>
                <c:pt idx="1">
                  <c:v>FS2012</c:v>
                </c:pt>
                <c:pt idx="2">
                  <c:v>FS2013</c:v>
                </c:pt>
                <c:pt idx="3">
                  <c:v>FS2014</c:v>
                </c:pt>
                <c:pt idx="4">
                  <c:v>FS2015</c:v>
                </c:pt>
              </c:strCache>
            </c:strRef>
          </c:cat>
          <c:val>
            <c:numRef>
              <c:f>Sheet1!$B$15:$F$15</c:f>
              <c:numCache>
                <c:formatCode>0.0%</c:formatCode>
                <c:ptCount val="5"/>
                <c:pt idx="0">
                  <c:v>0.48837209302325579</c:v>
                </c:pt>
                <c:pt idx="1">
                  <c:v>0.48648648648648651</c:v>
                </c:pt>
                <c:pt idx="2">
                  <c:v>0.35294117647058826</c:v>
                </c:pt>
                <c:pt idx="3">
                  <c:v>0.54838709677419351</c:v>
                </c:pt>
                <c:pt idx="4">
                  <c:v>0.29545454545454547</c:v>
                </c:pt>
              </c:numCache>
            </c:numRef>
          </c:val>
          <c:smooth val="0"/>
          <c:extLst>
            <c:ext xmlns:c16="http://schemas.microsoft.com/office/drawing/2014/chart" uri="{C3380CC4-5D6E-409C-BE32-E72D297353CC}">
              <c16:uniqueId val="{00000002-3075-4A7A-B05E-DA8E57CADA6E}"/>
            </c:ext>
          </c:extLst>
        </c:ser>
        <c:ser>
          <c:idx val="3"/>
          <c:order val="3"/>
          <c:tx>
            <c:strRef>
              <c:f>Sheet1!$A$16</c:f>
              <c:strCache>
                <c:ptCount val="1"/>
                <c:pt idx="0">
                  <c:v>Hisp</c:v>
                </c:pt>
              </c:strCache>
            </c:strRef>
          </c:tx>
          <c:spPr>
            <a:ln w="28575" cap="rnd">
              <a:solidFill>
                <a:schemeClr val="accent4"/>
              </a:solidFill>
              <a:round/>
            </a:ln>
            <a:effectLst/>
          </c:spPr>
          <c:marker>
            <c:symbol val="none"/>
          </c:marker>
          <c:cat>
            <c:strRef>
              <c:f>Sheet1!$B$12:$F$12</c:f>
              <c:strCache>
                <c:ptCount val="5"/>
                <c:pt idx="0">
                  <c:v>FS2011</c:v>
                </c:pt>
                <c:pt idx="1">
                  <c:v>FS2012</c:v>
                </c:pt>
                <c:pt idx="2">
                  <c:v>FS2013</c:v>
                </c:pt>
                <c:pt idx="3">
                  <c:v>FS2014</c:v>
                </c:pt>
                <c:pt idx="4">
                  <c:v>FS2015</c:v>
                </c:pt>
              </c:strCache>
            </c:strRef>
          </c:cat>
          <c:val>
            <c:numRef>
              <c:f>Sheet1!$B$16:$F$16</c:f>
              <c:numCache>
                <c:formatCode>0.0%</c:formatCode>
                <c:ptCount val="5"/>
                <c:pt idx="0">
                  <c:v>0.46666666666666667</c:v>
                </c:pt>
                <c:pt idx="1">
                  <c:v>0.5</c:v>
                </c:pt>
                <c:pt idx="2">
                  <c:v>0.6428571428571429</c:v>
                </c:pt>
                <c:pt idx="3">
                  <c:v>0.6</c:v>
                </c:pt>
                <c:pt idx="4">
                  <c:v>0.44444444444444442</c:v>
                </c:pt>
              </c:numCache>
            </c:numRef>
          </c:val>
          <c:smooth val="0"/>
          <c:extLst>
            <c:ext xmlns:c16="http://schemas.microsoft.com/office/drawing/2014/chart" uri="{C3380CC4-5D6E-409C-BE32-E72D297353CC}">
              <c16:uniqueId val="{00000003-3075-4A7A-B05E-DA8E57CADA6E}"/>
            </c:ext>
          </c:extLst>
        </c:ser>
        <c:dLbls>
          <c:showLegendKey val="0"/>
          <c:showVal val="0"/>
          <c:showCatName val="0"/>
          <c:showSerName val="0"/>
          <c:showPercent val="0"/>
          <c:showBubbleSize val="0"/>
        </c:dLbls>
        <c:smooth val="0"/>
        <c:axId val="106818432"/>
        <c:axId val="106830496"/>
      </c:lineChart>
      <c:catAx>
        <c:axId val="10681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6830496"/>
        <c:crosses val="autoZero"/>
        <c:auto val="1"/>
        <c:lblAlgn val="ctr"/>
        <c:lblOffset val="100"/>
        <c:noMultiLvlLbl val="0"/>
      </c:catAx>
      <c:valAx>
        <c:axId val="1068304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6818432"/>
        <c:crosses val="autoZero"/>
        <c:crossBetween val="between"/>
      </c:valAx>
      <c:spPr>
        <a:noFill/>
        <a:ln>
          <a:noFill/>
        </a:ln>
        <a:effectLst/>
      </c:spPr>
    </c:plotArea>
    <c:legend>
      <c:legendPos val="r"/>
      <c:layout>
        <c:manualLayout>
          <c:xMode val="edge"/>
          <c:yMode val="edge"/>
          <c:x val="0.90505324497020656"/>
          <c:y val="0.1711005538812008"/>
          <c:w val="7.6597969707560817E-2"/>
          <c:h val="0.2133821601068135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11/12/2021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11/12/2021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dirty="0"/>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10</a:t>
            </a:fld>
            <a:endParaRPr lang="en-US" dirty="0"/>
          </a:p>
        </p:txBody>
      </p:sp>
    </p:spTree>
    <p:extLst>
      <p:ext uri="{BB962C8B-B14F-4D97-AF65-F5344CB8AC3E}">
        <p14:creationId xmlns:p14="http://schemas.microsoft.com/office/powerpoint/2010/main" val="367642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388E3E53-C1FF-4D03-B3F2-95E2E720386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65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12</a:t>
            </a:fld>
            <a:endParaRPr lang="en-US" dirty="0"/>
          </a:p>
        </p:txBody>
      </p:sp>
    </p:spTree>
    <p:extLst>
      <p:ext uri="{BB962C8B-B14F-4D97-AF65-F5344CB8AC3E}">
        <p14:creationId xmlns:p14="http://schemas.microsoft.com/office/powerpoint/2010/main" val="2135424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13</a:t>
            </a:fld>
            <a:endParaRPr lang="en-US" dirty="0"/>
          </a:p>
        </p:txBody>
      </p:sp>
    </p:spTree>
    <p:extLst>
      <p:ext uri="{BB962C8B-B14F-4D97-AF65-F5344CB8AC3E}">
        <p14:creationId xmlns:p14="http://schemas.microsoft.com/office/powerpoint/2010/main" val="272915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14</a:t>
            </a:fld>
            <a:endParaRPr lang="en-US" dirty="0"/>
          </a:p>
        </p:txBody>
      </p:sp>
    </p:spTree>
    <p:extLst>
      <p:ext uri="{BB962C8B-B14F-4D97-AF65-F5344CB8AC3E}">
        <p14:creationId xmlns:p14="http://schemas.microsoft.com/office/powerpoint/2010/main" val="170054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15</a:t>
            </a:fld>
            <a:endParaRPr lang="en-US" dirty="0"/>
          </a:p>
        </p:txBody>
      </p:sp>
    </p:spTree>
    <p:extLst>
      <p:ext uri="{BB962C8B-B14F-4D97-AF65-F5344CB8AC3E}">
        <p14:creationId xmlns:p14="http://schemas.microsoft.com/office/powerpoint/2010/main" val="362989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16</a:t>
            </a:fld>
            <a:endParaRPr lang="en-US" dirty="0"/>
          </a:p>
        </p:txBody>
      </p:sp>
    </p:spTree>
    <p:extLst>
      <p:ext uri="{BB962C8B-B14F-4D97-AF65-F5344CB8AC3E}">
        <p14:creationId xmlns:p14="http://schemas.microsoft.com/office/powerpoint/2010/main" val="3856779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17</a:t>
            </a:fld>
            <a:endParaRPr lang="en-US" dirty="0"/>
          </a:p>
        </p:txBody>
      </p:sp>
    </p:spTree>
    <p:extLst>
      <p:ext uri="{BB962C8B-B14F-4D97-AF65-F5344CB8AC3E}">
        <p14:creationId xmlns:p14="http://schemas.microsoft.com/office/powerpoint/2010/main" val="3492985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 Introduces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365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Overviews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68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76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Colin discusses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99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Colin discusses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8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Colin discusses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503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interprets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323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Interprets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733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Interprets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914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119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933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Colin discusses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956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76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3</a:t>
            </a:fld>
            <a:endParaRPr lang="en-US" dirty="0"/>
          </a:p>
        </p:txBody>
      </p:sp>
    </p:spTree>
    <p:extLst>
      <p:ext uri="{BB962C8B-B14F-4D97-AF65-F5344CB8AC3E}">
        <p14:creationId xmlns:p14="http://schemas.microsoft.com/office/powerpoint/2010/main" val="681656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33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699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 Introduces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569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3584-05D9-B649-BA02-7DA409699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433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34</a:t>
            </a:fld>
            <a:endParaRPr lang="en-US" dirty="0"/>
          </a:p>
        </p:txBody>
      </p:sp>
    </p:spTree>
    <p:extLst>
      <p:ext uri="{BB962C8B-B14F-4D97-AF65-F5344CB8AC3E}">
        <p14:creationId xmlns:p14="http://schemas.microsoft.com/office/powerpoint/2010/main" val="101099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chair was decided on Monday, Nov. 8.</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401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Administrative review schedule approved by FS on June 11, 2020. 6 positions are scheduled for review this year, 2021-2022.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889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committee discussed today and decided the review and not for review lists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434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Tentative review schedule.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976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39</a:t>
            </a:fld>
            <a:endParaRPr lang="en-US" dirty="0"/>
          </a:p>
        </p:txBody>
      </p:sp>
    </p:spTree>
    <p:extLst>
      <p:ext uri="{BB962C8B-B14F-4D97-AF65-F5344CB8AC3E}">
        <p14:creationId xmlns:p14="http://schemas.microsoft.com/office/powerpoint/2010/main" val="264741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4</a:t>
            </a:fld>
            <a:endParaRPr lang="en-US" dirty="0"/>
          </a:p>
        </p:txBody>
      </p:sp>
    </p:spTree>
    <p:extLst>
      <p:ext uri="{BB962C8B-B14F-4D97-AF65-F5344CB8AC3E}">
        <p14:creationId xmlns:p14="http://schemas.microsoft.com/office/powerpoint/2010/main" val="21060069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29AAD-2604-425D-8AED-EE375207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673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41</a:t>
            </a:fld>
            <a:endParaRPr lang="en-US" dirty="0"/>
          </a:p>
        </p:txBody>
      </p:sp>
    </p:spTree>
    <p:extLst>
      <p:ext uri="{BB962C8B-B14F-4D97-AF65-F5344CB8AC3E}">
        <p14:creationId xmlns:p14="http://schemas.microsoft.com/office/powerpoint/2010/main" val="2204503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42</a:t>
            </a:fld>
            <a:endParaRPr lang="en-US" dirty="0"/>
          </a:p>
        </p:txBody>
      </p:sp>
    </p:spTree>
    <p:extLst>
      <p:ext uri="{BB962C8B-B14F-4D97-AF65-F5344CB8AC3E}">
        <p14:creationId xmlns:p14="http://schemas.microsoft.com/office/powerpoint/2010/main" val="48733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43</a:t>
            </a:fld>
            <a:endParaRPr lang="en-US" dirty="0"/>
          </a:p>
        </p:txBody>
      </p:sp>
    </p:spTree>
    <p:extLst>
      <p:ext uri="{BB962C8B-B14F-4D97-AF65-F5344CB8AC3E}">
        <p14:creationId xmlns:p14="http://schemas.microsoft.com/office/powerpoint/2010/main" val="2866504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44</a:t>
            </a:fld>
            <a:endParaRPr lang="en-US" dirty="0"/>
          </a:p>
        </p:txBody>
      </p:sp>
    </p:spTree>
    <p:extLst>
      <p:ext uri="{BB962C8B-B14F-4D97-AF65-F5344CB8AC3E}">
        <p14:creationId xmlns:p14="http://schemas.microsoft.com/office/powerpoint/2010/main" val="28021303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45</a:t>
            </a:fld>
            <a:endParaRPr lang="en-US" dirty="0"/>
          </a:p>
        </p:txBody>
      </p:sp>
    </p:spTree>
    <p:extLst>
      <p:ext uri="{BB962C8B-B14F-4D97-AF65-F5344CB8AC3E}">
        <p14:creationId xmlns:p14="http://schemas.microsoft.com/office/powerpoint/2010/main" val="3664194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46</a:t>
            </a:fld>
            <a:endParaRPr lang="en-US" dirty="0"/>
          </a:p>
        </p:txBody>
      </p:sp>
    </p:spTree>
    <p:extLst>
      <p:ext uri="{BB962C8B-B14F-4D97-AF65-F5344CB8AC3E}">
        <p14:creationId xmlns:p14="http://schemas.microsoft.com/office/powerpoint/2010/main" val="8032605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47</a:t>
            </a:fld>
            <a:endParaRPr lang="en-US" dirty="0"/>
          </a:p>
        </p:txBody>
      </p:sp>
    </p:spTree>
    <p:extLst>
      <p:ext uri="{BB962C8B-B14F-4D97-AF65-F5344CB8AC3E}">
        <p14:creationId xmlns:p14="http://schemas.microsoft.com/office/powerpoint/2010/main" val="58524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365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5</a:t>
            </a:fld>
            <a:endParaRPr lang="en-US" dirty="0"/>
          </a:p>
        </p:txBody>
      </p:sp>
    </p:spTree>
    <p:extLst>
      <p:ext uri="{BB962C8B-B14F-4D97-AF65-F5344CB8AC3E}">
        <p14:creationId xmlns:p14="http://schemas.microsoft.com/office/powerpoint/2010/main" val="21618354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844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1652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045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53</a:t>
            </a:fld>
            <a:endParaRPr lang="en-US" dirty="0"/>
          </a:p>
        </p:txBody>
      </p:sp>
    </p:spTree>
    <p:extLst>
      <p:ext uri="{BB962C8B-B14F-4D97-AF65-F5344CB8AC3E}">
        <p14:creationId xmlns:p14="http://schemas.microsoft.com/office/powerpoint/2010/main" val="22138852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54</a:t>
            </a:fld>
            <a:endParaRPr lang="en-US" dirty="0"/>
          </a:p>
        </p:txBody>
      </p:sp>
    </p:spTree>
    <p:extLst>
      <p:ext uri="{BB962C8B-B14F-4D97-AF65-F5344CB8AC3E}">
        <p14:creationId xmlns:p14="http://schemas.microsoft.com/office/powerpoint/2010/main" val="3067479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55</a:t>
            </a:fld>
            <a:endParaRPr lang="en-US" dirty="0"/>
          </a:p>
        </p:txBody>
      </p:sp>
    </p:spTree>
    <p:extLst>
      <p:ext uri="{BB962C8B-B14F-4D97-AF65-F5344CB8AC3E}">
        <p14:creationId xmlns:p14="http://schemas.microsoft.com/office/powerpoint/2010/main" val="30416466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56</a:t>
            </a:fld>
            <a:endParaRPr lang="en-US" dirty="0"/>
          </a:p>
        </p:txBody>
      </p:sp>
    </p:spTree>
    <p:extLst>
      <p:ext uri="{BB962C8B-B14F-4D97-AF65-F5344CB8AC3E}">
        <p14:creationId xmlns:p14="http://schemas.microsoft.com/office/powerpoint/2010/main" val="19982284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57</a:t>
            </a:fld>
            <a:endParaRPr lang="en-US" dirty="0"/>
          </a:p>
        </p:txBody>
      </p:sp>
    </p:spTree>
    <p:extLst>
      <p:ext uri="{BB962C8B-B14F-4D97-AF65-F5344CB8AC3E}">
        <p14:creationId xmlns:p14="http://schemas.microsoft.com/office/powerpoint/2010/main" val="32139057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committee discussed today and decided the review and not for review lists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4349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59</a:t>
            </a:fld>
            <a:endParaRPr lang="en-US" dirty="0"/>
          </a:p>
        </p:txBody>
      </p:sp>
    </p:spTree>
    <p:extLst>
      <p:ext uri="{BB962C8B-B14F-4D97-AF65-F5344CB8AC3E}">
        <p14:creationId xmlns:p14="http://schemas.microsoft.com/office/powerpoint/2010/main" val="263329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6</a:t>
            </a:fld>
            <a:endParaRPr lang="en-US" dirty="0"/>
          </a:p>
        </p:txBody>
      </p:sp>
    </p:spTree>
    <p:extLst>
      <p:ext uri="{BB962C8B-B14F-4D97-AF65-F5344CB8AC3E}">
        <p14:creationId xmlns:p14="http://schemas.microsoft.com/office/powerpoint/2010/main" val="41143768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6678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6678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8308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9430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64</a:t>
            </a:fld>
            <a:endParaRPr lang="en-US" dirty="0"/>
          </a:p>
        </p:txBody>
      </p:sp>
    </p:spTree>
    <p:extLst>
      <p:ext uri="{BB962C8B-B14F-4D97-AF65-F5344CB8AC3E}">
        <p14:creationId xmlns:p14="http://schemas.microsoft.com/office/powerpoint/2010/main" val="9266445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64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7</a:t>
            </a:fld>
            <a:endParaRPr lang="en-US" dirty="0"/>
          </a:p>
        </p:txBody>
      </p:sp>
    </p:spTree>
    <p:extLst>
      <p:ext uri="{BB962C8B-B14F-4D97-AF65-F5344CB8AC3E}">
        <p14:creationId xmlns:p14="http://schemas.microsoft.com/office/powerpoint/2010/main" val="217608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8</a:t>
            </a:fld>
            <a:endParaRPr lang="en-US" dirty="0"/>
          </a:p>
        </p:txBody>
      </p:sp>
    </p:spTree>
    <p:extLst>
      <p:ext uri="{BB962C8B-B14F-4D97-AF65-F5344CB8AC3E}">
        <p14:creationId xmlns:p14="http://schemas.microsoft.com/office/powerpoint/2010/main" val="13818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A66E6F-1E71-40F1-A2D2-2FDF91F15AFC}" type="slidenum">
              <a:rPr lang="en-US" smtClean="0"/>
              <a:t>9</a:t>
            </a:fld>
            <a:endParaRPr lang="en-US" dirty="0"/>
          </a:p>
        </p:txBody>
      </p:sp>
    </p:spTree>
    <p:extLst>
      <p:ext uri="{BB962C8B-B14F-4D97-AF65-F5344CB8AC3E}">
        <p14:creationId xmlns:p14="http://schemas.microsoft.com/office/powerpoint/2010/main" val="165648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1" y="3042961"/>
            <a:ext cx="8021637" cy="3416457"/>
          </a:xfrm>
          <a:prstGeom prst="rect">
            <a:avLst/>
          </a:prstGeom>
        </p:spPr>
        <p:txBody>
          <a:bodyPr>
            <a:normAutofit/>
          </a:bodyPr>
          <a:lstStyle>
            <a:lvl1pPr marL="0" indent="0">
              <a:buNone/>
              <a:defRPr sz="18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3484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98908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91452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82745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824157"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26983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3897539"/>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987284" y="5522978"/>
            <a:ext cx="1010412"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610628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2"/>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9"/>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9" name="Picture 8"/>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2462381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2"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693724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7" y="1736727"/>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7" name="Picture 6"/>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3407163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10"/>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991856" y="5522386"/>
            <a:ext cx="1010412" cy="108966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113588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1"/>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41"/>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9"/>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7" name="Picture 6"/>
          <p:cNvPicPr>
            <a:picLocks noChangeAspect="1"/>
          </p:cNvPicPr>
          <p:nvPr userDrawn="1"/>
        </p:nvPicPr>
        <p:blipFill>
          <a:blip r:embed="rId3"/>
          <a:stretch>
            <a:fillRect/>
          </a:stretch>
        </p:blipFill>
        <p:spPr>
          <a:xfrm>
            <a:off x="7991856" y="5522386"/>
            <a:ext cx="1010412" cy="1089660"/>
          </a:xfrm>
          <a:prstGeom prst="rect">
            <a:avLst/>
          </a:prstGeom>
        </p:spPr>
      </p:pic>
    </p:spTree>
    <p:extLst>
      <p:ext uri="{BB962C8B-B14F-4D97-AF65-F5344CB8AC3E}">
        <p14:creationId xmlns:p14="http://schemas.microsoft.com/office/powerpoint/2010/main" val="1618632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1"/>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7"/>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7" name="Picture 6"/>
          <p:cNvPicPr>
            <a:picLocks noChangeAspect="1"/>
          </p:cNvPicPr>
          <p:nvPr userDrawn="1"/>
        </p:nvPicPr>
        <p:blipFill>
          <a:blip r:embed="rId3"/>
          <a:stretch>
            <a:fillRect/>
          </a:stretch>
        </p:blipFill>
        <p:spPr>
          <a:xfrm>
            <a:off x="7991856" y="5522386"/>
            <a:ext cx="1010412" cy="1089660"/>
          </a:xfrm>
          <a:prstGeom prst="rect">
            <a:avLst/>
          </a:prstGeom>
        </p:spPr>
      </p:pic>
    </p:spTree>
    <p:extLst>
      <p:ext uri="{BB962C8B-B14F-4D97-AF65-F5344CB8AC3E}">
        <p14:creationId xmlns:p14="http://schemas.microsoft.com/office/powerpoint/2010/main" val="2776912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7" y="1736727"/>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1"/>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8" name="Picture 7"/>
          <p:cNvPicPr>
            <a:picLocks noChangeAspect="1"/>
          </p:cNvPicPr>
          <p:nvPr userDrawn="1"/>
        </p:nvPicPr>
        <p:blipFill>
          <a:blip r:embed="rId3"/>
          <a:stretch>
            <a:fillRect/>
          </a:stretch>
        </p:blipFill>
        <p:spPr>
          <a:xfrm>
            <a:off x="7991856" y="5522386"/>
            <a:ext cx="1010412" cy="1089660"/>
          </a:xfrm>
          <a:prstGeom prst="rect">
            <a:avLst/>
          </a:prstGeom>
        </p:spPr>
      </p:pic>
    </p:spTree>
    <p:extLst>
      <p:ext uri="{BB962C8B-B14F-4D97-AF65-F5344CB8AC3E}">
        <p14:creationId xmlns:p14="http://schemas.microsoft.com/office/powerpoint/2010/main" val="3859161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68396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4139607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839074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121245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738904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599064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24616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737579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575959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62994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1426850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cap="all"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60209" y="1363509"/>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marL="742950" indent="-285750">
              <a:buFont typeface="ArialMT" charset="0"/>
              <a:buChar cha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0271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671757" y="1363509"/>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cap="all"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180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4059110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560423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69839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84027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4D7D-56E9-4F1C-83DB-C23F39BBA8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29323A-F10F-4B27-AF58-5714CCDF2F78}"/>
              </a:ext>
            </a:extLst>
          </p:cNvPr>
          <p:cNvSpPr>
            <a:spLocks noGrp="1"/>
          </p:cNvSpPr>
          <p:nvPr>
            <p:ph type="dt" sz="half" idx="10"/>
          </p:nvPr>
        </p:nvSpPr>
        <p:spPr/>
        <p:txBody>
          <a:bodyPr/>
          <a:lstStyle/>
          <a:p>
            <a:fld id="{76090A09-69EA-45AD-9D17-A615848B462E}" type="datetimeFigureOut">
              <a:rPr lang="en-US" smtClean="0"/>
              <a:t>11/12/2021</a:t>
            </a:fld>
            <a:endParaRPr lang="en-US"/>
          </a:p>
        </p:txBody>
      </p:sp>
      <p:sp>
        <p:nvSpPr>
          <p:cNvPr id="4" name="Footer Placeholder 3">
            <a:extLst>
              <a:ext uri="{FF2B5EF4-FFF2-40B4-BE49-F238E27FC236}">
                <a16:creationId xmlns:a16="http://schemas.microsoft.com/office/drawing/2014/main" id="{43AFAC74-ED0E-4DD1-983B-E6D2ACFBF4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C51CB0-B20F-4151-9B9B-8784521F05F2}"/>
              </a:ext>
            </a:extLst>
          </p:cNvPr>
          <p:cNvSpPr>
            <a:spLocks noGrp="1"/>
          </p:cNvSpPr>
          <p:nvPr>
            <p:ph type="sldNum" sz="quarter" idx="12"/>
          </p:nvPr>
        </p:nvSpPr>
        <p:spPr/>
        <p:txBody>
          <a:bodyPr/>
          <a:lstStyle/>
          <a:p>
            <a:fld id="{2F505FE5-CC06-4346-8912-765AAA904323}" type="slidenum">
              <a:rPr lang="en-US" smtClean="0"/>
              <a:t>‹#›</a:t>
            </a:fld>
            <a:endParaRPr lang="en-US"/>
          </a:p>
        </p:txBody>
      </p:sp>
    </p:spTree>
    <p:extLst>
      <p:ext uri="{BB962C8B-B14F-4D97-AF65-F5344CB8AC3E}">
        <p14:creationId xmlns:p14="http://schemas.microsoft.com/office/powerpoint/2010/main" val="134766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D559-B0E2-4C26-A00D-110AB0B82B8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B3110A2-FB3B-4481-9CC7-0670EF7B4AB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44386C6-417B-4634-9AF3-7B30D02E3B3B}"/>
              </a:ext>
            </a:extLst>
          </p:cNvPr>
          <p:cNvSpPr>
            <a:spLocks noGrp="1"/>
          </p:cNvSpPr>
          <p:nvPr>
            <p:ph type="dt" sz="half" idx="10"/>
          </p:nvPr>
        </p:nvSpPr>
        <p:spPr/>
        <p:txBody>
          <a:bodyPr/>
          <a:lstStyle/>
          <a:p>
            <a:fld id="{79278929-005D-4C9B-BE19-77F9BAF71390}" type="datetimeFigureOut">
              <a:rPr lang="en-US" smtClean="0"/>
              <a:t>11/12/2021</a:t>
            </a:fld>
            <a:endParaRPr lang="en-US"/>
          </a:p>
        </p:txBody>
      </p:sp>
      <p:sp>
        <p:nvSpPr>
          <p:cNvPr id="5" name="Footer Placeholder 4">
            <a:extLst>
              <a:ext uri="{FF2B5EF4-FFF2-40B4-BE49-F238E27FC236}">
                <a16:creationId xmlns:a16="http://schemas.microsoft.com/office/drawing/2014/main" id="{98DB26D1-BB6B-4F6D-8163-2E17A58C4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ED155-6809-43F8-BFB8-BA0C6FAC6EE1}"/>
              </a:ext>
            </a:extLst>
          </p:cNvPr>
          <p:cNvSpPr>
            <a:spLocks noGrp="1"/>
          </p:cNvSpPr>
          <p:nvPr>
            <p:ph type="sldNum" sz="quarter" idx="12"/>
          </p:nvPr>
        </p:nvSpPr>
        <p:spPr/>
        <p:txBody>
          <a:bodyPr/>
          <a:lstStyle/>
          <a:p>
            <a:fld id="{20053E13-095F-458E-9E43-EF56ABFFCDF1}" type="slidenum">
              <a:rPr lang="en-US" smtClean="0"/>
              <a:t>‹#›</a:t>
            </a:fld>
            <a:endParaRPr lang="en-US"/>
          </a:p>
        </p:txBody>
      </p:sp>
    </p:spTree>
    <p:extLst>
      <p:ext uri="{BB962C8B-B14F-4D97-AF65-F5344CB8AC3E}">
        <p14:creationId xmlns:p14="http://schemas.microsoft.com/office/powerpoint/2010/main" val="134454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7E3C-32D2-4465-983D-30760F591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74F06-E52A-4DD9-B3B0-32E5FDEE67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25C22-0304-40DD-B01E-4A0A0F9E9250}"/>
              </a:ext>
            </a:extLst>
          </p:cNvPr>
          <p:cNvSpPr>
            <a:spLocks noGrp="1"/>
          </p:cNvSpPr>
          <p:nvPr>
            <p:ph type="dt" sz="half" idx="10"/>
          </p:nvPr>
        </p:nvSpPr>
        <p:spPr/>
        <p:txBody>
          <a:bodyPr/>
          <a:lstStyle/>
          <a:p>
            <a:fld id="{79278929-005D-4C9B-BE19-77F9BAF71390}" type="datetimeFigureOut">
              <a:rPr lang="en-US" smtClean="0"/>
              <a:t>11/12/2021</a:t>
            </a:fld>
            <a:endParaRPr lang="en-US"/>
          </a:p>
        </p:txBody>
      </p:sp>
      <p:sp>
        <p:nvSpPr>
          <p:cNvPr id="5" name="Footer Placeholder 4">
            <a:extLst>
              <a:ext uri="{FF2B5EF4-FFF2-40B4-BE49-F238E27FC236}">
                <a16:creationId xmlns:a16="http://schemas.microsoft.com/office/drawing/2014/main" id="{EC2E9A69-EFF1-4254-B2A3-B23F83246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E24DF-A03B-49B3-99E7-268844FB5975}"/>
              </a:ext>
            </a:extLst>
          </p:cNvPr>
          <p:cNvSpPr>
            <a:spLocks noGrp="1"/>
          </p:cNvSpPr>
          <p:nvPr>
            <p:ph type="sldNum" sz="quarter" idx="12"/>
          </p:nvPr>
        </p:nvSpPr>
        <p:spPr/>
        <p:txBody>
          <a:bodyPr/>
          <a:lstStyle/>
          <a:p>
            <a:fld id="{20053E13-095F-458E-9E43-EF56ABFFCDF1}" type="slidenum">
              <a:rPr lang="en-US" smtClean="0"/>
              <a:t>‹#›</a:t>
            </a:fld>
            <a:endParaRPr lang="en-US"/>
          </a:p>
        </p:txBody>
      </p:sp>
    </p:spTree>
    <p:extLst>
      <p:ext uri="{BB962C8B-B14F-4D97-AF65-F5344CB8AC3E}">
        <p14:creationId xmlns:p14="http://schemas.microsoft.com/office/powerpoint/2010/main" val="1669244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959A-5303-4C96-B9FF-087735BD50B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B82F049-9096-4BE9-A8E4-A9EFB3D5A86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6B8956-A840-42B4-9CF5-7F75E3069442}"/>
              </a:ext>
            </a:extLst>
          </p:cNvPr>
          <p:cNvSpPr>
            <a:spLocks noGrp="1"/>
          </p:cNvSpPr>
          <p:nvPr>
            <p:ph type="dt" sz="half" idx="10"/>
          </p:nvPr>
        </p:nvSpPr>
        <p:spPr/>
        <p:txBody>
          <a:bodyPr/>
          <a:lstStyle/>
          <a:p>
            <a:fld id="{79278929-005D-4C9B-BE19-77F9BAF71390}" type="datetimeFigureOut">
              <a:rPr lang="en-US" smtClean="0"/>
              <a:t>11/12/2021</a:t>
            </a:fld>
            <a:endParaRPr lang="en-US"/>
          </a:p>
        </p:txBody>
      </p:sp>
      <p:sp>
        <p:nvSpPr>
          <p:cNvPr id="5" name="Footer Placeholder 4">
            <a:extLst>
              <a:ext uri="{FF2B5EF4-FFF2-40B4-BE49-F238E27FC236}">
                <a16:creationId xmlns:a16="http://schemas.microsoft.com/office/drawing/2014/main" id="{A44B16F7-9B0D-4853-8AC5-5C8CC0342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B7876-6F89-44EC-8A39-8F33E24E075F}"/>
              </a:ext>
            </a:extLst>
          </p:cNvPr>
          <p:cNvSpPr>
            <a:spLocks noGrp="1"/>
          </p:cNvSpPr>
          <p:nvPr>
            <p:ph type="sldNum" sz="quarter" idx="12"/>
          </p:nvPr>
        </p:nvSpPr>
        <p:spPr/>
        <p:txBody>
          <a:bodyPr/>
          <a:lstStyle/>
          <a:p>
            <a:fld id="{20053E13-095F-458E-9E43-EF56ABFFCDF1}" type="slidenum">
              <a:rPr lang="en-US" smtClean="0"/>
              <a:t>‹#›</a:t>
            </a:fld>
            <a:endParaRPr lang="en-US"/>
          </a:p>
        </p:txBody>
      </p:sp>
    </p:spTree>
    <p:extLst>
      <p:ext uri="{BB962C8B-B14F-4D97-AF65-F5344CB8AC3E}">
        <p14:creationId xmlns:p14="http://schemas.microsoft.com/office/powerpoint/2010/main" val="3629124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AE4C0-1EB3-4A01-A422-FEB3798BA1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D8A00-C899-48BD-8756-97B4BFC1260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D1FD83-D1B1-4A49-AB09-2835C090C4B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7A8505-E834-4CEE-B463-87D718CDD638}"/>
              </a:ext>
            </a:extLst>
          </p:cNvPr>
          <p:cNvSpPr>
            <a:spLocks noGrp="1"/>
          </p:cNvSpPr>
          <p:nvPr>
            <p:ph type="dt" sz="half" idx="10"/>
          </p:nvPr>
        </p:nvSpPr>
        <p:spPr/>
        <p:txBody>
          <a:bodyPr/>
          <a:lstStyle/>
          <a:p>
            <a:fld id="{79278929-005D-4C9B-BE19-77F9BAF71390}" type="datetimeFigureOut">
              <a:rPr lang="en-US" smtClean="0"/>
              <a:t>11/12/2021</a:t>
            </a:fld>
            <a:endParaRPr lang="en-US"/>
          </a:p>
        </p:txBody>
      </p:sp>
      <p:sp>
        <p:nvSpPr>
          <p:cNvPr id="6" name="Footer Placeholder 5">
            <a:extLst>
              <a:ext uri="{FF2B5EF4-FFF2-40B4-BE49-F238E27FC236}">
                <a16:creationId xmlns:a16="http://schemas.microsoft.com/office/drawing/2014/main" id="{B784F92C-A0EE-4DD5-AD3D-FAE4DCADCE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B9D45-6AD6-4C4F-8BFA-06BD482B1509}"/>
              </a:ext>
            </a:extLst>
          </p:cNvPr>
          <p:cNvSpPr>
            <a:spLocks noGrp="1"/>
          </p:cNvSpPr>
          <p:nvPr>
            <p:ph type="sldNum" sz="quarter" idx="12"/>
          </p:nvPr>
        </p:nvSpPr>
        <p:spPr/>
        <p:txBody>
          <a:bodyPr/>
          <a:lstStyle/>
          <a:p>
            <a:fld id="{20053E13-095F-458E-9E43-EF56ABFFCDF1}" type="slidenum">
              <a:rPr lang="en-US" smtClean="0"/>
              <a:t>‹#›</a:t>
            </a:fld>
            <a:endParaRPr lang="en-US"/>
          </a:p>
        </p:txBody>
      </p:sp>
    </p:spTree>
    <p:extLst>
      <p:ext uri="{BB962C8B-B14F-4D97-AF65-F5344CB8AC3E}">
        <p14:creationId xmlns:p14="http://schemas.microsoft.com/office/powerpoint/2010/main" val="15836830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A5085-D4CA-43DF-AC5F-39440E8DD98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12BA7A-A152-4A36-8988-291B5088598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56E4584-B3D0-48A1-B82E-FA06B9DD253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07173-5BF6-4450-A10A-17C6D04E149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973F8C2-4174-4D37-A790-6A7E303BA9F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99FAD-661B-444D-AB96-4F67EF648D83}"/>
              </a:ext>
            </a:extLst>
          </p:cNvPr>
          <p:cNvSpPr>
            <a:spLocks noGrp="1"/>
          </p:cNvSpPr>
          <p:nvPr>
            <p:ph type="dt" sz="half" idx="10"/>
          </p:nvPr>
        </p:nvSpPr>
        <p:spPr/>
        <p:txBody>
          <a:bodyPr/>
          <a:lstStyle/>
          <a:p>
            <a:fld id="{79278929-005D-4C9B-BE19-77F9BAF71390}" type="datetimeFigureOut">
              <a:rPr lang="en-US" smtClean="0"/>
              <a:t>11/12/2021</a:t>
            </a:fld>
            <a:endParaRPr lang="en-US"/>
          </a:p>
        </p:txBody>
      </p:sp>
      <p:sp>
        <p:nvSpPr>
          <p:cNvPr id="8" name="Footer Placeholder 7">
            <a:extLst>
              <a:ext uri="{FF2B5EF4-FFF2-40B4-BE49-F238E27FC236}">
                <a16:creationId xmlns:a16="http://schemas.microsoft.com/office/drawing/2014/main" id="{26FBFEB1-A65A-4ADC-AE9D-12E1A5B8E2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9B1624-011D-412D-9E90-0752744D3B17}"/>
              </a:ext>
            </a:extLst>
          </p:cNvPr>
          <p:cNvSpPr>
            <a:spLocks noGrp="1"/>
          </p:cNvSpPr>
          <p:nvPr>
            <p:ph type="sldNum" sz="quarter" idx="12"/>
          </p:nvPr>
        </p:nvSpPr>
        <p:spPr/>
        <p:txBody>
          <a:bodyPr/>
          <a:lstStyle/>
          <a:p>
            <a:fld id="{20053E13-095F-458E-9E43-EF56ABFFCDF1}" type="slidenum">
              <a:rPr lang="en-US" smtClean="0"/>
              <a:t>‹#›</a:t>
            </a:fld>
            <a:endParaRPr lang="en-US"/>
          </a:p>
        </p:txBody>
      </p:sp>
    </p:spTree>
    <p:extLst>
      <p:ext uri="{BB962C8B-B14F-4D97-AF65-F5344CB8AC3E}">
        <p14:creationId xmlns:p14="http://schemas.microsoft.com/office/powerpoint/2010/main" val="3305335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70DA-8229-430D-8DF1-D91B360851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1C60E8-EB09-4412-9BF6-D4E017B2B0F6}"/>
              </a:ext>
            </a:extLst>
          </p:cNvPr>
          <p:cNvSpPr>
            <a:spLocks noGrp="1"/>
          </p:cNvSpPr>
          <p:nvPr>
            <p:ph type="dt" sz="half" idx="10"/>
          </p:nvPr>
        </p:nvSpPr>
        <p:spPr/>
        <p:txBody>
          <a:bodyPr/>
          <a:lstStyle/>
          <a:p>
            <a:fld id="{79278929-005D-4C9B-BE19-77F9BAF71390}" type="datetimeFigureOut">
              <a:rPr lang="en-US" smtClean="0"/>
              <a:t>11/12/2021</a:t>
            </a:fld>
            <a:endParaRPr lang="en-US"/>
          </a:p>
        </p:txBody>
      </p:sp>
      <p:sp>
        <p:nvSpPr>
          <p:cNvPr id="4" name="Footer Placeholder 3">
            <a:extLst>
              <a:ext uri="{FF2B5EF4-FFF2-40B4-BE49-F238E27FC236}">
                <a16:creationId xmlns:a16="http://schemas.microsoft.com/office/drawing/2014/main" id="{1BCBD0F1-35A6-44BE-812A-415F0D4F49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F835DD-61DD-41D7-80F8-DE8DF501466F}"/>
              </a:ext>
            </a:extLst>
          </p:cNvPr>
          <p:cNvSpPr>
            <a:spLocks noGrp="1"/>
          </p:cNvSpPr>
          <p:nvPr>
            <p:ph type="sldNum" sz="quarter" idx="12"/>
          </p:nvPr>
        </p:nvSpPr>
        <p:spPr/>
        <p:txBody>
          <a:bodyPr/>
          <a:lstStyle/>
          <a:p>
            <a:fld id="{20053E13-095F-458E-9E43-EF56ABFFCDF1}" type="slidenum">
              <a:rPr lang="en-US" smtClean="0"/>
              <a:t>‹#›</a:t>
            </a:fld>
            <a:endParaRPr lang="en-US"/>
          </a:p>
        </p:txBody>
      </p:sp>
    </p:spTree>
    <p:extLst>
      <p:ext uri="{BB962C8B-B14F-4D97-AF65-F5344CB8AC3E}">
        <p14:creationId xmlns:p14="http://schemas.microsoft.com/office/powerpoint/2010/main" val="601673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A1B9F-77B3-4953-B83F-29B03046A70B}"/>
              </a:ext>
            </a:extLst>
          </p:cNvPr>
          <p:cNvSpPr>
            <a:spLocks noGrp="1"/>
          </p:cNvSpPr>
          <p:nvPr>
            <p:ph type="dt" sz="half" idx="10"/>
          </p:nvPr>
        </p:nvSpPr>
        <p:spPr/>
        <p:txBody>
          <a:bodyPr/>
          <a:lstStyle/>
          <a:p>
            <a:fld id="{79278929-005D-4C9B-BE19-77F9BAF71390}" type="datetimeFigureOut">
              <a:rPr lang="en-US" smtClean="0"/>
              <a:t>11/12/2021</a:t>
            </a:fld>
            <a:endParaRPr lang="en-US"/>
          </a:p>
        </p:txBody>
      </p:sp>
      <p:sp>
        <p:nvSpPr>
          <p:cNvPr id="3" name="Footer Placeholder 2">
            <a:extLst>
              <a:ext uri="{FF2B5EF4-FFF2-40B4-BE49-F238E27FC236}">
                <a16:creationId xmlns:a16="http://schemas.microsoft.com/office/drawing/2014/main" id="{B4C955C5-DFA6-4FCD-876F-F3F436EF82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42F455-801D-4B9A-98F9-BFC6618BBA77}"/>
              </a:ext>
            </a:extLst>
          </p:cNvPr>
          <p:cNvSpPr>
            <a:spLocks noGrp="1"/>
          </p:cNvSpPr>
          <p:nvPr>
            <p:ph type="sldNum" sz="quarter" idx="12"/>
          </p:nvPr>
        </p:nvSpPr>
        <p:spPr/>
        <p:txBody>
          <a:bodyPr/>
          <a:lstStyle/>
          <a:p>
            <a:fld id="{20053E13-095F-458E-9E43-EF56ABFFCDF1}" type="slidenum">
              <a:rPr lang="en-US" smtClean="0"/>
              <a:t>‹#›</a:t>
            </a:fld>
            <a:endParaRPr lang="en-US"/>
          </a:p>
        </p:txBody>
      </p:sp>
    </p:spTree>
    <p:extLst>
      <p:ext uri="{BB962C8B-B14F-4D97-AF65-F5344CB8AC3E}">
        <p14:creationId xmlns:p14="http://schemas.microsoft.com/office/powerpoint/2010/main" val="4169731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1F1B-4BB5-4F3D-8EEA-DC70F3866C3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A8010E-34CD-458C-B510-75A3C6BAA83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CA6922-AD45-44BD-AB57-7B8CFEB7ED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D24680F-DB15-4796-8D30-F4FBC9E769B4}"/>
              </a:ext>
            </a:extLst>
          </p:cNvPr>
          <p:cNvSpPr>
            <a:spLocks noGrp="1"/>
          </p:cNvSpPr>
          <p:nvPr>
            <p:ph type="dt" sz="half" idx="10"/>
          </p:nvPr>
        </p:nvSpPr>
        <p:spPr/>
        <p:txBody>
          <a:bodyPr/>
          <a:lstStyle/>
          <a:p>
            <a:fld id="{79278929-005D-4C9B-BE19-77F9BAF71390}" type="datetimeFigureOut">
              <a:rPr lang="en-US" smtClean="0"/>
              <a:t>11/12/2021</a:t>
            </a:fld>
            <a:endParaRPr lang="en-US"/>
          </a:p>
        </p:txBody>
      </p:sp>
      <p:sp>
        <p:nvSpPr>
          <p:cNvPr id="6" name="Footer Placeholder 5">
            <a:extLst>
              <a:ext uri="{FF2B5EF4-FFF2-40B4-BE49-F238E27FC236}">
                <a16:creationId xmlns:a16="http://schemas.microsoft.com/office/drawing/2014/main" id="{77330D33-6A16-4A5A-B88B-D5CF966E7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C019D-DC31-4471-BA5B-49CAAEDA9663}"/>
              </a:ext>
            </a:extLst>
          </p:cNvPr>
          <p:cNvSpPr>
            <a:spLocks noGrp="1"/>
          </p:cNvSpPr>
          <p:nvPr>
            <p:ph type="sldNum" sz="quarter" idx="12"/>
          </p:nvPr>
        </p:nvSpPr>
        <p:spPr/>
        <p:txBody>
          <a:bodyPr/>
          <a:lstStyle/>
          <a:p>
            <a:fld id="{20053E13-095F-458E-9E43-EF56ABFFCDF1}" type="slidenum">
              <a:rPr lang="en-US" smtClean="0"/>
              <a:t>‹#›</a:t>
            </a:fld>
            <a:endParaRPr lang="en-US"/>
          </a:p>
        </p:txBody>
      </p:sp>
    </p:spTree>
    <p:extLst>
      <p:ext uri="{BB962C8B-B14F-4D97-AF65-F5344CB8AC3E}">
        <p14:creationId xmlns:p14="http://schemas.microsoft.com/office/powerpoint/2010/main" val="29952054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9977-7C97-4C44-9738-C4D23B49840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8E4B283-7C70-4350-A78F-61B28215EA8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491CCB5-257E-455B-86FE-7C5DFA365D4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D7BDD9B-4E32-4B5F-83D0-73AF1684A72C}"/>
              </a:ext>
            </a:extLst>
          </p:cNvPr>
          <p:cNvSpPr>
            <a:spLocks noGrp="1"/>
          </p:cNvSpPr>
          <p:nvPr>
            <p:ph type="dt" sz="half" idx="10"/>
          </p:nvPr>
        </p:nvSpPr>
        <p:spPr/>
        <p:txBody>
          <a:bodyPr/>
          <a:lstStyle/>
          <a:p>
            <a:fld id="{79278929-005D-4C9B-BE19-77F9BAF71390}" type="datetimeFigureOut">
              <a:rPr lang="en-US" smtClean="0"/>
              <a:t>11/12/2021</a:t>
            </a:fld>
            <a:endParaRPr lang="en-US"/>
          </a:p>
        </p:txBody>
      </p:sp>
      <p:sp>
        <p:nvSpPr>
          <p:cNvPr id="6" name="Footer Placeholder 5">
            <a:extLst>
              <a:ext uri="{FF2B5EF4-FFF2-40B4-BE49-F238E27FC236}">
                <a16:creationId xmlns:a16="http://schemas.microsoft.com/office/drawing/2014/main" id="{EDB80C7D-6351-402B-B7E6-BF9A32104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96B12-2DD3-4421-B3A0-53589B1BF57D}"/>
              </a:ext>
            </a:extLst>
          </p:cNvPr>
          <p:cNvSpPr>
            <a:spLocks noGrp="1"/>
          </p:cNvSpPr>
          <p:nvPr>
            <p:ph type="sldNum" sz="quarter" idx="12"/>
          </p:nvPr>
        </p:nvSpPr>
        <p:spPr/>
        <p:txBody>
          <a:bodyPr/>
          <a:lstStyle/>
          <a:p>
            <a:fld id="{20053E13-095F-458E-9E43-EF56ABFFCDF1}" type="slidenum">
              <a:rPr lang="en-US" smtClean="0"/>
              <a:t>‹#›</a:t>
            </a:fld>
            <a:endParaRPr lang="en-US"/>
          </a:p>
        </p:txBody>
      </p:sp>
    </p:spTree>
    <p:extLst>
      <p:ext uri="{BB962C8B-B14F-4D97-AF65-F5344CB8AC3E}">
        <p14:creationId xmlns:p14="http://schemas.microsoft.com/office/powerpoint/2010/main" val="342672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024342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DFAA-F82A-434A-94B0-035389AB8D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DE139B-BC1D-4085-9771-627C2CD416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40F94-EE4B-483D-945F-B633ED4055FF}"/>
              </a:ext>
            </a:extLst>
          </p:cNvPr>
          <p:cNvSpPr>
            <a:spLocks noGrp="1"/>
          </p:cNvSpPr>
          <p:nvPr>
            <p:ph type="dt" sz="half" idx="10"/>
          </p:nvPr>
        </p:nvSpPr>
        <p:spPr/>
        <p:txBody>
          <a:bodyPr/>
          <a:lstStyle/>
          <a:p>
            <a:fld id="{79278929-005D-4C9B-BE19-77F9BAF71390}" type="datetimeFigureOut">
              <a:rPr lang="en-US" smtClean="0"/>
              <a:t>11/12/2021</a:t>
            </a:fld>
            <a:endParaRPr lang="en-US"/>
          </a:p>
        </p:txBody>
      </p:sp>
      <p:sp>
        <p:nvSpPr>
          <p:cNvPr id="5" name="Footer Placeholder 4">
            <a:extLst>
              <a:ext uri="{FF2B5EF4-FFF2-40B4-BE49-F238E27FC236}">
                <a16:creationId xmlns:a16="http://schemas.microsoft.com/office/drawing/2014/main" id="{5D87EFBB-61F0-433D-98C6-F703C0D9A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93728-1881-497A-B540-1AAF3277C4F7}"/>
              </a:ext>
            </a:extLst>
          </p:cNvPr>
          <p:cNvSpPr>
            <a:spLocks noGrp="1"/>
          </p:cNvSpPr>
          <p:nvPr>
            <p:ph type="sldNum" sz="quarter" idx="12"/>
          </p:nvPr>
        </p:nvSpPr>
        <p:spPr/>
        <p:txBody>
          <a:bodyPr/>
          <a:lstStyle/>
          <a:p>
            <a:fld id="{20053E13-095F-458E-9E43-EF56ABFFCDF1}" type="slidenum">
              <a:rPr lang="en-US" smtClean="0"/>
              <a:t>‹#›</a:t>
            </a:fld>
            <a:endParaRPr lang="en-US"/>
          </a:p>
        </p:txBody>
      </p:sp>
    </p:spTree>
    <p:extLst>
      <p:ext uri="{BB962C8B-B14F-4D97-AF65-F5344CB8AC3E}">
        <p14:creationId xmlns:p14="http://schemas.microsoft.com/office/powerpoint/2010/main" val="11146434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AE319A-D77B-413B-BEF4-5C197274047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EDB66C-7C2D-49DD-88E8-86F556CF634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B49BF-FE21-43C3-8A85-4490126AE37F}"/>
              </a:ext>
            </a:extLst>
          </p:cNvPr>
          <p:cNvSpPr>
            <a:spLocks noGrp="1"/>
          </p:cNvSpPr>
          <p:nvPr>
            <p:ph type="dt" sz="half" idx="10"/>
          </p:nvPr>
        </p:nvSpPr>
        <p:spPr/>
        <p:txBody>
          <a:bodyPr/>
          <a:lstStyle/>
          <a:p>
            <a:fld id="{79278929-005D-4C9B-BE19-77F9BAF71390}" type="datetimeFigureOut">
              <a:rPr lang="en-US" smtClean="0"/>
              <a:t>11/12/2021</a:t>
            </a:fld>
            <a:endParaRPr lang="en-US"/>
          </a:p>
        </p:txBody>
      </p:sp>
      <p:sp>
        <p:nvSpPr>
          <p:cNvPr id="5" name="Footer Placeholder 4">
            <a:extLst>
              <a:ext uri="{FF2B5EF4-FFF2-40B4-BE49-F238E27FC236}">
                <a16:creationId xmlns:a16="http://schemas.microsoft.com/office/drawing/2014/main" id="{45F8CC6A-1E01-4914-AC70-FBCB44AF0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CD2C9-EFDC-47BF-8F37-1CD70D36DE3A}"/>
              </a:ext>
            </a:extLst>
          </p:cNvPr>
          <p:cNvSpPr>
            <a:spLocks noGrp="1"/>
          </p:cNvSpPr>
          <p:nvPr>
            <p:ph type="sldNum" sz="quarter" idx="12"/>
          </p:nvPr>
        </p:nvSpPr>
        <p:spPr/>
        <p:txBody>
          <a:bodyPr/>
          <a:lstStyle/>
          <a:p>
            <a:fld id="{20053E13-095F-458E-9E43-EF56ABFFCDF1}" type="slidenum">
              <a:rPr lang="en-US" smtClean="0"/>
              <a:t>‹#›</a:t>
            </a:fld>
            <a:endParaRPr lang="en-US"/>
          </a:p>
        </p:txBody>
      </p:sp>
    </p:spTree>
    <p:extLst>
      <p:ext uri="{BB962C8B-B14F-4D97-AF65-F5344CB8AC3E}">
        <p14:creationId xmlns:p14="http://schemas.microsoft.com/office/powerpoint/2010/main" val="197863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25756029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576951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5466996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4908246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AC31-BBE2-4E7D-9CE3-B6C94C65A4B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00F229-A4F8-4B1E-8B60-99710D9E239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9BB4603-83E6-4E87-B9A9-4203037A3570}"/>
              </a:ext>
            </a:extLst>
          </p:cNvPr>
          <p:cNvSpPr>
            <a:spLocks noGrp="1"/>
          </p:cNvSpPr>
          <p:nvPr>
            <p:ph type="dt" sz="half" idx="10"/>
          </p:nvPr>
        </p:nvSpPr>
        <p:spPr/>
        <p:txBody>
          <a:bodyPr/>
          <a:lstStyle/>
          <a:p>
            <a:fld id="{3D24C824-EF66-47B9-A354-2148783B8721}" type="datetimeFigureOut">
              <a:rPr lang="en-US" smtClean="0"/>
              <a:t>11/12/2021</a:t>
            </a:fld>
            <a:endParaRPr lang="en-US"/>
          </a:p>
        </p:txBody>
      </p:sp>
      <p:sp>
        <p:nvSpPr>
          <p:cNvPr id="5" name="Footer Placeholder 4">
            <a:extLst>
              <a:ext uri="{FF2B5EF4-FFF2-40B4-BE49-F238E27FC236}">
                <a16:creationId xmlns:a16="http://schemas.microsoft.com/office/drawing/2014/main" id="{F264794E-CA79-454D-ACA6-953D439F2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14FF1-3134-40AA-89A9-22D7A433F9CF}"/>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1251710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B19B-335F-42D8-95F3-C1B7203558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6BAB0-9530-449A-936D-00FE60847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DC14B-9B1F-4309-84BE-D6450A342F40}"/>
              </a:ext>
            </a:extLst>
          </p:cNvPr>
          <p:cNvSpPr>
            <a:spLocks noGrp="1"/>
          </p:cNvSpPr>
          <p:nvPr>
            <p:ph type="dt" sz="half" idx="10"/>
          </p:nvPr>
        </p:nvSpPr>
        <p:spPr/>
        <p:txBody>
          <a:bodyPr/>
          <a:lstStyle/>
          <a:p>
            <a:fld id="{3D24C824-EF66-47B9-A354-2148783B8721}" type="datetimeFigureOut">
              <a:rPr lang="en-US" smtClean="0"/>
              <a:t>11/12/2021</a:t>
            </a:fld>
            <a:endParaRPr lang="en-US"/>
          </a:p>
        </p:txBody>
      </p:sp>
      <p:sp>
        <p:nvSpPr>
          <p:cNvPr id="5" name="Footer Placeholder 4">
            <a:extLst>
              <a:ext uri="{FF2B5EF4-FFF2-40B4-BE49-F238E27FC236}">
                <a16:creationId xmlns:a16="http://schemas.microsoft.com/office/drawing/2014/main" id="{6A56379F-89A0-4CF4-9542-B2BEAFEAD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B7139-F6EF-4E26-8F46-E3131FBE8114}"/>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2289482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99BE-377B-4D10-86D3-544BE3B14DE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A354DE6-7ACB-4D8F-936A-0D08F144474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BB0AF0-C77E-4155-A853-3E93502FD9F6}"/>
              </a:ext>
            </a:extLst>
          </p:cNvPr>
          <p:cNvSpPr>
            <a:spLocks noGrp="1"/>
          </p:cNvSpPr>
          <p:nvPr>
            <p:ph type="dt" sz="half" idx="10"/>
          </p:nvPr>
        </p:nvSpPr>
        <p:spPr/>
        <p:txBody>
          <a:bodyPr/>
          <a:lstStyle/>
          <a:p>
            <a:fld id="{3D24C824-EF66-47B9-A354-2148783B8721}" type="datetimeFigureOut">
              <a:rPr lang="en-US" smtClean="0"/>
              <a:t>11/12/2021</a:t>
            </a:fld>
            <a:endParaRPr lang="en-US"/>
          </a:p>
        </p:txBody>
      </p:sp>
      <p:sp>
        <p:nvSpPr>
          <p:cNvPr id="5" name="Footer Placeholder 4">
            <a:extLst>
              <a:ext uri="{FF2B5EF4-FFF2-40B4-BE49-F238E27FC236}">
                <a16:creationId xmlns:a16="http://schemas.microsoft.com/office/drawing/2014/main" id="{E3FA2389-90D2-4DFD-A70F-8ADB3757D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033B8-5A1A-4FD3-806B-915D1F10A8C5}"/>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3323607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CD5B-E69D-4BCF-B572-ADC20387B1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79CA8-7B11-4F07-95C1-8115FC7EBEE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BB6DC-72C2-480E-9BB6-FDFE3DAC759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5EA22D-6722-4B51-9CDC-87CA173B05A8}"/>
              </a:ext>
            </a:extLst>
          </p:cNvPr>
          <p:cNvSpPr>
            <a:spLocks noGrp="1"/>
          </p:cNvSpPr>
          <p:nvPr>
            <p:ph type="dt" sz="half" idx="10"/>
          </p:nvPr>
        </p:nvSpPr>
        <p:spPr/>
        <p:txBody>
          <a:bodyPr/>
          <a:lstStyle/>
          <a:p>
            <a:fld id="{3D24C824-EF66-47B9-A354-2148783B8721}" type="datetimeFigureOut">
              <a:rPr lang="en-US" smtClean="0"/>
              <a:t>11/12/2021</a:t>
            </a:fld>
            <a:endParaRPr lang="en-US"/>
          </a:p>
        </p:txBody>
      </p:sp>
      <p:sp>
        <p:nvSpPr>
          <p:cNvPr id="6" name="Footer Placeholder 5">
            <a:extLst>
              <a:ext uri="{FF2B5EF4-FFF2-40B4-BE49-F238E27FC236}">
                <a16:creationId xmlns:a16="http://schemas.microsoft.com/office/drawing/2014/main" id="{80E200CE-9CE8-49FC-A051-29C70D9B9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E1971-A096-425A-86E4-F808B34DD1CE}"/>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304114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0029019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6830-0ABA-4C55-A476-6F7EC37E7D1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6B585B-7A72-4CAF-988C-85D3DAA90D2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FF43847-48B7-4167-957D-96D2292E7E2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A5A48-08A0-4974-BAA3-999BF3DED6B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D5C7C-B8F7-48F7-8317-E59682F926C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A08DDB-900C-40B4-BB68-04977BC9CD2C}"/>
              </a:ext>
            </a:extLst>
          </p:cNvPr>
          <p:cNvSpPr>
            <a:spLocks noGrp="1"/>
          </p:cNvSpPr>
          <p:nvPr>
            <p:ph type="dt" sz="half" idx="10"/>
          </p:nvPr>
        </p:nvSpPr>
        <p:spPr/>
        <p:txBody>
          <a:bodyPr/>
          <a:lstStyle/>
          <a:p>
            <a:fld id="{3D24C824-EF66-47B9-A354-2148783B8721}" type="datetimeFigureOut">
              <a:rPr lang="en-US" smtClean="0"/>
              <a:t>11/12/2021</a:t>
            </a:fld>
            <a:endParaRPr lang="en-US"/>
          </a:p>
        </p:txBody>
      </p:sp>
      <p:sp>
        <p:nvSpPr>
          <p:cNvPr id="8" name="Footer Placeholder 7">
            <a:extLst>
              <a:ext uri="{FF2B5EF4-FFF2-40B4-BE49-F238E27FC236}">
                <a16:creationId xmlns:a16="http://schemas.microsoft.com/office/drawing/2014/main" id="{F3991969-22E6-4C2E-A7ED-794BEFAEBF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F8EE55-B7A5-48B8-B338-D6C36727DAE7}"/>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36678795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5D5E-146D-4328-BC55-993D4CF155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56A6FB-2C15-4080-843F-6F9B563761DE}"/>
              </a:ext>
            </a:extLst>
          </p:cNvPr>
          <p:cNvSpPr>
            <a:spLocks noGrp="1"/>
          </p:cNvSpPr>
          <p:nvPr>
            <p:ph type="dt" sz="half" idx="10"/>
          </p:nvPr>
        </p:nvSpPr>
        <p:spPr/>
        <p:txBody>
          <a:bodyPr/>
          <a:lstStyle/>
          <a:p>
            <a:fld id="{3D24C824-EF66-47B9-A354-2148783B8721}" type="datetimeFigureOut">
              <a:rPr lang="en-US" smtClean="0"/>
              <a:t>11/12/2021</a:t>
            </a:fld>
            <a:endParaRPr lang="en-US"/>
          </a:p>
        </p:txBody>
      </p:sp>
      <p:sp>
        <p:nvSpPr>
          <p:cNvPr id="4" name="Footer Placeholder 3">
            <a:extLst>
              <a:ext uri="{FF2B5EF4-FFF2-40B4-BE49-F238E27FC236}">
                <a16:creationId xmlns:a16="http://schemas.microsoft.com/office/drawing/2014/main" id="{9D310A78-2FC0-4E75-A263-BAE22F666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DA88F7-A007-47C2-9C53-2ABD27331DFD}"/>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9711920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42F6A-CFDA-4E7A-96FB-20B912B3A8FD}"/>
              </a:ext>
            </a:extLst>
          </p:cNvPr>
          <p:cNvSpPr>
            <a:spLocks noGrp="1"/>
          </p:cNvSpPr>
          <p:nvPr>
            <p:ph type="dt" sz="half" idx="10"/>
          </p:nvPr>
        </p:nvSpPr>
        <p:spPr/>
        <p:txBody>
          <a:bodyPr/>
          <a:lstStyle/>
          <a:p>
            <a:fld id="{3D24C824-EF66-47B9-A354-2148783B8721}" type="datetimeFigureOut">
              <a:rPr lang="en-US" smtClean="0"/>
              <a:t>11/12/2021</a:t>
            </a:fld>
            <a:endParaRPr lang="en-US"/>
          </a:p>
        </p:txBody>
      </p:sp>
      <p:sp>
        <p:nvSpPr>
          <p:cNvPr id="3" name="Footer Placeholder 2">
            <a:extLst>
              <a:ext uri="{FF2B5EF4-FFF2-40B4-BE49-F238E27FC236}">
                <a16:creationId xmlns:a16="http://schemas.microsoft.com/office/drawing/2014/main" id="{A0ADF861-6C90-4AD9-81C5-BEA3010765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8720B1-A2BB-4452-B416-E63502E21541}"/>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26184462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12E3-A149-4BB4-AB76-82CEBE9E128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567FC1A-4CDD-48BC-9522-1AB66E6EA2C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EF6D64-1D38-49CF-B473-A201CF951D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844FB6-200B-48A1-A428-60E2FC1B59C6}"/>
              </a:ext>
            </a:extLst>
          </p:cNvPr>
          <p:cNvSpPr>
            <a:spLocks noGrp="1"/>
          </p:cNvSpPr>
          <p:nvPr>
            <p:ph type="dt" sz="half" idx="10"/>
          </p:nvPr>
        </p:nvSpPr>
        <p:spPr/>
        <p:txBody>
          <a:bodyPr/>
          <a:lstStyle/>
          <a:p>
            <a:fld id="{3D24C824-EF66-47B9-A354-2148783B8721}" type="datetimeFigureOut">
              <a:rPr lang="en-US" smtClean="0"/>
              <a:t>11/12/2021</a:t>
            </a:fld>
            <a:endParaRPr lang="en-US"/>
          </a:p>
        </p:txBody>
      </p:sp>
      <p:sp>
        <p:nvSpPr>
          <p:cNvPr id="6" name="Footer Placeholder 5">
            <a:extLst>
              <a:ext uri="{FF2B5EF4-FFF2-40B4-BE49-F238E27FC236}">
                <a16:creationId xmlns:a16="http://schemas.microsoft.com/office/drawing/2014/main" id="{26E0EA95-DD59-4768-8D26-BFA681186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9A406-E206-4A55-A34C-EA27DC1B6AE8}"/>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2027246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BC00-B68A-4DA0-93ED-DE71FC5AC0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B46EB9-E31C-4968-AE47-67D3DAE9789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A8A5270-E4B4-48B4-ABF9-3CC2AE7F2C7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492F93-2B19-4F9E-AEF5-DF40B336564D}"/>
              </a:ext>
            </a:extLst>
          </p:cNvPr>
          <p:cNvSpPr>
            <a:spLocks noGrp="1"/>
          </p:cNvSpPr>
          <p:nvPr>
            <p:ph type="dt" sz="half" idx="10"/>
          </p:nvPr>
        </p:nvSpPr>
        <p:spPr/>
        <p:txBody>
          <a:bodyPr/>
          <a:lstStyle/>
          <a:p>
            <a:fld id="{3D24C824-EF66-47B9-A354-2148783B8721}" type="datetimeFigureOut">
              <a:rPr lang="en-US" smtClean="0"/>
              <a:t>11/12/2021</a:t>
            </a:fld>
            <a:endParaRPr lang="en-US"/>
          </a:p>
        </p:txBody>
      </p:sp>
      <p:sp>
        <p:nvSpPr>
          <p:cNvPr id="6" name="Footer Placeholder 5">
            <a:extLst>
              <a:ext uri="{FF2B5EF4-FFF2-40B4-BE49-F238E27FC236}">
                <a16:creationId xmlns:a16="http://schemas.microsoft.com/office/drawing/2014/main" id="{777A452D-A5E5-4F5F-8C83-DBAFDBA424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EA376-AFA0-4F06-8D9C-4BA5B8567DB0}"/>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13643031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443F-BBD9-4B60-8A2B-D69BD0DDE4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710780-9FF4-48C8-97E5-3C0ACECE0E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4A8CC-2E3D-4271-A933-34EA35F212D3}"/>
              </a:ext>
            </a:extLst>
          </p:cNvPr>
          <p:cNvSpPr>
            <a:spLocks noGrp="1"/>
          </p:cNvSpPr>
          <p:nvPr>
            <p:ph type="dt" sz="half" idx="10"/>
          </p:nvPr>
        </p:nvSpPr>
        <p:spPr/>
        <p:txBody>
          <a:bodyPr/>
          <a:lstStyle/>
          <a:p>
            <a:fld id="{3D24C824-EF66-47B9-A354-2148783B8721}" type="datetimeFigureOut">
              <a:rPr lang="en-US" smtClean="0"/>
              <a:t>11/12/2021</a:t>
            </a:fld>
            <a:endParaRPr lang="en-US"/>
          </a:p>
        </p:txBody>
      </p:sp>
      <p:sp>
        <p:nvSpPr>
          <p:cNvPr id="5" name="Footer Placeholder 4">
            <a:extLst>
              <a:ext uri="{FF2B5EF4-FFF2-40B4-BE49-F238E27FC236}">
                <a16:creationId xmlns:a16="http://schemas.microsoft.com/office/drawing/2014/main" id="{CC357362-F07F-4205-8FC6-AB4AFAF0B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35C0A-23D5-4098-A4DC-CF92B0138A3E}"/>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8490927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B6284D-A89C-4D22-8B2D-7AF7A230A48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969B41-A7CD-41BF-A545-300A0AA59D7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11742-3F56-4E82-91B3-FD1BF5581738}"/>
              </a:ext>
            </a:extLst>
          </p:cNvPr>
          <p:cNvSpPr>
            <a:spLocks noGrp="1"/>
          </p:cNvSpPr>
          <p:nvPr>
            <p:ph type="dt" sz="half" idx="10"/>
          </p:nvPr>
        </p:nvSpPr>
        <p:spPr/>
        <p:txBody>
          <a:bodyPr/>
          <a:lstStyle/>
          <a:p>
            <a:fld id="{3D24C824-EF66-47B9-A354-2148783B8721}" type="datetimeFigureOut">
              <a:rPr lang="en-US" smtClean="0"/>
              <a:t>11/12/2021</a:t>
            </a:fld>
            <a:endParaRPr lang="en-US"/>
          </a:p>
        </p:txBody>
      </p:sp>
      <p:sp>
        <p:nvSpPr>
          <p:cNvPr id="5" name="Footer Placeholder 4">
            <a:extLst>
              <a:ext uri="{FF2B5EF4-FFF2-40B4-BE49-F238E27FC236}">
                <a16:creationId xmlns:a16="http://schemas.microsoft.com/office/drawing/2014/main" id="{BFE9DE57-DDAF-450D-BF9B-FB59AF3A0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871B8-FAFB-40C0-82B0-6806CC1F3E4C}"/>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29100484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257175" indent="-257175">
              <a:buFont typeface="Lucida Grande"/>
              <a:buChar char="&gt;"/>
              <a:defRPr sz="1800" b="0" i="0" baseline="0">
                <a:solidFill>
                  <a:srgbClr val="005F83"/>
                </a:solidFill>
                <a:latin typeface="Orgon Slab Light"/>
                <a:cs typeface="Orgon Slab Light"/>
              </a:defRPr>
            </a:lvl1pPr>
            <a:lvl2pPr>
              <a:defRPr sz="1500" b="0" i="0" baseline="0">
                <a:solidFill>
                  <a:srgbClr val="005F83"/>
                </a:solidFill>
                <a:latin typeface="Orgon Slab Light"/>
                <a:cs typeface="Orgon Slab Light"/>
              </a:defRPr>
            </a:lvl2pPr>
            <a:lvl3pPr marL="857250" indent="-171450">
              <a:buSzPct val="100000"/>
              <a:buFont typeface="Lucida Grande"/>
              <a:buChar char="&gt;"/>
              <a:defRPr sz="1350" b="0" i="0" baseline="0">
                <a:solidFill>
                  <a:srgbClr val="005F83"/>
                </a:solidFill>
                <a:latin typeface="Orgon Slab Light"/>
                <a:cs typeface="Orgon Slab Light"/>
              </a:defRPr>
            </a:lvl3pPr>
            <a:lvl4pPr>
              <a:defRPr sz="1200" b="0" i="0" baseline="0">
                <a:solidFill>
                  <a:srgbClr val="005F83"/>
                </a:solidFill>
                <a:latin typeface="Orgon Slab Light"/>
                <a:cs typeface="Orgon Slab Light"/>
              </a:defRPr>
            </a:lvl4pPr>
            <a:lvl5pPr marL="1543050" indent="-171450">
              <a:buFont typeface="Lucida Grande"/>
              <a:buChar char="&gt;"/>
              <a:defRPr sz="1050" b="0" i="0" baseline="0">
                <a:solidFill>
                  <a:srgbClr val="005F83"/>
                </a:solidFill>
                <a:latin typeface="Orgon Slab Light"/>
                <a:cs typeface="Orgon Slab Light"/>
              </a:defRPr>
            </a:lvl5pPr>
          </a:lstStyle>
          <a:p>
            <a:pPr lvl="0"/>
            <a:r>
              <a:rPr lang="en-US" dirty="0"/>
              <a:t>Bulleted content here (</a:t>
            </a:r>
            <a:r>
              <a:rPr lang="en-US" dirty="0" err="1"/>
              <a:t>Orgon</a:t>
            </a:r>
            <a:r>
              <a:rPr lang="en-US" dirty="0"/>
              <a:t> Sans Light, 24 pt.)</a:t>
            </a:r>
          </a:p>
          <a:p>
            <a:pPr lvl="1"/>
            <a:r>
              <a:rPr lang="en-US" dirty="0"/>
              <a:t>Second level (</a:t>
            </a:r>
            <a:r>
              <a:rPr lang="en-US" dirty="0" err="1"/>
              <a:t>Orgon</a:t>
            </a:r>
            <a:r>
              <a:rPr lang="en-US" dirty="0"/>
              <a:t> Sans Light, 20)</a:t>
            </a:r>
          </a:p>
          <a:p>
            <a:pPr lvl="2"/>
            <a:r>
              <a:rPr lang="en-US" dirty="0"/>
              <a:t>Third level (</a:t>
            </a:r>
            <a:r>
              <a:rPr lang="en-US" dirty="0" err="1"/>
              <a:t>Orgon</a:t>
            </a:r>
            <a:r>
              <a:rPr lang="en-US" dirty="0"/>
              <a:t> Sans Light, 18)</a:t>
            </a:r>
          </a:p>
          <a:p>
            <a:pPr lvl="3"/>
            <a:r>
              <a:rPr lang="en-US" dirty="0"/>
              <a:t>Fourth level (</a:t>
            </a:r>
            <a:r>
              <a:rPr lang="en-US" dirty="0" err="1"/>
              <a:t>Orgon</a:t>
            </a:r>
            <a:r>
              <a:rPr lang="en-US" dirty="0"/>
              <a:t> Sans Light, 16)</a:t>
            </a:r>
          </a:p>
          <a:p>
            <a:pPr lvl="4"/>
            <a:r>
              <a:rPr lang="en-US" dirty="0"/>
              <a:t>Fifth level (</a:t>
            </a:r>
            <a:r>
              <a:rPr lang="en-US"/>
              <a:t>Orgon</a:t>
            </a:r>
            <a:r>
              <a:rPr lang="en-US" dirty="0"/>
              <a:t> Sans Light, 14)</a:t>
            </a:r>
          </a:p>
        </p:txBody>
      </p:sp>
      <p:sp>
        <p:nvSpPr>
          <p:cNvPr id="13" name="Rectangle 12"/>
          <p:cNvSpPr/>
          <p:nvPr userDrawn="1"/>
        </p:nvSpPr>
        <p:spPr>
          <a:xfrm>
            <a:off x="-2" y="-12829"/>
            <a:ext cx="9144003" cy="1113496"/>
          </a:xfrm>
          <a:prstGeom prst="rect">
            <a:avLst/>
          </a:prstGeom>
          <a:solidFill>
            <a:srgbClr val="509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09E2F"/>
              </a:solidFill>
            </a:endParaRPr>
          </a:p>
        </p:txBody>
      </p:sp>
      <p:pic>
        <p:nvPicPr>
          <p:cNvPr id="14" name="Picture 13" descr="DotPattern_309.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234"/>
            <a:ext cx="2755900" cy="628268"/>
          </a:xfrm>
          <a:prstGeom prst="rect">
            <a:avLst/>
          </a:prstGeom>
        </p:spPr>
      </p:pic>
      <p:sp>
        <p:nvSpPr>
          <p:cNvPr id="16" name="Text Placeholder 5"/>
          <p:cNvSpPr>
            <a:spLocks noGrp="1"/>
          </p:cNvSpPr>
          <p:nvPr>
            <p:ph type="body" sz="quarter" idx="10" hasCustomPrompt="1"/>
          </p:nvPr>
        </p:nvSpPr>
        <p:spPr>
          <a:xfrm>
            <a:off x="493957" y="467081"/>
            <a:ext cx="8370643" cy="460021"/>
          </a:xfrm>
          <a:prstGeom prst="rect">
            <a:avLst/>
          </a:prstGeom>
          <a:ln>
            <a:noFill/>
          </a:ln>
        </p:spPr>
        <p:txBody>
          <a:bodyPr>
            <a:normAutofit/>
          </a:bodyPr>
          <a:lstStyle>
            <a:lvl1pPr marL="0" indent="0">
              <a:lnSpc>
                <a:spcPct val="100000"/>
              </a:lnSpc>
              <a:buNone/>
              <a:defRPr sz="2250" b="0" i="0" baseline="0">
                <a:solidFill>
                  <a:schemeClr val="bg2"/>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(ORGON SLAB MEDIUM 30 PT)</a:t>
            </a:r>
          </a:p>
        </p:txBody>
      </p:sp>
    </p:spTree>
    <p:extLst>
      <p:ext uri="{BB962C8B-B14F-4D97-AF65-F5344CB8AC3E}">
        <p14:creationId xmlns:p14="http://schemas.microsoft.com/office/powerpoint/2010/main" val="1782135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37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8788799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1" y="3586334"/>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2"/>
            <a:ext cx="8184662" cy="411171"/>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815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37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6199182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1" y="3042959"/>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21062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1" y="3042961"/>
            <a:ext cx="8021637" cy="3416457"/>
          </a:xfrm>
          <a:prstGeom prst="rect">
            <a:avLst/>
          </a:prstGeom>
        </p:spPr>
        <p:txBody>
          <a:bodyPr>
            <a:normAutofit/>
          </a:bodyPr>
          <a:lstStyle>
            <a:lvl1pPr marL="0" indent="0">
              <a:buNone/>
              <a:defRPr sz="18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0874835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0736"/>
            <a:ext cx="6858000" cy="2387600"/>
          </a:xfrm>
          <a:prstGeom prst="rect">
            <a:avLst/>
          </a:prstGeom>
        </p:spPr>
        <p:txBody>
          <a:bodyPr anchor="b"/>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240411"/>
            <a:ext cx="6858000" cy="1655763"/>
          </a:xfrm>
        </p:spPr>
        <p:txBody>
          <a:bodyPr/>
          <a:lstStyle>
            <a:lvl1pPr marL="0" indent="0" algn="l">
              <a:spcBef>
                <a:spcPts val="300"/>
              </a:spcBef>
              <a:spcAft>
                <a:spcPts val="300"/>
              </a:spcAft>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4575068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75550" cy="957397"/>
          </a:xfrm>
          <a:prstGeom prst="rect">
            <a:avLst/>
          </a:prstGeo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628650" y="1628148"/>
            <a:ext cx="7886700" cy="4442971"/>
          </a:xfrm>
        </p:spPr>
        <p:txBody>
          <a:bodyPr/>
          <a:lstStyle>
            <a:lvl1pPr>
              <a:defRPr baseline="0">
                <a:latin typeface="Cambria" panose="02040503050406030204" pitchFamily="18" charset="0"/>
              </a:defRPr>
            </a:lvl1pPr>
            <a:lvl2pPr marL="342900" indent="-334963">
              <a:tabLst/>
              <a:defRPr baseline="0">
                <a:latin typeface="Cambria" panose="02040503050406030204" pitchFamily="18" charset="0"/>
              </a:defRPr>
            </a:lvl2pPr>
            <a:lvl3pPr marL="574675" indent="-255588">
              <a:spcAft>
                <a:spcPts val="375"/>
              </a:spcAft>
              <a:tabLst/>
              <a:defRPr baseline="0">
                <a:latin typeface="Cambria" panose="02040503050406030204" pitchFamily="18" charset="0"/>
              </a:defRPr>
            </a:lvl3pPr>
            <a:lvl4pPr marL="749300" indent="-177800">
              <a:tabLst/>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44464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nchor="b"/>
          <a:lstStyle>
            <a:lvl1pPr>
              <a:defRPr sz="4500">
                <a:latin typeface="+mj-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44002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550150" cy="957397"/>
          </a:xfrm>
          <a:prstGeom prst="rect">
            <a:avLst/>
          </a:prstGeom>
        </p:spPr>
        <p:txBody>
          <a:bodyPr/>
          <a:lstStyle>
            <a:lvl1pPr>
              <a:defRPr baseline="0">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628650" y="1663769"/>
            <a:ext cx="3886200" cy="3684588"/>
          </a:xfrm>
          <a:noFill/>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663766"/>
            <a:ext cx="3886200" cy="4351339"/>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73400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1_Small imag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558617" cy="957397"/>
          </a:xfrm>
          <a:prstGeom prst="rect">
            <a:avLst/>
          </a:prstGeom>
        </p:spPr>
        <p:txBody>
          <a:bodyPr/>
          <a:lstStyle>
            <a:lvl1pPr>
              <a:defRPr baseline="0">
                <a:latin typeface="Cambria" panose="02040503050406030204" pitchFamily="18" charset="0"/>
              </a:defRPr>
            </a:lvl1pPr>
          </a:lstStyle>
          <a:p>
            <a:r>
              <a:rPr lang="en-US" dirty="0"/>
              <a:t>Click to edit Master title style</a:t>
            </a:r>
          </a:p>
        </p:txBody>
      </p:sp>
      <p:sp>
        <p:nvSpPr>
          <p:cNvPr id="3" name="Content Placeholder 2"/>
          <p:cNvSpPr>
            <a:spLocks noGrp="1" noChangeAspect="1"/>
          </p:cNvSpPr>
          <p:nvPr>
            <p:ph sz="half" idx="1"/>
          </p:nvPr>
        </p:nvSpPr>
        <p:spPr>
          <a:xfrm>
            <a:off x="640087" y="1663769"/>
            <a:ext cx="2571825" cy="2438400"/>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377184" y="1663766"/>
            <a:ext cx="5138166" cy="4351339"/>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6487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482417" cy="957397"/>
          </a:xfrm>
          <a:prstGeom prst="rect">
            <a:avLst/>
          </a:prstGeom>
        </p:spPr>
        <p:txBody>
          <a:bodyPr/>
          <a:lstStyle>
            <a:lvl1pPr>
              <a:defRPr baseline="0">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628650"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dirty="0"/>
              <a:t>Click to edit Master text styles</a:t>
            </a:r>
          </a:p>
          <a:p>
            <a:pPr lvl="1"/>
            <a:r>
              <a:rPr lang="en-US" dirty="0"/>
              <a:t>Second level</a:t>
            </a:r>
          </a:p>
        </p:txBody>
      </p:sp>
      <p:sp>
        <p:nvSpPr>
          <p:cNvPr id="16" name="Content Placeholder 2">
            <a:extLst>
              <a:ext uri="{FF2B5EF4-FFF2-40B4-BE49-F238E27FC236}">
                <a16:creationId xmlns:a16="http://schemas.microsoft.com/office/drawing/2014/main" id="{38DF611A-3BFB-674D-8829-EC7FF68654D2}"/>
              </a:ext>
            </a:extLst>
          </p:cNvPr>
          <p:cNvSpPr>
            <a:spLocks noGrp="1"/>
          </p:cNvSpPr>
          <p:nvPr>
            <p:ph sz="half" idx="18"/>
          </p:nvPr>
        </p:nvSpPr>
        <p:spPr>
          <a:xfrm>
            <a:off x="2939796"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dirty="0"/>
              <a:t>Click to edit Master text styles</a:t>
            </a:r>
          </a:p>
          <a:p>
            <a:pPr lvl="1"/>
            <a:r>
              <a:rPr lang="en-US" dirty="0"/>
              <a:t>Second level</a:t>
            </a:r>
          </a:p>
        </p:txBody>
      </p:sp>
      <p:sp>
        <p:nvSpPr>
          <p:cNvPr id="17" name="Content Placeholder 2">
            <a:extLst>
              <a:ext uri="{FF2B5EF4-FFF2-40B4-BE49-F238E27FC236}">
                <a16:creationId xmlns:a16="http://schemas.microsoft.com/office/drawing/2014/main" id="{9B5ADCA3-958D-B54D-940E-49E4F4221BAC}"/>
              </a:ext>
            </a:extLst>
          </p:cNvPr>
          <p:cNvSpPr>
            <a:spLocks noGrp="1"/>
          </p:cNvSpPr>
          <p:nvPr>
            <p:ph sz="half" idx="19"/>
          </p:nvPr>
        </p:nvSpPr>
        <p:spPr>
          <a:xfrm>
            <a:off x="5224272" y="5039931"/>
            <a:ext cx="2151126" cy="1137032"/>
          </a:xfrm>
        </p:spPr>
        <p:txBody>
          <a:bodyPr>
            <a:normAutofit/>
          </a:bodyPr>
          <a:lstStyle>
            <a:lvl1pPr>
              <a:spcBef>
                <a:spcPts val="600"/>
              </a:spcBef>
              <a:spcAft>
                <a:spcPts val="300"/>
              </a:spcAft>
              <a:defRPr sz="1600" baseline="0">
                <a:latin typeface="Cambria" panose="02040503050406030204" pitchFamily="18" charset="0"/>
              </a:defRPr>
            </a:lvl1pPr>
            <a:lvl2pPr marL="0" indent="0">
              <a:lnSpc>
                <a:spcPct val="40000"/>
              </a:lnSpc>
              <a:spcBef>
                <a:spcPts val="600"/>
              </a:spcBef>
              <a:buFont typeface="System Font Regular"/>
              <a:buChar char="​"/>
              <a:defRPr sz="1600" baseline="0">
                <a:solidFill>
                  <a:schemeClr val="accent2"/>
                </a:solidFill>
                <a:latin typeface="Cambria" panose="02040503050406030204" pitchFamily="18" charset="0"/>
              </a:defRPr>
            </a:lvl2pPr>
          </a:lstStyle>
          <a:p>
            <a:pPr lvl="0"/>
            <a:r>
              <a:rPr lang="en-US" dirty="0"/>
              <a:t>Click to edit Master text styles</a:t>
            </a:r>
          </a:p>
          <a:p>
            <a:pPr lvl="1"/>
            <a:r>
              <a:rPr lang="en-US" dirty="0"/>
              <a:t>Second level</a:t>
            </a:r>
          </a:p>
        </p:txBody>
      </p:sp>
      <p:sp>
        <p:nvSpPr>
          <p:cNvPr id="19" name="Picture Placeholder 18">
            <a:extLst>
              <a:ext uri="{FF2B5EF4-FFF2-40B4-BE49-F238E27FC236}">
                <a16:creationId xmlns:a16="http://schemas.microsoft.com/office/drawing/2014/main" id="{842E83D6-6B53-5C47-AEC7-A763EBC16E3A}"/>
              </a:ext>
            </a:extLst>
          </p:cNvPr>
          <p:cNvSpPr>
            <a:spLocks noGrp="1"/>
          </p:cNvSpPr>
          <p:nvPr>
            <p:ph type="pic" sz="quarter" idx="20"/>
          </p:nvPr>
        </p:nvSpPr>
        <p:spPr>
          <a:xfrm>
            <a:off x="628651" y="1869018"/>
            <a:ext cx="2151063" cy="2990849"/>
          </a:xfrm>
        </p:spPr>
        <p:txBody>
          <a:bodyPr/>
          <a:lstStyle>
            <a:lvl1pPr>
              <a:defRPr baseline="0">
                <a:latin typeface="Cambria" panose="02040503050406030204" pitchFamily="18" charset="0"/>
              </a:defRPr>
            </a:lvl1pPr>
          </a:lstStyle>
          <a:p>
            <a:r>
              <a:rPr lang="en-US" dirty="0"/>
              <a:t>Click icon to add picture</a:t>
            </a:r>
          </a:p>
        </p:txBody>
      </p:sp>
      <p:sp>
        <p:nvSpPr>
          <p:cNvPr id="20" name="Picture Placeholder 18">
            <a:extLst>
              <a:ext uri="{FF2B5EF4-FFF2-40B4-BE49-F238E27FC236}">
                <a16:creationId xmlns:a16="http://schemas.microsoft.com/office/drawing/2014/main" id="{AF02CDA0-0AE1-9446-9E2D-7DBD0BA32480}"/>
              </a:ext>
            </a:extLst>
          </p:cNvPr>
          <p:cNvSpPr>
            <a:spLocks noGrp="1"/>
          </p:cNvSpPr>
          <p:nvPr>
            <p:ph type="pic" sz="quarter" idx="21"/>
          </p:nvPr>
        </p:nvSpPr>
        <p:spPr>
          <a:xfrm>
            <a:off x="2926462" y="1869018"/>
            <a:ext cx="2151063" cy="2990849"/>
          </a:xfrm>
        </p:spPr>
        <p:txBody>
          <a:bodyPr/>
          <a:lstStyle>
            <a:lvl1pPr>
              <a:defRPr baseline="0">
                <a:latin typeface="Cambria" panose="02040503050406030204" pitchFamily="18" charset="0"/>
              </a:defRPr>
            </a:lvl1pPr>
          </a:lstStyle>
          <a:p>
            <a:r>
              <a:rPr lang="en-US" dirty="0"/>
              <a:t>Click icon to add picture</a:t>
            </a:r>
          </a:p>
        </p:txBody>
      </p:sp>
      <p:sp>
        <p:nvSpPr>
          <p:cNvPr id="21" name="Picture Placeholder 18">
            <a:extLst>
              <a:ext uri="{FF2B5EF4-FFF2-40B4-BE49-F238E27FC236}">
                <a16:creationId xmlns:a16="http://schemas.microsoft.com/office/drawing/2014/main" id="{2D9F2784-53CA-C04F-B202-3870F8607B7E}"/>
              </a:ext>
            </a:extLst>
          </p:cNvPr>
          <p:cNvSpPr>
            <a:spLocks noGrp="1"/>
          </p:cNvSpPr>
          <p:nvPr>
            <p:ph type="pic" sz="quarter" idx="22"/>
          </p:nvPr>
        </p:nvSpPr>
        <p:spPr>
          <a:xfrm>
            <a:off x="5224336" y="1869018"/>
            <a:ext cx="2151063" cy="2990849"/>
          </a:xfrm>
        </p:spPr>
        <p:txBody>
          <a:bodyPr/>
          <a:lstStyle>
            <a:lvl1pPr>
              <a:defRPr baseline="0">
                <a:latin typeface="Cambria" panose="02040503050406030204" pitchFamily="18" charset="0"/>
              </a:defRPr>
            </a:lvl1pPr>
          </a:lstStyle>
          <a:p>
            <a:r>
              <a:rPr lang="en-US" dirty="0"/>
              <a:t>Click icon to add picture</a:t>
            </a:r>
          </a:p>
        </p:txBody>
      </p:sp>
    </p:spTree>
    <p:extLst>
      <p:ext uri="{BB962C8B-B14F-4D97-AF65-F5344CB8AC3E}">
        <p14:creationId xmlns:p14="http://schemas.microsoft.com/office/powerpoint/2010/main" val="32953534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5"/>
            <a:ext cx="7498159" cy="1325563"/>
          </a:xfrm>
          <a:prstGeom prst="rect">
            <a:avLst/>
          </a:prstGeom>
        </p:spPr>
        <p:txBody>
          <a:bodyPr/>
          <a:lstStyle>
            <a:lvl1pPr>
              <a:defRPr baseline="0">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baseline="0">
                <a:latin typeface="Cambria" panose="020405030504060302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76090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7516283" cy="957397"/>
          </a:xfrm>
          <a:prstGeom prst="rect">
            <a:avLst/>
          </a:prstGeom>
        </p:spPr>
        <p:txBody>
          <a:bodyPr/>
          <a:lstStyle>
            <a:lvl1pPr>
              <a:defRPr baseline="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26719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1" y="3586334"/>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2"/>
            <a:ext cx="8184662" cy="411171"/>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161239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3194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aseline="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baseline="0">
                <a:latin typeface="Cambria" panose="02040503050406030204" pitchFamily="18" charset="0"/>
              </a:defRPr>
            </a:lvl1pPr>
            <a:lvl2pPr>
              <a:defRPr sz="2100" baseline="0">
                <a:latin typeface="Cambria" panose="02040503050406030204" pitchFamily="18" charset="0"/>
              </a:defRPr>
            </a:lvl2pPr>
            <a:lvl3pPr>
              <a:defRPr sz="1800" baseline="0">
                <a:latin typeface="Cambria" panose="02040503050406030204" pitchFamily="18" charset="0"/>
              </a:defRPr>
            </a:lvl3pPr>
            <a:lvl4pPr>
              <a:defRPr sz="1500" baseline="0">
                <a:latin typeface="Cambria" panose="02040503050406030204" pitchFamily="18" charset="0"/>
              </a:defRPr>
            </a:lvl4pPr>
            <a:lvl5pPr>
              <a:defRPr sz="1500" baseline="0">
                <a:latin typeface="Cambria" panose="02040503050406030204" pitchFamily="18"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baseline="0">
                <a:latin typeface="Cambria" panose="020405030504060302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33650786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baseline="0">
                <a:latin typeface="Cambria" panose="02040503050406030204" pitchFamily="18"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baseline="0">
                <a:latin typeface="Cambria" panose="02040503050406030204" pitchFamily="18"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baseline="0">
                <a:latin typeface="Cambria" panose="020405030504060302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18314785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448550" cy="957397"/>
          </a:xfrm>
          <a:prstGeom prst="rect">
            <a:avLst/>
          </a:prstGeom>
        </p:spPr>
        <p:txBody>
          <a:bodyPr/>
          <a:lstStyle>
            <a:lvl1pPr>
              <a:defRPr baseline="0">
                <a:latin typeface="Cambria" panose="020405030504060302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636442"/>
            <a:ext cx="7886700" cy="4467852"/>
          </a:xfrm>
        </p:spPr>
        <p:txBody>
          <a:bodyPr vert="eaVert"/>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56711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1876" y="365126"/>
            <a:ext cx="1971675" cy="5811839"/>
          </a:xfrm>
          <a:prstGeom prst="rect">
            <a:avLst/>
          </a:prstGeom>
        </p:spPr>
        <p:txBody>
          <a:bodyPr vert="eaVert"/>
          <a:lstStyle>
            <a:lvl1pPr>
              <a:defRPr baseline="0">
                <a:latin typeface="Cambria" panose="020405030504060302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347133" y="365126"/>
            <a:ext cx="5650442" cy="5811839"/>
          </a:xfrm>
        </p:spPr>
        <p:txBody>
          <a:bodyPr vert="eaVert"/>
          <a:lstStyle>
            <a:lvl1pPr>
              <a:defRPr baseline="0">
                <a:latin typeface="Cambria" panose="02040503050406030204" pitchFamily="18" charset="0"/>
              </a:defRPr>
            </a:lvl1pPr>
            <a:lvl2pPr>
              <a:defRPr baseline="0">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0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1" y="3042959"/>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185977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jpg"/><Relationship Id="rId5" Type="http://schemas.openxmlformats.org/officeDocument/2006/relationships/theme" Target="../theme/theme11.xml"/><Relationship Id="rId4" Type="http://schemas.openxmlformats.org/officeDocument/2006/relationships/slideLayout" Target="../slideLayouts/slideLayout3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1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jpg"/><Relationship Id="rId5" Type="http://schemas.openxmlformats.org/officeDocument/2006/relationships/theme" Target="../theme/theme14.xml"/><Relationship Id="rId4" Type="http://schemas.openxmlformats.org/officeDocument/2006/relationships/slideLayout" Target="../slideLayouts/slideLayout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1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1.jpg"/><Relationship Id="rId5" Type="http://schemas.openxmlformats.org/officeDocument/2006/relationships/theme" Target="../theme/theme16.xml"/><Relationship Id="rId4" Type="http://schemas.openxmlformats.org/officeDocument/2006/relationships/slideLayout" Target="../slideLayouts/slideLayout7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8.emf"/><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6.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9.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58640"/>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621171458"/>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0DDBCF-EFF7-47D7-9D17-5E76B7BF3C0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C2C4CD-8DC8-4425-9853-F9FE66CD8284}"/>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BD00E-E0C7-4269-A398-7C6463A632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090A09-69EA-45AD-9D17-A615848B462E}" type="datetimeFigureOut">
              <a:rPr lang="en-US" smtClean="0"/>
              <a:t>11/12/2021</a:t>
            </a:fld>
            <a:endParaRPr lang="en-US"/>
          </a:p>
        </p:txBody>
      </p:sp>
      <p:sp>
        <p:nvSpPr>
          <p:cNvPr id="5" name="Footer Placeholder 4">
            <a:extLst>
              <a:ext uri="{FF2B5EF4-FFF2-40B4-BE49-F238E27FC236}">
                <a16:creationId xmlns:a16="http://schemas.microsoft.com/office/drawing/2014/main" id="{71701397-B08F-4592-BDD2-DA34D1EBB83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DB3507-D8BB-4E6C-8B43-6EA088A3F97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505FE5-CC06-4346-8912-765AAA904323}" type="slidenum">
              <a:rPr lang="en-US" smtClean="0"/>
              <a:t>‹#›</a:t>
            </a:fld>
            <a:endParaRPr lang="en-US"/>
          </a:p>
        </p:txBody>
      </p:sp>
    </p:spTree>
    <p:extLst>
      <p:ext uri="{BB962C8B-B14F-4D97-AF65-F5344CB8AC3E}">
        <p14:creationId xmlns:p14="http://schemas.microsoft.com/office/powerpoint/2010/main" val="3666841516"/>
      </p:ext>
    </p:extLst>
  </p:cSld>
  <p:clrMap bg1="lt1" tx1="dk1" bg2="lt2" tx2="dk2" accent1="accent1" accent2="accent2" accent3="accent3" accent4="accent4" accent5="accent5" accent6="accent6" hlink="hlink" folHlink="folHlink"/>
  <p:sldLayoutIdLst>
    <p:sldLayoutId id="214748441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3C989D-8CFC-487E-928A-331CE8CF4A3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CA2A27-63A5-43EF-B480-FC12340E458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7366C-85DF-4144-9586-E8A42615E06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278929-005D-4C9B-BE19-77F9BAF71390}" type="datetimeFigureOut">
              <a:rPr lang="en-US" smtClean="0"/>
              <a:t>11/12/2021</a:t>
            </a:fld>
            <a:endParaRPr lang="en-US"/>
          </a:p>
        </p:txBody>
      </p:sp>
      <p:sp>
        <p:nvSpPr>
          <p:cNvPr id="5" name="Footer Placeholder 4">
            <a:extLst>
              <a:ext uri="{FF2B5EF4-FFF2-40B4-BE49-F238E27FC236}">
                <a16:creationId xmlns:a16="http://schemas.microsoft.com/office/drawing/2014/main" id="{62A621AB-352F-4B53-97BE-C956F055078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A46BD9-1AAA-41B6-B6F2-2E0EF70B5B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053E13-095F-458E-9E43-EF56ABFFCDF1}" type="slidenum">
              <a:rPr lang="en-US" smtClean="0"/>
              <a:t>‹#›</a:t>
            </a:fld>
            <a:endParaRPr lang="en-US"/>
          </a:p>
        </p:txBody>
      </p:sp>
    </p:spTree>
    <p:extLst>
      <p:ext uri="{BB962C8B-B14F-4D97-AF65-F5344CB8AC3E}">
        <p14:creationId xmlns:p14="http://schemas.microsoft.com/office/powerpoint/2010/main" val="289568524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70080568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DA86C-2CEF-4609-B8F6-6D4774F3C8A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267F2E-B7DB-47FC-9F34-02F789FDA7F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9CDC5-1F49-4689-BE16-857446165E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24C824-EF66-47B9-A354-2148783B8721}" type="datetimeFigureOut">
              <a:rPr lang="en-US" smtClean="0"/>
              <a:t>11/12/2021</a:t>
            </a:fld>
            <a:endParaRPr lang="en-US"/>
          </a:p>
        </p:txBody>
      </p:sp>
      <p:sp>
        <p:nvSpPr>
          <p:cNvPr id="5" name="Footer Placeholder 4">
            <a:extLst>
              <a:ext uri="{FF2B5EF4-FFF2-40B4-BE49-F238E27FC236}">
                <a16:creationId xmlns:a16="http://schemas.microsoft.com/office/drawing/2014/main" id="{5ED947C1-34BC-4851-8B53-7FFD59957D4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562518-543D-4E26-8ED7-F68D0FF3735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887E46-76F9-4BDD-B176-2273775EFFA9}" type="slidenum">
              <a:rPr lang="en-US" smtClean="0"/>
              <a:t>‹#›</a:t>
            </a:fld>
            <a:endParaRPr lang="en-US"/>
          </a:p>
        </p:txBody>
      </p:sp>
    </p:spTree>
    <p:extLst>
      <p:ext uri="{BB962C8B-B14F-4D97-AF65-F5344CB8AC3E}">
        <p14:creationId xmlns:p14="http://schemas.microsoft.com/office/powerpoint/2010/main" val="3675840844"/>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7"/>
            <a:ext cx="3979628" cy="1089329"/>
          </a:xfrm>
          <a:prstGeom prst="rect">
            <a:avLst/>
          </a:prstGeom>
        </p:spPr>
      </p:pic>
    </p:spTree>
    <p:extLst>
      <p:ext uri="{BB962C8B-B14F-4D97-AF65-F5344CB8AC3E}">
        <p14:creationId xmlns:p14="http://schemas.microsoft.com/office/powerpoint/2010/main" val="2710886609"/>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628148"/>
            <a:ext cx="7886700" cy="47282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B3310C24-589F-F340-B891-1A5FCE3EA9B9}"/>
              </a:ext>
            </a:extLst>
          </p:cNvPr>
          <p:cNvSpPr>
            <a:spLocks noGrp="1"/>
          </p:cNvSpPr>
          <p:nvPr>
            <p:ph type="title"/>
          </p:nvPr>
        </p:nvSpPr>
        <p:spPr>
          <a:xfrm>
            <a:off x="628650" y="366185"/>
            <a:ext cx="7524750" cy="1325033"/>
          </a:xfrm>
          <a:prstGeom prst="rect">
            <a:avLst/>
          </a:prstGeom>
        </p:spPr>
        <p:txBody>
          <a:bodyPr vert="horz" lIns="91440" tIns="45720" rIns="91440" bIns="45720" rtlCol="0" anchor="ctr">
            <a:normAutofit/>
          </a:bodyPr>
          <a:lstStyle/>
          <a:p>
            <a:r>
              <a:rPr lang="en-US" dirty="0"/>
              <a:t>Click to edit Master title style</a:t>
            </a:r>
          </a:p>
        </p:txBody>
      </p:sp>
      <p:sp>
        <p:nvSpPr>
          <p:cNvPr id="2" name="TextBox 1">
            <a:extLst>
              <a:ext uri="{FF2B5EF4-FFF2-40B4-BE49-F238E27FC236}">
                <a16:creationId xmlns:a16="http://schemas.microsoft.com/office/drawing/2014/main" id="{D0C5A525-CEB5-401C-88F5-7DA176501986}"/>
              </a:ext>
            </a:extLst>
          </p:cNvPr>
          <p:cNvSpPr txBox="1"/>
          <p:nvPr userDrawn="1"/>
        </p:nvSpPr>
        <p:spPr>
          <a:xfrm>
            <a:off x="8794802" y="6535124"/>
            <a:ext cx="466049" cy="230832"/>
          </a:xfrm>
          <a:prstGeom prst="rect">
            <a:avLst/>
          </a:prstGeom>
          <a:noFill/>
        </p:spPr>
        <p:txBody>
          <a:bodyPr wrap="square" rtlCol="0">
            <a:spAutoFit/>
          </a:bodyPr>
          <a:lstStyle/>
          <a:p>
            <a:pPr algn="l"/>
            <a:fld id="{A1A8087B-9C9D-448B-A9E8-A5E8B8B6C022}" type="slidenum">
              <a:rPr lang="en-US" sz="900" baseline="0" smtClean="0">
                <a:solidFill>
                  <a:schemeClr val="accent2"/>
                </a:solidFill>
                <a:latin typeface="+mj-lt"/>
              </a:rPr>
              <a:pPr algn="l"/>
              <a:t>‹#›</a:t>
            </a:fld>
            <a:endParaRPr lang="en-US" sz="900" baseline="0" dirty="0">
              <a:solidFill>
                <a:schemeClr val="accent2"/>
              </a:solidFill>
              <a:latin typeface="+mj-lt"/>
            </a:endParaRPr>
          </a:p>
        </p:txBody>
      </p:sp>
    </p:spTree>
    <p:extLst>
      <p:ext uri="{BB962C8B-B14F-4D97-AF65-F5344CB8AC3E}">
        <p14:creationId xmlns:p14="http://schemas.microsoft.com/office/powerpoint/2010/main" val="1511901693"/>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Lst>
  <p:txStyles>
    <p:titleStyle>
      <a:lvl1pPr algn="l" defTabSz="685800" rtl="0" eaLnBrk="1" latinLnBrk="0" hangingPunct="1">
        <a:lnSpc>
          <a:spcPct val="90000"/>
        </a:lnSpc>
        <a:spcBef>
          <a:spcPct val="0"/>
        </a:spcBef>
        <a:buNone/>
        <a:defRPr sz="4400" b="1" i="0" kern="1200" baseline="0">
          <a:solidFill>
            <a:schemeClr val="accent1"/>
          </a:solidFill>
          <a:latin typeface="Cambria" panose="02040503050406030204" pitchFamily="18" charset="0"/>
          <a:ea typeface="+mj-ea"/>
          <a:cs typeface="+mj-cs"/>
        </a:defRPr>
      </a:lvl1pPr>
    </p:titleStyle>
    <p:bodyStyle>
      <a:lvl1pPr marL="0" indent="0" algn="l" defTabSz="685800" rtl="0" eaLnBrk="1" latinLnBrk="0" hangingPunct="1">
        <a:lnSpc>
          <a:spcPct val="90000"/>
        </a:lnSpc>
        <a:spcBef>
          <a:spcPts val="1800"/>
        </a:spcBef>
        <a:spcAft>
          <a:spcPts val="600"/>
        </a:spcAft>
        <a:buFont typeface="System Font Regular"/>
        <a:buChar char="​"/>
        <a:defRPr sz="2400" b="1" i="0" kern="1200" baseline="0">
          <a:solidFill>
            <a:schemeClr val="accent1"/>
          </a:solidFill>
          <a:latin typeface="Cambria" panose="02040503050406030204" pitchFamily="18" charset="0"/>
          <a:ea typeface="+mn-ea"/>
          <a:cs typeface="+mn-cs"/>
        </a:defRPr>
      </a:lvl1pPr>
      <a:lvl2pPr marL="342900" indent="-334963" algn="l" defTabSz="685800" rtl="0" eaLnBrk="1" latinLnBrk="0" hangingPunct="1">
        <a:lnSpc>
          <a:spcPct val="90000"/>
        </a:lnSpc>
        <a:spcBef>
          <a:spcPts val="375"/>
        </a:spcBef>
        <a:spcAft>
          <a:spcPts val="375"/>
        </a:spcAft>
        <a:buClr>
          <a:schemeClr val="accent6"/>
        </a:buClr>
        <a:buSzPct val="80000"/>
        <a:buFont typeface="Cambria" panose="02040503050406030204" pitchFamily="18" charset="0"/>
        <a:buChar char="▶"/>
        <a:tabLst/>
        <a:defRPr sz="2000" b="0" i="0" kern="1200" baseline="0">
          <a:solidFill>
            <a:schemeClr val="accent1"/>
          </a:solidFill>
          <a:latin typeface="Cambria" panose="02040503050406030204" pitchFamily="18" charset="0"/>
          <a:ea typeface="+mn-ea"/>
          <a:cs typeface="+mn-cs"/>
        </a:defRPr>
      </a:lvl2pPr>
      <a:lvl3pPr marL="519113" indent="-200025" algn="l" defTabSz="685800" rtl="0" eaLnBrk="1" latinLnBrk="0" hangingPunct="1">
        <a:lnSpc>
          <a:spcPct val="100000"/>
        </a:lnSpc>
        <a:spcBef>
          <a:spcPts val="375"/>
        </a:spcBef>
        <a:spcAft>
          <a:spcPts val="0"/>
        </a:spcAft>
        <a:buClr>
          <a:schemeClr val="accent2"/>
        </a:buClr>
        <a:buFont typeface="System Font Regular"/>
        <a:buChar char="▸"/>
        <a:tabLst/>
        <a:defRPr sz="2000" b="0" i="0" kern="1200" baseline="0">
          <a:solidFill>
            <a:schemeClr val="accent1"/>
          </a:solidFill>
          <a:latin typeface="Cambria" panose="02040503050406030204" pitchFamily="18"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85000"/>
        <a:buFont typeface="Lucida Grande" panose="020B0600040502020204" pitchFamily="34" charset="0"/>
        <a:buChar char="▪"/>
        <a:tabLst/>
        <a:defRPr sz="1800" b="0" i="0" kern="1200" baseline="0">
          <a:solidFill>
            <a:schemeClr val="accent1"/>
          </a:solidFill>
          <a:latin typeface="Cambria" panose="02040503050406030204" pitchFamily="18" charset="0"/>
          <a:ea typeface="+mn-ea"/>
          <a:cs typeface="+mn-cs"/>
        </a:defRPr>
      </a:lvl4pPr>
      <a:lvl5pPr marL="0" indent="0" algn="l" defTabSz="685800" rtl="0" eaLnBrk="1" latinLnBrk="0" hangingPunct="1">
        <a:lnSpc>
          <a:spcPct val="90000"/>
        </a:lnSpc>
        <a:spcBef>
          <a:spcPts val="1200"/>
        </a:spcBef>
        <a:spcAft>
          <a:spcPts val="1200"/>
        </a:spcAft>
        <a:buFont typeface="System Font Regular"/>
        <a:buChar char="​"/>
        <a:defRPr sz="2800" b="0" i="1" kern="1200" baseline="0">
          <a:solidFill>
            <a:schemeClr val="accent2"/>
          </a:solidFill>
          <a:latin typeface="Cambria" panose="02040503050406030204" pitchFamily="18" charset="0"/>
          <a:ea typeface="+mn-ea"/>
          <a:cs typeface="+mn-cs"/>
        </a:defRPr>
      </a:lvl5pPr>
      <a:lvl6pPr marL="0" indent="0" algn="l" defTabSz="685800" rtl="0" eaLnBrk="1" latinLnBrk="0" hangingPunct="1">
        <a:lnSpc>
          <a:spcPct val="90000"/>
        </a:lnSpc>
        <a:spcBef>
          <a:spcPts val="375"/>
        </a:spcBef>
        <a:buFont typeface="System Font Regular"/>
        <a:buChar char="​"/>
        <a:defRPr sz="2400" b="0" i="0" kern="1200">
          <a:solidFill>
            <a:schemeClr val="accent6"/>
          </a:solidFill>
          <a:latin typeface="Orgon Slab Light" panose="02000503000000020004" pitchFamily="2" charset="77"/>
          <a:ea typeface="+mn-ea"/>
          <a:cs typeface="+mn-cs"/>
        </a:defRPr>
      </a:lvl6pPr>
      <a:lvl7pPr marL="0" indent="-457200" algn="l" defTabSz="685800" rtl="0" eaLnBrk="1" latinLnBrk="0" hangingPunct="1">
        <a:lnSpc>
          <a:spcPct val="90000"/>
        </a:lnSpc>
        <a:spcBef>
          <a:spcPts val="375"/>
        </a:spcBef>
        <a:buClr>
          <a:schemeClr val="accent3"/>
        </a:buClr>
        <a:buFont typeface=".Hiragino Kaku Gothic Interface W3"/>
        <a:buChar char="▷"/>
        <a:defRPr sz="2800" b="0" i="0" kern="1200">
          <a:solidFill>
            <a:schemeClr val="accent2"/>
          </a:solidFill>
          <a:latin typeface="Orgon Slab Light" panose="02000503000000020004" pitchFamily="2" charset="77"/>
          <a:ea typeface="+mn-ea"/>
          <a:cs typeface="+mn-cs"/>
        </a:defRPr>
      </a:lvl7pPr>
      <a:lvl8pPr marL="0" indent="-445770" algn="l" defTabSz="685800" rtl="0" eaLnBrk="1" latinLnBrk="0" hangingPunct="1">
        <a:lnSpc>
          <a:spcPct val="90000"/>
        </a:lnSpc>
        <a:spcBef>
          <a:spcPts val="375"/>
        </a:spcBef>
        <a:buClr>
          <a:schemeClr val="accent4"/>
        </a:buClr>
        <a:buFont typeface=".Hiragino Kaku Gothic Interface W3"/>
        <a:buChar char="◉"/>
        <a:defRPr sz="2400" b="0" i="0" kern="1200">
          <a:solidFill>
            <a:schemeClr val="bg2"/>
          </a:solidFill>
          <a:latin typeface="Orgon Slab Medium" panose="02000503000000020004" pitchFamily="2" charset="77"/>
          <a:ea typeface="+mn-ea"/>
          <a:cs typeface="+mn-cs"/>
        </a:defRPr>
      </a:lvl8pPr>
      <a:lvl9pPr marL="0" indent="0" algn="l" defTabSz="685800" rtl="0" eaLnBrk="1" latinLnBrk="0" hangingPunct="1">
        <a:lnSpc>
          <a:spcPct val="90000"/>
        </a:lnSpc>
        <a:spcBef>
          <a:spcPts val="375"/>
        </a:spcBef>
        <a:buFont typeface="System Font Regular"/>
        <a:buChar char="​"/>
        <a:defRPr sz="1400" b="0" i="0" kern="1200">
          <a:solidFill>
            <a:schemeClr val="tx1"/>
          </a:solidFill>
          <a:latin typeface="Orgon Slab Light" panose="02000503000000020004" pitchFamily="2" charset="77"/>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dirty="0"/>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900" y="268267"/>
            <a:ext cx="1953804" cy="660933"/>
          </a:xfrm>
          <a:prstGeom prst="rect">
            <a:avLst/>
          </a:prstGeom>
        </p:spPr>
      </p:pic>
    </p:spTree>
    <p:extLst>
      <p:ext uri="{BB962C8B-B14F-4D97-AF65-F5344CB8AC3E}">
        <p14:creationId xmlns:p14="http://schemas.microsoft.com/office/powerpoint/2010/main" val="988392953"/>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55659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397103"/>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675507"/>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964926021"/>
      </p:ext>
    </p:extLst>
  </p:cSld>
  <p:clrMap bg1="lt1" tx1="dk1" bg2="lt2" tx2="dk2" accent1="accent1" accent2="accent2" accent3="accent3" accent4="accent4" accent5="accent5" accent6="accent6" hlink="hlink" folHlink="folHlink"/>
  <p:sldLayoutIdLst>
    <p:sldLayoutId id="21474843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07380"/>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939173480"/>
      </p:ext>
    </p:extLst>
  </p:cSld>
  <p:clrMap bg1="lt1" tx1="dk1" bg2="lt2" tx2="dk2" accent1="accent1" accent2="accent2" accent3="accent3" accent4="accent4" accent5="accent5" accent6="accent6" hlink="hlink" folHlink="folHlink"/>
  <p:sldLayoutIdLst>
    <p:sldLayoutId id="214748439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1.xml"/><Relationship Id="rId4" Type="http://schemas.openxmlformats.org/officeDocument/2006/relationships/hyperlink" Target="mailto:academicsupport@mst.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41.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41.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42.xml"/><Relationship Id="rId4" Type="http://schemas.openxmlformats.org/officeDocument/2006/relationships/hyperlink" Target="https://registrar.mit.edu/classes-grades-evaluations/grades/grading-policies/first-year-grad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4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41.xml"/><Relationship Id="rId5" Type="http://schemas.openxmlformats.org/officeDocument/2006/relationships/hyperlink" Target="mailto:academicsupport@mst.edu" TargetMode="External"/><Relationship Id="rId4" Type="http://schemas.openxmlformats.org/officeDocument/2006/relationships/hyperlink" Target="mailto:northcut@mst.ed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42.xml"/><Relationship Id="rId4" Type="http://schemas.openxmlformats.org/officeDocument/2006/relationships/hyperlink" Target="https://www2.ed.gov/about/offices/list/ocr/docs/pregnancy.html?fbclid=IwAR3UacLivtnIQQNRrJHBj5C8A7ct-Oq5j9Mdu7CINvdgR6uSecx0Ln75fHY#_Toc8"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54.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hyperlink" Target="http://mst.qualtrics.com/jfe/form/SV_1SWHNkiCPXdA1k9" TargetMode="External"/><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a:t>Faculty Senate Meeting</a:t>
            </a:r>
          </a:p>
          <a:p>
            <a:r>
              <a:rPr lang="en-US" sz="3600" dirty="0"/>
              <a:t>November 11, 2021</a:t>
            </a:r>
          </a:p>
          <a:p>
            <a:endParaRPr lang="en-US" sz="3600" dirty="0"/>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a:latin typeface="Orgon Slab" panose="02000503000000020004" pitchFamily="50" charset="0"/>
              </a:rPr>
              <a:t>IV.	President’s Report</a:t>
            </a:r>
          </a:p>
          <a:p>
            <a:pPr marL="0" indent="0" defTabSz="857250">
              <a:buNone/>
            </a:pPr>
            <a:r>
              <a:rPr lang="en-US" sz="3600" b="1" dirty="0">
                <a:solidFill>
                  <a:srgbClr val="003B49"/>
                </a:solidFill>
                <a:latin typeface="Orgon Slab" panose="02000503000000020004" pitchFamily="50" charset="0"/>
              </a:rPr>
              <a:t>	</a:t>
            </a:r>
            <a:r>
              <a:rPr lang="en-US" sz="3600" dirty="0">
                <a:solidFill>
                  <a:srgbClr val="003B49"/>
                </a:solidFill>
                <a:latin typeface="Orgon Slab" panose="02000503000000020004" pitchFamily="50" charset="0"/>
              </a:rPr>
              <a:t>K. Homan</a:t>
            </a: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32104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7455" y="426709"/>
            <a:ext cx="6277982" cy="581025"/>
          </a:xfrm>
        </p:spPr>
        <p:txBody>
          <a:bodyPr>
            <a:normAutofit/>
          </a:bodyPr>
          <a:lstStyle/>
          <a:p>
            <a:r>
              <a:rPr lang="en-US" sz="2700" dirty="0"/>
              <a:t>President’s Report: UM System</a:t>
            </a:r>
          </a:p>
        </p:txBody>
      </p:sp>
      <p:sp>
        <p:nvSpPr>
          <p:cNvPr id="4" name="Text Placeholder 3"/>
          <p:cNvSpPr>
            <a:spLocks noGrp="1"/>
          </p:cNvSpPr>
          <p:nvPr>
            <p:ph type="body" sz="quarter" idx="11"/>
          </p:nvPr>
        </p:nvSpPr>
        <p:spPr/>
        <p:txBody>
          <a:bodyPr>
            <a:normAutofit/>
          </a:bodyPr>
          <a:lstStyle/>
          <a:p>
            <a:r>
              <a:rPr lang="en-US" sz="2100" dirty="0">
                <a:solidFill>
                  <a:srgbClr val="003B49"/>
                </a:solidFill>
              </a:rPr>
              <a:t>IFC (Intercampus Faculty Cabinet): 05 November 2021 Mtg (Zoom)</a:t>
            </a:r>
          </a:p>
          <a:p>
            <a:pPr lvl="1"/>
            <a:r>
              <a:rPr lang="en-US" sz="1800" dirty="0">
                <a:solidFill>
                  <a:srgbClr val="003B49"/>
                </a:solidFill>
              </a:rPr>
              <a:t>Policies for Faculty Review of Administrators, specifically MU Chancellor and UM System President.</a:t>
            </a:r>
          </a:p>
          <a:p>
            <a:pPr lvl="1"/>
            <a:r>
              <a:rPr lang="en-US" sz="1800" dirty="0">
                <a:solidFill>
                  <a:srgbClr val="003B49"/>
                </a:solidFill>
              </a:rPr>
              <a:t>Shared Governance working group: continued progress.</a:t>
            </a:r>
          </a:p>
          <a:p>
            <a:pPr lvl="1"/>
            <a:r>
              <a:rPr lang="en-US" sz="1800" dirty="0">
                <a:solidFill>
                  <a:srgbClr val="003B49"/>
                </a:solidFill>
              </a:rPr>
              <a:t>Legislative Update</a:t>
            </a:r>
          </a:p>
          <a:p>
            <a:pPr lvl="2"/>
            <a:r>
              <a:rPr lang="en-US" sz="1650" dirty="0">
                <a:solidFill>
                  <a:srgbClr val="003B49"/>
                </a:solidFill>
              </a:rPr>
              <a:t>State-level budget looks good</a:t>
            </a:r>
          </a:p>
          <a:p>
            <a:pPr lvl="2"/>
            <a:r>
              <a:rPr lang="en-US" sz="1650" dirty="0">
                <a:solidFill>
                  <a:srgbClr val="003B49"/>
                </a:solidFill>
              </a:rPr>
              <a:t>Interests include transformative projects and Bright Flight for Higher Ed</a:t>
            </a:r>
          </a:p>
          <a:p>
            <a:pPr marL="0" indent="0">
              <a:buNone/>
            </a:pPr>
            <a:endParaRPr lang="en-US" sz="2100" dirty="0">
              <a:solidFill>
                <a:srgbClr val="003B49"/>
              </a:solidFill>
            </a:endParaRPr>
          </a:p>
          <a:p>
            <a:pPr marL="0" indent="0">
              <a:buNone/>
            </a:pPr>
            <a:endParaRPr lang="en-US" sz="2100" dirty="0">
              <a:solidFill>
                <a:srgbClr val="003B49"/>
              </a:solidFill>
            </a:endParaRPr>
          </a:p>
        </p:txBody>
      </p:sp>
    </p:spTree>
    <p:extLst>
      <p:ext uri="{BB962C8B-B14F-4D97-AF65-F5344CB8AC3E}">
        <p14:creationId xmlns:p14="http://schemas.microsoft.com/office/powerpoint/2010/main" val="3300496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99B89F-46BE-457A-B604-A635BBF701F8}"/>
              </a:ext>
            </a:extLst>
          </p:cNvPr>
          <p:cNvSpPr>
            <a:spLocks noGrp="1"/>
          </p:cNvSpPr>
          <p:nvPr>
            <p:ph type="body" sz="quarter" idx="11"/>
          </p:nvPr>
        </p:nvSpPr>
        <p:spPr/>
        <p:txBody>
          <a:bodyPr>
            <a:normAutofit/>
          </a:bodyPr>
          <a:lstStyle/>
          <a:p>
            <a:r>
              <a:rPr lang="en-US" dirty="0"/>
              <a:t>IFC (Intercampus Faculty Cabinet): Upcoming Meetings</a:t>
            </a:r>
          </a:p>
          <a:p>
            <a:pPr lvl="1"/>
            <a:r>
              <a:rPr lang="en-US" dirty="0"/>
              <a:t>10 November 2021 – President M. Choi (Zoom)</a:t>
            </a:r>
          </a:p>
          <a:p>
            <a:pPr lvl="2"/>
            <a:r>
              <a:rPr lang="en-US" dirty="0"/>
              <a:t>Meeting focus: Criteria-based Salary Reductions</a:t>
            </a:r>
          </a:p>
          <a:p>
            <a:pPr lvl="2"/>
            <a:r>
              <a:rPr lang="en-US" dirty="0"/>
              <a:t>HR-720 Policy on Salary Reductions for Faculty and Other Academic has been rescinded.</a:t>
            </a:r>
          </a:p>
          <a:p>
            <a:pPr lvl="2"/>
            <a:r>
              <a:rPr lang="en-US" dirty="0"/>
              <a:t>Existing CRR Policy statements in force:</a:t>
            </a:r>
          </a:p>
          <a:p>
            <a:pPr lvl="3"/>
            <a:r>
              <a:rPr lang="en-US" dirty="0"/>
              <a:t>CRR 310.015: Procedures for Review of Faculty Performance</a:t>
            </a:r>
          </a:p>
          <a:p>
            <a:pPr lvl="3"/>
            <a:r>
              <a:rPr lang="en-US" dirty="0"/>
              <a:t>CRR 320.030: Delegation of Authority </a:t>
            </a:r>
            <a:r>
              <a:rPr lang="en-US" dirty="0">
                <a:sym typeface="Wingdings" panose="05000000000000000000" pitchFamily="2" charset="2"/>
              </a:rPr>
              <a:t> F = Criteria–Based Salary Reductions for Tenured Faculty</a:t>
            </a:r>
          </a:p>
          <a:p>
            <a:pPr lvl="3"/>
            <a:r>
              <a:rPr lang="en-US" dirty="0">
                <a:sym typeface="Wingdings" panose="05000000000000000000" pitchFamily="2" charset="2"/>
              </a:rPr>
              <a:t>Most recent refinement of CRR 310.015 in 2017, after wide, deliberate vetting process</a:t>
            </a:r>
          </a:p>
          <a:p>
            <a:pPr lvl="3"/>
            <a:r>
              <a:rPr lang="en-US" dirty="0">
                <a:sym typeface="Wingdings" panose="05000000000000000000" pitchFamily="2" charset="2"/>
              </a:rPr>
              <a:t>Origin of CRR 320.030 dates to 1967.</a:t>
            </a:r>
          </a:p>
          <a:p>
            <a:pPr lvl="2"/>
            <a:r>
              <a:rPr lang="en-US" dirty="0">
                <a:sym typeface="Wingdings" panose="05000000000000000000" pitchFamily="2" charset="2"/>
              </a:rPr>
              <a:t>IFC seeking clarity and linkage between the two issues and clarity of process.</a:t>
            </a:r>
            <a:endParaRPr lang="en-US" dirty="0"/>
          </a:p>
          <a:p>
            <a:pPr lvl="2"/>
            <a:endParaRPr lang="en-US" dirty="0"/>
          </a:p>
        </p:txBody>
      </p:sp>
      <p:sp>
        <p:nvSpPr>
          <p:cNvPr id="3" name="Text Placeholder 2">
            <a:extLst>
              <a:ext uri="{FF2B5EF4-FFF2-40B4-BE49-F238E27FC236}">
                <a16:creationId xmlns:a16="http://schemas.microsoft.com/office/drawing/2014/main" id="{6376E279-6775-49C6-BF6E-125B09FCACD9}"/>
              </a:ext>
            </a:extLst>
          </p:cNvPr>
          <p:cNvSpPr>
            <a:spLocks noGrp="1"/>
          </p:cNvSpPr>
          <p:nvPr>
            <p:ph type="body" sz="quarter" idx="10"/>
          </p:nvPr>
        </p:nvSpPr>
        <p:spPr>
          <a:xfrm>
            <a:off x="228990" y="532413"/>
            <a:ext cx="8370643" cy="345016"/>
          </a:xfrm>
        </p:spPr>
        <p:txBody>
          <a:bodyPr>
            <a:noAutofit/>
          </a:bodyPr>
          <a:lstStyle/>
          <a:p>
            <a:r>
              <a:rPr lang="en-US" sz="2700" dirty="0"/>
              <a:t>President’s Report: UM System</a:t>
            </a:r>
          </a:p>
        </p:txBody>
      </p:sp>
    </p:spTree>
    <p:extLst>
      <p:ext uri="{BB962C8B-B14F-4D97-AF65-F5344CB8AC3E}">
        <p14:creationId xmlns:p14="http://schemas.microsoft.com/office/powerpoint/2010/main" val="145102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DE2A4-3C78-447A-B359-F759DD1BB088}"/>
              </a:ext>
            </a:extLst>
          </p:cNvPr>
          <p:cNvSpPr>
            <a:spLocks noGrp="1"/>
          </p:cNvSpPr>
          <p:nvPr>
            <p:ph type="body" sz="quarter" idx="11"/>
          </p:nvPr>
        </p:nvSpPr>
        <p:spPr/>
        <p:txBody>
          <a:bodyPr>
            <a:normAutofit/>
          </a:bodyPr>
          <a:lstStyle/>
          <a:p>
            <a:r>
              <a:rPr lang="en-US" dirty="0"/>
              <a:t>Student Mental Health</a:t>
            </a:r>
          </a:p>
          <a:p>
            <a:pPr lvl="1"/>
            <a:r>
              <a:rPr lang="en-US" dirty="0"/>
              <a:t>Very important issue at this point in semester</a:t>
            </a:r>
          </a:p>
          <a:p>
            <a:pPr lvl="1"/>
            <a:r>
              <a:rPr lang="en-US" dirty="0"/>
              <a:t>Faculty encouraged to watch for signs and notify appropriate POC</a:t>
            </a:r>
          </a:p>
          <a:p>
            <a:r>
              <a:rPr lang="en-US" dirty="0"/>
              <a:t>Campus replacement for Tier 3 Funding</a:t>
            </a:r>
          </a:p>
          <a:p>
            <a:pPr lvl="1"/>
            <a:r>
              <a:rPr lang="en-US" dirty="0"/>
              <a:t>Importance and value are recognized</a:t>
            </a:r>
          </a:p>
          <a:p>
            <a:pPr lvl="1"/>
            <a:r>
              <a:rPr lang="en-US" dirty="0"/>
              <a:t>Replacements are being put into place</a:t>
            </a:r>
          </a:p>
        </p:txBody>
      </p:sp>
      <p:sp>
        <p:nvSpPr>
          <p:cNvPr id="3" name="Text Placeholder 2">
            <a:extLst>
              <a:ext uri="{FF2B5EF4-FFF2-40B4-BE49-F238E27FC236}">
                <a16:creationId xmlns:a16="http://schemas.microsoft.com/office/drawing/2014/main" id="{A16A4D66-EF15-4C0D-9FA1-FF9A32E459EA}"/>
              </a:ext>
            </a:extLst>
          </p:cNvPr>
          <p:cNvSpPr>
            <a:spLocks noGrp="1"/>
          </p:cNvSpPr>
          <p:nvPr>
            <p:ph type="body" sz="quarter" idx="10"/>
          </p:nvPr>
        </p:nvSpPr>
        <p:spPr>
          <a:xfrm>
            <a:off x="213402" y="571824"/>
            <a:ext cx="8370643" cy="345016"/>
          </a:xfrm>
        </p:spPr>
        <p:txBody>
          <a:bodyPr>
            <a:normAutofit fontScale="25000" lnSpcReduction="20000"/>
          </a:bodyPr>
          <a:lstStyle/>
          <a:p>
            <a:r>
              <a:rPr lang="en-US" sz="11200" dirty="0"/>
              <a:t>President’s Report: S&amp;T Campus</a:t>
            </a:r>
          </a:p>
          <a:p>
            <a:endParaRPr lang="en-US" sz="1600" dirty="0"/>
          </a:p>
        </p:txBody>
      </p:sp>
    </p:spTree>
    <p:extLst>
      <p:ext uri="{BB962C8B-B14F-4D97-AF65-F5344CB8AC3E}">
        <p14:creationId xmlns:p14="http://schemas.microsoft.com/office/powerpoint/2010/main" val="314948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0" indent="0" defTabSz="857250">
              <a:buNone/>
            </a:pPr>
            <a:r>
              <a:rPr lang="en-US" sz="3600" dirty="0">
                <a:latin typeface="Orgon Slab" panose="02000503000000020004" pitchFamily="50" charset="0"/>
              </a:rPr>
              <a:t>V.	Campus Reports</a:t>
            </a:r>
          </a:p>
          <a:p>
            <a:pPr marL="858838" lvl="1" indent="-858838" defTabSz="857250">
              <a:buNone/>
              <a:tabLst>
                <a:tab pos="1716088" algn="l"/>
              </a:tabLst>
            </a:pPr>
            <a:r>
              <a:rPr lang="en-US" sz="3600" dirty="0">
                <a:solidFill>
                  <a:srgbClr val="003B49"/>
                </a:solidFill>
                <a:latin typeface="Orgon Slab" panose="02000503000000020004" pitchFamily="50" charset="0"/>
              </a:rPr>
              <a:t>	A.	Staff Council</a:t>
            </a:r>
          </a:p>
          <a:p>
            <a:pPr marL="858838" lvl="1" indent="-858838" defTabSz="857250">
              <a:buNone/>
              <a:tabLst>
                <a:tab pos="1716088" algn="l"/>
              </a:tabLst>
            </a:pPr>
            <a:r>
              <a:rPr lang="en-US" sz="3600" dirty="0">
                <a:solidFill>
                  <a:srgbClr val="003B49"/>
                </a:solidFill>
                <a:latin typeface="Orgon Slab" panose="02000503000000020004" pitchFamily="50" charset="0"/>
              </a:rPr>
              <a:t>		T. Donnell</a:t>
            </a:r>
          </a:p>
          <a:p>
            <a:pPr marL="400050" lvl="1" indent="0" defTabSz="857250">
              <a:buNone/>
            </a:pPr>
            <a:endParaRPr lang="en-US" sz="2800" dirty="0">
              <a:solidFill>
                <a:srgbClr val="003B49"/>
              </a:solidFill>
              <a:latin typeface="Orgon Slab" panose="02000503000000020004" pitchFamily="50" charset="0"/>
            </a:endParaRP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716388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a:latin typeface="Orgon Slab" panose="02000503000000020004" pitchFamily="50" charset="0"/>
              </a:rPr>
              <a:t>V.	Campus Reports</a:t>
            </a:r>
          </a:p>
          <a:p>
            <a:pPr marL="858838" lvl="1" indent="-858838" defTabSz="685800">
              <a:buNone/>
            </a:pPr>
            <a:r>
              <a:rPr lang="en-US" sz="3600" dirty="0">
                <a:solidFill>
                  <a:srgbClr val="003B49"/>
                </a:solidFill>
                <a:latin typeface="Orgon Slab" panose="02000503000000020004" pitchFamily="50" charset="0"/>
              </a:rPr>
              <a:t>	B.	Student Council</a:t>
            </a:r>
          </a:p>
          <a:p>
            <a:pPr marL="858838" lvl="1" indent="-858838" defTabSz="685800">
              <a:buNone/>
            </a:pPr>
            <a:r>
              <a:rPr lang="en-US" sz="3600" dirty="0">
                <a:solidFill>
                  <a:srgbClr val="003B49"/>
                </a:solidFill>
                <a:latin typeface="Orgon Slab" panose="02000503000000020004" pitchFamily="50" charset="0"/>
              </a:rPr>
              <a:t>		A. Aiken</a:t>
            </a:r>
          </a:p>
          <a:p>
            <a:pPr marL="858838" lvl="1" indent="-858838" defTabSz="685800">
              <a:buNone/>
            </a:pPr>
            <a:r>
              <a:rPr lang="en-US" sz="2800" dirty="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a:latin typeface="Orgon Slab" panose="02000503000000020004" pitchFamily="50" charset="0"/>
              </a:rPr>
              <a:t>Agenda</a:t>
            </a:r>
          </a:p>
        </p:txBody>
      </p:sp>
    </p:spTree>
    <p:extLst>
      <p:ext uri="{BB962C8B-B14F-4D97-AF65-F5344CB8AC3E}">
        <p14:creationId xmlns:p14="http://schemas.microsoft.com/office/powerpoint/2010/main" val="114917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a:latin typeface="Orgon Slab" panose="02000503000000020004" pitchFamily="50" charset="0"/>
              </a:rPr>
              <a:t>V.	Campus Reports</a:t>
            </a:r>
          </a:p>
          <a:p>
            <a:pPr marL="858838" lvl="1" indent="-858838" defTabSz="685800">
              <a:buNone/>
            </a:pPr>
            <a:r>
              <a:rPr lang="en-US" sz="3600" dirty="0">
                <a:solidFill>
                  <a:srgbClr val="003B49"/>
                </a:solidFill>
                <a:latin typeface="Orgon Slab" panose="02000503000000020004" pitchFamily="50" charset="0"/>
              </a:rPr>
              <a:t>	C.	Council of Graduate Students</a:t>
            </a:r>
          </a:p>
          <a:p>
            <a:pPr marL="858838" lvl="1" indent="-858838" defTabSz="685800">
              <a:buNone/>
            </a:pPr>
            <a:r>
              <a:rPr lang="en-US" sz="3600" dirty="0">
                <a:solidFill>
                  <a:srgbClr val="003B49"/>
                </a:solidFill>
                <a:latin typeface="Orgon Slab" panose="02000503000000020004" pitchFamily="50" charset="0"/>
              </a:rPr>
              <a:t>		M. Nabi</a:t>
            </a:r>
          </a:p>
          <a:p>
            <a:pPr marL="858838" lvl="1" indent="-858838" defTabSz="685800">
              <a:buNone/>
            </a:pPr>
            <a:r>
              <a:rPr lang="en-US" sz="2800" dirty="0">
                <a:solidFill>
                  <a:srgbClr val="003B49"/>
                </a:solidFill>
                <a:latin typeface="Orgon Slab" panose="02000503000000020004" pitchFamily="50" charset="0"/>
              </a:rPr>
              <a:t>			</a:t>
            </a:r>
          </a:p>
          <a:p>
            <a:pPr marL="858838" lvl="1" indent="-858838" defTabSz="685800">
              <a:buNone/>
            </a:pPr>
            <a:r>
              <a:rPr lang="en-US" sz="3600" dirty="0">
                <a:solidFill>
                  <a:srgbClr val="003B49"/>
                </a:solidFill>
                <a:latin typeface="Orgon Slab" panose="02000503000000020004" pitchFamily="50" charset="0"/>
              </a:rPr>
              <a:t>	</a:t>
            </a:r>
            <a:r>
              <a:rPr lang="en-US" sz="2800" dirty="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a:latin typeface="Orgon Slab" panose="02000503000000020004" pitchFamily="50" charset="0"/>
              </a:rPr>
              <a:t>Agenda</a:t>
            </a:r>
          </a:p>
        </p:txBody>
      </p:sp>
    </p:spTree>
    <p:extLst>
      <p:ext uri="{BB962C8B-B14F-4D97-AF65-F5344CB8AC3E}">
        <p14:creationId xmlns:p14="http://schemas.microsoft.com/office/powerpoint/2010/main" val="2195383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 	Vice Provost of Academic Support</a:t>
            </a:r>
          </a:p>
          <a:p>
            <a:pPr marL="0" indent="0" defTabSz="685800">
              <a:buNone/>
            </a:pPr>
            <a:r>
              <a:rPr lang="en-US" sz="3600" dirty="0"/>
              <a:t>	</a:t>
            </a:r>
            <a:r>
              <a:rPr lang="en-US" sz="3600" dirty="0">
                <a:solidFill>
                  <a:srgbClr val="003B49"/>
                </a:solidFill>
                <a:latin typeface="Orgon Slab" panose="02000503000000020004" pitchFamily="50" charset="0"/>
              </a:rPr>
              <a:t>K. Northcut</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2567416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4D5D-70A0-42D4-8273-120AD175ECCD}"/>
              </a:ext>
            </a:extLst>
          </p:cNvPr>
          <p:cNvSpPr>
            <a:spLocks noGrp="1"/>
          </p:cNvSpPr>
          <p:nvPr>
            <p:ph type="ctrTitle"/>
          </p:nvPr>
        </p:nvSpPr>
        <p:spPr/>
        <p:txBody>
          <a:bodyPr>
            <a:normAutofit/>
          </a:bodyPr>
          <a:lstStyle/>
          <a:p>
            <a:r>
              <a:rPr lang="en-US" sz="3600" dirty="0">
                <a:latin typeface="Trebuchet MS" panose="020B0603020202020204" pitchFamily="34" charset="0"/>
                <a:ea typeface="Adobe Gothic Std B" panose="020B0800000000000000" pitchFamily="34" charset="-128"/>
              </a:rPr>
              <a:t>Office of Academic Support, and Academic Support Division</a:t>
            </a:r>
            <a:endParaRPr lang="en-US" sz="3600" dirty="0">
              <a:latin typeface="Trebuchet MS" panose="020B0603020202020204" pitchFamily="34" charset="0"/>
            </a:endParaRPr>
          </a:p>
        </p:txBody>
      </p:sp>
      <p:sp>
        <p:nvSpPr>
          <p:cNvPr id="3" name="Subtitle 2">
            <a:extLst>
              <a:ext uri="{FF2B5EF4-FFF2-40B4-BE49-F238E27FC236}">
                <a16:creationId xmlns:a16="http://schemas.microsoft.com/office/drawing/2014/main" id="{E6224899-5E93-4AD3-B49E-2CA25B5BCB12}"/>
              </a:ext>
            </a:extLst>
          </p:cNvPr>
          <p:cNvSpPr>
            <a:spLocks noGrp="1"/>
          </p:cNvSpPr>
          <p:nvPr>
            <p:ph type="subTitle" idx="1"/>
          </p:nvPr>
        </p:nvSpPr>
        <p:spPr>
          <a:xfrm>
            <a:off x="1143000" y="3769341"/>
            <a:ext cx="6858000" cy="1031259"/>
          </a:xfrm>
        </p:spPr>
        <p:txBody>
          <a:bodyPr>
            <a:normAutofit lnSpcReduction="10000"/>
          </a:bodyPr>
          <a:lstStyle/>
          <a:p>
            <a:r>
              <a:rPr lang="en-US" dirty="0"/>
              <a:t>Vice Provost Kathy Northcut</a:t>
            </a:r>
          </a:p>
          <a:p>
            <a:r>
              <a:rPr lang="en-US" dirty="0">
                <a:hlinkClick r:id="rId4"/>
              </a:rPr>
              <a:t>academicsupport@mst.edu</a:t>
            </a:r>
            <a:r>
              <a:rPr lang="en-US" dirty="0"/>
              <a:t>; 573-341-7276</a:t>
            </a:r>
          </a:p>
          <a:p>
            <a:r>
              <a:rPr lang="en-US" dirty="0"/>
              <a:t>105 Norwood</a:t>
            </a:r>
          </a:p>
        </p:txBody>
      </p:sp>
    </p:spTree>
    <p:extLst>
      <p:ext uri="{BB962C8B-B14F-4D97-AF65-F5344CB8AC3E}">
        <p14:creationId xmlns:p14="http://schemas.microsoft.com/office/powerpoint/2010/main" val="80053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7602" cy="51435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 name="Title 1">
            <a:extLst>
              <a:ext uri="{FF2B5EF4-FFF2-40B4-BE49-F238E27FC236}">
                <a16:creationId xmlns:a16="http://schemas.microsoft.com/office/drawing/2014/main" id="{9AE3B025-DC0E-45AC-A725-4F328C9FCDA4}"/>
              </a:ext>
            </a:extLst>
          </p:cNvPr>
          <p:cNvSpPr txBox="1">
            <a:spLocks/>
          </p:cNvSpPr>
          <p:nvPr/>
        </p:nvSpPr>
        <p:spPr>
          <a:xfrm>
            <a:off x="628650" y="1131094"/>
            <a:ext cx="7886700"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spcAft>
                <a:spcPts val="450"/>
              </a:spcAft>
            </a:pPr>
            <a:endParaRPr lang="en-US" sz="3300" dirty="0">
              <a:solidFill>
                <a:prstClr val="black"/>
              </a:solidFill>
              <a:latin typeface="Calibri Light" panose="020F0302020204030204"/>
            </a:endParaRPr>
          </a:p>
        </p:txBody>
      </p:sp>
      <p:pic>
        <p:nvPicPr>
          <p:cNvPr id="3" name="Picture 2">
            <a:extLst>
              <a:ext uri="{FF2B5EF4-FFF2-40B4-BE49-F238E27FC236}">
                <a16:creationId xmlns:a16="http://schemas.microsoft.com/office/drawing/2014/main" id="{DFDC7BF1-6A16-48A4-B5C0-55ECCC82A8A3}"/>
              </a:ext>
            </a:extLst>
          </p:cNvPr>
          <p:cNvPicPr>
            <a:picLocks noChangeAspect="1"/>
          </p:cNvPicPr>
          <p:nvPr/>
        </p:nvPicPr>
        <p:blipFill>
          <a:blip r:embed="rId3"/>
          <a:stretch>
            <a:fillRect/>
          </a:stretch>
        </p:blipFill>
        <p:spPr>
          <a:xfrm>
            <a:off x="1113643" y="857250"/>
            <a:ext cx="6916715" cy="5143500"/>
          </a:xfrm>
          <a:prstGeom prst="rect">
            <a:avLst/>
          </a:prstGeom>
        </p:spPr>
      </p:pic>
    </p:spTree>
    <p:extLst>
      <p:ext uri="{BB962C8B-B14F-4D97-AF65-F5344CB8AC3E}">
        <p14:creationId xmlns:p14="http://schemas.microsoft.com/office/powerpoint/2010/main" val="220678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The same rules apply over virtual meetings as over in-person meetings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may debate motions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can vote</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If you are not a Senator, or a proxy, you cannot vote or debate </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Do not speak over someone, or out of order</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Raise your hand within the Zoom app</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The President will call on you and then you will have the floor</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Unless you have been recognized (been told you have the floor), you may not speak</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Per Robert’s Rules, each Senator is entitled to only speak twice on </a:t>
            </a:r>
            <a:r>
              <a:rPr lang="en-US" sz="2100">
                <a:solidFill>
                  <a:prstClr val="black"/>
                </a:solidFill>
                <a:latin typeface="Calibri" panose="020F0502020204030204"/>
                <a:cs typeface="+mn-cs"/>
              </a:rPr>
              <a:t>each motion.</a:t>
            </a:r>
            <a:endParaRPr lang="en-US" sz="2100" dirty="0">
              <a:solidFill>
                <a:prstClr val="black"/>
              </a:solidFill>
              <a:latin typeface="Calibri" panose="020F0502020204030204"/>
              <a:cs typeface="+mn-cs"/>
            </a:endParaRPr>
          </a:p>
          <a:p>
            <a:pPr marL="6350" lvl="0" indent="-6350" defTabSz="685800">
              <a:buNone/>
            </a:pP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t>Meeting procedure</a:t>
            </a:r>
            <a:endParaRPr lang="en-US" sz="3600" dirty="0">
              <a:latin typeface="Orgon Slab" panose="02000503000000020004" pitchFamily="50" charset="0"/>
            </a:endParaRPr>
          </a:p>
        </p:txBody>
      </p:sp>
    </p:spTree>
    <p:extLst>
      <p:ext uri="{BB962C8B-B14F-4D97-AF65-F5344CB8AC3E}">
        <p14:creationId xmlns:p14="http://schemas.microsoft.com/office/powerpoint/2010/main" val="1727165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3B38B960-5F50-48A2-BDE7-0AD0D1B2A27F}"/>
              </a:ext>
            </a:extLst>
          </p:cNvPr>
          <p:cNvSpPr>
            <a:spLocks noGrp="1"/>
          </p:cNvSpPr>
          <p:nvPr>
            <p:ph idx="1"/>
          </p:nvPr>
        </p:nvSpPr>
        <p:spPr>
          <a:xfrm>
            <a:off x="628650" y="1972669"/>
            <a:ext cx="8090048" cy="3754238"/>
          </a:xfrm>
        </p:spPr>
        <p:txBody>
          <a:bodyPr>
            <a:normAutofit/>
          </a:bodyPr>
          <a:lstStyle/>
          <a:p>
            <a:r>
              <a:rPr lang="en-US" sz="1800" dirty="0"/>
              <a:t>Propose, implement, support efforts to boost UG retention and grad rate (promote LEAD)</a:t>
            </a:r>
          </a:p>
          <a:p>
            <a:r>
              <a:rPr lang="en-US" sz="1800" dirty="0"/>
              <a:t>Adjudicate all cases of reported (UG only) academic dishonesty as PAO</a:t>
            </a:r>
          </a:p>
          <a:p>
            <a:r>
              <a:rPr lang="en-US" sz="1800" dirty="0"/>
              <a:t>Interface with national organizations: APLU, UERU, NCHC, NSSE, HLC, etc.</a:t>
            </a:r>
          </a:p>
          <a:p>
            <a:r>
              <a:rPr lang="en-US" sz="1800" dirty="0"/>
              <a:t>Provide (UG only) retention updates, proposals, &amp; reports to leadership, </a:t>
            </a:r>
            <a:r>
              <a:rPr lang="en-US" sz="1800" dirty="0" err="1"/>
              <a:t>BoT</a:t>
            </a:r>
            <a:r>
              <a:rPr lang="en-US" sz="1800" dirty="0"/>
              <a:t>, </a:t>
            </a:r>
            <a:r>
              <a:rPr lang="en-US" sz="1800" dirty="0" err="1"/>
              <a:t>BoC</a:t>
            </a:r>
            <a:r>
              <a:rPr lang="en-US" sz="1800" dirty="0"/>
              <a:t>, constituencies, campus, system</a:t>
            </a:r>
          </a:p>
          <a:p>
            <a:r>
              <a:rPr lang="en-US" sz="1800" dirty="0"/>
              <a:t>Support &amp; advocacy: division office, managers, and staff in departments</a:t>
            </a:r>
          </a:p>
          <a:p>
            <a:r>
              <a:rPr lang="en-US" sz="1800" dirty="0"/>
              <a:t>Attend, lead, support committees, activities, ceremonies, events, programs on &amp; off campus</a:t>
            </a:r>
          </a:p>
          <a:p>
            <a:r>
              <a:rPr lang="en-US" sz="1800" dirty="0"/>
              <a:t>Assist other divisions and support campus-wide initiatives (recruiting)</a:t>
            </a:r>
          </a:p>
          <a:p>
            <a:endParaRPr lang="en-US" b="1" dirty="0">
              <a:solidFill>
                <a:srgbClr val="FF0000"/>
              </a:solidFill>
            </a:endParaRPr>
          </a:p>
          <a:p>
            <a:pPr marL="0" indent="0">
              <a:buNone/>
            </a:pPr>
            <a:endParaRPr lang="en-US" b="1" dirty="0">
              <a:solidFill>
                <a:srgbClr val="FF0000"/>
              </a:solidFill>
            </a:endParaRPr>
          </a:p>
        </p:txBody>
      </p:sp>
      <p:sp>
        <p:nvSpPr>
          <p:cNvPr id="9" name="Title 1">
            <a:extLst>
              <a:ext uri="{FF2B5EF4-FFF2-40B4-BE49-F238E27FC236}">
                <a16:creationId xmlns:a16="http://schemas.microsoft.com/office/drawing/2014/main" id="{55582041-D132-4807-B229-8545FA5E4AEF}"/>
              </a:ext>
            </a:extLst>
          </p:cNvPr>
          <p:cNvSpPr>
            <a:spLocks noGrp="1"/>
          </p:cNvSpPr>
          <p:nvPr>
            <p:ph type="title"/>
          </p:nvPr>
        </p:nvSpPr>
        <p:spPr>
          <a:xfrm>
            <a:off x="628650" y="1131094"/>
            <a:ext cx="7886700" cy="994172"/>
          </a:xfrm>
        </p:spPr>
        <p:txBody>
          <a:bodyPr>
            <a:normAutofit/>
          </a:bodyPr>
          <a:lstStyle/>
          <a:p>
            <a:r>
              <a:rPr lang="en-US" dirty="0"/>
              <a:t>VPAS Primary Duties</a:t>
            </a:r>
          </a:p>
        </p:txBody>
      </p:sp>
    </p:spTree>
    <p:extLst>
      <p:ext uri="{BB962C8B-B14F-4D97-AF65-F5344CB8AC3E}">
        <p14:creationId xmlns:p14="http://schemas.microsoft.com/office/powerpoint/2010/main" val="2033328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3B38B960-5F50-48A2-BDE7-0AD0D1B2A27F}"/>
              </a:ext>
            </a:extLst>
          </p:cNvPr>
          <p:cNvSpPr>
            <a:spLocks noGrp="1"/>
          </p:cNvSpPr>
          <p:nvPr>
            <p:ph idx="1"/>
          </p:nvPr>
        </p:nvSpPr>
        <p:spPr>
          <a:xfrm>
            <a:off x="628650" y="1972669"/>
            <a:ext cx="7886700" cy="3263504"/>
          </a:xfrm>
        </p:spPr>
        <p:txBody>
          <a:bodyPr>
            <a:normAutofit lnSpcReduction="10000"/>
          </a:bodyPr>
          <a:lstStyle/>
          <a:p>
            <a:r>
              <a:rPr lang="en-US" dirty="0"/>
              <a:t>Inching toward data-informed decision making, programming, interventions, and budgeting</a:t>
            </a:r>
          </a:p>
          <a:p>
            <a:r>
              <a:rPr lang="en-US" dirty="0"/>
              <a:t>Academic integrity role</a:t>
            </a:r>
          </a:p>
          <a:p>
            <a:r>
              <a:rPr lang="en-US" dirty="0"/>
              <a:t>Co- and extra-curricular organizations (LEAD, SSC, WC, SVRC, etc.)</a:t>
            </a:r>
          </a:p>
          <a:p>
            <a:r>
              <a:rPr lang="en-US" dirty="0"/>
              <a:t>Expanding our sense of engagement to a complex model, not binary, for advising, tutoring, coaching, instruction, academic dishonesty</a:t>
            </a:r>
          </a:p>
          <a:p>
            <a:pPr lvl="1"/>
            <a:r>
              <a:rPr lang="en-US" dirty="0"/>
              <a:t>Engagement dimensions: behavioral, cognitive, emotional</a:t>
            </a:r>
          </a:p>
          <a:p>
            <a:pPr lvl="1"/>
            <a:r>
              <a:rPr lang="en-US" dirty="0"/>
              <a:t>Typical faculty emphasis is cognitive/academic</a:t>
            </a:r>
          </a:p>
          <a:p>
            <a:pPr lvl="1"/>
            <a:r>
              <a:rPr lang="en-US" dirty="0"/>
              <a:t>If students lack clear behavioral expectations and calm confidence, effective cognitive processing and academic success are far less likely</a:t>
            </a:r>
          </a:p>
          <a:p>
            <a:endParaRPr lang="en-US" dirty="0"/>
          </a:p>
          <a:p>
            <a:pPr marL="0" indent="0">
              <a:buNone/>
            </a:pPr>
            <a:endParaRPr lang="en-US" b="1" dirty="0">
              <a:solidFill>
                <a:srgbClr val="FF0000"/>
              </a:solidFill>
            </a:endParaRPr>
          </a:p>
          <a:p>
            <a:endParaRPr lang="en-US" b="1" dirty="0">
              <a:solidFill>
                <a:srgbClr val="FF0000"/>
              </a:solidFill>
            </a:endParaRPr>
          </a:p>
          <a:p>
            <a:pPr marL="0" indent="0">
              <a:buNone/>
            </a:pPr>
            <a:endParaRPr lang="en-US" b="1" dirty="0">
              <a:solidFill>
                <a:srgbClr val="FF0000"/>
              </a:solidFill>
            </a:endParaRPr>
          </a:p>
        </p:txBody>
      </p:sp>
      <p:sp>
        <p:nvSpPr>
          <p:cNvPr id="9" name="Title 1">
            <a:extLst>
              <a:ext uri="{FF2B5EF4-FFF2-40B4-BE49-F238E27FC236}">
                <a16:creationId xmlns:a16="http://schemas.microsoft.com/office/drawing/2014/main" id="{55582041-D132-4807-B229-8545FA5E4AEF}"/>
              </a:ext>
            </a:extLst>
          </p:cNvPr>
          <p:cNvSpPr>
            <a:spLocks noGrp="1"/>
          </p:cNvSpPr>
          <p:nvPr>
            <p:ph type="title"/>
          </p:nvPr>
        </p:nvSpPr>
        <p:spPr>
          <a:xfrm>
            <a:off x="628650" y="1131094"/>
            <a:ext cx="7886700" cy="994172"/>
          </a:xfrm>
        </p:spPr>
        <p:txBody>
          <a:bodyPr>
            <a:normAutofit/>
          </a:bodyPr>
          <a:lstStyle/>
          <a:p>
            <a:r>
              <a:rPr lang="en-US" dirty="0"/>
              <a:t>OAS Most Important Contribution?</a:t>
            </a:r>
          </a:p>
        </p:txBody>
      </p:sp>
    </p:spTree>
    <p:extLst>
      <p:ext uri="{BB962C8B-B14F-4D97-AF65-F5344CB8AC3E}">
        <p14:creationId xmlns:p14="http://schemas.microsoft.com/office/powerpoint/2010/main" val="2965889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3B38B960-5F50-48A2-BDE7-0AD0D1B2A27F}"/>
              </a:ext>
            </a:extLst>
          </p:cNvPr>
          <p:cNvSpPr>
            <a:spLocks noGrp="1"/>
          </p:cNvSpPr>
          <p:nvPr>
            <p:ph idx="1"/>
          </p:nvPr>
        </p:nvSpPr>
        <p:spPr>
          <a:xfrm>
            <a:off x="628650" y="1972669"/>
            <a:ext cx="7886700" cy="3263504"/>
          </a:xfrm>
        </p:spPr>
        <p:txBody>
          <a:bodyPr/>
          <a:lstStyle/>
          <a:p>
            <a:r>
              <a:rPr lang="en-US" dirty="0"/>
              <a:t>Transfer intake, advising, and programming – events, opportunities, information</a:t>
            </a:r>
          </a:p>
          <a:p>
            <a:r>
              <a:rPr lang="en-US" dirty="0"/>
              <a:t>Honors college administration</a:t>
            </a:r>
          </a:p>
          <a:p>
            <a:r>
              <a:rPr lang="en-US" dirty="0"/>
              <a:t>Coordination of support services</a:t>
            </a:r>
          </a:p>
          <a:p>
            <a:r>
              <a:rPr lang="en-US" dirty="0"/>
              <a:t>Campus culture that accommodates mature students, minoritized students, student parents, working students, students in crisis, pregnant students, and those who are struggling or needing mentorship and guidance</a:t>
            </a:r>
          </a:p>
          <a:p>
            <a:endParaRPr lang="en-US" dirty="0"/>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p:txBody>
      </p:sp>
      <p:sp>
        <p:nvSpPr>
          <p:cNvPr id="9" name="Title 1">
            <a:extLst>
              <a:ext uri="{FF2B5EF4-FFF2-40B4-BE49-F238E27FC236}">
                <a16:creationId xmlns:a16="http://schemas.microsoft.com/office/drawing/2014/main" id="{55582041-D132-4807-B229-8545FA5E4AEF}"/>
              </a:ext>
            </a:extLst>
          </p:cNvPr>
          <p:cNvSpPr>
            <a:spLocks noGrp="1"/>
          </p:cNvSpPr>
          <p:nvPr>
            <p:ph type="title"/>
          </p:nvPr>
        </p:nvSpPr>
        <p:spPr>
          <a:xfrm>
            <a:off x="628650" y="1131094"/>
            <a:ext cx="7886700" cy="994172"/>
          </a:xfrm>
        </p:spPr>
        <p:txBody>
          <a:bodyPr>
            <a:normAutofit/>
          </a:bodyPr>
          <a:lstStyle/>
          <a:p>
            <a:r>
              <a:rPr lang="en-US" dirty="0"/>
              <a:t>Biggest gaps in UG student support?</a:t>
            </a:r>
          </a:p>
        </p:txBody>
      </p:sp>
    </p:spTree>
    <p:extLst>
      <p:ext uri="{BB962C8B-B14F-4D97-AF65-F5344CB8AC3E}">
        <p14:creationId xmlns:p14="http://schemas.microsoft.com/office/powerpoint/2010/main" val="2836269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E3B025-DC0E-45AC-A725-4F328C9FCDA4}"/>
              </a:ext>
            </a:extLst>
          </p:cNvPr>
          <p:cNvSpPr txBox="1">
            <a:spLocks/>
          </p:cNvSpPr>
          <p:nvPr/>
        </p:nvSpPr>
        <p:spPr>
          <a:xfrm>
            <a:off x="628650" y="1131094"/>
            <a:ext cx="7886700" cy="647381"/>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en-US" sz="4500" dirty="0">
                <a:solidFill>
                  <a:prstClr val="black"/>
                </a:solidFill>
                <a:latin typeface="Calibri Light" panose="020F0302020204030204"/>
              </a:rPr>
              <a:t>Retention at S&amp;T</a:t>
            </a:r>
          </a:p>
        </p:txBody>
      </p:sp>
      <p:graphicFrame>
        <p:nvGraphicFramePr>
          <p:cNvPr id="10" name="Chart 9">
            <a:extLst>
              <a:ext uri="{FF2B5EF4-FFF2-40B4-BE49-F238E27FC236}">
                <a16:creationId xmlns:a16="http://schemas.microsoft.com/office/drawing/2014/main" id="{5B72957F-08BF-4908-841F-517653A7CFD6}"/>
              </a:ext>
            </a:extLst>
          </p:cNvPr>
          <p:cNvGraphicFramePr>
            <a:graphicFrameLocks/>
          </p:cNvGraphicFramePr>
          <p:nvPr/>
        </p:nvGraphicFramePr>
        <p:xfrm>
          <a:off x="1039528" y="1709086"/>
          <a:ext cx="6078353" cy="30391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4260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E3B025-DC0E-45AC-A725-4F328C9FCDA4}"/>
              </a:ext>
            </a:extLst>
          </p:cNvPr>
          <p:cNvSpPr txBox="1">
            <a:spLocks/>
          </p:cNvSpPr>
          <p:nvPr/>
        </p:nvSpPr>
        <p:spPr>
          <a:xfrm>
            <a:off x="628650" y="1131094"/>
            <a:ext cx="7886700" cy="647381"/>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en-US" sz="4500" dirty="0">
                <a:solidFill>
                  <a:prstClr val="black"/>
                </a:solidFill>
                <a:latin typeface="Calibri Light" panose="020F0302020204030204"/>
              </a:rPr>
              <a:t>Graduation at S&amp;T</a:t>
            </a:r>
          </a:p>
        </p:txBody>
      </p:sp>
      <p:graphicFrame>
        <p:nvGraphicFramePr>
          <p:cNvPr id="3" name="Chart 2">
            <a:extLst>
              <a:ext uri="{FF2B5EF4-FFF2-40B4-BE49-F238E27FC236}">
                <a16:creationId xmlns:a16="http://schemas.microsoft.com/office/drawing/2014/main" id="{C8CC4F33-586D-4A1D-945A-2FD2DD551D99}"/>
              </a:ext>
            </a:extLst>
          </p:cNvPr>
          <p:cNvGraphicFramePr>
            <a:graphicFrameLocks/>
          </p:cNvGraphicFramePr>
          <p:nvPr/>
        </p:nvGraphicFramePr>
        <p:xfrm>
          <a:off x="981778" y="1768456"/>
          <a:ext cx="5710187" cy="301310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5E560070-C6F1-4015-9B10-489F59D911C0}"/>
              </a:ext>
            </a:extLst>
          </p:cNvPr>
          <p:cNvSpPr txBox="1"/>
          <p:nvPr/>
        </p:nvSpPr>
        <p:spPr>
          <a:xfrm>
            <a:off x="5984994" y="3429000"/>
            <a:ext cx="2770853" cy="715581"/>
          </a:xfrm>
          <a:prstGeom prst="rect">
            <a:avLst/>
          </a:prstGeom>
          <a:solidFill>
            <a:schemeClr val="bg1"/>
          </a:solidFill>
          <a:ln>
            <a:solidFill>
              <a:srgbClr val="002060"/>
            </a:solidFill>
          </a:ln>
        </p:spPr>
        <p:txBody>
          <a:bodyPr wrap="square" rtlCol="0">
            <a:spAutoFit/>
          </a:bodyPr>
          <a:lstStyle/>
          <a:p>
            <a:pPr defTabSz="685800"/>
            <a:r>
              <a:rPr lang="en-US" sz="1350" b="1" dirty="0">
                <a:solidFill>
                  <a:srgbClr val="333333"/>
                </a:solidFill>
                <a:latin typeface="Calibri Light" panose="020F0302020204030204"/>
              </a:rPr>
              <a:t>4 Year graduation rate </a:t>
            </a:r>
          </a:p>
          <a:p>
            <a:pPr defTabSz="685800"/>
            <a:r>
              <a:rPr lang="en-US" sz="1350" b="1" u="sng" dirty="0">
                <a:solidFill>
                  <a:srgbClr val="000000"/>
                </a:solidFill>
                <a:latin typeface="Calibri Light" panose="020F0302020204030204"/>
              </a:rPr>
              <a:t>2013</a:t>
            </a:r>
            <a:r>
              <a:rPr lang="en-US" sz="1350" u="sng" dirty="0">
                <a:solidFill>
                  <a:prstClr val="black"/>
                </a:solidFill>
                <a:latin typeface="Calibri Light" panose="020F0302020204030204"/>
              </a:rPr>
              <a:t>   </a:t>
            </a:r>
            <a:r>
              <a:rPr lang="en-US" sz="1350" b="1" u="sng" dirty="0">
                <a:solidFill>
                  <a:srgbClr val="000000"/>
                </a:solidFill>
                <a:latin typeface="Calibri Light" panose="020F0302020204030204"/>
              </a:rPr>
              <a:t>2014</a:t>
            </a:r>
            <a:r>
              <a:rPr lang="en-US" sz="1350" u="sng" dirty="0">
                <a:solidFill>
                  <a:prstClr val="black"/>
                </a:solidFill>
                <a:latin typeface="Calibri Light" panose="020F0302020204030204"/>
              </a:rPr>
              <a:t>   </a:t>
            </a:r>
            <a:r>
              <a:rPr lang="en-US" sz="1350" b="1" u="sng" dirty="0">
                <a:solidFill>
                  <a:srgbClr val="000000"/>
                </a:solidFill>
                <a:latin typeface="Calibri Light" panose="020F0302020204030204"/>
              </a:rPr>
              <a:t>2015</a:t>
            </a:r>
            <a:r>
              <a:rPr lang="en-US" sz="1350" u="sng" dirty="0">
                <a:solidFill>
                  <a:prstClr val="black"/>
                </a:solidFill>
                <a:latin typeface="Calibri Light" panose="020F0302020204030204"/>
              </a:rPr>
              <a:t>   </a:t>
            </a:r>
            <a:r>
              <a:rPr lang="en-US" sz="1350" b="1" u="sng" dirty="0">
                <a:solidFill>
                  <a:srgbClr val="000000"/>
                </a:solidFill>
                <a:latin typeface="Calibri Light" panose="020F0302020204030204"/>
              </a:rPr>
              <a:t>2016</a:t>
            </a:r>
            <a:r>
              <a:rPr lang="en-US" sz="1350" u="sng" dirty="0">
                <a:solidFill>
                  <a:prstClr val="black"/>
                </a:solidFill>
                <a:latin typeface="Calibri Light" panose="020F0302020204030204"/>
              </a:rPr>
              <a:t>   </a:t>
            </a:r>
            <a:r>
              <a:rPr lang="en-US" sz="1350" b="1" u="sng" dirty="0">
                <a:solidFill>
                  <a:srgbClr val="000000"/>
                </a:solidFill>
                <a:latin typeface="Calibri Light" panose="020F0302020204030204"/>
              </a:rPr>
              <a:t>2017</a:t>
            </a:r>
            <a:r>
              <a:rPr lang="en-US" sz="1350" u="sng" dirty="0">
                <a:solidFill>
                  <a:prstClr val="black"/>
                </a:solidFill>
                <a:latin typeface="Calibri Light" panose="020F0302020204030204"/>
              </a:rPr>
              <a:t> </a:t>
            </a:r>
          </a:p>
          <a:p>
            <a:pPr defTabSz="685800"/>
            <a:r>
              <a:rPr lang="en-US" sz="1350" b="1" dirty="0">
                <a:solidFill>
                  <a:srgbClr val="333333"/>
                </a:solidFill>
                <a:latin typeface="Calibri Light" panose="020F0302020204030204"/>
              </a:rPr>
              <a:t>23.6%</a:t>
            </a:r>
            <a:r>
              <a:rPr lang="en-US" sz="1350" dirty="0">
                <a:solidFill>
                  <a:prstClr val="black"/>
                </a:solidFill>
                <a:latin typeface="Calibri Light" panose="020F0302020204030204"/>
              </a:rPr>
              <a:t> </a:t>
            </a:r>
            <a:r>
              <a:rPr lang="en-US" sz="1350" b="1" dirty="0">
                <a:solidFill>
                  <a:srgbClr val="333333"/>
                </a:solidFill>
                <a:latin typeface="Calibri Light" panose="020F0302020204030204"/>
              </a:rPr>
              <a:t>24.3%</a:t>
            </a:r>
            <a:r>
              <a:rPr lang="en-US" sz="1350" dirty="0">
                <a:solidFill>
                  <a:prstClr val="black"/>
                </a:solidFill>
                <a:latin typeface="Calibri Light" panose="020F0302020204030204"/>
              </a:rPr>
              <a:t> </a:t>
            </a:r>
            <a:r>
              <a:rPr lang="en-US" sz="1350" b="1" dirty="0">
                <a:solidFill>
                  <a:srgbClr val="333333"/>
                </a:solidFill>
                <a:latin typeface="Calibri Light" panose="020F0302020204030204"/>
              </a:rPr>
              <a:t>21.6%</a:t>
            </a:r>
            <a:r>
              <a:rPr lang="en-US" sz="1350" dirty="0">
                <a:solidFill>
                  <a:prstClr val="black"/>
                </a:solidFill>
                <a:latin typeface="Calibri Light" panose="020F0302020204030204"/>
              </a:rPr>
              <a:t> </a:t>
            </a:r>
            <a:r>
              <a:rPr lang="en-US" sz="1350" b="1" dirty="0">
                <a:solidFill>
                  <a:srgbClr val="333333"/>
                </a:solidFill>
                <a:latin typeface="Calibri Light" panose="020F0302020204030204"/>
              </a:rPr>
              <a:t>24.0%</a:t>
            </a:r>
            <a:r>
              <a:rPr lang="en-US" sz="1350" dirty="0">
                <a:solidFill>
                  <a:prstClr val="black"/>
                </a:solidFill>
                <a:latin typeface="Calibri Light" panose="020F0302020204030204"/>
              </a:rPr>
              <a:t> </a:t>
            </a:r>
            <a:r>
              <a:rPr lang="en-US" sz="1350" b="1" dirty="0">
                <a:solidFill>
                  <a:srgbClr val="548235"/>
                </a:solidFill>
                <a:latin typeface="Calibri Light" panose="020F0302020204030204"/>
              </a:rPr>
              <a:t>26.1%</a:t>
            </a:r>
            <a:r>
              <a:rPr lang="en-US" sz="1350" dirty="0">
                <a:solidFill>
                  <a:prstClr val="black"/>
                </a:solidFill>
                <a:latin typeface="Calibri Light" panose="020F0302020204030204"/>
              </a:rPr>
              <a:t> </a:t>
            </a:r>
          </a:p>
        </p:txBody>
      </p:sp>
    </p:spTree>
    <p:extLst>
      <p:ext uri="{BB962C8B-B14F-4D97-AF65-F5344CB8AC3E}">
        <p14:creationId xmlns:p14="http://schemas.microsoft.com/office/powerpoint/2010/main" val="3782061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F5356-5246-4C08-80C0-78E0968F1A6F}"/>
              </a:ext>
            </a:extLst>
          </p:cNvPr>
          <p:cNvSpPr>
            <a:spLocks noGrp="1"/>
          </p:cNvSpPr>
          <p:nvPr>
            <p:ph type="title"/>
          </p:nvPr>
        </p:nvSpPr>
        <p:spPr>
          <a:xfrm>
            <a:off x="628650" y="1131094"/>
            <a:ext cx="7886700" cy="422192"/>
          </a:xfrm>
        </p:spPr>
        <p:txBody>
          <a:bodyPr>
            <a:normAutofit fontScale="90000"/>
          </a:bodyPr>
          <a:lstStyle/>
          <a:p>
            <a:pPr algn="ctr"/>
            <a:r>
              <a:rPr lang="en-US" dirty="0"/>
              <a:t>Graduation bell curves: Time to Degree</a:t>
            </a:r>
          </a:p>
        </p:txBody>
      </p:sp>
      <p:pic>
        <p:nvPicPr>
          <p:cNvPr id="1026" name="Picture 2">
            <a:extLst>
              <a:ext uri="{FF2B5EF4-FFF2-40B4-BE49-F238E27FC236}">
                <a16:creationId xmlns:a16="http://schemas.microsoft.com/office/drawing/2014/main" id="{E2938DB7-CC70-4AE3-BEA6-52F44F111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755" y="1724822"/>
            <a:ext cx="4494628" cy="326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353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8A682B-1FB3-4AAB-B437-0D92D11F5F9D}"/>
              </a:ext>
            </a:extLst>
          </p:cNvPr>
          <p:cNvSpPr>
            <a:spLocks noGrp="1"/>
          </p:cNvSpPr>
          <p:nvPr>
            <p:ph type="title"/>
          </p:nvPr>
        </p:nvSpPr>
        <p:spPr>
          <a:xfrm>
            <a:off x="628650" y="1131094"/>
            <a:ext cx="7886700" cy="473372"/>
          </a:xfrm>
        </p:spPr>
        <p:txBody>
          <a:bodyPr>
            <a:noAutofit/>
          </a:bodyPr>
          <a:lstStyle/>
          <a:p>
            <a:r>
              <a:rPr lang="en-US" dirty="0"/>
              <a:t>Boyer Report recommendations, ca. 1998</a:t>
            </a:r>
          </a:p>
        </p:txBody>
      </p:sp>
      <p:sp>
        <p:nvSpPr>
          <p:cNvPr id="5" name="Content Placeholder 4">
            <a:extLst>
              <a:ext uri="{FF2B5EF4-FFF2-40B4-BE49-F238E27FC236}">
                <a16:creationId xmlns:a16="http://schemas.microsoft.com/office/drawing/2014/main" id="{7CFC8F6C-CF4E-444A-9867-C6C8FDB597C2}"/>
              </a:ext>
            </a:extLst>
          </p:cNvPr>
          <p:cNvSpPr>
            <a:spLocks noGrp="1"/>
          </p:cNvSpPr>
          <p:nvPr>
            <p:ph sz="half" idx="1"/>
          </p:nvPr>
        </p:nvSpPr>
        <p:spPr>
          <a:xfrm>
            <a:off x="556148" y="1797248"/>
            <a:ext cx="3886200" cy="3693408"/>
          </a:xfrm>
          <a:noFill/>
        </p:spPr>
        <p:txBody>
          <a:bodyPr>
            <a:normAutofit fontScale="70000" lnSpcReduction="20000"/>
          </a:bodyPr>
          <a:lstStyle/>
          <a:p>
            <a:pPr marL="0" indent="0">
              <a:buNone/>
            </a:pPr>
            <a:r>
              <a:rPr lang="en-US" b="1" dirty="0"/>
              <a:t>Academic institutions should afford to students these rights:</a:t>
            </a:r>
          </a:p>
          <a:p>
            <a:pPr marL="385763" indent="-385763">
              <a:buAutoNum type="arabicPeriod"/>
            </a:pPr>
            <a:r>
              <a:rPr lang="en-US" dirty="0"/>
              <a:t>Opportunities to learn through inquiry rather than simple transmission of knowledge.</a:t>
            </a:r>
          </a:p>
          <a:p>
            <a:pPr marL="385763" indent="-385763">
              <a:buAutoNum type="arabicPeriod"/>
            </a:pPr>
            <a:r>
              <a:rPr lang="en-US" dirty="0"/>
              <a:t>Training in the skills necessary for oral and written communication at a level that will serve the student both within the university and in postgraduate professional and personal life. </a:t>
            </a:r>
          </a:p>
          <a:p>
            <a:pPr marL="385763" indent="-385763">
              <a:buAutoNum type="arabicPeriod"/>
            </a:pPr>
            <a:r>
              <a:rPr lang="en-US" dirty="0"/>
              <a:t>Appreciation of arts, humanities, sciences, and social sciences, and the opportunity to experience them at any intensity and depth the student can accommodate. </a:t>
            </a:r>
          </a:p>
          <a:p>
            <a:pPr marL="385763" indent="-385763">
              <a:buAutoNum type="arabicPeriod"/>
            </a:pPr>
            <a:r>
              <a:rPr lang="en-US" dirty="0"/>
              <a:t>Careful and comprehensive preparation for whatever may lie beyond graduation, whether it be graduate school, professional school, or first professional position. </a:t>
            </a:r>
          </a:p>
        </p:txBody>
      </p:sp>
      <p:sp>
        <p:nvSpPr>
          <p:cNvPr id="6" name="Content Placeholder 5">
            <a:extLst>
              <a:ext uri="{FF2B5EF4-FFF2-40B4-BE49-F238E27FC236}">
                <a16:creationId xmlns:a16="http://schemas.microsoft.com/office/drawing/2014/main" id="{7FB9691F-FA8A-489E-9CEE-FB65D5C7B44E}"/>
              </a:ext>
            </a:extLst>
          </p:cNvPr>
          <p:cNvSpPr>
            <a:spLocks noGrp="1"/>
          </p:cNvSpPr>
          <p:nvPr>
            <p:ph sz="half" idx="2"/>
          </p:nvPr>
        </p:nvSpPr>
        <p:spPr>
          <a:xfrm>
            <a:off x="4572000" y="1797249"/>
            <a:ext cx="3886200" cy="3598904"/>
          </a:xfrm>
        </p:spPr>
        <p:txBody>
          <a:bodyPr>
            <a:normAutofit fontScale="70000" lnSpcReduction="20000"/>
          </a:bodyPr>
          <a:lstStyle/>
          <a:p>
            <a:pPr marL="0" indent="0">
              <a:buNone/>
            </a:pPr>
            <a:r>
              <a:rPr lang="en-US" b="1" dirty="0"/>
              <a:t>The student in a research university… has these additional rights: </a:t>
            </a:r>
          </a:p>
          <a:p>
            <a:pPr marL="385763" indent="-385763">
              <a:buAutoNum type="arabicPeriod"/>
            </a:pPr>
            <a:r>
              <a:rPr lang="en-US" dirty="0"/>
              <a:t>Expectation of and opportunity for work with talented senior researchers to help and guide the student's efforts. </a:t>
            </a:r>
          </a:p>
          <a:p>
            <a:pPr marL="385763" indent="-385763">
              <a:buAutoNum type="arabicPeriod"/>
            </a:pPr>
            <a:r>
              <a:rPr lang="en-US" dirty="0"/>
              <a:t>Access to first-class facilities in which to pursue research laboratories, libraries, studios, computer systems, concert halls. </a:t>
            </a:r>
          </a:p>
          <a:p>
            <a:pPr marL="385763" indent="-385763">
              <a:buAutoNum type="arabicPeriod"/>
            </a:pPr>
            <a:r>
              <a:rPr lang="en-US" dirty="0"/>
              <a:t>Many options among fields of study and directions to move within those fields, including areas and choices not found in other kinds of institutions. </a:t>
            </a:r>
          </a:p>
          <a:p>
            <a:pPr marL="385763" indent="-385763">
              <a:buAutoNum type="arabicPeriod"/>
            </a:pPr>
            <a:r>
              <a:rPr lang="en-US" dirty="0"/>
              <a:t>Opportunities to interact with people of backgrounds, cultures, and experiences different from the student's own and with pursuers of knowledge at every level of accomplishment, from [first-year] students to senior research faculty. </a:t>
            </a:r>
          </a:p>
        </p:txBody>
      </p:sp>
      <p:sp>
        <p:nvSpPr>
          <p:cNvPr id="3" name="TextBox 2">
            <a:extLst>
              <a:ext uri="{FF2B5EF4-FFF2-40B4-BE49-F238E27FC236}">
                <a16:creationId xmlns:a16="http://schemas.microsoft.com/office/drawing/2014/main" id="{742CE450-DE95-8547-B23C-8B3A2D0D9118}"/>
              </a:ext>
            </a:extLst>
          </p:cNvPr>
          <p:cNvSpPr txBox="1"/>
          <p:nvPr/>
        </p:nvSpPr>
        <p:spPr>
          <a:xfrm>
            <a:off x="209839" y="3586104"/>
            <a:ext cx="348512" cy="646331"/>
          </a:xfrm>
          <a:prstGeom prst="rect">
            <a:avLst/>
          </a:prstGeom>
          <a:noFill/>
        </p:spPr>
        <p:txBody>
          <a:bodyPr wrap="square" rtlCol="0">
            <a:spAutoFit/>
          </a:bodyPr>
          <a:lstStyle/>
          <a:p>
            <a:pPr defTabSz="685800"/>
            <a:r>
              <a:rPr lang="en-US" sz="3600" b="1" dirty="0">
                <a:solidFill>
                  <a:srgbClr val="FFC000">
                    <a:lumMod val="60000"/>
                    <a:lumOff val="40000"/>
                  </a:srgbClr>
                </a:solidFill>
                <a:latin typeface="Calibri" panose="020F0502020204030204"/>
              </a:rPr>
              <a:t>?</a:t>
            </a:r>
          </a:p>
        </p:txBody>
      </p:sp>
      <p:sp>
        <p:nvSpPr>
          <p:cNvPr id="7" name="TextBox 6">
            <a:extLst>
              <a:ext uri="{FF2B5EF4-FFF2-40B4-BE49-F238E27FC236}">
                <a16:creationId xmlns:a16="http://schemas.microsoft.com/office/drawing/2014/main" id="{85CB2A1E-9D89-2E49-A881-57D4DFF6EB91}"/>
              </a:ext>
            </a:extLst>
          </p:cNvPr>
          <p:cNvSpPr txBox="1"/>
          <p:nvPr/>
        </p:nvSpPr>
        <p:spPr>
          <a:xfrm>
            <a:off x="209839" y="2757463"/>
            <a:ext cx="348512" cy="646331"/>
          </a:xfrm>
          <a:prstGeom prst="rect">
            <a:avLst/>
          </a:prstGeom>
          <a:noFill/>
        </p:spPr>
        <p:txBody>
          <a:bodyPr wrap="square" rtlCol="0">
            <a:spAutoFit/>
          </a:bodyPr>
          <a:lstStyle/>
          <a:p>
            <a:pPr defTabSz="685800"/>
            <a:r>
              <a:rPr lang="en-US" sz="3600" b="1" dirty="0">
                <a:solidFill>
                  <a:srgbClr val="FFC000">
                    <a:lumMod val="60000"/>
                    <a:lumOff val="40000"/>
                  </a:srgbClr>
                </a:solidFill>
                <a:latin typeface="Calibri" panose="020F0502020204030204"/>
              </a:rPr>
              <a:t>?</a:t>
            </a:r>
          </a:p>
        </p:txBody>
      </p:sp>
      <p:sp>
        <p:nvSpPr>
          <p:cNvPr id="11" name="TextBox 10">
            <a:extLst>
              <a:ext uri="{FF2B5EF4-FFF2-40B4-BE49-F238E27FC236}">
                <a16:creationId xmlns:a16="http://schemas.microsoft.com/office/drawing/2014/main" id="{A3BF104B-16B4-7346-9FBF-6465647FFCFC}"/>
              </a:ext>
            </a:extLst>
          </p:cNvPr>
          <p:cNvSpPr txBox="1"/>
          <p:nvPr/>
        </p:nvSpPr>
        <p:spPr>
          <a:xfrm>
            <a:off x="8635659" y="2728290"/>
            <a:ext cx="348512" cy="646331"/>
          </a:xfrm>
          <a:prstGeom prst="rect">
            <a:avLst/>
          </a:prstGeom>
          <a:noFill/>
        </p:spPr>
        <p:txBody>
          <a:bodyPr wrap="square" rtlCol="0">
            <a:spAutoFit/>
          </a:bodyPr>
          <a:lstStyle/>
          <a:p>
            <a:pPr defTabSz="685800"/>
            <a:r>
              <a:rPr lang="en-US" sz="3600" b="1" dirty="0">
                <a:solidFill>
                  <a:srgbClr val="FFC000">
                    <a:lumMod val="60000"/>
                    <a:lumOff val="40000"/>
                  </a:srgbClr>
                </a:solidFill>
                <a:latin typeface="Calibri" panose="020F0502020204030204"/>
              </a:rPr>
              <a:t>?</a:t>
            </a:r>
          </a:p>
        </p:txBody>
      </p:sp>
      <p:sp>
        <p:nvSpPr>
          <p:cNvPr id="13" name="TextBox 12">
            <a:extLst>
              <a:ext uri="{FF2B5EF4-FFF2-40B4-BE49-F238E27FC236}">
                <a16:creationId xmlns:a16="http://schemas.microsoft.com/office/drawing/2014/main" id="{BC9D2DCD-1F04-4134-B542-8D7BB8408F99}"/>
              </a:ext>
            </a:extLst>
          </p:cNvPr>
          <p:cNvSpPr txBox="1"/>
          <p:nvPr/>
        </p:nvSpPr>
        <p:spPr>
          <a:xfrm>
            <a:off x="215284" y="2104235"/>
            <a:ext cx="348512" cy="646331"/>
          </a:xfrm>
          <a:prstGeom prst="rect">
            <a:avLst/>
          </a:prstGeom>
          <a:noFill/>
        </p:spPr>
        <p:txBody>
          <a:bodyPr wrap="square" rtlCol="0">
            <a:spAutoFit/>
          </a:bodyPr>
          <a:lstStyle/>
          <a:p>
            <a:pPr defTabSz="685800"/>
            <a:r>
              <a:rPr lang="en-US" sz="3600" b="1" dirty="0">
                <a:solidFill>
                  <a:srgbClr val="FFC000">
                    <a:lumMod val="60000"/>
                    <a:lumOff val="40000"/>
                  </a:srgbClr>
                </a:solidFill>
                <a:latin typeface="Calibri" panose="020F0502020204030204"/>
              </a:rPr>
              <a:t>?</a:t>
            </a:r>
          </a:p>
        </p:txBody>
      </p:sp>
      <p:sp>
        <p:nvSpPr>
          <p:cNvPr id="14" name="TextBox 13">
            <a:extLst>
              <a:ext uri="{FF2B5EF4-FFF2-40B4-BE49-F238E27FC236}">
                <a16:creationId xmlns:a16="http://schemas.microsoft.com/office/drawing/2014/main" id="{E084849F-4CF9-475A-A911-E32CE37FE302}"/>
              </a:ext>
            </a:extLst>
          </p:cNvPr>
          <p:cNvSpPr txBox="1"/>
          <p:nvPr/>
        </p:nvSpPr>
        <p:spPr>
          <a:xfrm>
            <a:off x="8635659" y="2104236"/>
            <a:ext cx="348512" cy="646331"/>
          </a:xfrm>
          <a:prstGeom prst="rect">
            <a:avLst/>
          </a:prstGeom>
          <a:noFill/>
        </p:spPr>
        <p:txBody>
          <a:bodyPr wrap="square" rtlCol="0">
            <a:spAutoFit/>
          </a:bodyPr>
          <a:lstStyle/>
          <a:p>
            <a:pPr defTabSz="685800"/>
            <a:r>
              <a:rPr lang="en-US" sz="3600" b="1" dirty="0">
                <a:solidFill>
                  <a:srgbClr val="FFC000">
                    <a:lumMod val="60000"/>
                    <a:lumOff val="40000"/>
                  </a:srgbClr>
                </a:solidFill>
                <a:latin typeface="Calibri" panose="020F0502020204030204"/>
              </a:rPr>
              <a:t>?</a:t>
            </a:r>
          </a:p>
        </p:txBody>
      </p:sp>
      <p:sp>
        <p:nvSpPr>
          <p:cNvPr id="15" name="TextBox 14">
            <a:extLst>
              <a:ext uri="{FF2B5EF4-FFF2-40B4-BE49-F238E27FC236}">
                <a16:creationId xmlns:a16="http://schemas.microsoft.com/office/drawing/2014/main" id="{8BFB9459-5DAE-4189-9872-AC9857E53328}"/>
              </a:ext>
            </a:extLst>
          </p:cNvPr>
          <p:cNvSpPr txBox="1"/>
          <p:nvPr/>
        </p:nvSpPr>
        <p:spPr>
          <a:xfrm>
            <a:off x="8635659" y="3355195"/>
            <a:ext cx="348512" cy="646331"/>
          </a:xfrm>
          <a:prstGeom prst="rect">
            <a:avLst/>
          </a:prstGeom>
          <a:noFill/>
        </p:spPr>
        <p:txBody>
          <a:bodyPr wrap="square" rtlCol="0">
            <a:spAutoFit/>
          </a:bodyPr>
          <a:lstStyle/>
          <a:p>
            <a:pPr defTabSz="685800"/>
            <a:r>
              <a:rPr lang="en-US" sz="3600" b="1" dirty="0">
                <a:solidFill>
                  <a:srgbClr val="FFC000">
                    <a:lumMod val="60000"/>
                    <a:lumOff val="40000"/>
                  </a:srgbClr>
                </a:solidFill>
                <a:latin typeface="Calibri" panose="020F0502020204030204"/>
              </a:rPr>
              <a:t>?</a:t>
            </a:r>
          </a:p>
        </p:txBody>
      </p:sp>
      <p:sp>
        <p:nvSpPr>
          <p:cNvPr id="16" name="TextBox 15">
            <a:extLst>
              <a:ext uri="{FF2B5EF4-FFF2-40B4-BE49-F238E27FC236}">
                <a16:creationId xmlns:a16="http://schemas.microsoft.com/office/drawing/2014/main" id="{C50CFE1A-E10A-4D52-9F8D-2D0F73C468E9}"/>
              </a:ext>
            </a:extLst>
          </p:cNvPr>
          <p:cNvSpPr txBox="1"/>
          <p:nvPr/>
        </p:nvSpPr>
        <p:spPr>
          <a:xfrm>
            <a:off x="8635659" y="4067164"/>
            <a:ext cx="348512" cy="646331"/>
          </a:xfrm>
          <a:prstGeom prst="rect">
            <a:avLst/>
          </a:prstGeom>
          <a:noFill/>
        </p:spPr>
        <p:txBody>
          <a:bodyPr wrap="square" rtlCol="0">
            <a:spAutoFit/>
          </a:bodyPr>
          <a:lstStyle/>
          <a:p>
            <a:pPr defTabSz="685800"/>
            <a:r>
              <a:rPr lang="en-US" sz="3600" b="1" dirty="0">
                <a:solidFill>
                  <a:srgbClr val="FFC000">
                    <a:lumMod val="60000"/>
                    <a:lumOff val="40000"/>
                  </a:srgbClr>
                </a:solidFill>
                <a:latin typeface="Calibri" panose="020F0502020204030204"/>
              </a:rPr>
              <a:t>?</a:t>
            </a:r>
          </a:p>
        </p:txBody>
      </p:sp>
      <p:sp>
        <p:nvSpPr>
          <p:cNvPr id="17" name="TextBox 16">
            <a:extLst>
              <a:ext uri="{FF2B5EF4-FFF2-40B4-BE49-F238E27FC236}">
                <a16:creationId xmlns:a16="http://schemas.microsoft.com/office/drawing/2014/main" id="{0DC163E6-AC0F-4595-9130-64ACA8E57010}"/>
              </a:ext>
            </a:extLst>
          </p:cNvPr>
          <p:cNvSpPr txBox="1"/>
          <p:nvPr/>
        </p:nvSpPr>
        <p:spPr>
          <a:xfrm>
            <a:off x="215284" y="4364431"/>
            <a:ext cx="348512" cy="646331"/>
          </a:xfrm>
          <a:prstGeom prst="rect">
            <a:avLst/>
          </a:prstGeom>
          <a:noFill/>
        </p:spPr>
        <p:txBody>
          <a:bodyPr wrap="square" rtlCol="0">
            <a:spAutoFit/>
          </a:bodyPr>
          <a:lstStyle/>
          <a:p>
            <a:pPr defTabSz="685800"/>
            <a:r>
              <a:rPr lang="en-US" sz="3600" b="1" dirty="0">
                <a:solidFill>
                  <a:srgbClr val="FFC000">
                    <a:lumMod val="60000"/>
                    <a:lumOff val="40000"/>
                  </a:srgbClr>
                </a:solidFill>
                <a:latin typeface="Calibri" panose="020F0502020204030204"/>
              </a:rPr>
              <a:t>?</a:t>
            </a:r>
          </a:p>
        </p:txBody>
      </p:sp>
    </p:spTree>
    <p:extLst>
      <p:ext uri="{BB962C8B-B14F-4D97-AF65-F5344CB8AC3E}">
        <p14:creationId xmlns:p14="http://schemas.microsoft.com/office/powerpoint/2010/main" val="1904039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 name="Rounded Rectangle 15">
            <a:extLst>
              <a:ext uri="{FF2B5EF4-FFF2-40B4-BE49-F238E27FC236}">
                <a16:creationId xmlns:a16="http://schemas.microsoft.com/office/drawing/2014/main" id="{F7CB8CFA-22D9-4235-971C-2B32BBF6CF54}"/>
              </a:ext>
            </a:extLst>
          </p:cNvPr>
          <p:cNvSpPr/>
          <p:nvPr/>
        </p:nvSpPr>
        <p:spPr>
          <a:xfrm>
            <a:off x="2249971" y="1449703"/>
            <a:ext cx="4644059" cy="3308954"/>
          </a:xfrm>
          <a:prstGeom prst="round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6" name="Title 1">
            <a:extLst>
              <a:ext uri="{FF2B5EF4-FFF2-40B4-BE49-F238E27FC236}">
                <a16:creationId xmlns:a16="http://schemas.microsoft.com/office/drawing/2014/main" id="{57DA25F5-E5D4-43AD-A33A-5005E4929F00}"/>
              </a:ext>
            </a:extLst>
          </p:cNvPr>
          <p:cNvSpPr txBox="1">
            <a:spLocks/>
          </p:cNvSpPr>
          <p:nvPr/>
        </p:nvSpPr>
        <p:spPr>
          <a:xfrm>
            <a:off x="628650" y="962102"/>
            <a:ext cx="7886700" cy="475664"/>
          </a:xfrm>
          <a:prstGeom prst="rect">
            <a:avLst/>
          </a:prstGeom>
          <a:ln>
            <a:noFill/>
          </a:ln>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en-US" sz="3300" dirty="0">
                <a:solidFill>
                  <a:prstClr val="black"/>
                </a:solidFill>
                <a:latin typeface="Calibri Light" panose="020F0302020204030204"/>
              </a:rPr>
              <a:t>Challenges to Retention</a:t>
            </a:r>
          </a:p>
        </p:txBody>
      </p:sp>
      <p:sp>
        <p:nvSpPr>
          <p:cNvPr id="27" name="Oval 26">
            <a:extLst>
              <a:ext uri="{FF2B5EF4-FFF2-40B4-BE49-F238E27FC236}">
                <a16:creationId xmlns:a16="http://schemas.microsoft.com/office/drawing/2014/main" id="{E1114DF9-AAD8-4065-931C-90FCE483DCAC}"/>
              </a:ext>
            </a:extLst>
          </p:cNvPr>
          <p:cNvSpPr/>
          <p:nvPr/>
        </p:nvSpPr>
        <p:spPr>
          <a:xfrm>
            <a:off x="177247" y="2665172"/>
            <a:ext cx="1580322" cy="1051063"/>
          </a:xfrm>
          <a:prstGeom prst="ellipse">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latin typeface="Calibri" panose="020F0502020204030204"/>
              </a:rPr>
              <a:t>Admission</a:t>
            </a:r>
          </a:p>
        </p:txBody>
      </p:sp>
      <p:sp>
        <p:nvSpPr>
          <p:cNvPr id="28" name="Oval 27">
            <a:extLst>
              <a:ext uri="{FF2B5EF4-FFF2-40B4-BE49-F238E27FC236}">
                <a16:creationId xmlns:a16="http://schemas.microsoft.com/office/drawing/2014/main" id="{EEE6C604-E704-4F28-9C1F-1A9573407A80}"/>
              </a:ext>
            </a:extLst>
          </p:cNvPr>
          <p:cNvSpPr/>
          <p:nvPr/>
        </p:nvSpPr>
        <p:spPr>
          <a:xfrm>
            <a:off x="7398854" y="2657122"/>
            <a:ext cx="1580322" cy="1051063"/>
          </a:xfrm>
          <a:prstGeom prst="ellipse">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latin typeface="Calibri" panose="020F0502020204030204"/>
              </a:rPr>
              <a:t>Graduation</a:t>
            </a:r>
          </a:p>
        </p:txBody>
      </p:sp>
      <p:sp>
        <p:nvSpPr>
          <p:cNvPr id="29" name="Oval 28">
            <a:extLst>
              <a:ext uri="{FF2B5EF4-FFF2-40B4-BE49-F238E27FC236}">
                <a16:creationId xmlns:a16="http://schemas.microsoft.com/office/drawing/2014/main" id="{A6133608-50EA-4CB4-A41A-5610B03D9E81}"/>
              </a:ext>
            </a:extLst>
          </p:cNvPr>
          <p:cNvSpPr/>
          <p:nvPr/>
        </p:nvSpPr>
        <p:spPr>
          <a:xfrm>
            <a:off x="3720961" y="1527882"/>
            <a:ext cx="1580322" cy="1051063"/>
          </a:xfrm>
          <a:prstGeom prst="ellipse">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latin typeface="Calibri" panose="020F0502020204030204"/>
              </a:rPr>
              <a:t>Personal</a:t>
            </a:r>
          </a:p>
        </p:txBody>
      </p:sp>
      <p:sp>
        <p:nvSpPr>
          <p:cNvPr id="30" name="Oval 29">
            <a:extLst>
              <a:ext uri="{FF2B5EF4-FFF2-40B4-BE49-F238E27FC236}">
                <a16:creationId xmlns:a16="http://schemas.microsoft.com/office/drawing/2014/main" id="{F45F1ABE-10F6-47BF-8AFD-F1D16864BB46}"/>
              </a:ext>
            </a:extLst>
          </p:cNvPr>
          <p:cNvSpPr/>
          <p:nvPr/>
        </p:nvSpPr>
        <p:spPr>
          <a:xfrm>
            <a:off x="5135633" y="3303805"/>
            <a:ext cx="1580322" cy="1051063"/>
          </a:xfrm>
          <a:prstGeom prst="ellipse">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latin typeface="Calibri" panose="020F0502020204030204"/>
              </a:rPr>
              <a:t>Cultural</a:t>
            </a:r>
          </a:p>
        </p:txBody>
      </p:sp>
      <p:sp>
        <p:nvSpPr>
          <p:cNvPr id="31" name="Oval 30">
            <a:extLst>
              <a:ext uri="{FF2B5EF4-FFF2-40B4-BE49-F238E27FC236}">
                <a16:creationId xmlns:a16="http://schemas.microsoft.com/office/drawing/2014/main" id="{D28EEA53-B103-4DC6-AF24-26BB81B3D9DC}"/>
              </a:ext>
            </a:extLst>
          </p:cNvPr>
          <p:cNvSpPr/>
          <p:nvPr/>
        </p:nvSpPr>
        <p:spPr>
          <a:xfrm>
            <a:off x="2356816" y="3315592"/>
            <a:ext cx="1580322" cy="1051063"/>
          </a:xfrm>
          <a:prstGeom prst="ellipse">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black"/>
                </a:solidFill>
                <a:latin typeface="Calibri" panose="020F0502020204030204"/>
              </a:rPr>
              <a:t>Academic</a:t>
            </a:r>
          </a:p>
        </p:txBody>
      </p:sp>
      <p:sp>
        <p:nvSpPr>
          <p:cNvPr id="32" name="Up-Down Arrow 12">
            <a:extLst>
              <a:ext uri="{FF2B5EF4-FFF2-40B4-BE49-F238E27FC236}">
                <a16:creationId xmlns:a16="http://schemas.microsoft.com/office/drawing/2014/main" id="{BD4B3860-4002-4C98-8B2E-6B0684F1BE35}"/>
              </a:ext>
            </a:extLst>
          </p:cNvPr>
          <p:cNvSpPr/>
          <p:nvPr/>
        </p:nvSpPr>
        <p:spPr>
          <a:xfrm rot="19339969">
            <a:off x="5352853" y="2259463"/>
            <a:ext cx="448483" cy="987944"/>
          </a:xfrm>
          <a:prstGeom prst="upDownArrow">
            <a:avLst/>
          </a:prstGeom>
          <a:solidFill>
            <a:srgbClr val="003B4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3" name="Up-Down Arrow 13">
            <a:extLst>
              <a:ext uri="{FF2B5EF4-FFF2-40B4-BE49-F238E27FC236}">
                <a16:creationId xmlns:a16="http://schemas.microsoft.com/office/drawing/2014/main" id="{9DFD0607-EFD3-4C3C-B5BF-2E59E532FF44}"/>
              </a:ext>
            </a:extLst>
          </p:cNvPr>
          <p:cNvSpPr/>
          <p:nvPr/>
        </p:nvSpPr>
        <p:spPr>
          <a:xfrm rot="2690276">
            <a:off x="3289239" y="2313229"/>
            <a:ext cx="448483" cy="987944"/>
          </a:xfrm>
          <a:prstGeom prst="upDownArrow">
            <a:avLst/>
          </a:prstGeom>
          <a:solidFill>
            <a:srgbClr val="003B4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4" name="Up-Down Arrow 14">
            <a:extLst>
              <a:ext uri="{FF2B5EF4-FFF2-40B4-BE49-F238E27FC236}">
                <a16:creationId xmlns:a16="http://schemas.microsoft.com/office/drawing/2014/main" id="{9C719016-000C-4DD6-9F75-0F3F4765A24A}"/>
              </a:ext>
            </a:extLst>
          </p:cNvPr>
          <p:cNvSpPr/>
          <p:nvPr/>
        </p:nvSpPr>
        <p:spPr>
          <a:xfrm rot="16200000">
            <a:off x="4290522" y="3347150"/>
            <a:ext cx="448483" cy="987944"/>
          </a:xfrm>
          <a:prstGeom prst="upDownArrow">
            <a:avLst/>
          </a:prstGeom>
          <a:solidFill>
            <a:srgbClr val="003B4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5" name="Right Arrow 16">
            <a:extLst>
              <a:ext uri="{FF2B5EF4-FFF2-40B4-BE49-F238E27FC236}">
                <a16:creationId xmlns:a16="http://schemas.microsoft.com/office/drawing/2014/main" id="{C79290DA-A340-4BAF-B6A2-F0A0D7176A65}"/>
              </a:ext>
            </a:extLst>
          </p:cNvPr>
          <p:cNvSpPr/>
          <p:nvPr/>
        </p:nvSpPr>
        <p:spPr>
          <a:xfrm>
            <a:off x="1731686" y="2974721"/>
            <a:ext cx="544168" cy="431963"/>
          </a:xfrm>
          <a:prstGeom prst="rightArrow">
            <a:avLst/>
          </a:prstGeom>
          <a:solidFill>
            <a:srgbClr val="003B4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6" name="Right Arrow 17">
            <a:extLst>
              <a:ext uri="{FF2B5EF4-FFF2-40B4-BE49-F238E27FC236}">
                <a16:creationId xmlns:a16="http://schemas.microsoft.com/office/drawing/2014/main" id="{13FD4196-58F8-4A4C-9D92-85EC3A7E312C}"/>
              </a:ext>
            </a:extLst>
          </p:cNvPr>
          <p:cNvSpPr/>
          <p:nvPr/>
        </p:nvSpPr>
        <p:spPr>
          <a:xfrm>
            <a:off x="6888334" y="2966673"/>
            <a:ext cx="544168" cy="431963"/>
          </a:xfrm>
          <a:prstGeom prst="rightArrow">
            <a:avLst/>
          </a:prstGeom>
          <a:solidFill>
            <a:srgbClr val="003B4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7" name="Bent Arrow 18">
            <a:extLst>
              <a:ext uri="{FF2B5EF4-FFF2-40B4-BE49-F238E27FC236}">
                <a16:creationId xmlns:a16="http://schemas.microsoft.com/office/drawing/2014/main" id="{53495B84-BA18-4401-B9ED-9224653F1E84}"/>
              </a:ext>
            </a:extLst>
          </p:cNvPr>
          <p:cNvSpPr/>
          <p:nvPr/>
        </p:nvSpPr>
        <p:spPr>
          <a:xfrm rot="5400000">
            <a:off x="6858486" y="4191447"/>
            <a:ext cx="506896" cy="417481"/>
          </a:xfrm>
          <a:prstGeom prst="bentArrow">
            <a:avLst/>
          </a:prstGeom>
          <a:solidFill>
            <a:srgbClr val="003B4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cxnSp>
        <p:nvCxnSpPr>
          <p:cNvPr id="38" name="Straight Connector 37">
            <a:extLst>
              <a:ext uri="{FF2B5EF4-FFF2-40B4-BE49-F238E27FC236}">
                <a16:creationId xmlns:a16="http://schemas.microsoft.com/office/drawing/2014/main" id="{89C1621D-B07B-4AEC-BC59-4332EF1F975E}"/>
              </a:ext>
            </a:extLst>
          </p:cNvPr>
          <p:cNvCxnSpPr>
            <a:cxnSpLocks/>
          </p:cNvCxnSpPr>
          <p:nvPr/>
        </p:nvCxnSpPr>
        <p:spPr>
          <a:xfrm>
            <a:off x="6826720" y="4713622"/>
            <a:ext cx="799583" cy="0"/>
          </a:xfrm>
          <a:prstGeom prst="line">
            <a:avLst/>
          </a:prstGeom>
          <a:ln w="123825">
            <a:solidFill>
              <a:srgbClr val="003B49"/>
            </a:solidFill>
          </a:ln>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8F1A7298-6634-4D74-8E00-5E6F529BFA8B}"/>
              </a:ext>
            </a:extLst>
          </p:cNvPr>
          <p:cNvCxnSpPr>
            <a:cxnSpLocks/>
          </p:cNvCxnSpPr>
          <p:nvPr/>
        </p:nvCxnSpPr>
        <p:spPr>
          <a:xfrm>
            <a:off x="6919035" y="4835377"/>
            <a:ext cx="614948" cy="0"/>
          </a:xfrm>
          <a:prstGeom prst="line">
            <a:avLst/>
          </a:prstGeom>
          <a:ln w="123825">
            <a:solidFill>
              <a:srgbClr val="003B49"/>
            </a:solidFill>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1111DB3F-4C95-4496-8001-15137A07EBA6}"/>
              </a:ext>
            </a:extLst>
          </p:cNvPr>
          <p:cNvCxnSpPr>
            <a:cxnSpLocks/>
          </p:cNvCxnSpPr>
          <p:nvPr/>
        </p:nvCxnSpPr>
        <p:spPr>
          <a:xfrm>
            <a:off x="7111934" y="4983437"/>
            <a:ext cx="208741" cy="0"/>
          </a:xfrm>
          <a:prstGeom prst="line">
            <a:avLst/>
          </a:prstGeom>
          <a:ln w="123825">
            <a:solidFill>
              <a:srgbClr val="003B49"/>
            </a:solidFill>
          </a:ln>
        </p:spPr>
        <p:style>
          <a:lnRef idx="3">
            <a:schemeClr val="accent1"/>
          </a:lnRef>
          <a:fillRef idx="0">
            <a:schemeClr val="accent1"/>
          </a:fillRef>
          <a:effectRef idx="2">
            <a:schemeClr val="accent1"/>
          </a:effectRef>
          <a:fontRef idx="minor">
            <a:schemeClr val="tx1"/>
          </a:fontRef>
        </p:style>
      </p:cxnSp>
      <p:sp>
        <p:nvSpPr>
          <p:cNvPr id="41" name="Rectangle 40">
            <a:extLst>
              <a:ext uri="{FF2B5EF4-FFF2-40B4-BE49-F238E27FC236}">
                <a16:creationId xmlns:a16="http://schemas.microsoft.com/office/drawing/2014/main" id="{B8B4D8E0-4FC6-437E-A3CC-FE7AEFE2700F}"/>
              </a:ext>
            </a:extLst>
          </p:cNvPr>
          <p:cNvSpPr/>
          <p:nvPr/>
        </p:nvSpPr>
        <p:spPr>
          <a:xfrm>
            <a:off x="7320675" y="4908420"/>
            <a:ext cx="774123" cy="300082"/>
          </a:xfrm>
          <a:prstGeom prst="rect">
            <a:avLst/>
          </a:prstGeom>
          <a:ln>
            <a:noFill/>
          </a:ln>
        </p:spPr>
        <p:txBody>
          <a:bodyPr wrap="none">
            <a:spAutoFit/>
          </a:bodyPr>
          <a:lstStyle/>
          <a:p>
            <a:pPr defTabSz="685800"/>
            <a:r>
              <a:rPr lang="en-US" sz="1350" dirty="0">
                <a:solidFill>
                  <a:prstClr val="black"/>
                </a:solidFill>
                <a:latin typeface="Calibri" panose="020F0502020204030204"/>
              </a:rPr>
              <a:t>Attrition</a:t>
            </a:r>
          </a:p>
        </p:txBody>
      </p:sp>
      <p:sp>
        <p:nvSpPr>
          <p:cNvPr id="42" name="Curved Down Arrow 28">
            <a:extLst>
              <a:ext uri="{FF2B5EF4-FFF2-40B4-BE49-F238E27FC236}">
                <a16:creationId xmlns:a16="http://schemas.microsoft.com/office/drawing/2014/main" id="{52C1E750-FCCF-48C3-9175-5C3D990FD93D}"/>
              </a:ext>
            </a:extLst>
          </p:cNvPr>
          <p:cNvSpPr/>
          <p:nvPr/>
        </p:nvSpPr>
        <p:spPr>
          <a:xfrm rot="14166953">
            <a:off x="1593535" y="4340461"/>
            <a:ext cx="863015" cy="746321"/>
          </a:xfrm>
          <a:prstGeom prst="curvedDownArrow">
            <a:avLst/>
          </a:prstGeom>
          <a:solidFill>
            <a:srgbClr val="003B4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
        <p:nvSpPr>
          <p:cNvPr id="44" name="Rectangle 43">
            <a:extLst>
              <a:ext uri="{FF2B5EF4-FFF2-40B4-BE49-F238E27FC236}">
                <a16:creationId xmlns:a16="http://schemas.microsoft.com/office/drawing/2014/main" id="{EA3CCB5B-BAB8-4224-BC90-A2E92B7D0821}"/>
              </a:ext>
            </a:extLst>
          </p:cNvPr>
          <p:cNvSpPr/>
          <p:nvPr/>
        </p:nvSpPr>
        <p:spPr>
          <a:xfrm>
            <a:off x="806458" y="4414846"/>
            <a:ext cx="874535" cy="300082"/>
          </a:xfrm>
          <a:prstGeom prst="rect">
            <a:avLst/>
          </a:prstGeom>
          <a:ln>
            <a:noFill/>
          </a:ln>
        </p:spPr>
        <p:txBody>
          <a:bodyPr wrap="none">
            <a:spAutoFit/>
          </a:bodyPr>
          <a:lstStyle/>
          <a:p>
            <a:pPr defTabSz="685800"/>
            <a:r>
              <a:rPr lang="en-US" sz="1350" dirty="0">
                <a:solidFill>
                  <a:prstClr val="black"/>
                </a:solidFill>
                <a:latin typeface="Calibri" panose="020F0502020204030204"/>
              </a:rPr>
              <a:t>Retention</a:t>
            </a:r>
          </a:p>
        </p:txBody>
      </p:sp>
    </p:spTree>
    <p:extLst>
      <p:ext uri="{BB962C8B-B14F-4D97-AF65-F5344CB8AC3E}">
        <p14:creationId xmlns:p14="http://schemas.microsoft.com/office/powerpoint/2010/main" val="3856323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3B38B960-5F50-48A2-BDE7-0AD0D1B2A27F}"/>
              </a:ext>
            </a:extLst>
          </p:cNvPr>
          <p:cNvSpPr>
            <a:spLocks noGrp="1"/>
          </p:cNvSpPr>
          <p:nvPr>
            <p:ph idx="1"/>
          </p:nvPr>
        </p:nvSpPr>
        <p:spPr>
          <a:xfrm>
            <a:off x="628650" y="2042869"/>
            <a:ext cx="7886700" cy="3263504"/>
          </a:xfrm>
        </p:spPr>
        <p:txBody>
          <a:bodyPr>
            <a:normAutofit lnSpcReduction="10000"/>
          </a:bodyPr>
          <a:lstStyle/>
          <a:p>
            <a:r>
              <a:rPr lang="en-US" dirty="0"/>
              <a:t>Personnel: Interventional, evidence-based advising and mentoring for all students by trained staff and faculty; </a:t>
            </a:r>
            <a:r>
              <a:rPr lang="en-US" b="1" i="1" dirty="0"/>
              <a:t>faculty are key to retention</a:t>
            </a:r>
          </a:p>
          <a:p>
            <a:r>
              <a:rPr lang="en-US" dirty="0"/>
              <a:t>Programs: Improved/new programs for transfer and honors students</a:t>
            </a:r>
          </a:p>
          <a:p>
            <a:r>
              <a:rPr lang="en-US" dirty="0"/>
              <a:t>Policies: Improve sub/waiver and transfer equivalency process and practices; improve awareness of federal requirements (pregnancy)</a:t>
            </a:r>
          </a:p>
          <a:p>
            <a:r>
              <a:rPr lang="en-US" dirty="0"/>
              <a:t>Processes: Continuous improvement in advising, tutoring, and support including LEAD, WC, SSC</a:t>
            </a:r>
          </a:p>
          <a:p>
            <a:r>
              <a:rPr lang="en-US" dirty="0"/>
              <a:t>Practices: Consider </a:t>
            </a:r>
            <a:r>
              <a:rPr lang="en-US" dirty="0">
                <a:hlinkClick r:id="rId4"/>
              </a:rPr>
              <a:t>MIT best-practice model</a:t>
            </a:r>
            <a:r>
              <a:rPr lang="en-US" dirty="0"/>
              <a:t>: Pass or “no record” in Year 1 to motivate positive student behavior and reduce stress</a:t>
            </a:r>
            <a:endParaRPr lang="en-US" b="1" dirty="0">
              <a:solidFill>
                <a:srgbClr val="FF0000"/>
              </a:solidFill>
            </a:endParaRPr>
          </a:p>
          <a:p>
            <a:endParaRPr lang="en-US" b="1" dirty="0">
              <a:solidFill>
                <a:srgbClr val="FF0000"/>
              </a:solidFill>
            </a:endParaRPr>
          </a:p>
          <a:p>
            <a:pPr marL="0" indent="0">
              <a:buNone/>
            </a:pPr>
            <a:endParaRPr lang="en-US" b="1" dirty="0">
              <a:solidFill>
                <a:srgbClr val="FF0000"/>
              </a:solidFill>
            </a:endParaRPr>
          </a:p>
        </p:txBody>
      </p:sp>
      <p:sp>
        <p:nvSpPr>
          <p:cNvPr id="9" name="Title 1">
            <a:extLst>
              <a:ext uri="{FF2B5EF4-FFF2-40B4-BE49-F238E27FC236}">
                <a16:creationId xmlns:a16="http://schemas.microsoft.com/office/drawing/2014/main" id="{55582041-D132-4807-B229-8545FA5E4AEF}"/>
              </a:ext>
            </a:extLst>
          </p:cNvPr>
          <p:cNvSpPr>
            <a:spLocks noGrp="1"/>
          </p:cNvSpPr>
          <p:nvPr>
            <p:ph type="title"/>
          </p:nvPr>
        </p:nvSpPr>
        <p:spPr>
          <a:xfrm>
            <a:off x="628650" y="1131094"/>
            <a:ext cx="7886700" cy="994172"/>
          </a:xfrm>
        </p:spPr>
        <p:txBody>
          <a:bodyPr>
            <a:normAutofit fontScale="90000"/>
          </a:bodyPr>
          <a:lstStyle/>
          <a:p>
            <a:r>
              <a:rPr lang="en-US" dirty="0"/>
              <a:t>Meeting Retention Goals: Support &amp; Recovery</a:t>
            </a:r>
          </a:p>
        </p:txBody>
      </p:sp>
    </p:spTree>
    <p:extLst>
      <p:ext uri="{BB962C8B-B14F-4D97-AF65-F5344CB8AC3E}">
        <p14:creationId xmlns:p14="http://schemas.microsoft.com/office/powerpoint/2010/main" val="3283387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05B5-264D-42D0-B489-58402440DF0F}"/>
              </a:ext>
            </a:extLst>
          </p:cNvPr>
          <p:cNvSpPr>
            <a:spLocks noGrp="1"/>
          </p:cNvSpPr>
          <p:nvPr>
            <p:ph type="title"/>
          </p:nvPr>
        </p:nvSpPr>
        <p:spPr>
          <a:xfrm>
            <a:off x="628650" y="967321"/>
            <a:ext cx="7886700" cy="667529"/>
          </a:xfrm>
        </p:spPr>
        <p:txBody>
          <a:bodyPr/>
          <a:lstStyle/>
          <a:p>
            <a:r>
              <a:rPr lang="en-US" dirty="0"/>
              <a:t>Addressing Cultural Retention Factors</a:t>
            </a:r>
          </a:p>
        </p:txBody>
      </p:sp>
      <p:sp>
        <p:nvSpPr>
          <p:cNvPr id="5" name="Content Placeholder 4">
            <a:extLst>
              <a:ext uri="{FF2B5EF4-FFF2-40B4-BE49-F238E27FC236}">
                <a16:creationId xmlns:a16="http://schemas.microsoft.com/office/drawing/2014/main" id="{C2EE1F78-9610-4D76-B7E5-59D8FAD99034}"/>
              </a:ext>
            </a:extLst>
          </p:cNvPr>
          <p:cNvSpPr>
            <a:spLocks noGrp="1"/>
          </p:cNvSpPr>
          <p:nvPr>
            <p:ph idx="1"/>
          </p:nvPr>
        </p:nvSpPr>
        <p:spPr>
          <a:xfrm>
            <a:off x="628650" y="1864669"/>
            <a:ext cx="7886700" cy="3263504"/>
          </a:xfrm>
        </p:spPr>
        <p:txBody>
          <a:bodyPr>
            <a:normAutofit/>
          </a:bodyPr>
          <a:lstStyle/>
          <a:p>
            <a:r>
              <a:rPr lang="en-US" dirty="0"/>
              <a:t>Cultivate “whole student” appeal</a:t>
            </a:r>
          </a:p>
          <a:p>
            <a:r>
              <a:rPr lang="en-US" dirty="0"/>
              <a:t>Become more student-ready as a campus</a:t>
            </a:r>
          </a:p>
          <a:p>
            <a:pPr lvl="1"/>
            <a:r>
              <a:rPr lang="en-US" dirty="0"/>
              <a:t>More diverse, inclusive, welcoming, and fun</a:t>
            </a:r>
          </a:p>
          <a:p>
            <a:r>
              <a:rPr lang="en-US" dirty="0"/>
              <a:t>Engage students fully in arts and humanistic inquiry</a:t>
            </a:r>
          </a:p>
          <a:p>
            <a:r>
              <a:rPr lang="en-US" dirty="0"/>
              <a:t>Provide equal opportunity for all minoritized students (including women) </a:t>
            </a:r>
          </a:p>
          <a:p>
            <a:pPr lvl="1"/>
            <a:r>
              <a:rPr lang="en-US" dirty="0"/>
              <a:t>Curate our media and marketing more carefully</a:t>
            </a:r>
          </a:p>
          <a:p>
            <a:pPr lvl="1"/>
            <a:r>
              <a:rPr lang="en-US" dirty="0"/>
              <a:t>Examine policies for potential (accidental) discrimination</a:t>
            </a:r>
          </a:p>
          <a:p>
            <a:pPr lvl="1"/>
            <a:r>
              <a:rPr lang="en-US" dirty="0"/>
              <a:t>Support Student Diversity Initiatives, Child Development Center</a:t>
            </a:r>
          </a:p>
        </p:txBody>
      </p:sp>
      <p:pic>
        <p:nvPicPr>
          <p:cNvPr id="1028" name="Picture 4" descr="Joe Miner - University of Missouri-Rolla | University of missouri, Rolla,  Missouri">
            <a:extLst>
              <a:ext uri="{FF2B5EF4-FFF2-40B4-BE49-F238E27FC236}">
                <a16:creationId xmlns:a16="http://schemas.microsoft.com/office/drawing/2014/main" id="{A728E670-DA5F-45EE-B8BB-0FF87101B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6108" y="3915271"/>
            <a:ext cx="836144" cy="91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09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a:solidFill>
                  <a:srgbClr val="003B49"/>
                </a:solidFill>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D. Westenberg,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194041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05B5-264D-42D0-B489-58402440DF0F}"/>
              </a:ext>
            </a:extLst>
          </p:cNvPr>
          <p:cNvSpPr>
            <a:spLocks noGrp="1"/>
          </p:cNvSpPr>
          <p:nvPr>
            <p:ph type="title"/>
          </p:nvPr>
        </p:nvSpPr>
        <p:spPr>
          <a:xfrm>
            <a:off x="628650" y="1131094"/>
            <a:ext cx="7886700" cy="528596"/>
          </a:xfrm>
        </p:spPr>
        <p:txBody>
          <a:bodyPr>
            <a:normAutofit fontScale="90000"/>
          </a:bodyPr>
          <a:lstStyle/>
          <a:p>
            <a:r>
              <a:rPr lang="en-US" dirty="0"/>
              <a:t>Personal engagement strategies</a:t>
            </a:r>
          </a:p>
        </p:txBody>
      </p:sp>
      <p:sp>
        <p:nvSpPr>
          <p:cNvPr id="3" name="Content Placeholder 2">
            <a:extLst>
              <a:ext uri="{FF2B5EF4-FFF2-40B4-BE49-F238E27FC236}">
                <a16:creationId xmlns:a16="http://schemas.microsoft.com/office/drawing/2014/main" id="{20319303-17CB-4C67-BD45-448FDBE888F4}"/>
              </a:ext>
            </a:extLst>
          </p:cNvPr>
          <p:cNvSpPr>
            <a:spLocks noGrp="1"/>
          </p:cNvSpPr>
          <p:nvPr>
            <p:ph idx="1"/>
          </p:nvPr>
        </p:nvSpPr>
        <p:spPr>
          <a:xfrm>
            <a:off x="628650" y="1659690"/>
            <a:ext cx="7886700" cy="3263504"/>
          </a:xfrm>
        </p:spPr>
        <p:txBody>
          <a:bodyPr>
            <a:normAutofit/>
          </a:bodyPr>
          <a:lstStyle/>
          <a:p>
            <a:r>
              <a:rPr lang="en-US" dirty="0"/>
              <a:t>Demonstrate appreciation for students in our courses, programs, campus spaces</a:t>
            </a:r>
          </a:p>
          <a:p>
            <a:r>
              <a:rPr lang="en-US" dirty="0"/>
              <a:t>Assume not every student is doing okay; recognize vulnerability of students throughout educational journey</a:t>
            </a:r>
          </a:p>
          <a:p>
            <a:r>
              <a:rPr lang="en-US" dirty="0"/>
              <a:t>Be aware of campus life and resources; encourage students to participate, through verbal suggestions as well as extra credit when appropriate</a:t>
            </a:r>
          </a:p>
          <a:p>
            <a:r>
              <a:rPr lang="en-US" dirty="0"/>
              <a:t>Request feedback from students and respond to it mid-course</a:t>
            </a:r>
          </a:p>
        </p:txBody>
      </p:sp>
    </p:spTree>
    <p:extLst>
      <p:ext uri="{BB962C8B-B14F-4D97-AF65-F5344CB8AC3E}">
        <p14:creationId xmlns:p14="http://schemas.microsoft.com/office/powerpoint/2010/main" val="325062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05B5-264D-42D0-B489-58402440DF0F}"/>
              </a:ext>
            </a:extLst>
          </p:cNvPr>
          <p:cNvSpPr>
            <a:spLocks noGrp="1"/>
          </p:cNvSpPr>
          <p:nvPr>
            <p:ph type="title"/>
          </p:nvPr>
        </p:nvSpPr>
        <p:spPr>
          <a:xfrm>
            <a:off x="628650" y="967321"/>
            <a:ext cx="8145236" cy="667529"/>
          </a:xfrm>
        </p:spPr>
        <p:txBody>
          <a:bodyPr>
            <a:normAutofit/>
          </a:bodyPr>
          <a:lstStyle/>
          <a:p>
            <a:r>
              <a:rPr lang="en-US" dirty="0"/>
              <a:t>Holistic Retention From Start to Graduation</a:t>
            </a:r>
          </a:p>
        </p:txBody>
      </p:sp>
      <p:sp>
        <p:nvSpPr>
          <p:cNvPr id="5" name="Content Placeholder 4">
            <a:extLst>
              <a:ext uri="{FF2B5EF4-FFF2-40B4-BE49-F238E27FC236}">
                <a16:creationId xmlns:a16="http://schemas.microsoft.com/office/drawing/2014/main" id="{C2EE1F78-9610-4D76-B7E5-59D8FAD99034}"/>
              </a:ext>
            </a:extLst>
          </p:cNvPr>
          <p:cNvSpPr>
            <a:spLocks noGrp="1"/>
          </p:cNvSpPr>
          <p:nvPr>
            <p:ph idx="1"/>
          </p:nvPr>
        </p:nvSpPr>
        <p:spPr>
          <a:xfrm>
            <a:off x="628650" y="1864669"/>
            <a:ext cx="7886700" cy="3263504"/>
          </a:xfrm>
        </p:spPr>
        <p:txBody>
          <a:bodyPr>
            <a:normAutofit fontScale="92500" lnSpcReduction="10000"/>
          </a:bodyPr>
          <a:lstStyle/>
          <a:p>
            <a:r>
              <a:rPr lang="en-US" dirty="0"/>
              <a:t>Ask &amp; listen; e.g., generate better data about why students leave</a:t>
            </a:r>
          </a:p>
          <a:p>
            <a:r>
              <a:rPr lang="en-US" dirty="0"/>
              <a:t>Continue to track data about opt-outs, transfer-outs, drop-outs, stop-outs</a:t>
            </a:r>
          </a:p>
          <a:p>
            <a:r>
              <a:rPr lang="en-US" dirty="0"/>
              <a:t>Advise students of options or resources that might keep them here, before they leave</a:t>
            </a:r>
          </a:p>
          <a:p>
            <a:r>
              <a:rPr lang="en-US" dirty="0"/>
              <a:t>Learn from attrition and adjust to needs we can provide through programs, policies, resources</a:t>
            </a:r>
          </a:p>
          <a:p>
            <a:r>
              <a:rPr lang="en-US" dirty="0"/>
              <a:t>Make retention everyone’s job through position descriptions and performance reviews</a:t>
            </a:r>
          </a:p>
          <a:p>
            <a:r>
              <a:rPr lang="en-US" dirty="0"/>
              <a:t>Full staffing, full service in every corner of campus</a:t>
            </a:r>
            <a:br>
              <a:rPr lang="en-US" dirty="0"/>
            </a:br>
            <a:br>
              <a:rPr lang="en-US" dirty="0"/>
            </a:br>
            <a:endParaRPr lang="en-US" b="1" dirty="0">
              <a:solidFill>
                <a:srgbClr val="FF0000"/>
              </a:solidFill>
            </a:endParaRPr>
          </a:p>
        </p:txBody>
      </p:sp>
    </p:spTree>
    <p:extLst>
      <p:ext uri="{BB962C8B-B14F-4D97-AF65-F5344CB8AC3E}">
        <p14:creationId xmlns:p14="http://schemas.microsoft.com/office/powerpoint/2010/main" val="3396037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4D5D-70A0-42D4-8273-120AD175ECCD}"/>
              </a:ext>
            </a:extLst>
          </p:cNvPr>
          <p:cNvSpPr>
            <a:spLocks noGrp="1"/>
          </p:cNvSpPr>
          <p:nvPr>
            <p:ph type="ctrTitle"/>
          </p:nvPr>
        </p:nvSpPr>
        <p:spPr/>
        <p:txBody>
          <a:bodyPr>
            <a:normAutofit/>
          </a:bodyPr>
          <a:lstStyle/>
          <a:p>
            <a:r>
              <a:rPr lang="en-US" sz="3600" dirty="0">
                <a:latin typeface="Trebuchet MS" panose="020B0603020202020204" pitchFamily="34" charset="0"/>
                <a:ea typeface="Adobe Gothic Std B" panose="020B0800000000000000" pitchFamily="34" charset="-128"/>
              </a:rPr>
              <a:t>Thanks! Let’s talk about these topics more.</a:t>
            </a:r>
            <a:endParaRPr lang="en-US" sz="3600" dirty="0">
              <a:latin typeface="Trebuchet MS" panose="020B0603020202020204" pitchFamily="34" charset="0"/>
            </a:endParaRPr>
          </a:p>
        </p:txBody>
      </p:sp>
      <p:sp>
        <p:nvSpPr>
          <p:cNvPr id="3" name="Subtitle 2">
            <a:extLst>
              <a:ext uri="{FF2B5EF4-FFF2-40B4-BE49-F238E27FC236}">
                <a16:creationId xmlns:a16="http://schemas.microsoft.com/office/drawing/2014/main" id="{E6224899-5E93-4AD3-B49E-2CA25B5BCB12}"/>
              </a:ext>
            </a:extLst>
          </p:cNvPr>
          <p:cNvSpPr>
            <a:spLocks noGrp="1"/>
          </p:cNvSpPr>
          <p:nvPr>
            <p:ph type="subTitle" idx="1"/>
          </p:nvPr>
        </p:nvSpPr>
        <p:spPr>
          <a:xfrm>
            <a:off x="1143000" y="3769341"/>
            <a:ext cx="6858000" cy="1132509"/>
          </a:xfrm>
        </p:spPr>
        <p:txBody>
          <a:bodyPr>
            <a:normAutofit fontScale="85000" lnSpcReduction="10000"/>
          </a:bodyPr>
          <a:lstStyle/>
          <a:p>
            <a:r>
              <a:rPr lang="en-US" dirty="0"/>
              <a:t>Kathy Northcut</a:t>
            </a:r>
          </a:p>
          <a:p>
            <a:r>
              <a:rPr lang="en-US" dirty="0">
                <a:hlinkClick r:id="rId4"/>
              </a:rPr>
              <a:t>northcut@mst.edu</a:t>
            </a:r>
            <a:endParaRPr lang="en-US" dirty="0"/>
          </a:p>
          <a:p>
            <a:r>
              <a:rPr lang="en-US" dirty="0">
                <a:hlinkClick r:id="rId5"/>
              </a:rPr>
              <a:t>academicsupport@mst.edu</a:t>
            </a:r>
            <a:r>
              <a:rPr lang="en-US" dirty="0"/>
              <a:t>; 573-341-7276</a:t>
            </a:r>
          </a:p>
          <a:p>
            <a:r>
              <a:rPr lang="en-US" dirty="0"/>
              <a:t>105 Norwood</a:t>
            </a:r>
          </a:p>
        </p:txBody>
      </p:sp>
    </p:spTree>
    <p:extLst>
      <p:ext uri="{BB962C8B-B14F-4D97-AF65-F5344CB8AC3E}">
        <p14:creationId xmlns:p14="http://schemas.microsoft.com/office/powerpoint/2010/main" val="2944974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26DE55A5-5F8A-4EC7-9F46-F6EF1A0BB70F}"/>
              </a:ext>
            </a:extLst>
          </p:cNvPr>
          <p:cNvSpPr txBox="1">
            <a:spLocks/>
          </p:cNvSpPr>
          <p:nvPr/>
        </p:nvSpPr>
        <p:spPr>
          <a:xfrm>
            <a:off x="718200" y="2012967"/>
            <a:ext cx="7797150" cy="2694483"/>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i="1" dirty="0">
                <a:solidFill>
                  <a:srgbClr val="030A13"/>
                </a:solidFill>
                <a:highlight>
                  <a:srgbClr val="FFFF00"/>
                </a:highlight>
                <a:latin typeface="Helvetica Neue"/>
              </a:rPr>
              <a:t>Does a school have to excuse a student’s absences due to pregnancy or childbirth?</a:t>
            </a:r>
            <a:endParaRPr lang="en-US" sz="2100" dirty="0">
              <a:solidFill>
                <a:srgbClr val="030A13"/>
              </a:solidFill>
              <a:highlight>
                <a:srgbClr val="FFFF00"/>
              </a:highlight>
              <a:latin typeface="Helvetica Neue"/>
            </a:endParaRPr>
          </a:p>
          <a:p>
            <a:pPr marL="171450" indent="-171450" defTabSz="685800">
              <a:spcBef>
                <a:spcPts val="750"/>
              </a:spcBef>
            </a:pPr>
            <a:r>
              <a:rPr lang="en-US" sz="2100" dirty="0">
                <a:solidFill>
                  <a:srgbClr val="030A13"/>
                </a:solidFill>
                <a:highlight>
                  <a:srgbClr val="FFFF00"/>
                </a:highlight>
                <a:latin typeface="Helvetica Neue"/>
              </a:rPr>
              <a:t>Yes</a:t>
            </a:r>
            <a:r>
              <a:rPr lang="en-US" sz="2100" dirty="0">
                <a:solidFill>
                  <a:srgbClr val="030A13"/>
                </a:solidFill>
                <a:latin typeface="Helvetica Neue"/>
              </a:rPr>
              <a:t>. </a:t>
            </a:r>
            <a:r>
              <a:rPr lang="en-US" sz="2100" i="1" dirty="0">
                <a:solidFill>
                  <a:srgbClr val="030A13"/>
                </a:solidFill>
                <a:latin typeface="Helvetica Neue"/>
              </a:rPr>
              <a:t>Title IX</a:t>
            </a:r>
            <a:r>
              <a:rPr lang="en-US" sz="2100" dirty="0">
                <a:solidFill>
                  <a:srgbClr val="030A13"/>
                </a:solidFill>
                <a:latin typeface="Helvetica Neue"/>
              </a:rPr>
              <a:t> requires a school to excuse a student’s absences due to pregnancy or related conditions, including recovery from childbirth, for as long as the student’s doctor deems the absences to be medically necessary. When the student returns to school, she must be reinstated to the status she held when the leave began, which should include giving her the </a:t>
            </a:r>
            <a:r>
              <a:rPr lang="en-US" sz="2100" dirty="0">
                <a:solidFill>
                  <a:srgbClr val="030A13"/>
                </a:solidFill>
                <a:highlight>
                  <a:srgbClr val="FFFF00"/>
                </a:highlight>
                <a:latin typeface="Helvetica Neue"/>
              </a:rPr>
              <a:t>opportunity to make up any work missed</a:t>
            </a:r>
            <a:r>
              <a:rPr lang="en-US" sz="2100" dirty="0">
                <a:solidFill>
                  <a:srgbClr val="030A13"/>
                </a:solidFill>
                <a:latin typeface="Helvetica Neue"/>
              </a:rPr>
              <a:t>. A school may offer the student alternatives to making up missed work, such as </a:t>
            </a:r>
            <a:r>
              <a:rPr lang="en-US" sz="2100" dirty="0">
                <a:solidFill>
                  <a:srgbClr val="030A13"/>
                </a:solidFill>
                <a:highlight>
                  <a:srgbClr val="FFFF00"/>
                </a:highlight>
                <a:latin typeface="Helvetica Neue"/>
              </a:rPr>
              <a:t>retaking a semester</a:t>
            </a:r>
            <a:r>
              <a:rPr lang="en-US" sz="2100" dirty="0">
                <a:solidFill>
                  <a:srgbClr val="030A13"/>
                </a:solidFill>
                <a:latin typeface="Helvetica Neue"/>
              </a:rPr>
              <a:t>, taking part in an </a:t>
            </a:r>
            <a:r>
              <a:rPr lang="en-US" sz="2100" dirty="0">
                <a:solidFill>
                  <a:srgbClr val="030A13"/>
                </a:solidFill>
                <a:highlight>
                  <a:srgbClr val="FFFF00"/>
                </a:highlight>
                <a:latin typeface="Helvetica Neue"/>
              </a:rPr>
              <a:t>online course credit recovery program</a:t>
            </a:r>
            <a:r>
              <a:rPr lang="en-US" sz="2100" dirty="0">
                <a:solidFill>
                  <a:srgbClr val="030A13"/>
                </a:solidFill>
                <a:latin typeface="Helvetica Neue"/>
              </a:rPr>
              <a:t>, or allowing the student </a:t>
            </a:r>
            <a:r>
              <a:rPr lang="en-US" sz="2100" dirty="0">
                <a:solidFill>
                  <a:srgbClr val="030A13"/>
                </a:solidFill>
                <a:highlight>
                  <a:srgbClr val="FFFF00"/>
                </a:highlight>
                <a:latin typeface="Helvetica Neue"/>
              </a:rPr>
              <a:t>additional time in a program to continue at the same pace and finish at a later date</a:t>
            </a:r>
            <a:r>
              <a:rPr lang="en-US" sz="2100" dirty="0">
                <a:solidFill>
                  <a:srgbClr val="030A13"/>
                </a:solidFill>
                <a:latin typeface="Helvetica Neue"/>
              </a:rPr>
              <a:t>, especially after longer periods of leave. The </a:t>
            </a:r>
            <a:r>
              <a:rPr lang="en-US" sz="2100" dirty="0">
                <a:solidFill>
                  <a:srgbClr val="030A13"/>
                </a:solidFill>
                <a:highlight>
                  <a:srgbClr val="FFFF00"/>
                </a:highlight>
                <a:latin typeface="Helvetica Neue"/>
              </a:rPr>
              <a:t>student should be allowed to choose how to make up the work</a:t>
            </a:r>
            <a:r>
              <a:rPr lang="en-US" sz="2100" dirty="0">
                <a:solidFill>
                  <a:srgbClr val="030A13"/>
                </a:solidFill>
                <a:latin typeface="Helvetica Neue"/>
              </a:rPr>
              <a:t>.</a:t>
            </a:r>
          </a:p>
        </p:txBody>
      </p:sp>
      <p:sp>
        <p:nvSpPr>
          <p:cNvPr id="7" name="Title 4">
            <a:extLst>
              <a:ext uri="{FF2B5EF4-FFF2-40B4-BE49-F238E27FC236}">
                <a16:creationId xmlns:a16="http://schemas.microsoft.com/office/drawing/2014/main" id="{33DC5BB0-04B3-4E84-927B-9EC872FF3A6A}"/>
              </a:ext>
            </a:extLst>
          </p:cNvPr>
          <p:cNvSpPr txBox="1">
            <a:spLocks/>
          </p:cNvSpPr>
          <p:nvPr/>
        </p:nvSpPr>
        <p:spPr>
          <a:xfrm>
            <a:off x="671850" y="919998"/>
            <a:ext cx="7886700" cy="42219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endParaRPr lang="en-US" sz="2025" dirty="0">
              <a:solidFill>
                <a:prstClr val="black"/>
              </a:solidFill>
              <a:latin typeface="Calibri Light" panose="020F0302020204030204"/>
            </a:endParaRPr>
          </a:p>
        </p:txBody>
      </p:sp>
      <p:sp>
        <p:nvSpPr>
          <p:cNvPr id="9" name="Title 8">
            <a:extLst>
              <a:ext uri="{FF2B5EF4-FFF2-40B4-BE49-F238E27FC236}">
                <a16:creationId xmlns:a16="http://schemas.microsoft.com/office/drawing/2014/main" id="{391399F2-34F6-4C1E-991C-C69B39545F44}"/>
              </a:ext>
            </a:extLst>
          </p:cNvPr>
          <p:cNvSpPr>
            <a:spLocks noGrp="1"/>
          </p:cNvSpPr>
          <p:nvPr>
            <p:ph type="title"/>
          </p:nvPr>
        </p:nvSpPr>
        <p:spPr/>
        <p:txBody>
          <a:bodyPr>
            <a:normAutofit fontScale="90000"/>
          </a:bodyPr>
          <a:lstStyle/>
          <a:p>
            <a:r>
              <a:rPr lang="en-US" dirty="0"/>
              <a:t>Example of Female-Friendly Policy, </a:t>
            </a:r>
            <a:r>
              <a:rPr lang="en-US" dirty="0">
                <a:hlinkClick r:id="rId4"/>
              </a:rPr>
              <a:t>mandated by Dept of Education</a:t>
            </a:r>
            <a:r>
              <a:rPr lang="en-US" dirty="0"/>
              <a:t>, that may not be widely known</a:t>
            </a:r>
            <a:br>
              <a:rPr lang="en-US" dirty="0"/>
            </a:br>
            <a:endParaRPr lang="en-US" dirty="0"/>
          </a:p>
        </p:txBody>
      </p:sp>
    </p:spTree>
    <p:extLst>
      <p:ext uri="{BB962C8B-B14F-4D97-AF65-F5344CB8AC3E}">
        <p14:creationId xmlns:p14="http://schemas.microsoft.com/office/powerpoint/2010/main" val="2008043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A.	Administrative Review 			  		Committee	</a:t>
            </a:r>
          </a:p>
          <a:p>
            <a:pPr marL="0" indent="0" defTabSz="685800">
              <a:buNone/>
            </a:pPr>
            <a:r>
              <a:rPr lang="en-US" sz="3600" dirty="0">
                <a:solidFill>
                  <a:srgbClr val="003B49"/>
                </a:solidFill>
                <a:latin typeface="Orgon Slab" panose="02000503000000020004" pitchFamily="50" charset="0"/>
              </a:rPr>
              <a:t>		K. Homan</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656760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77672" y="1797195"/>
            <a:ext cx="8447964" cy="739852"/>
          </a:xfrm>
        </p:spPr>
        <p:txBody>
          <a:bodyPr>
            <a:noAutofit/>
          </a:bodyPr>
          <a:lstStyle/>
          <a:p>
            <a:pPr algn="ctr"/>
            <a:r>
              <a:rPr lang="en-US" sz="3600" b="1" dirty="0">
                <a:latin typeface="Arial" panose="020B0604020202020204" pitchFamily="34" charset="0"/>
                <a:cs typeface="Arial" panose="020B0604020202020204" pitchFamily="34" charset="0"/>
              </a:rPr>
              <a:t>Administrative Review Committee</a:t>
            </a:r>
          </a:p>
          <a:p>
            <a:pPr algn="ctr"/>
            <a:endParaRPr lang="en-US" sz="3600" b="1" dirty="0">
              <a:latin typeface="Arial" panose="020B0604020202020204" pitchFamily="34" charset="0"/>
              <a:cs typeface="Arial" panose="020B0604020202020204" pitchFamily="34" charset="0"/>
            </a:endParaRPr>
          </a:p>
          <a:p>
            <a:pPr algn="ctr"/>
            <a:endParaRPr lang="en-US" sz="3600" b="1" dirty="0">
              <a:latin typeface="Arial" panose="020B0604020202020204" pitchFamily="34" charset="0"/>
              <a:cs typeface="Arial" panose="020B0604020202020204" pitchFamily="34" charset="0"/>
            </a:endParaRPr>
          </a:p>
        </p:txBody>
      </p:sp>
      <p:sp>
        <p:nvSpPr>
          <p:cNvPr id="5" name="Text Placeholder 2"/>
          <p:cNvSpPr>
            <a:spLocks noGrp="1"/>
          </p:cNvSpPr>
          <p:nvPr>
            <p:ph type="body" sz="quarter" idx="13"/>
          </p:nvPr>
        </p:nvSpPr>
        <p:spPr>
          <a:xfrm>
            <a:off x="1288363" y="2742601"/>
            <a:ext cx="6180602" cy="3139584"/>
          </a:xfrm>
        </p:spPr>
        <p:txBody>
          <a:bodyPr>
            <a:noAutofit/>
          </a:bodyPr>
          <a:lstStyle/>
          <a:p>
            <a:pPr algn="ctr"/>
            <a:r>
              <a:rPr lang="en-US" sz="2800" b="1" dirty="0">
                <a:latin typeface="Arial" panose="020B0604020202020204" pitchFamily="34" charset="0"/>
                <a:cs typeface="Arial" panose="020B0604020202020204" pitchFamily="34" charset="0"/>
              </a:rPr>
              <a:t>2011-2022 Members</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Kelvin Erickson</a:t>
            </a:r>
          </a:p>
          <a:p>
            <a:pPr algn="ctr"/>
            <a:r>
              <a:rPr lang="en-US" sz="2800" b="1" dirty="0">
                <a:latin typeface="Arial" panose="020B0604020202020204" pitchFamily="34" charset="0"/>
                <a:cs typeface="Arial" panose="020B0604020202020204" pitchFamily="34" charset="0"/>
              </a:rPr>
              <a:t>Wayne Huebner</a:t>
            </a:r>
          </a:p>
          <a:p>
            <a:pPr algn="ctr"/>
            <a:r>
              <a:rPr lang="en-US" sz="2800" b="1" dirty="0" err="1">
                <a:latin typeface="Arial" panose="020B0604020202020204" pitchFamily="34" charset="0"/>
                <a:cs typeface="Arial" panose="020B0604020202020204" pitchFamily="34" charset="0"/>
              </a:rPr>
              <a:t>Bih</a:t>
            </a:r>
            <a:r>
              <a:rPr lang="en-US" sz="2800" b="1" dirty="0">
                <a:latin typeface="Arial" panose="020B0604020202020204" pitchFamily="34" charset="0"/>
                <a:cs typeface="Arial" panose="020B0604020202020204" pitchFamily="34" charset="0"/>
              </a:rPr>
              <a:t>-Ru Lea</a:t>
            </a:r>
          </a:p>
          <a:p>
            <a:pPr algn="ctr"/>
            <a:r>
              <a:rPr lang="en-US" sz="2800" b="1" dirty="0">
                <a:latin typeface="Arial" panose="020B0604020202020204" pitchFamily="34" charset="0"/>
                <a:cs typeface="Arial" panose="020B0604020202020204" pitchFamily="34" charset="0"/>
              </a:rPr>
              <a:t>Kelly Liu, Chair</a:t>
            </a:r>
          </a:p>
          <a:p>
            <a:endParaRPr lang="en-US" sz="3200" dirty="0"/>
          </a:p>
        </p:txBody>
      </p:sp>
    </p:spTree>
    <p:extLst>
      <p:ext uri="{BB962C8B-B14F-4D97-AF65-F5344CB8AC3E}">
        <p14:creationId xmlns:p14="http://schemas.microsoft.com/office/powerpoint/2010/main" val="3294766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125"/>
            <a:ext cx="2480310" cy="4493538"/>
          </a:xfrm>
          <a:prstGeom prst="rect">
            <a:avLst/>
          </a:prstGeom>
          <a:solidFill>
            <a:schemeClr val="bg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D8D9DA">
                    <a:lumMod val="10000"/>
                  </a:srgbClr>
                </a:solidFill>
                <a:effectLst/>
                <a:uLnTx/>
                <a:uFillTx/>
                <a:latin typeface="Times New Roman" panose="02020603050405020304" pitchFamily="18" charset="0"/>
                <a:ea typeface="+mn-ea"/>
                <a:cs typeface="Times New Roman" panose="02020603050405020304" pitchFamily="18" charset="0"/>
              </a:rPr>
              <a:t>Administrative Review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D8D9DA">
                    <a:lumMod val="10000"/>
                  </a:srgbClr>
                </a:solidFill>
                <a:effectLst/>
                <a:uLnTx/>
                <a:uFillTx/>
                <a:latin typeface="Times New Roman" panose="02020603050405020304" pitchFamily="18" charset="0"/>
                <a:ea typeface="+mn-ea"/>
                <a:cs typeface="Times New Roman" panose="02020603050405020304" pitchFamily="18" charset="0"/>
              </a:rPr>
              <a:t>Schedule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D8D9DA">
                  <a:lumMod val="1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Approved by FS on 06/11/2020</a:t>
            </a:r>
            <a:endParaRPr kumimoji="0" lang="en-US" sz="2600" b="1" i="0" u="none" strike="noStrike" kern="1200" cap="none" spc="0" normalizeH="0" baseline="0" noProof="0" dirty="0">
              <a:ln>
                <a:noFill/>
              </a:ln>
              <a:solidFill>
                <a:srgbClr val="D8D9DA">
                  <a:lumMod val="1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D8D9DA">
                  <a:lumMod val="1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D8D9DA">
                  <a:lumMod val="1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D8D9DA">
                  <a:lumMod val="10000"/>
                </a:srgbClr>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335986" y="0"/>
            <a:ext cx="6178907" cy="6858000"/>
          </a:xfrm>
          <a:prstGeom prst="rect">
            <a:avLst/>
          </a:prstGeom>
        </p:spPr>
      </p:pic>
      <p:pic>
        <p:nvPicPr>
          <p:cNvPr id="8" name="Picture 7"/>
          <p:cNvPicPr>
            <a:picLocks noChangeAspect="1"/>
          </p:cNvPicPr>
          <p:nvPr/>
        </p:nvPicPr>
        <p:blipFill>
          <a:blip r:embed="rId4"/>
          <a:stretch>
            <a:fillRect/>
          </a:stretch>
        </p:blipFill>
        <p:spPr>
          <a:xfrm>
            <a:off x="-16689" y="3998555"/>
            <a:ext cx="2352675" cy="1914525"/>
          </a:xfrm>
          <a:prstGeom prst="rect">
            <a:avLst/>
          </a:prstGeom>
        </p:spPr>
      </p:pic>
      <p:sp>
        <p:nvSpPr>
          <p:cNvPr id="9" name="TextBox 8"/>
          <p:cNvSpPr txBox="1"/>
          <p:nvPr/>
        </p:nvSpPr>
        <p:spPr>
          <a:xfrm>
            <a:off x="0" y="5913080"/>
            <a:ext cx="14401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*-Positions not to review</a:t>
            </a:r>
          </a:p>
        </p:txBody>
      </p:sp>
    </p:spTree>
    <p:extLst>
      <p:ext uri="{BB962C8B-B14F-4D97-AF65-F5344CB8AC3E}">
        <p14:creationId xmlns:p14="http://schemas.microsoft.com/office/powerpoint/2010/main" val="1722536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4110" y="1927703"/>
            <a:ext cx="8468300" cy="1225072"/>
          </a:xfrm>
        </p:spPr>
        <p:txBody>
          <a:bodyPr/>
          <a:lstStyle/>
          <a:p>
            <a:r>
              <a:rPr lang="en-US" sz="2200" b="1" dirty="0">
                <a:latin typeface="Arial" panose="020B0604020202020204" pitchFamily="34" charset="0"/>
                <a:cs typeface="Arial" panose="020B0604020202020204" pitchFamily="34" charset="0"/>
              </a:rPr>
              <a:t>Positions suggested for review</a:t>
            </a:r>
            <a:endParaRPr lang="en-US" sz="2200" dirty="0">
              <a:solidFill>
                <a:schemeClr val="accent4">
                  <a:lumMod val="10000"/>
                </a:schemeClr>
              </a:solidFill>
              <a:latin typeface="Arial" panose="020B0604020202020204" pitchFamily="34" charset="0"/>
              <a:cs typeface="Arial" panose="020B0604020202020204" pitchFamily="34" charset="0"/>
            </a:endParaRPr>
          </a:p>
          <a:p>
            <a:pPr lvl="1"/>
            <a:r>
              <a:rPr lang="en-US" sz="2200" dirty="0">
                <a:solidFill>
                  <a:schemeClr val="accent4">
                    <a:lumMod val="10000"/>
                  </a:schemeClr>
                </a:solidFill>
                <a:latin typeface="Arial" panose="020B0604020202020204" pitchFamily="34" charset="0"/>
                <a:cs typeface="Arial" panose="020B0604020202020204" pitchFamily="34" charset="0"/>
              </a:rPr>
              <a:t>Center of Advancing Faculty Excellence</a:t>
            </a:r>
          </a:p>
          <a:p>
            <a:pPr lvl="1"/>
            <a:r>
              <a:rPr lang="en-US" sz="2200" dirty="0">
                <a:solidFill>
                  <a:schemeClr val="accent4">
                    <a:lumMod val="10000"/>
                  </a:schemeClr>
                </a:solidFill>
                <a:latin typeface="Arial" panose="020B0604020202020204" pitchFamily="34" charset="0"/>
                <a:cs typeface="Arial" panose="020B0604020202020204" pitchFamily="34" charset="0"/>
              </a:rPr>
              <a:t>Vice Provost and Dean of CASB</a:t>
            </a:r>
          </a:p>
        </p:txBody>
      </p:sp>
      <p:sp>
        <p:nvSpPr>
          <p:cNvPr id="3" name="Text Placeholder 2"/>
          <p:cNvSpPr>
            <a:spLocks noGrp="1"/>
          </p:cNvSpPr>
          <p:nvPr>
            <p:ph type="body" sz="quarter" idx="13"/>
          </p:nvPr>
        </p:nvSpPr>
        <p:spPr>
          <a:xfrm>
            <a:off x="2691808" y="1225425"/>
            <a:ext cx="6180602" cy="556958"/>
          </a:xfrm>
        </p:spPr>
        <p:txBody>
          <a:bodyPr/>
          <a:lstStyle/>
          <a:p>
            <a:r>
              <a:rPr lang="en-US" dirty="0"/>
              <a:t>Administrative Review Committee</a:t>
            </a:r>
          </a:p>
        </p:txBody>
      </p:sp>
      <p:sp>
        <p:nvSpPr>
          <p:cNvPr id="5" name="Text Placeholder 1">
            <a:extLst>
              <a:ext uri="{FF2B5EF4-FFF2-40B4-BE49-F238E27FC236}">
                <a16:creationId xmlns:a16="http://schemas.microsoft.com/office/drawing/2014/main" id="{96E41642-7B07-4479-AF31-95B6693576FE}"/>
              </a:ext>
            </a:extLst>
          </p:cNvPr>
          <p:cNvSpPr txBox="1">
            <a:spLocks/>
          </p:cNvSpPr>
          <p:nvPr/>
        </p:nvSpPr>
        <p:spPr>
          <a:xfrm>
            <a:off x="404110" y="3298094"/>
            <a:ext cx="8468300" cy="2569305"/>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Lucida Grande"/>
              <a:buChar char="&gt;"/>
              <a:tabLst/>
              <a:defRPr/>
            </a:pPr>
            <a:r>
              <a:rPr kumimoji="0" lang="en-US" sz="2200" b="1" i="0" u="none" strike="noStrike" kern="1200" cap="none" spc="0" normalizeH="0" baseline="0" noProof="0" dirty="0">
                <a:ln>
                  <a:noFill/>
                </a:ln>
                <a:solidFill>
                  <a:srgbClr val="509E2F"/>
                </a:solidFill>
                <a:effectLst/>
                <a:uLnTx/>
                <a:uFillTx/>
                <a:latin typeface="Arial" panose="020B0604020202020204" pitchFamily="34" charset="0"/>
                <a:ea typeface="+mn-ea"/>
                <a:cs typeface="Arial" panose="020B0604020202020204" pitchFamily="34" charset="0"/>
              </a:rPr>
              <a:t>Positions not for review</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rgbClr val="D8D9DA">
                    <a:lumMod val="10000"/>
                  </a:srgbClr>
                </a:solidFill>
                <a:effectLst/>
                <a:uLnTx/>
                <a:uFillTx/>
                <a:latin typeface="Arial" panose="020B0604020202020204" pitchFamily="34" charset="0"/>
                <a:ea typeface="+mn-ea"/>
                <a:cs typeface="Arial" panose="020B0604020202020204" pitchFamily="34" charset="0"/>
              </a:rPr>
              <a:t>Provost: new to the position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rgbClr val="D8D9DA">
                    <a:lumMod val="10000"/>
                  </a:srgbClr>
                </a:solidFill>
                <a:effectLst/>
                <a:uLnTx/>
                <a:uFillTx/>
                <a:latin typeface="Arial" panose="020B0604020202020204" pitchFamily="34" charset="0"/>
                <a:ea typeface="+mn-ea"/>
                <a:cs typeface="Arial" panose="020B0604020202020204" pitchFamily="34" charset="0"/>
              </a:rPr>
              <a:t>Vice Provost and Dean CEC: leaving the position in 2022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rgbClr val="D8D9DA">
                    <a:lumMod val="10000"/>
                  </a:srgbClr>
                </a:solidFill>
                <a:effectLst/>
                <a:uLnTx/>
                <a:uFillTx/>
                <a:latin typeface="Arial" panose="020B0604020202020204" pitchFamily="34" charset="0"/>
                <a:ea typeface="+mn-ea"/>
                <a:cs typeface="Arial" panose="020B0604020202020204" pitchFamily="34" charset="0"/>
              </a:rPr>
              <a:t>Dean of the Library: left the university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srgbClr val="D8D9DA">
                    <a:lumMod val="10000"/>
                  </a:srgbClr>
                </a:solidFill>
                <a:effectLst/>
                <a:uLnTx/>
                <a:uFillTx/>
                <a:latin typeface="Arial" panose="020B0604020202020204" pitchFamily="34" charset="0"/>
                <a:ea typeface="+mn-ea"/>
                <a:cs typeface="Arial" panose="020B0604020202020204" pitchFamily="34" charset="0"/>
              </a:rPr>
              <a:t>Chief Information Officer: new to the position</a:t>
            </a:r>
          </a:p>
        </p:txBody>
      </p:sp>
    </p:spTree>
    <p:extLst>
      <p:ext uri="{BB962C8B-B14F-4D97-AF65-F5344CB8AC3E}">
        <p14:creationId xmlns:p14="http://schemas.microsoft.com/office/powerpoint/2010/main" val="1252536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07601" y="1976188"/>
            <a:ext cx="4505593" cy="387611"/>
          </a:xfrm>
        </p:spPr>
        <p:txBody>
          <a:bodyPr/>
          <a:lstStyle/>
          <a:p>
            <a:r>
              <a:rPr lang="en-US" sz="2000" b="1" dirty="0">
                <a:latin typeface="Arial" panose="020B0604020202020204" pitchFamily="34" charset="0"/>
                <a:cs typeface="Arial" panose="020B0604020202020204" pitchFamily="34" charset="0"/>
              </a:rPr>
              <a:t>Tentative timeline and process</a:t>
            </a:r>
            <a:endParaRPr lang="en-US" b="1" dirty="0">
              <a:solidFill>
                <a:srgbClr val="003B49"/>
              </a:solidFill>
              <a:latin typeface="Arial" panose="020B0604020202020204" pitchFamily="34" charset="0"/>
              <a:cs typeface="Arial" panose="020B0604020202020204" pitchFamily="34" charset="0"/>
            </a:endParaRPr>
          </a:p>
          <a:p>
            <a:endParaRPr lang="en-US" sz="2000" b="1" dirty="0">
              <a:solidFill>
                <a:schemeClr val="accent4">
                  <a:lumMod val="10000"/>
                </a:schemeClr>
              </a:solidFill>
              <a:latin typeface="Arial" panose="020B0604020202020204" pitchFamily="34" charset="0"/>
              <a:cs typeface="Arial" panose="020B0604020202020204" pitchFamily="34" charset="0"/>
            </a:endParaRPr>
          </a:p>
        </p:txBody>
      </p:sp>
      <p:sp>
        <p:nvSpPr>
          <p:cNvPr id="9" name="Text Placeholder 2"/>
          <p:cNvSpPr>
            <a:spLocks noGrp="1"/>
          </p:cNvSpPr>
          <p:nvPr>
            <p:ph type="body" sz="quarter" idx="13"/>
          </p:nvPr>
        </p:nvSpPr>
        <p:spPr>
          <a:xfrm>
            <a:off x="2691808" y="1225425"/>
            <a:ext cx="6180602" cy="556958"/>
          </a:xfrm>
        </p:spPr>
        <p:txBody>
          <a:bodyPr/>
          <a:lstStyle/>
          <a:p>
            <a:r>
              <a:rPr lang="en-US" dirty="0"/>
              <a:t>Administrative Review Committee</a:t>
            </a:r>
          </a:p>
        </p:txBody>
      </p:sp>
      <p:graphicFrame>
        <p:nvGraphicFramePr>
          <p:cNvPr id="3" name="Table 2"/>
          <p:cNvGraphicFramePr>
            <a:graphicFrameLocks noGrp="1"/>
          </p:cNvGraphicFramePr>
          <p:nvPr/>
        </p:nvGraphicFramePr>
        <p:xfrm>
          <a:off x="600501" y="2563077"/>
          <a:ext cx="8011236" cy="2999715"/>
        </p:xfrm>
        <a:graphic>
          <a:graphicData uri="http://schemas.openxmlformats.org/drawingml/2006/table">
            <a:tbl>
              <a:tblPr firstRow="1" firstCol="1" bandRow="1"/>
              <a:tblGrid>
                <a:gridCol w="5308979">
                  <a:extLst>
                    <a:ext uri="{9D8B030D-6E8A-4147-A177-3AD203B41FA5}">
                      <a16:colId xmlns:a16="http://schemas.microsoft.com/office/drawing/2014/main" val="1275070845"/>
                    </a:ext>
                  </a:extLst>
                </a:gridCol>
                <a:gridCol w="2702257">
                  <a:extLst>
                    <a:ext uri="{9D8B030D-6E8A-4147-A177-3AD203B41FA5}">
                      <a16:colId xmlns:a16="http://schemas.microsoft.com/office/drawing/2014/main" val="407935287"/>
                    </a:ext>
                  </a:extLst>
                </a:gridCol>
              </a:tblGrid>
              <a:tr h="292968">
                <a:tc>
                  <a:txBody>
                    <a:bodyPr/>
                    <a:lstStyle/>
                    <a:p>
                      <a:pPr marL="0" marR="0" algn="ctr">
                        <a:lnSpc>
                          <a:spcPct val="115000"/>
                        </a:lnSpc>
                        <a:spcBef>
                          <a:spcPts val="0"/>
                        </a:spcBef>
                        <a:spcAft>
                          <a:spcPts val="0"/>
                        </a:spcAft>
                      </a:pPr>
                      <a:r>
                        <a:rPr lang="en-US" sz="2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Action</a:t>
                      </a:r>
                      <a:endPar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9E2F"/>
                    </a:solidFill>
                  </a:tcPr>
                </a:tc>
                <a:tc>
                  <a:txBody>
                    <a:bodyPr/>
                    <a:lstStyle/>
                    <a:p>
                      <a:pPr marL="0" marR="0" algn="ctr">
                        <a:lnSpc>
                          <a:spcPct val="115000"/>
                        </a:lnSpc>
                        <a:spcBef>
                          <a:spcPts val="0"/>
                        </a:spcBef>
                        <a:spcAft>
                          <a:spcPts val="0"/>
                        </a:spcAft>
                      </a:pPr>
                      <a:r>
                        <a:rPr lang="en-US" sz="2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Time</a:t>
                      </a:r>
                      <a:endPar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9E2F"/>
                    </a:solidFill>
                  </a:tcPr>
                </a:tc>
                <a:extLst>
                  <a:ext uri="{0D108BD9-81ED-4DB2-BD59-A6C34878D82A}">
                    <a16:rowId xmlns:a16="http://schemas.microsoft.com/office/drawing/2014/main" val="2528639227"/>
                  </a:ext>
                </a:extLst>
              </a:tr>
              <a:tr h="287199">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Review list to faculty senate for approval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January 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0984973"/>
                  </a:ext>
                </a:extLst>
              </a:tr>
              <a:tr h="287199">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Job descriptions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January 28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6990911"/>
                  </a:ext>
                </a:extLst>
              </a:tr>
              <a:tr h="287199">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Development of questionnaires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1794258"/>
                  </a:ext>
                </a:extLst>
              </a:tr>
              <a:tr h="287199">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Questionnaires to FS for review/approval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February 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5888453"/>
                  </a:ext>
                </a:extLst>
              </a:tr>
              <a:tr h="350364">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Statement of accomplishments due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February 25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7079635"/>
                  </a:ext>
                </a:extLst>
              </a:tr>
              <a:tr h="287199">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Review of administrations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March 7 - March 23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1345846"/>
                  </a:ext>
                </a:extLst>
              </a:tr>
              <a:tr h="180023">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Results to FS officers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April 28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4966786"/>
                  </a:ext>
                </a:extLst>
              </a:tr>
              <a:tr h="180023">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Final report to FS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June 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7507746"/>
                  </a:ext>
                </a:extLst>
              </a:tr>
            </a:tbl>
          </a:graphicData>
        </a:graphic>
      </p:graphicFrame>
    </p:spTree>
    <p:extLst>
      <p:ext uri="{BB962C8B-B14F-4D97-AF65-F5344CB8AC3E}">
        <p14:creationId xmlns:p14="http://schemas.microsoft.com/office/powerpoint/2010/main" val="71954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0000"/>
                </a:solidFill>
                <a:latin typeface="Orgon Slab" panose="02000503000000020004" pitchFamily="50" charset="0"/>
              </a:rPr>
              <a:t>B</a:t>
            </a:r>
            <a:r>
              <a:rPr lang="en-US" sz="3600" dirty="0">
                <a:solidFill>
                  <a:srgbClr val="003B49"/>
                </a:solidFill>
                <a:latin typeface="Orgon Slab" panose="02000503000000020004" pitchFamily="50" charset="0"/>
              </a:rPr>
              <a:t>.	Budgetary Affairs</a:t>
            </a:r>
          </a:p>
          <a:p>
            <a:pPr marL="0" indent="0" defTabSz="685800">
              <a:buNone/>
            </a:pPr>
            <a:r>
              <a:rPr lang="en-US" sz="3600" dirty="0">
                <a:solidFill>
                  <a:srgbClr val="003B49"/>
                </a:solidFill>
                <a:latin typeface="Orgon Slab" panose="02000503000000020004" pitchFamily="50" charset="0"/>
              </a:rPr>
              <a:t>		M. Fitch</a:t>
            </a:r>
          </a:p>
          <a:p>
            <a:pPr marL="0" indent="0" defTabSz="685800">
              <a:buNone/>
            </a:pPr>
            <a:r>
              <a:rPr lang="en-US" sz="32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87562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0" y="2467024"/>
            <a:ext cx="8393725" cy="4254451"/>
          </a:xfrm>
        </p:spPr>
        <p:txBody>
          <a:bodyPr/>
          <a:lstStyle/>
          <a:p>
            <a:pPr marL="857250" indent="-857250" defTabSz="857250">
              <a:buAutoNum type="romanUcPeriod" startAt="2"/>
            </a:pPr>
            <a:r>
              <a:rPr lang="en-US" sz="3600" dirty="0">
                <a:solidFill>
                  <a:srgbClr val="003B49"/>
                </a:solidFill>
                <a:latin typeface="Orgon Slab" panose="02000503000000020004" pitchFamily="50" charset="0"/>
              </a:rPr>
              <a:t>Approval of Minutes</a:t>
            </a:r>
          </a:p>
          <a:p>
            <a:pPr marL="1490663" indent="-576263" defTabSz="857250">
              <a:buNone/>
              <a:tabLst>
                <a:tab pos="1490663" algn="l"/>
              </a:tabLst>
            </a:pPr>
            <a:r>
              <a:rPr lang="en-US" sz="3600" dirty="0">
                <a:latin typeface="Orgon Slab" panose="02000503000000020004" pitchFamily="50" charset="0"/>
              </a:rPr>
              <a:t>October 21, 2021</a:t>
            </a:r>
            <a:endParaRPr lang="en-US" sz="1800" dirty="0">
              <a:latin typeface="Orgon Slab" panose="02000503000000020004" pitchFamily="50" charset="0"/>
            </a:endParaRPr>
          </a:p>
          <a:p>
            <a:pPr marL="0" indent="0" defTabSz="857250">
              <a:buNone/>
            </a:pPr>
            <a:endParaRPr lang="en-US" sz="3600" dirty="0">
              <a:latin typeface="Orgon Slab" panose="02000503000000020004" pitchFamily="50" charset="0"/>
            </a:endParaRPr>
          </a:p>
          <a:p>
            <a:pPr marL="0" indent="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23242" y="1661995"/>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213287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112065"/>
            <a:ext cx="8343900" cy="3886200"/>
          </a:xfrm>
          <a:ln w="22225">
            <a:noFill/>
          </a:ln>
        </p:spPr>
        <p:txBody>
          <a:bodyPr>
            <a:normAutofit/>
          </a:bodyPr>
          <a:lstStyle/>
          <a:p>
            <a:pPr marL="0" indent="0">
              <a:buNone/>
            </a:pPr>
            <a:r>
              <a:rPr lang="en-US" sz="2700" dirty="0">
                <a:latin typeface="Orgon Slab Medium" panose="02000603000000020004" pitchFamily="50" charset="0"/>
              </a:rPr>
              <a:t>Referrals</a:t>
            </a:r>
          </a:p>
          <a:p>
            <a:r>
              <a:rPr lang="en-US" sz="2700" dirty="0">
                <a:latin typeface="Orgon Slab Medium" panose="02000603000000020004" pitchFamily="50" charset="0"/>
              </a:rPr>
              <a:t>Library budget changes – January report</a:t>
            </a:r>
          </a:p>
          <a:p>
            <a:pPr marL="0" indent="0">
              <a:buNone/>
            </a:pPr>
            <a:r>
              <a:rPr lang="en-US" sz="2700" dirty="0">
                <a:latin typeface="Orgon Slab Medium" panose="02000603000000020004" pitchFamily="50" charset="0"/>
              </a:rPr>
              <a:t>Continuing referrals:</a:t>
            </a:r>
          </a:p>
          <a:p>
            <a:r>
              <a:rPr lang="en-US" sz="2700" dirty="0">
                <a:latin typeface="Orgon Slab Medium" panose="02000603000000020004" pitchFamily="50" charset="0"/>
              </a:rPr>
              <a:t>Report on the “big picture balance sheet”</a:t>
            </a:r>
          </a:p>
          <a:p>
            <a:r>
              <a:rPr lang="en-US" sz="2700" dirty="0">
                <a:latin typeface="Orgon Slab Medium" panose="02000603000000020004" pitchFamily="50" charset="0"/>
              </a:rPr>
              <a:t>Current and next FY budget</a:t>
            </a:r>
          </a:p>
          <a:p>
            <a:pPr marL="0" indent="0">
              <a:buNone/>
            </a:pPr>
            <a:r>
              <a:rPr lang="en-US" sz="2700" dirty="0">
                <a:latin typeface="Orgon Slab Medium" panose="02000603000000020004" pitchFamily="50" charset="0"/>
              </a:rPr>
              <a:t>Non-referrals</a:t>
            </a:r>
          </a:p>
          <a:p>
            <a:r>
              <a:rPr lang="en-US" sz="2700" dirty="0">
                <a:latin typeface="Orgon Slab Medium" panose="02000603000000020004" pitchFamily="50" charset="0"/>
              </a:rPr>
              <a:t>Arrival District</a:t>
            </a:r>
          </a:p>
          <a:p>
            <a:r>
              <a:rPr lang="en-US" sz="2700" dirty="0">
                <a:latin typeface="Orgon Slab Medium" panose="02000603000000020004" pitchFamily="50" charset="0"/>
              </a:rPr>
              <a:t>Hiring</a:t>
            </a:r>
          </a:p>
        </p:txBody>
      </p:sp>
      <p:sp>
        <p:nvSpPr>
          <p:cNvPr id="5" name="Rectangle 4"/>
          <p:cNvSpPr/>
          <p:nvPr/>
        </p:nvSpPr>
        <p:spPr>
          <a:xfrm>
            <a:off x="1157288" y="1011957"/>
            <a:ext cx="6743700" cy="1200329"/>
          </a:xfrm>
          <a:prstGeom prst="rect">
            <a:avLst/>
          </a:prstGeom>
        </p:spPr>
        <p:txBody>
          <a:bodyPr wrap="square">
            <a:spAutoFit/>
          </a:bodyPr>
          <a:lstStyle/>
          <a:p>
            <a:pPr algn="ctr" defTabSz="685800"/>
            <a:r>
              <a:rPr lang="en-US" sz="3600" b="1" dirty="0">
                <a:solidFill>
                  <a:srgbClr val="00B050"/>
                </a:solidFill>
                <a:latin typeface="Orgon Slab Medium" panose="02000603000000020004" pitchFamily="50" charset="0"/>
              </a:rPr>
              <a:t>Budgetary Affairs Committee</a:t>
            </a:r>
          </a:p>
          <a:p>
            <a:pPr algn="ctr" defTabSz="685800"/>
            <a:r>
              <a:rPr lang="en-US" sz="3600" b="1" dirty="0">
                <a:solidFill>
                  <a:srgbClr val="00B050"/>
                </a:solidFill>
                <a:latin typeface="Orgon Slab Medium" panose="02000603000000020004" pitchFamily="50" charset="0"/>
              </a:rPr>
              <a:t>Nov 11, 2021</a:t>
            </a:r>
            <a:endParaRPr lang="en-US" sz="3300" dirty="0">
              <a:solidFill>
                <a:srgbClr val="00B050"/>
              </a:solidFill>
              <a:latin typeface="Orgon Slab Medium" panose="02000603000000020004" pitchFamily="50" charset="0"/>
            </a:endParaRPr>
          </a:p>
        </p:txBody>
      </p:sp>
    </p:spTree>
    <p:extLst>
      <p:ext uri="{BB962C8B-B14F-4D97-AF65-F5344CB8AC3E}">
        <p14:creationId xmlns:p14="http://schemas.microsoft.com/office/powerpoint/2010/main" val="3875714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Budget</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321733" y="1888298"/>
            <a:ext cx="8411720" cy="3843338"/>
          </a:xfrm>
        </p:spPr>
        <p:txBody>
          <a:bodyPr>
            <a:normAutofit/>
          </a:bodyPr>
          <a:lstStyle/>
          <a:p>
            <a:pPr marL="0" indent="0">
              <a:buNone/>
            </a:pPr>
            <a:r>
              <a:rPr lang="en-US" sz="2400" dirty="0">
                <a:latin typeface="Orgon Slab Medium" panose="02000603000000020004" pitchFamily="50" charset="0"/>
              </a:rPr>
              <a:t>Current FY budget</a:t>
            </a:r>
          </a:p>
          <a:p>
            <a:r>
              <a:rPr lang="en-US" sz="2400" dirty="0">
                <a:latin typeface="Orgon Slab Medium" panose="02000603000000020004" pitchFamily="50" charset="0"/>
              </a:rPr>
              <a:t>October: enrollment revenue $820k lower than budget, 81 fewer undergrads, fewer grads than budgeted but revenue loss = cost reduction</a:t>
            </a:r>
          </a:p>
          <a:p>
            <a:r>
              <a:rPr lang="en-US" sz="2400" dirty="0">
                <a:latin typeface="Orgon Slab Medium" panose="02000603000000020004" pitchFamily="50" charset="0"/>
              </a:rPr>
              <a:t>Now: 221 students below budgeted, $2 million deficit</a:t>
            </a:r>
          </a:p>
          <a:p>
            <a:r>
              <a:rPr lang="en-US" sz="2400" dirty="0">
                <a:latin typeface="Orgon Slab Medium" panose="02000603000000020004" pitchFamily="50" charset="0"/>
              </a:rPr>
              <a:t>$1 million enrollment contingency, so budget $1 million short</a:t>
            </a:r>
          </a:p>
          <a:p>
            <a:r>
              <a:rPr lang="en-US" sz="2400" dirty="0">
                <a:latin typeface="Orgon Slab Medium" panose="02000603000000020004" pitchFamily="50" charset="0"/>
              </a:rPr>
              <a:t>Source: ‘some one-time monies’; FY 21 Revenue&gt; Expend by $8.96 million (</a:t>
            </a:r>
          </a:p>
        </p:txBody>
      </p:sp>
    </p:spTree>
    <p:extLst>
      <p:ext uri="{BB962C8B-B14F-4D97-AF65-F5344CB8AC3E}">
        <p14:creationId xmlns:p14="http://schemas.microsoft.com/office/powerpoint/2010/main" val="3048052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166" y="857251"/>
            <a:ext cx="7886700" cy="994172"/>
          </a:xfrm>
        </p:spPr>
        <p:txBody>
          <a:bodyPr/>
          <a:lstStyle/>
          <a:p>
            <a:r>
              <a:rPr lang="en-US" dirty="0"/>
              <a:t>General Revenue Budget</a:t>
            </a:r>
          </a:p>
        </p:txBody>
      </p:sp>
      <p:graphicFrame>
        <p:nvGraphicFramePr>
          <p:cNvPr id="3" name="Table 2"/>
          <p:cNvGraphicFramePr>
            <a:graphicFrameLocks noGrp="1"/>
          </p:cNvGraphicFramePr>
          <p:nvPr/>
        </p:nvGraphicFramePr>
        <p:xfrm>
          <a:off x="123916" y="1907448"/>
          <a:ext cx="5781533" cy="3960848"/>
        </p:xfrm>
        <a:graphic>
          <a:graphicData uri="http://schemas.openxmlformats.org/drawingml/2006/table">
            <a:tbl>
              <a:tblPr/>
              <a:tblGrid>
                <a:gridCol w="1530094">
                  <a:extLst>
                    <a:ext uri="{9D8B030D-6E8A-4147-A177-3AD203B41FA5}">
                      <a16:colId xmlns:a16="http://schemas.microsoft.com/office/drawing/2014/main" val="4009379142"/>
                    </a:ext>
                  </a:extLst>
                </a:gridCol>
                <a:gridCol w="956229">
                  <a:extLst>
                    <a:ext uri="{9D8B030D-6E8A-4147-A177-3AD203B41FA5}">
                      <a16:colId xmlns:a16="http://schemas.microsoft.com/office/drawing/2014/main" val="2804276938"/>
                    </a:ext>
                  </a:extLst>
                </a:gridCol>
                <a:gridCol w="1032011">
                  <a:extLst>
                    <a:ext uri="{9D8B030D-6E8A-4147-A177-3AD203B41FA5}">
                      <a16:colId xmlns:a16="http://schemas.microsoft.com/office/drawing/2014/main" val="2477298164"/>
                    </a:ext>
                  </a:extLst>
                </a:gridCol>
                <a:gridCol w="1131599">
                  <a:extLst>
                    <a:ext uri="{9D8B030D-6E8A-4147-A177-3AD203B41FA5}">
                      <a16:colId xmlns:a16="http://schemas.microsoft.com/office/drawing/2014/main" val="4032256538"/>
                    </a:ext>
                  </a:extLst>
                </a:gridCol>
                <a:gridCol w="1131599">
                  <a:extLst>
                    <a:ext uri="{9D8B030D-6E8A-4147-A177-3AD203B41FA5}">
                      <a16:colId xmlns:a16="http://schemas.microsoft.com/office/drawing/2014/main" val="3314350945"/>
                    </a:ext>
                  </a:extLst>
                </a:gridCol>
              </a:tblGrid>
              <a:tr h="399638">
                <a:tc>
                  <a:txBody>
                    <a:bodyPr/>
                    <a:lstStyle/>
                    <a:p>
                      <a:pPr algn="l" fontAlgn="b"/>
                      <a:r>
                        <a:rPr lang="en-US" sz="2100" b="0" i="0" u="none" strike="noStrike" dirty="0">
                          <a:solidFill>
                            <a:srgbClr val="000000"/>
                          </a:solidFill>
                          <a:effectLst/>
                          <a:latin typeface="Calibri" panose="020F0502020204030204" pitchFamily="34" charset="0"/>
                        </a:rPr>
                        <a:t> </a:t>
                      </a:r>
                    </a:p>
                  </a:txBody>
                  <a:tcPr marL="5715" marR="5715" marT="5715" marB="0" anchor="b">
                    <a:lnL w="6350" cap="flat" cmpd="sng" algn="ctr">
                      <a:noFill/>
                      <a:prstDash val="solid"/>
                      <a:round/>
                      <a:headEnd type="none" w="med" len="med"/>
                      <a:tailEnd type="none" w="med" len="med"/>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FY19</a:t>
                      </a:r>
                    </a:p>
                  </a:txBody>
                  <a:tcPr marL="5715" marR="5715" marT="5715" marB="0" anchor="b">
                    <a:lnL>
                      <a:noFill/>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FY20</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21</a:t>
                      </a:r>
                    </a:p>
                    <a:p>
                      <a:pPr algn="ctr" fontAlgn="b"/>
                      <a:r>
                        <a:rPr lang="en-US" sz="1200" b="1" i="0" u="none" strike="noStrike" dirty="0">
                          <a:solidFill>
                            <a:srgbClr val="000000"/>
                          </a:solidFill>
                          <a:effectLst/>
                          <a:latin typeface="Arial" panose="020B0604020202020204" pitchFamily="34" charset="0"/>
                        </a:rPr>
                        <a:t>(actual*)</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22 (planning)</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6492807"/>
                  </a:ext>
                </a:extLst>
              </a:tr>
              <a:tr h="231369">
                <a:tc>
                  <a:txBody>
                    <a:bodyPr/>
                    <a:lstStyle/>
                    <a:p>
                      <a:pPr algn="l" fontAlgn="ctr"/>
                      <a:r>
                        <a:rPr lang="en-US" sz="1200" b="0" i="0" u="none" strike="noStrike" dirty="0">
                          <a:solidFill>
                            <a:srgbClr val="000000"/>
                          </a:solidFill>
                          <a:effectLst/>
                          <a:latin typeface="Arial" panose="020B0604020202020204" pitchFamily="34" charset="0"/>
                        </a:rPr>
                        <a:t>Tuition and Fees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$124,548,154</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$126,853,439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$119,477,148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$119,592,4250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8548763"/>
                  </a:ext>
                </a:extLst>
              </a:tr>
              <a:tr h="371475">
                <a:tc>
                  <a:txBody>
                    <a:bodyPr/>
                    <a:lstStyle/>
                    <a:p>
                      <a:pPr algn="l" fontAlgn="ctr"/>
                      <a:r>
                        <a:rPr lang="en-US" sz="1200" b="0" i="0" u="none" strike="noStrike" dirty="0">
                          <a:solidFill>
                            <a:srgbClr val="000000"/>
                          </a:solidFill>
                          <a:effectLst/>
                          <a:latin typeface="Arial" panose="020B0604020202020204" pitchFamily="34" charset="0"/>
                        </a:rPr>
                        <a:t>Scholarship Allowance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(37,770,678)</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(37,848,888)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(36,149,411)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(38,164,248)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6122254"/>
                  </a:ext>
                </a:extLst>
              </a:tr>
              <a:tr h="371475">
                <a:tc>
                  <a:txBody>
                    <a:bodyPr/>
                    <a:lstStyle/>
                    <a:p>
                      <a:pPr algn="l" fontAlgn="ctr"/>
                      <a:r>
                        <a:rPr lang="en-US" sz="1200" b="1" i="0" u="none" strike="noStrike" dirty="0">
                          <a:solidFill>
                            <a:srgbClr val="000000"/>
                          </a:solidFill>
                          <a:effectLst/>
                          <a:latin typeface="Arial" panose="020B0604020202020204" pitchFamily="34" charset="0"/>
                        </a:rPr>
                        <a:t>Net Tuition &amp; Fees</a:t>
                      </a:r>
                    </a:p>
                  </a:txBody>
                  <a:tcPr marL="20574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$86,777,476</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$89,004,551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$83,327,736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81,428,177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6854031"/>
                  </a:ext>
                </a:extLst>
              </a:tr>
              <a:tr h="231369">
                <a:tc>
                  <a:txBody>
                    <a:bodyPr/>
                    <a:lstStyle/>
                    <a:p>
                      <a:pPr algn="l" fontAlgn="ctr"/>
                      <a:r>
                        <a:rPr lang="en-US" sz="1200" b="0" i="0" u="none" strike="noStrike" dirty="0">
                          <a:solidFill>
                            <a:srgbClr val="000000"/>
                          </a:solidFill>
                          <a:effectLst/>
                          <a:latin typeface="Arial" panose="020B0604020202020204" pitchFamily="34" charset="0"/>
                        </a:rPr>
                        <a:t>State Appropriation</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50,185,510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43,543,499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45,690,941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53,026,096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7012801"/>
                  </a:ext>
                </a:extLst>
              </a:tr>
              <a:tr h="231369">
                <a:tc>
                  <a:txBody>
                    <a:bodyPr/>
                    <a:lstStyle/>
                    <a:p>
                      <a:pPr algn="l" fontAlgn="ctr"/>
                      <a:r>
                        <a:rPr lang="en-US" sz="1200" b="0" i="0" u="none" strike="noStrike" dirty="0">
                          <a:solidFill>
                            <a:srgbClr val="000000"/>
                          </a:solidFill>
                          <a:effectLst/>
                          <a:latin typeface="Arial" panose="020B0604020202020204" pitchFamily="34" charset="0"/>
                        </a:rPr>
                        <a:t>Grant and Contract</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83874458"/>
                  </a:ext>
                </a:extLst>
              </a:tr>
              <a:tr h="231369">
                <a:tc>
                  <a:txBody>
                    <a:bodyPr/>
                    <a:lstStyle/>
                    <a:p>
                      <a:pPr algn="l" fontAlgn="ctr"/>
                      <a:r>
                        <a:rPr lang="en-US" sz="1200" b="0" i="0" u="none" strike="noStrike" dirty="0">
                          <a:solidFill>
                            <a:srgbClr val="000000"/>
                          </a:solidFill>
                          <a:effectLst/>
                          <a:latin typeface="Arial" panose="020B0604020202020204" pitchFamily="34" charset="0"/>
                        </a:rPr>
                        <a:t>Gift Revenues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481,131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385,737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471,909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345,000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2008158"/>
                  </a:ext>
                </a:extLst>
              </a:tr>
              <a:tr h="231369">
                <a:tc>
                  <a:txBody>
                    <a:bodyPr/>
                    <a:lstStyle/>
                    <a:p>
                      <a:pPr algn="l" fontAlgn="ctr"/>
                      <a:r>
                        <a:rPr lang="en-US" sz="1200" b="0" i="0" u="none" strike="noStrike" dirty="0">
                          <a:solidFill>
                            <a:srgbClr val="000000"/>
                          </a:solidFill>
                          <a:effectLst/>
                          <a:latin typeface="Arial" panose="020B0604020202020204" pitchFamily="34" charset="0"/>
                        </a:rPr>
                        <a:t>Recovery of F &amp; A</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6,941,286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6,802,499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6,496,349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6,493,100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922868"/>
                  </a:ext>
                </a:extLst>
              </a:tr>
              <a:tr h="455727">
                <a:tc>
                  <a:txBody>
                    <a:bodyPr/>
                    <a:lstStyle/>
                    <a:p>
                      <a:pPr algn="l" fontAlgn="ctr"/>
                      <a:r>
                        <a:rPr lang="en-US" sz="1200" b="0" i="0" u="none" strike="noStrike" dirty="0">
                          <a:solidFill>
                            <a:srgbClr val="000000"/>
                          </a:solidFill>
                          <a:effectLst/>
                          <a:latin typeface="Arial" panose="020B0604020202020204" pitchFamily="34" charset="0"/>
                        </a:rPr>
                        <a:t>Endowment &amp; Investment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1,969,324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2,035,737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1,935,710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3,120,243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2568567"/>
                  </a:ext>
                </a:extLst>
              </a:tr>
              <a:tr h="371475">
                <a:tc>
                  <a:txBody>
                    <a:bodyPr/>
                    <a:lstStyle/>
                    <a:p>
                      <a:pPr algn="l" fontAlgn="ctr"/>
                      <a:r>
                        <a:rPr lang="en-US" sz="1200" b="0" i="0" u="none" strike="noStrike" dirty="0">
                          <a:solidFill>
                            <a:srgbClr val="000000"/>
                          </a:solidFill>
                          <a:effectLst/>
                          <a:latin typeface="Arial" panose="020B0604020202020204" pitchFamily="34" charset="0"/>
                        </a:rPr>
                        <a:t>Sales &amp; Services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989,382</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1,177,479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709,380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1,065,880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9134952"/>
                  </a:ext>
                </a:extLst>
              </a:tr>
              <a:tr h="231369">
                <a:tc>
                  <a:txBody>
                    <a:bodyPr/>
                    <a:lstStyle/>
                    <a:p>
                      <a:pPr algn="l" fontAlgn="ctr"/>
                      <a:r>
                        <a:rPr lang="en-US" sz="1200" b="0" i="0" u="none" strike="noStrike" dirty="0">
                          <a:solidFill>
                            <a:srgbClr val="000000"/>
                          </a:solidFill>
                          <a:effectLst/>
                          <a:latin typeface="Arial" panose="020B0604020202020204" pitchFamily="34" charset="0"/>
                        </a:rPr>
                        <a:t>Other Incomes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3,464,299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2,872,553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2,209,518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2,958,389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3346629"/>
                  </a:ext>
                </a:extLst>
              </a:tr>
              <a:tr h="371475">
                <a:tc>
                  <a:txBody>
                    <a:bodyPr/>
                    <a:lstStyle/>
                    <a:p>
                      <a:pPr algn="l" fontAlgn="ctr"/>
                      <a:r>
                        <a:rPr lang="en-US" sz="1200" b="0" i="0" u="none" strike="noStrike" dirty="0">
                          <a:solidFill>
                            <a:srgbClr val="000000"/>
                          </a:solidFill>
                          <a:effectLst/>
                          <a:latin typeface="Arial" panose="020B0604020202020204" pitchFamily="34" charset="0"/>
                        </a:rPr>
                        <a:t>Revenue Contingency</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chemeClr val="tx1"/>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0679291"/>
                  </a:ext>
                </a:extLst>
              </a:tr>
              <a:tr h="231369">
                <a:tc>
                  <a:txBody>
                    <a:bodyPr/>
                    <a:lstStyle/>
                    <a:p>
                      <a:pPr algn="l" fontAlgn="ctr"/>
                      <a:r>
                        <a:rPr lang="en-US" sz="12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$150,808,407</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$145,822,055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$140,841,544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$148,437,385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8708060"/>
                  </a:ext>
                </a:extLst>
              </a:tr>
            </a:tbl>
          </a:graphicData>
        </a:graphic>
      </p:graphicFrame>
      <p:sp>
        <p:nvSpPr>
          <p:cNvPr id="4" name="TextBox 3">
            <a:extLst>
              <a:ext uri="{FF2B5EF4-FFF2-40B4-BE49-F238E27FC236}">
                <a16:creationId xmlns:a16="http://schemas.microsoft.com/office/drawing/2014/main" id="{2495AC9C-3409-4152-AD46-D6874983122E}"/>
              </a:ext>
            </a:extLst>
          </p:cNvPr>
          <p:cNvSpPr txBox="1"/>
          <p:nvPr/>
        </p:nvSpPr>
        <p:spPr>
          <a:xfrm>
            <a:off x="3871377" y="2733592"/>
            <a:ext cx="2138450" cy="276999"/>
          </a:xfrm>
          <a:prstGeom prst="rect">
            <a:avLst/>
          </a:prstGeom>
          <a:noFill/>
        </p:spPr>
        <p:txBody>
          <a:bodyPr wrap="square" rtlCol="0">
            <a:spAutoFit/>
          </a:bodyPr>
          <a:lstStyle/>
          <a:p>
            <a:pPr defTabSz="685800"/>
            <a:r>
              <a:rPr lang="en-US" sz="1200" dirty="0">
                <a:solidFill>
                  <a:srgbClr val="FF0000"/>
                </a:solidFill>
                <a:latin typeface="Calibri" panose="020F0502020204030204"/>
              </a:rPr>
              <a:t>30% realized </a:t>
            </a:r>
          </a:p>
        </p:txBody>
      </p:sp>
      <p:sp>
        <p:nvSpPr>
          <p:cNvPr id="21" name="TextBox 20">
            <a:extLst>
              <a:ext uri="{FF2B5EF4-FFF2-40B4-BE49-F238E27FC236}">
                <a16:creationId xmlns:a16="http://schemas.microsoft.com/office/drawing/2014/main" id="{7BC98E65-54A8-426C-9AE1-F67F5252A83C}"/>
              </a:ext>
            </a:extLst>
          </p:cNvPr>
          <p:cNvSpPr txBox="1"/>
          <p:nvPr/>
        </p:nvSpPr>
        <p:spPr>
          <a:xfrm>
            <a:off x="4947274" y="2733592"/>
            <a:ext cx="1045621" cy="461665"/>
          </a:xfrm>
          <a:prstGeom prst="rect">
            <a:avLst/>
          </a:prstGeom>
          <a:noFill/>
        </p:spPr>
        <p:txBody>
          <a:bodyPr wrap="square">
            <a:spAutoFit/>
          </a:bodyPr>
          <a:lstStyle/>
          <a:p>
            <a:pPr defTabSz="685800"/>
            <a:r>
              <a:rPr lang="en-US" sz="1200" dirty="0">
                <a:solidFill>
                  <a:srgbClr val="FF0000"/>
                </a:solidFill>
                <a:latin typeface="Calibri" panose="020F0502020204030204"/>
              </a:rPr>
              <a:t>32% budgeted</a:t>
            </a:r>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3277875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1926" y="2089088"/>
          <a:ext cx="6229933" cy="3681824"/>
        </p:xfrm>
        <a:graphic>
          <a:graphicData uri="http://schemas.openxmlformats.org/drawingml/2006/table">
            <a:tbl>
              <a:tblPr/>
              <a:tblGrid>
                <a:gridCol w="1856510">
                  <a:extLst>
                    <a:ext uri="{9D8B030D-6E8A-4147-A177-3AD203B41FA5}">
                      <a16:colId xmlns:a16="http://schemas.microsoft.com/office/drawing/2014/main" val="1736340799"/>
                    </a:ext>
                  </a:extLst>
                </a:gridCol>
                <a:gridCol w="1032442">
                  <a:extLst>
                    <a:ext uri="{9D8B030D-6E8A-4147-A177-3AD203B41FA5}">
                      <a16:colId xmlns:a16="http://schemas.microsoft.com/office/drawing/2014/main" val="4185575723"/>
                    </a:ext>
                  </a:extLst>
                </a:gridCol>
                <a:gridCol w="1103229">
                  <a:extLst>
                    <a:ext uri="{9D8B030D-6E8A-4147-A177-3AD203B41FA5}">
                      <a16:colId xmlns:a16="http://schemas.microsoft.com/office/drawing/2014/main" val="2102563724"/>
                    </a:ext>
                  </a:extLst>
                </a:gridCol>
                <a:gridCol w="1118876">
                  <a:extLst>
                    <a:ext uri="{9D8B030D-6E8A-4147-A177-3AD203B41FA5}">
                      <a16:colId xmlns:a16="http://schemas.microsoft.com/office/drawing/2014/main" val="2476285391"/>
                    </a:ext>
                  </a:extLst>
                </a:gridCol>
                <a:gridCol w="1118876">
                  <a:extLst>
                    <a:ext uri="{9D8B030D-6E8A-4147-A177-3AD203B41FA5}">
                      <a16:colId xmlns:a16="http://schemas.microsoft.com/office/drawing/2014/main" val="594912939"/>
                    </a:ext>
                  </a:extLst>
                </a:gridCol>
              </a:tblGrid>
              <a:tr h="371475">
                <a:tc>
                  <a:txBody>
                    <a:bodyPr/>
                    <a:lstStyle/>
                    <a:p>
                      <a:pPr algn="l" fontAlgn="ctr"/>
                      <a:r>
                        <a:rPr lang="en-US" sz="1200" b="1" i="0" u="none" strike="noStrike" dirty="0">
                          <a:solidFill>
                            <a:srgbClr val="000000"/>
                          </a:solidFill>
                          <a:effectLst/>
                          <a:latin typeface="Arial" panose="020B0604020202020204" pitchFamily="34" charset="0"/>
                        </a:rPr>
                        <a:t>Transfers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FY19</a:t>
                      </a:r>
                    </a:p>
                  </a:txBody>
                  <a:tcPr marL="5715" marR="5715" marT="5715"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FY20</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21</a:t>
                      </a:r>
                    </a:p>
                    <a:p>
                      <a:pPr algn="ctr" fontAlgn="b"/>
                      <a:r>
                        <a:rPr lang="en-US" sz="1200" b="1" i="0" u="none" strike="noStrike" dirty="0">
                          <a:solidFill>
                            <a:srgbClr val="000000"/>
                          </a:solidFill>
                          <a:effectLst/>
                          <a:latin typeface="Arial" panose="020B0604020202020204" pitchFamily="34" charset="0"/>
                        </a:rPr>
                        <a:t>(actual)</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22 </a:t>
                      </a:r>
                    </a:p>
                    <a:p>
                      <a:pPr algn="ctr" fontAlgn="b"/>
                      <a:r>
                        <a:rPr lang="en-US" sz="1200" b="1" i="0" u="none" strike="noStrike" dirty="0">
                          <a:solidFill>
                            <a:srgbClr val="000000"/>
                          </a:solidFill>
                          <a:effectLst/>
                          <a:latin typeface="Arial" panose="020B0604020202020204" pitchFamily="34" charset="0"/>
                        </a:rPr>
                        <a:t>(planning)</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767837"/>
                  </a:ext>
                </a:extLst>
              </a:tr>
              <a:tr h="371475">
                <a:tc>
                  <a:txBody>
                    <a:bodyPr/>
                    <a:lstStyle/>
                    <a:p>
                      <a:pPr algn="l" fontAlgn="ctr"/>
                      <a:r>
                        <a:rPr lang="en-US" sz="1200" b="0" i="0" u="none" strike="noStrike">
                          <a:solidFill>
                            <a:srgbClr val="000000"/>
                          </a:solidFill>
                          <a:effectLst/>
                          <a:latin typeface="Arial" panose="020B0604020202020204" pitchFamily="34" charset="0"/>
                        </a:rPr>
                        <a:t>Intra Unrestricted CurrentFund</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$6,755,777</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$4,442,960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$1,988,391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$1,581,686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09858093"/>
                  </a:ext>
                </a:extLst>
              </a:tr>
              <a:tr h="215858">
                <a:tc>
                  <a:txBody>
                    <a:bodyPr/>
                    <a:lstStyle/>
                    <a:p>
                      <a:pPr algn="l" fontAlgn="ctr"/>
                      <a:r>
                        <a:rPr lang="en-US" sz="1200" b="0" i="0" u="none" strike="noStrike">
                          <a:solidFill>
                            <a:srgbClr val="000000"/>
                          </a:solidFill>
                          <a:effectLst/>
                          <a:latin typeface="Arial" panose="020B0604020202020204" pitchFamily="34" charset="0"/>
                        </a:rPr>
                        <a:t>Mandatory Transfers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(3,778,102)</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(3,930,896)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(3,483,219)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(3,197,402)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11077104"/>
                  </a:ext>
                </a:extLst>
              </a:tr>
              <a:tr h="215858">
                <a:tc>
                  <a:txBody>
                    <a:bodyPr/>
                    <a:lstStyle/>
                    <a:p>
                      <a:pPr algn="l" fontAlgn="ctr"/>
                      <a:r>
                        <a:rPr lang="en-US" sz="1200" b="0" i="0" u="none" strike="noStrike">
                          <a:solidFill>
                            <a:srgbClr val="000000"/>
                          </a:solidFill>
                          <a:effectLst/>
                          <a:latin typeface="Arial" panose="020B0604020202020204" pitchFamily="34" charset="0"/>
                        </a:rPr>
                        <a:t>NonMandatory Transfers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(11,607,554)</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(6,885,979)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(7,114,077)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(3,446,690)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154535"/>
                  </a:ext>
                </a:extLst>
              </a:tr>
              <a:tr h="215858">
                <a:tc>
                  <a:txBody>
                    <a:bodyPr/>
                    <a:lstStyle/>
                    <a:p>
                      <a:pPr algn="l" fontAlgn="ctr"/>
                      <a:r>
                        <a:rPr lang="en-US" sz="1200" b="1" i="0" u="none" strike="noStrike">
                          <a:solidFill>
                            <a:srgbClr val="000000"/>
                          </a:solidFill>
                          <a:effectLst/>
                          <a:latin typeface="Arial" panose="020B0604020202020204" pitchFamily="34" charset="0"/>
                        </a:rPr>
                        <a:t>Total Transfers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($8,629,879)</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($6,373,915)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cs typeface="Arial" panose="020B0604020202020204" pitchFamily="34" charset="0"/>
                        </a:rPr>
                        <a:t>($8,608,905)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($5,062,406)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01756874"/>
                  </a:ext>
                </a:extLst>
              </a:tr>
              <a:tr h="407448">
                <a:tc>
                  <a:txBody>
                    <a:bodyPr/>
                    <a:lstStyle/>
                    <a:p>
                      <a:pPr algn="l"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100" b="0" i="0" u="none" strike="noStrike" dirty="0">
                        <a:solidFill>
                          <a:schemeClr val="tx1"/>
                        </a:solidFill>
                        <a:effectLst/>
                        <a:latin typeface="Calibri" panose="020F050202020403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1148196"/>
                  </a:ext>
                </a:extLst>
              </a:tr>
              <a:tr h="372846">
                <a:tc>
                  <a:txBody>
                    <a:bodyPr/>
                    <a:lstStyle/>
                    <a:p>
                      <a:pPr algn="l" fontAlgn="ctr"/>
                      <a:r>
                        <a:rPr lang="en-US" sz="1200" b="1" i="0" u="none" strike="noStrike" dirty="0">
                          <a:solidFill>
                            <a:srgbClr val="000000"/>
                          </a:solidFill>
                          <a:effectLst/>
                          <a:latin typeface="Arial" panose="020B0604020202020204" pitchFamily="34" charset="0"/>
                        </a:rPr>
                        <a:t>Expenditures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dirty="0">
                          <a:solidFill>
                            <a:srgbClr val="000000"/>
                          </a:solidFill>
                          <a:effectLst/>
                          <a:latin typeface="Calibri" panose="020F0502020204030204" pitchFamily="34" charset="0"/>
                        </a:rPr>
                        <a:t>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dirty="0">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100" b="0" i="0" u="none" strike="noStrike" dirty="0">
                        <a:solidFill>
                          <a:schemeClr val="tx1"/>
                        </a:solidFill>
                        <a:effectLst/>
                        <a:latin typeface="Calibri" panose="020F050202020403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41333799"/>
                  </a:ext>
                </a:extLst>
              </a:tr>
              <a:tr h="215858">
                <a:tc>
                  <a:txBody>
                    <a:bodyPr/>
                    <a:lstStyle/>
                    <a:p>
                      <a:pPr algn="l" fontAlgn="ctr"/>
                      <a:r>
                        <a:rPr lang="en-US" sz="1200" b="0" i="0" u="none" strike="noStrike" dirty="0">
                          <a:solidFill>
                            <a:srgbClr val="000000"/>
                          </a:solidFill>
                          <a:effectLst/>
                          <a:latin typeface="Arial" panose="020B0604020202020204" pitchFamily="34" charset="0"/>
                        </a:rPr>
                        <a:t>Salaries &amp; Wages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$83,651,987</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$80,232,396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$75,195,068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$79,426,854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7659946"/>
                  </a:ext>
                </a:extLst>
              </a:tr>
              <a:tr h="215858">
                <a:tc>
                  <a:txBody>
                    <a:bodyPr/>
                    <a:lstStyle/>
                    <a:p>
                      <a:pPr algn="l" fontAlgn="ctr"/>
                      <a:r>
                        <a:rPr lang="en-US" sz="1200" b="0" i="0" u="none" strike="noStrike" dirty="0">
                          <a:solidFill>
                            <a:srgbClr val="000000"/>
                          </a:solidFill>
                          <a:effectLst/>
                          <a:latin typeface="Arial" panose="020B0604020202020204" pitchFamily="34" charset="0"/>
                        </a:rPr>
                        <a:t>Benefit Expense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25,475,433 </a:t>
                      </a:r>
                    </a:p>
                  </a:txBody>
                  <a:tcPr marL="5715" marR="5715" marT="5715" marB="0"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25,029,887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24,209,899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26,626,149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8502229"/>
                  </a:ext>
                </a:extLst>
              </a:tr>
              <a:tr h="215858">
                <a:tc>
                  <a:txBody>
                    <a:bodyPr/>
                    <a:lstStyle/>
                    <a:p>
                      <a:pPr algn="l" fontAlgn="ctr"/>
                      <a:r>
                        <a:rPr lang="en-US" sz="1200" b="1" i="0" u="none" strike="noStrike">
                          <a:solidFill>
                            <a:srgbClr val="000000"/>
                          </a:solidFill>
                          <a:effectLst/>
                          <a:latin typeface="Arial" panose="020B0604020202020204" pitchFamily="34" charset="0"/>
                        </a:rPr>
                        <a:t>Compensation</a:t>
                      </a:r>
                    </a:p>
                  </a:txBody>
                  <a:tcPr marL="13716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$109,127,420</a:t>
                      </a:r>
                    </a:p>
                  </a:txBody>
                  <a:tcPr marL="5715" marR="5715" marT="571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$105,262,283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$99,404,966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$106,053,0030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1970566"/>
                  </a:ext>
                </a:extLst>
              </a:tr>
              <a:tr h="215858">
                <a:tc>
                  <a:txBody>
                    <a:bodyPr/>
                    <a:lstStyle/>
                    <a:p>
                      <a:pPr algn="l" fontAlgn="ctr"/>
                      <a:r>
                        <a:rPr lang="en-US" sz="1200" b="0" i="0" u="none" strike="noStrike" dirty="0">
                          <a:solidFill>
                            <a:srgbClr val="000000"/>
                          </a:solidFill>
                          <a:effectLst/>
                          <a:latin typeface="Arial" panose="020B0604020202020204" pitchFamily="34" charset="0"/>
                        </a:rPr>
                        <a:t>Other Expenses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38,416,204 </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33,205,855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32,471,617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37,256,650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2148634"/>
                  </a:ext>
                </a:extLst>
              </a:tr>
              <a:tr h="215858">
                <a:tc>
                  <a:txBody>
                    <a:bodyPr/>
                    <a:lstStyle/>
                    <a:p>
                      <a:pPr algn="l" fontAlgn="ctr"/>
                      <a:r>
                        <a:rPr lang="en-US" sz="1200" b="1" i="0" u="none" strike="noStrike" dirty="0">
                          <a:solidFill>
                            <a:srgbClr val="000000"/>
                          </a:solidFill>
                          <a:effectLst/>
                          <a:latin typeface="Arial" panose="020B0604020202020204" pitchFamily="34" charset="0"/>
                        </a:rPr>
                        <a:t>Total Expenditures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$147,543,624</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$138,468,138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$131,876,584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$143,309,653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6401513"/>
                  </a:ext>
                </a:extLst>
              </a:tr>
              <a:tr h="215858">
                <a:tc>
                  <a:txBody>
                    <a:bodyPr/>
                    <a:lstStyle/>
                    <a:p>
                      <a:pPr algn="l" fontAlgn="ctr"/>
                      <a:endParaRPr lang="en-US" sz="1200" b="1"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0105055"/>
                  </a:ext>
                </a:extLst>
              </a:tr>
              <a:tr h="215858">
                <a:tc>
                  <a:txBody>
                    <a:bodyPr/>
                    <a:lstStyle/>
                    <a:p>
                      <a:pPr algn="l" fontAlgn="ctr"/>
                      <a:endParaRPr lang="en-US" sz="1200" b="1"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2472894"/>
                  </a:ext>
                </a:extLst>
              </a:tr>
            </a:tbl>
          </a:graphicData>
        </a:graphic>
      </p:graphicFrame>
      <p:sp>
        <p:nvSpPr>
          <p:cNvPr id="2" name="Title 1"/>
          <p:cNvSpPr>
            <a:spLocks noGrp="1"/>
          </p:cNvSpPr>
          <p:nvPr>
            <p:ph type="title"/>
          </p:nvPr>
        </p:nvSpPr>
        <p:spPr>
          <a:xfrm>
            <a:off x="628650" y="914281"/>
            <a:ext cx="7886700" cy="994172"/>
          </a:xfrm>
        </p:spPr>
        <p:txBody>
          <a:bodyPr/>
          <a:lstStyle/>
          <a:p>
            <a:r>
              <a:rPr lang="en-US" dirty="0"/>
              <a:t>General Revenue Budget: costs</a:t>
            </a:r>
          </a:p>
        </p:txBody>
      </p:sp>
      <p:sp>
        <p:nvSpPr>
          <p:cNvPr id="25" name="TextBox 24">
            <a:extLst>
              <a:ext uri="{FF2B5EF4-FFF2-40B4-BE49-F238E27FC236}">
                <a16:creationId xmlns:a16="http://schemas.microsoft.com/office/drawing/2014/main" id="{E95E799A-C5FE-4DCE-9A38-F9DC964A4588}"/>
              </a:ext>
            </a:extLst>
          </p:cNvPr>
          <p:cNvSpPr txBox="1"/>
          <p:nvPr/>
        </p:nvSpPr>
        <p:spPr>
          <a:xfrm>
            <a:off x="6369374" y="4238925"/>
            <a:ext cx="1684070" cy="300082"/>
          </a:xfrm>
          <a:prstGeom prst="rect">
            <a:avLst/>
          </a:prstGeom>
          <a:noFill/>
        </p:spPr>
        <p:txBody>
          <a:bodyPr wrap="square" rtlCol="0">
            <a:spAutoFit/>
          </a:bodyPr>
          <a:lstStyle/>
          <a:p>
            <a:pPr defTabSz="685800"/>
            <a:r>
              <a:rPr lang="en-US" sz="1350" dirty="0">
                <a:solidFill>
                  <a:srgbClr val="FF0000"/>
                </a:solidFill>
                <a:latin typeface="Calibri" panose="020F0502020204030204"/>
              </a:rPr>
              <a:t>2% raise, $250K P&amp;T</a:t>
            </a:r>
          </a:p>
        </p:txBody>
      </p:sp>
      <p:sp>
        <p:nvSpPr>
          <p:cNvPr id="26" name="TextBox 25">
            <a:extLst>
              <a:ext uri="{FF2B5EF4-FFF2-40B4-BE49-F238E27FC236}">
                <a16:creationId xmlns:a16="http://schemas.microsoft.com/office/drawing/2014/main" id="{518F4643-89BC-4A2D-BA1B-DEC3183F550D}"/>
              </a:ext>
            </a:extLst>
          </p:cNvPr>
          <p:cNvSpPr txBox="1"/>
          <p:nvPr/>
        </p:nvSpPr>
        <p:spPr>
          <a:xfrm>
            <a:off x="6369374" y="4872552"/>
            <a:ext cx="1684070" cy="300082"/>
          </a:xfrm>
          <a:prstGeom prst="rect">
            <a:avLst/>
          </a:prstGeom>
          <a:noFill/>
        </p:spPr>
        <p:txBody>
          <a:bodyPr wrap="square" rtlCol="0">
            <a:spAutoFit/>
          </a:bodyPr>
          <a:lstStyle/>
          <a:p>
            <a:pPr defTabSz="685800"/>
            <a:r>
              <a:rPr lang="en-US" sz="1350" dirty="0">
                <a:solidFill>
                  <a:srgbClr val="FF0000"/>
                </a:solidFill>
                <a:latin typeface="Calibri" panose="020F0502020204030204"/>
              </a:rPr>
              <a:t>Return to pre-COVID</a:t>
            </a:r>
          </a:p>
        </p:txBody>
      </p:sp>
      <p:graphicFrame>
        <p:nvGraphicFramePr>
          <p:cNvPr id="4" name="Table 3">
            <a:extLst>
              <a:ext uri="{FF2B5EF4-FFF2-40B4-BE49-F238E27FC236}">
                <a16:creationId xmlns:a16="http://schemas.microsoft.com/office/drawing/2014/main" id="{36069E11-FA4D-401C-9A0A-A1078E530B20}"/>
              </a:ext>
            </a:extLst>
          </p:cNvPr>
          <p:cNvGraphicFramePr>
            <a:graphicFrameLocks noGrp="1"/>
          </p:cNvGraphicFramePr>
          <p:nvPr/>
        </p:nvGraphicFramePr>
        <p:xfrm>
          <a:off x="521833" y="1767402"/>
          <a:ext cx="5781532" cy="231369"/>
        </p:xfrm>
        <a:graphic>
          <a:graphicData uri="http://schemas.openxmlformats.org/drawingml/2006/table">
            <a:tbl>
              <a:tblPr/>
              <a:tblGrid>
                <a:gridCol w="1530094">
                  <a:extLst>
                    <a:ext uri="{9D8B030D-6E8A-4147-A177-3AD203B41FA5}">
                      <a16:colId xmlns:a16="http://schemas.microsoft.com/office/drawing/2014/main" val="1628168818"/>
                    </a:ext>
                  </a:extLst>
                </a:gridCol>
                <a:gridCol w="956229">
                  <a:extLst>
                    <a:ext uri="{9D8B030D-6E8A-4147-A177-3AD203B41FA5}">
                      <a16:colId xmlns:a16="http://schemas.microsoft.com/office/drawing/2014/main" val="1341763912"/>
                    </a:ext>
                  </a:extLst>
                </a:gridCol>
                <a:gridCol w="1032011">
                  <a:extLst>
                    <a:ext uri="{9D8B030D-6E8A-4147-A177-3AD203B41FA5}">
                      <a16:colId xmlns:a16="http://schemas.microsoft.com/office/drawing/2014/main" val="271589979"/>
                    </a:ext>
                  </a:extLst>
                </a:gridCol>
                <a:gridCol w="1131599">
                  <a:extLst>
                    <a:ext uri="{9D8B030D-6E8A-4147-A177-3AD203B41FA5}">
                      <a16:colId xmlns:a16="http://schemas.microsoft.com/office/drawing/2014/main" val="2232154562"/>
                    </a:ext>
                  </a:extLst>
                </a:gridCol>
                <a:gridCol w="1131599">
                  <a:extLst>
                    <a:ext uri="{9D8B030D-6E8A-4147-A177-3AD203B41FA5}">
                      <a16:colId xmlns:a16="http://schemas.microsoft.com/office/drawing/2014/main" val="3972903147"/>
                    </a:ext>
                  </a:extLst>
                </a:gridCol>
              </a:tblGrid>
              <a:tr h="231369">
                <a:tc>
                  <a:txBody>
                    <a:bodyPr/>
                    <a:lstStyle/>
                    <a:p>
                      <a:pPr algn="l" fontAlgn="ctr"/>
                      <a:r>
                        <a:rPr lang="en-US" sz="12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$150,808,407</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$145,822,055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$140,841,544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$148,437,385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9784192"/>
                  </a:ext>
                </a:extLst>
              </a:tr>
            </a:tbl>
          </a:graphicData>
        </a:graphic>
      </p:graphicFrame>
      <p:sp>
        <p:nvSpPr>
          <p:cNvPr id="5" name="Freeform: Shape 4">
            <a:extLst>
              <a:ext uri="{FF2B5EF4-FFF2-40B4-BE49-F238E27FC236}">
                <a16:creationId xmlns:a16="http://schemas.microsoft.com/office/drawing/2014/main" id="{3A851093-E157-450A-977C-62A80714FAEC}"/>
              </a:ext>
            </a:extLst>
          </p:cNvPr>
          <p:cNvSpPr/>
          <p:nvPr/>
        </p:nvSpPr>
        <p:spPr>
          <a:xfrm>
            <a:off x="4809067" y="4082082"/>
            <a:ext cx="830598" cy="198358"/>
          </a:xfrm>
          <a:custGeom>
            <a:avLst/>
            <a:gdLst>
              <a:gd name="connsiteX0" fmla="*/ 0 w 1716833"/>
              <a:gd name="connsiteY0" fmla="*/ 214769 h 214769"/>
              <a:gd name="connsiteX1" fmla="*/ 923731 w 1716833"/>
              <a:gd name="connsiteY1" fmla="*/ 164 h 214769"/>
              <a:gd name="connsiteX2" fmla="*/ 1716833 w 1716833"/>
              <a:gd name="connsiteY2" fmla="*/ 186777 h 214769"/>
            </a:gdLst>
            <a:ahLst/>
            <a:cxnLst>
              <a:cxn ang="0">
                <a:pos x="connsiteX0" y="connsiteY0"/>
              </a:cxn>
              <a:cxn ang="0">
                <a:pos x="connsiteX1" y="connsiteY1"/>
              </a:cxn>
              <a:cxn ang="0">
                <a:pos x="connsiteX2" y="connsiteY2"/>
              </a:cxn>
            </a:cxnLst>
            <a:rect l="l" t="t" r="r" b="b"/>
            <a:pathLst>
              <a:path w="1716833" h="214769">
                <a:moveTo>
                  <a:pt x="0" y="214769"/>
                </a:moveTo>
                <a:cubicBezTo>
                  <a:pt x="318796" y="109799"/>
                  <a:pt x="637592" y="4829"/>
                  <a:pt x="923731" y="164"/>
                </a:cubicBezTo>
                <a:cubicBezTo>
                  <a:pt x="1209870" y="-4501"/>
                  <a:pt x="1463351" y="91138"/>
                  <a:pt x="1716833" y="186777"/>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1B133E08-8865-417B-8F19-54125EF521AF}"/>
              </a:ext>
            </a:extLst>
          </p:cNvPr>
          <p:cNvSpPr txBox="1"/>
          <p:nvPr/>
        </p:nvSpPr>
        <p:spPr>
          <a:xfrm>
            <a:off x="5385004" y="3882663"/>
            <a:ext cx="2435795"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~$3.3 MM vacant staff positions</a:t>
            </a:r>
          </a:p>
        </p:txBody>
      </p:sp>
      <p:sp>
        <p:nvSpPr>
          <p:cNvPr id="16" name="TextBox 15">
            <a:extLst>
              <a:ext uri="{FF2B5EF4-FFF2-40B4-BE49-F238E27FC236}">
                <a16:creationId xmlns:a16="http://schemas.microsoft.com/office/drawing/2014/main" id="{AD970E02-FA47-431D-BD2A-274EC57B9442}"/>
              </a:ext>
            </a:extLst>
          </p:cNvPr>
          <p:cNvSpPr txBox="1"/>
          <p:nvPr/>
        </p:nvSpPr>
        <p:spPr>
          <a:xfrm>
            <a:off x="5503759" y="1904320"/>
            <a:ext cx="1036734" cy="276999"/>
          </a:xfrm>
          <a:prstGeom prst="rect">
            <a:avLst/>
          </a:prstGeom>
          <a:noFill/>
        </p:spPr>
        <p:txBody>
          <a:bodyPr wrap="square">
            <a:spAutoFit/>
          </a:bodyPr>
          <a:lstStyle/>
          <a:p>
            <a:pPr defTabSz="685800"/>
            <a:r>
              <a:rPr lang="en-US" sz="1200" dirty="0">
                <a:solidFill>
                  <a:srgbClr val="FF0000"/>
                </a:solidFill>
                <a:latin typeface="Arial" panose="020B0604020202020204" pitchFamily="34" charset="0"/>
              </a:rPr>
              <a:t>-2,000,000</a:t>
            </a:r>
            <a:endParaRPr lang="en-US" sz="1200" dirty="0">
              <a:solidFill>
                <a:srgbClr val="FF0000"/>
              </a:solidFill>
              <a:latin typeface="Calibri" panose="020F0502020204030204"/>
            </a:endParaRPr>
          </a:p>
        </p:txBody>
      </p:sp>
      <p:sp>
        <p:nvSpPr>
          <p:cNvPr id="18" name="TextBox 17">
            <a:extLst>
              <a:ext uri="{FF2B5EF4-FFF2-40B4-BE49-F238E27FC236}">
                <a16:creationId xmlns:a16="http://schemas.microsoft.com/office/drawing/2014/main" id="{F8FE4782-D279-42A7-AD03-843AC0D8F289}"/>
              </a:ext>
            </a:extLst>
          </p:cNvPr>
          <p:cNvSpPr txBox="1"/>
          <p:nvPr/>
        </p:nvSpPr>
        <p:spPr>
          <a:xfrm>
            <a:off x="5520691" y="5265588"/>
            <a:ext cx="2696208" cy="461665"/>
          </a:xfrm>
          <a:prstGeom prst="rect">
            <a:avLst/>
          </a:prstGeom>
          <a:noFill/>
        </p:spPr>
        <p:txBody>
          <a:bodyPr wrap="square">
            <a:spAutoFit/>
          </a:bodyPr>
          <a:lstStyle/>
          <a:p>
            <a:pPr defTabSz="685800"/>
            <a:r>
              <a:rPr lang="en-US" sz="1200" dirty="0">
                <a:solidFill>
                  <a:srgbClr val="FF0000"/>
                </a:solidFill>
                <a:latin typeface="Arial" panose="020B0604020202020204" pitchFamily="34" charset="0"/>
              </a:rPr>
              <a:t>-1,000,000   Enrollment contingency</a:t>
            </a:r>
          </a:p>
          <a:p>
            <a:pPr defTabSz="685800"/>
            <a:r>
              <a:rPr lang="en-US" sz="1200" dirty="0">
                <a:solidFill>
                  <a:srgbClr val="FF0000"/>
                </a:solidFill>
                <a:latin typeface="Arial" panose="020B0604020202020204" pitchFamily="34" charset="0"/>
              </a:rPr>
              <a:t>-1,000,000   One-time funds</a:t>
            </a:r>
            <a:endParaRPr lang="en-US" sz="1200" dirty="0">
              <a:solidFill>
                <a:srgbClr val="FF0000"/>
              </a:solidFill>
              <a:latin typeface="Calibri" panose="020F0502020204030204"/>
            </a:endParaRPr>
          </a:p>
        </p:txBody>
      </p:sp>
    </p:spTree>
    <p:extLst>
      <p:ext uri="{BB962C8B-B14F-4D97-AF65-F5344CB8AC3E}">
        <p14:creationId xmlns:p14="http://schemas.microsoft.com/office/powerpoint/2010/main" val="3859563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Arrival District</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321733" y="1888298"/>
            <a:ext cx="8411720" cy="4027786"/>
          </a:xfrm>
        </p:spPr>
        <p:txBody>
          <a:bodyPr>
            <a:normAutofit/>
          </a:bodyPr>
          <a:lstStyle/>
          <a:p>
            <a:pPr marL="0" indent="0">
              <a:buNone/>
            </a:pPr>
            <a:r>
              <a:rPr lang="en-US" dirty="0">
                <a:latin typeface="Orgon Slab Medium" panose="02000603000000020004" pitchFamily="50" charset="0"/>
              </a:rPr>
              <a:t>Element &amp; Funding, $18 million total</a:t>
            </a:r>
          </a:p>
          <a:p>
            <a:r>
              <a:rPr lang="en-US" dirty="0">
                <a:latin typeface="Orgon Slab Medium" panose="02000603000000020004" pitchFamily="50" charset="0"/>
              </a:rPr>
              <a:t>Protoplasm, Gift + State (request)</a:t>
            </a:r>
          </a:p>
          <a:p>
            <a:r>
              <a:rPr lang="en-US" dirty="0">
                <a:latin typeface="Orgon Slab Medium" panose="02000603000000020004" pitchFamily="50" charset="0"/>
              </a:rPr>
              <a:t>Innovation lab, Gift</a:t>
            </a:r>
          </a:p>
          <a:p>
            <a:r>
              <a:rPr lang="en-US" dirty="0">
                <a:latin typeface="Orgon Slab Medium" panose="02000603000000020004" pitchFamily="50" charset="0"/>
              </a:rPr>
              <a:t>Subsurface parking, Gift</a:t>
            </a:r>
          </a:p>
          <a:p>
            <a:r>
              <a:rPr lang="en-US" dirty="0">
                <a:latin typeface="Orgon Slab Medium" panose="02000603000000020004" pitchFamily="50" charset="0"/>
              </a:rPr>
              <a:t>Tim Bradley Way, NTE $3.8 million, $2 million Gift</a:t>
            </a:r>
          </a:p>
          <a:p>
            <a:r>
              <a:rPr lang="en-US" dirty="0">
                <a:latin typeface="Orgon Slab Medium" panose="02000603000000020004" pitchFamily="50" charset="0"/>
              </a:rPr>
              <a:t>Past property purchases, L.T. $2 million, may have been GO funds</a:t>
            </a:r>
          </a:p>
          <a:p>
            <a:pPr marL="0" indent="0">
              <a:buNone/>
            </a:pPr>
            <a:endParaRPr lang="en-US" dirty="0">
              <a:latin typeface="Orgon Slab Medium" panose="02000603000000020004" pitchFamily="50" charset="0"/>
            </a:endParaRPr>
          </a:p>
        </p:txBody>
      </p:sp>
    </p:spTree>
    <p:extLst>
      <p:ext uri="{BB962C8B-B14F-4D97-AF65-F5344CB8AC3E}">
        <p14:creationId xmlns:p14="http://schemas.microsoft.com/office/powerpoint/2010/main" val="1144877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Hiring</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321733" y="1888298"/>
            <a:ext cx="8411720" cy="3843338"/>
          </a:xfrm>
        </p:spPr>
        <p:txBody>
          <a:bodyPr>
            <a:normAutofit/>
          </a:bodyPr>
          <a:lstStyle/>
          <a:p>
            <a:pPr marL="0" indent="0">
              <a:buNone/>
            </a:pPr>
            <a:r>
              <a:rPr lang="en-US" dirty="0">
                <a:latin typeface="Orgon Slab Medium" panose="02000603000000020004" pitchFamily="50" charset="0"/>
              </a:rPr>
              <a:t>Positions</a:t>
            </a:r>
          </a:p>
          <a:p>
            <a:r>
              <a:rPr lang="en-US" dirty="0">
                <a:solidFill>
                  <a:schemeClr val="tx1">
                    <a:lumMod val="65000"/>
                    <a:lumOff val="35000"/>
                  </a:schemeClr>
                </a:solidFill>
                <a:latin typeface="Orgon Slab Medium" panose="02000603000000020004" pitchFamily="50" charset="0"/>
              </a:rPr>
              <a:t>Kummer College Dean</a:t>
            </a:r>
          </a:p>
          <a:p>
            <a:r>
              <a:rPr lang="en-US" dirty="0">
                <a:solidFill>
                  <a:schemeClr val="tx1">
                    <a:lumMod val="65000"/>
                    <a:lumOff val="35000"/>
                  </a:schemeClr>
                </a:solidFill>
                <a:latin typeface="Orgon Slab Medium" panose="02000603000000020004" pitchFamily="50" charset="0"/>
              </a:rPr>
              <a:t>Three KI Chairs</a:t>
            </a:r>
          </a:p>
          <a:p>
            <a:r>
              <a:rPr lang="en-US" dirty="0">
                <a:latin typeface="Orgon Slab Medium" panose="02000603000000020004" pitchFamily="50" charset="0"/>
              </a:rPr>
              <a:t>Dean of Library</a:t>
            </a:r>
          </a:p>
          <a:p>
            <a:r>
              <a:rPr lang="en-US" dirty="0">
                <a:latin typeface="Orgon Slab Medium" panose="02000603000000020004" pitchFamily="50" charset="0"/>
              </a:rPr>
              <a:t>Five Dep’t Chairs (Math, Econ, NERdS, BIT, Comp Sci)</a:t>
            </a:r>
          </a:p>
          <a:p>
            <a:r>
              <a:rPr lang="en-US" dirty="0">
                <a:latin typeface="Orgon Slab Medium" panose="02000603000000020004" pitchFamily="50" charset="0"/>
              </a:rPr>
              <a:t>CAS(B) Dean</a:t>
            </a:r>
          </a:p>
          <a:p>
            <a:r>
              <a:rPr lang="en-US" dirty="0">
                <a:latin typeface="Orgon Slab Medium" panose="02000603000000020004" pitchFamily="50" charset="0"/>
              </a:rPr>
              <a:t>Five faculty members (ME, MSE, BIT, Physics, </a:t>
            </a:r>
            <a:r>
              <a:rPr lang="en-US" dirty="0" err="1">
                <a:latin typeface="Orgon Slab Medium" panose="02000603000000020004" pitchFamily="50" charset="0"/>
              </a:rPr>
              <a:t>Engl</a:t>
            </a:r>
            <a:r>
              <a:rPr lang="en-US" dirty="0">
                <a:latin typeface="Orgon Slab Medium" panose="02000603000000020004" pitchFamily="50" charset="0"/>
              </a:rPr>
              <a:t> TC)</a:t>
            </a:r>
          </a:p>
        </p:txBody>
      </p:sp>
      <p:graphicFrame>
        <p:nvGraphicFramePr>
          <p:cNvPr id="4" name="Table 3">
            <a:extLst>
              <a:ext uri="{FF2B5EF4-FFF2-40B4-BE49-F238E27FC236}">
                <a16:creationId xmlns:a16="http://schemas.microsoft.com/office/drawing/2014/main" id="{9D07A0F1-BC52-4679-9CB1-AD856A94069D}"/>
              </a:ext>
            </a:extLst>
          </p:cNvPr>
          <p:cNvGraphicFramePr>
            <a:graphicFrameLocks noGrp="1"/>
          </p:cNvGraphicFramePr>
          <p:nvPr/>
        </p:nvGraphicFramePr>
        <p:xfrm>
          <a:off x="4719830" y="1826156"/>
          <a:ext cx="4320540" cy="1674495"/>
        </p:xfrm>
        <a:graphic>
          <a:graphicData uri="http://schemas.openxmlformats.org/drawingml/2006/table">
            <a:tbl>
              <a:tblPr>
                <a:tableStyleId>{5C22544A-7EE6-4342-B048-85BDC9FD1C3A}</a:tableStyleId>
              </a:tblPr>
              <a:tblGrid>
                <a:gridCol w="1718248">
                  <a:extLst>
                    <a:ext uri="{9D8B030D-6E8A-4147-A177-3AD203B41FA5}">
                      <a16:colId xmlns:a16="http://schemas.microsoft.com/office/drawing/2014/main" val="1142589931"/>
                    </a:ext>
                  </a:extLst>
                </a:gridCol>
                <a:gridCol w="1276662">
                  <a:extLst>
                    <a:ext uri="{9D8B030D-6E8A-4147-A177-3AD203B41FA5}">
                      <a16:colId xmlns:a16="http://schemas.microsoft.com/office/drawing/2014/main" val="2458466299"/>
                    </a:ext>
                  </a:extLst>
                </a:gridCol>
                <a:gridCol w="1325630">
                  <a:extLst>
                    <a:ext uri="{9D8B030D-6E8A-4147-A177-3AD203B41FA5}">
                      <a16:colId xmlns:a16="http://schemas.microsoft.com/office/drawing/2014/main" val="3991518820"/>
                    </a:ext>
                  </a:extLst>
                </a:gridCol>
              </a:tblGrid>
              <a:tr h="279083">
                <a:tc>
                  <a:txBody>
                    <a:bodyPr/>
                    <a:lstStyle/>
                    <a:p>
                      <a:pPr algn="l" fontAlgn="b"/>
                      <a:r>
                        <a:rPr lang="en-US" sz="1800" b="1" u="none" strike="noStrike" dirty="0">
                          <a:effectLst/>
                        </a:rPr>
                        <a:t>Salary &amp; Wages</a:t>
                      </a:r>
                      <a:endParaRPr lang="en-US" sz="1800" b="1" i="0" u="none" strike="noStrike" dirty="0">
                        <a:solidFill>
                          <a:srgbClr val="000000"/>
                        </a:solidFill>
                        <a:effectLst/>
                        <a:latin typeface="Calibri" panose="020F0502020204030204" pitchFamily="34" charset="0"/>
                      </a:endParaRPr>
                    </a:p>
                  </a:txBody>
                  <a:tcPr marL="4763" marR="4763" marT="4763" marB="0" anchor="b">
                    <a:noFill/>
                  </a:tcPr>
                </a:tc>
                <a:tc>
                  <a:txBody>
                    <a:bodyPr/>
                    <a:lstStyle/>
                    <a:p>
                      <a:pPr algn="ctr" fontAlgn="b"/>
                      <a:r>
                        <a:rPr lang="en-US" sz="1800" u="none" strike="noStrike" dirty="0">
                          <a:effectLst/>
                        </a:rPr>
                        <a:t>Budgeted</a:t>
                      </a:r>
                      <a:endParaRPr lang="en-US" sz="1800" b="0" i="0" u="none" strike="noStrike" dirty="0">
                        <a:solidFill>
                          <a:srgbClr val="000000"/>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Actual</a:t>
                      </a:r>
                      <a:endParaRPr lang="en-US" sz="1800" b="0" i="0" u="none" strike="noStrike" dirty="0">
                        <a:solidFill>
                          <a:srgbClr val="000000"/>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4230436"/>
                  </a:ext>
                </a:extLst>
              </a:tr>
              <a:tr h="279083">
                <a:tc>
                  <a:txBody>
                    <a:bodyPr/>
                    <a:lstStyle/>
                    <a:p>
                      <a:pPr algn="l" fontAlgn="b"/>
                      <a:r>
                        <a:rPr lang="en-US" sz="1800" u="none" strike="noStrike">
                          <a:effectLst/>
                        </a:rPr>
                        <a:t>FY 21</a:t>
                      </a:r>
                      <a:endParaRPr lang="en-US" sz="1800" b="0" i="0" u="none" strike="noStrike">
                        <a:solidFill>
                          <a:srgbClr val="000000"/>
                        </a:solidFill>
                        <a:effectLst/>
                        <a:latin typeface="Calibri" panose="020F0502020204030204" pitchFamily="34" charset="0"/>
                      </a:endParaRPr>
                    </a:p>
                  </a:txBody>
                  <a:tcPr marL="4763" marR="4763" marT="4763" marB="0" anchor="b">
                    <a:noFill/>
                  </a:tcPr>
                </a:tc>
                <a:tc>
                  <a:txBody>
                    <a:bodyPr/>
                    <a:lstStyle/>
                    <a:p>
                      <a:pPr algn="r" rtl="0" fontAlgn="ctr"/>
                      <a:r>
                        <a:rPr lang="en-US" sz="1800" u="none" strike="noStrike" dirty="0">
                          <a:effectLst/>
                        </a:rPr>
                        <a:t>$77,824,286 </a:t>
                      </a:r>
                      <a:endParaRPr lang="en-US" sz="1800" b="0" i="0" u="none" strike="noStrike" dirty="0">
                        <a:solidFill>
                          <a:srgbClr val="000000"/>
                        </a:solidFill>
                        <a:effectLst/>
                        <a:latin typeface="Calibri" panose="020F0502020204030204" pitchFamily="34" charset="0"/>
                      </a:endParaRPr>
                    </a:p>
                  </a:txBody>
                  <a:tcPr marL="4763" marR="4763" marT="4763" marB="0" anchor="ctr">
                    <a:lnT w="12700" cap="flat" cmpd="sng" algn="ctr">
                      <a:solidFill>
                        <a:schemeClr val="tx1"/>
                      </a:solidFill>
                      <a:prstDash val="solid"/>
                      <a:round/>
                      <a:headEnd type="none" w="med" len="med"/>
                      <a:tailEnd type="none" w="med" len="med"/>
                    </a:lnT>
                    <a:noFill/>
                  </a:tcPr>
                </a:tc>
                <a:tc>
                  <a:txBody>
                    <a:bodyPr/>
                    <a:lstStyle/>
                    <a:p>
                      <a:pPr algn="r" rtl="0" fontAlgn="ctr"/>
                      <a:r>
                        <a:rPr lang="en-US" sz="1800" u="none" strike="noStrike" dirty="0">
                          <a:effectLst/>
                        </a:rPr>
                        <a:t>$75,195,068 </a:t>
                      </a:r>
                      <a:endParaRPr lang="en-US" sz="1800" b="0" i="0" u="none" strike="noStrike" dirty="0">
                        <a:solidFill>
                          <a:srgbClr val="000000"/>
                        </a:solidFill>
                        <a:effectLst/>
                        <a:latin typeface="Calibri" panose="020F0502020204030204" pitchFamily="34" charset="0"/>
                      </a:endParaRPr>
                    </a:p>
                  </a:txBody>
                  <a:tcPr marL="4763" marR="4763" marT="4763"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13031565"/>
                  </a:ext>
                </a:extLst>
              </a:tr>
              <a:tr h="279083">
                <a:tc>
                  <a:txBody>
                    <a:bodyPr/>
                    <a:lstStyle/>
                    <a:p>
                      <a:pPr algn="l" fontAlgn="b"/>
                      <a:r>
                        <a:rPr lang="en-US" sz="1800" u="none" strike="noStrike" dirty="0">
                          <a:effectLst/>
                        </a:rPr>
                        <a:t>FY 22 budget</a:t>
                      </a:r>
                      <a:endParaRPr lang="en-US" sz="1800" b="0" i="0" u="none" strike="noStrike" dirty="0">
                        <a:solidFill>
                          <a:srgbClr val="000000"/>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noFill/>
                  </a:tcPr>
                </a:tc>
                <a:tc>
                  <a:txBody>
                    <a:bodyPr/>
                    <a:lstStyle/>
                    <a:p>
                      <a:pPr algn="r" rtl="0" fontAlgn="ctr"/>
                      <a:r>
                        <a:rPr lang="en-US" sz="1800" u="none" strike="noStrike" dirty="0">
                          <a:effectLst/>
                        </a:rPr>
                        <a:t>$79,426,854 </a:t>
                      </a:r>
                      <a:endParaRPr lang="en-US" sz="1800" b="0" i="0" u="none" strike="noStrike" dirty="0">
                        <a:solidFill>
                          <a:srgbClr val="000000"/>
                        </a:solidFill>
                        <a:effectLst/>
                        <a:latin typeface="Calibri" panose="020F0502020204030204" pitchFamily="34" charset="0"/>
                      </a:endParaRPr>
                    </a:p>
                  </a:txBody>
                  <a:tcPr marL="4763" marR="4763" marT="4763" marB="0" anchor="ctr">
                    <a:lnB w="12700" cap="flat" cmpd="sng" algn="ctr">
                      <a:solidFill>
                        <a:schemeClr val="tx1"/>
                      </a:solidFill>
                      <a:prstDash val="solid"/>
                      <a:round/>
                      <a:headEnd type="none" w="med" len="med"/>
                      <a:tailEnd type="none" w="med" len="med"/>
                    </a:lnB>
                    <a:noFill/>
                  </a:tcPr>
                </a:tc>
                <a:tc>
                  <a:txBody>
                    <a:bodyPr/>
                    <a:lstStyle/>
                    <a:p>
                      <a:pPr algn="r" rtl="0" fontAlgn="ctr"/>
                      <a:r>
                        <a:rPr lang="en-US" sz="1800" u="none" strike="noStrike" dirty="0">
                          <a:effectLst/>
                        </a:rPr>
                        <a:t>$79,426,854 </a:t>
                      </a:r>
                      <a:endParaRPr lang="en-US" sz="1800" b="0" i="0" u="none" strike="noStrike" dirty="0">
                        <a:solidFill>
                          <a:srgbClr val="000000"/>
                        </a:solidFill>
                        <a:effectLst/>
                        <a:latin typeface="Calibri" panose="020F0502020204030204" pitchFamily="34" charset="0"/>
                      </a:endParaRPr>
                    </a:p>
                  </a:txBody>
                  <a:tcPr marL="4763" marR="4763" marT="4763"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6186332"/>
                  </a:ext>
                </a:extLst>
              </a:tr>
              <a:tr h="279083">
                <a:tc>
                  <a:txBody>
                    <a:bodyPr/>
                    <a:lstStyle/>
                    <a:p>
                      <a:pPr algn="l" fontAlgn="b"/>
                      <a:r>
                        <a:rPr lang="en-US" sz="1800" u="none" strike="noStrike" dirty="0">
                          <a:effectLst/>
                        </a:rPr>
                        <a:t>Increase</a:t>
                      </a:r>
                      <a:endParaRPr lang="en-US" sz="1800" b="0" i="0" u="none" strike="noStrike" dirty="0">
                        <a:solidFill>
                          <a:srgbClr val="000000"/>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noFill/>
                  </a:tcPr>
                </a:tc>
                <a:tc>
                  <a:txBody>
                    <a:bodyPr/>
                    <a:lstStyle/>
                    <a:p>
                      <a:pPr algn="r" fontAlgn="b"/>
                      <a:r>
                        <a:rPr lang="en-US" sz="1800" u="none" strike="noStrike" dirty="0">
                          <a:effectLst/>
                        </a:rPr>
                        <a:t>$1,602,568 </a:t>
                      </a:r>
                      <a:endParaRPr lang="en-US" sz="1800" b="0" i="0" u="none" strike="noStrike" dirty="0">
                        <a:solidFill>
                          <a:srgbClr val="000000"/>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noFill/>
                  </a:tcPr>
                </a:tc>
                <a:tc>
                  <a:txBody>
                    <a:bodyPr/>
                    <a:lstStyle/>
                    <a:p>
                      <a:pPr algn="r" fontAlgn="b"/>
                      <a:r>
                        <a:rPr lang="en-US" sz="1800" u="none" strike="noStrike" dirty="0">
                          <a:effectLst/>
                        </a:rPr>
                        <a:t>$4,231,786 </a:t>
                      </a:r>
                      <a:endParaRPr lang="en-US" sz="1800" b="0" i="0" u="none" strike="noStrike" dirty="0">
                        <a:solidFill>
                          <a:srgbClr val="000000"/>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49209711"/>
                  </a:ext>
                </a:extLst>
              </a:tr>
              <a:tr h="279083">
                <a:tc>
                  <a:txBody>
                    <a:bodyPr/>
                    <a:lstStyle/>
                    <a:p>
                      <a:pPr algn="l" fontAlgn="b"/>
                      <a:r>
                        <a:rPr lang="en-US" sz="1800" u="none" strike="noStrike" dirty="0">
                          <a:effectLst/>
                        </a:rPr>
                        <a:t>2% salary increase</a:t>
                      </a:r>
                      <a:endParaRPr lang="en-US" sz="1800" b="0" i="0" u="none" strike="noStrike" dirty="0">
                        <a:solidFill>
                          <a:srgbClr val="000000"/>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$1,556,486 </a:t>
                      </a:r>
                      <a:endParaRPr lang="en-US" sz="1800" b="0" i="0" u="none" strike="noStrike" dirty="0">
                        <a:solidFill>
                          <a:srgbClr val="000000"/>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$1,503,901 </a:t>
                      </a:r>
                      <a:endParaRPr lang="en-US" sz="1800" b="0" i="0" u="none" strike="noStrike" dirty="0">
                        <a:solidFill>
                          <a:srgbClr val="000000"/>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7430419"/>
                  </a:ext>
                </a:extLst>
              </a:tr>
              <a:tr h="279083">
                <a:tc>
                  <a:txBody>
                    <a:bodyPr/>
                    <a:lstStyle/>
                    <a:p>
                      <a:pPr algn="l" fontAlgn="b"/>
                      <a:r>
                        <a:rPr lang="en-US" sz="1800" u="none" strike="noStrike" dirty="0">
                          <a:effectLst/>
                        </a:rPr>
                        <a:t>Net</a:t>
                      </a:r>
                      <a:endParaRPr lang="en-US" sz="1800" b="0" i="0" u="none" strike="noStrike" dirty="0">
                        <a:solidFill>
                          <a:srgbClr val="000000"/>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noFill/>
                  </a:tcPr>
                </a:tc>
                <a:tc>
                  <a:txBody>
                    <a:bodyPr/>
                    <a:lstStyle/>
                    <a:p>
                      <a:pPr algn="r" fontAlgn="b"/>
                      <a:r>
                        <a:rPr lang="en-US" sz="1800" u="none" strike="noStrike" dirty="0">
                          <a:effectLst/>
                        </a:rPr>
                        <a:t>$46,082 </a:t>
                      </a:r>
                      <a:endParaRPr lang="en-US" sz="1800" b="0" i="0" u="none" strike="noStrike" dirty="0">
                        <a:solidFill>
                          <a:srgbClr val="000000"/>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noFill/>
                  </a:tcPr>
                </a:tc>
                <a:tc>
                  <a:txBody>
                    <a:bodyPr/>
                    <a:lstStyle/>
                    <a:p>
                      <a:pPr algn="r" fontAlgn="b"/>
                      <a:r>
                        <a:rPr lang="en-US" sz="1800" u="none" strike="noStrike" dirty="0">
                          <a:effectLst/>
                        </a:rPr>
                        <a:t>$2,727,885 </a:t>
                      </a:r>
                      <a:endParaRPr lang="en-US" sz="1800" b="0" i="0" u="none" strike="noStrike" dirty="0">
                        <a:solidFill>
                          <a:srgbClr val="000000"/>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076626149"/>
                  </a:ext>
                </a:extLst>
              </a:tr>
            </a:tbl>
          </a:graphicData>
        </a:graphic>
      </p:graphicFrame>
    </p:spTree>
    <p:extLst>
      <p:ext uri="{BB962C8B-B14F-4D97-AF65-F5344CB8AC3E}">
        <p14:creationId xmlns:p14="http://schemas.microsoft.com/office/powerpoint/2010/main" val="544436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Hiring</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321733" y="1888298"/>
            <a:ext cx="8411720" cy="4027786"/>
          </a:xfrm>
        </p:spPr>
        <p:txBody>
          <a:bodyPr>
            <a:normAutofit fontScale="92500" lnSpcReduction="10000"/>
          </a:bodyPr>
          <a:lstStyle/>
          <a:p>
            <a:pPr marL="0" indent="0">
              <a:buNone/>
            </a:pPr>
            <a:r>
              <a:rPr lang="en-US" dirty="0">
                <a:latin typeface="Orgon Slab Medium" panose="02000603000000020004" pitchFamily="50" charset="0"/>
              </a:rPr>
              <a:t>$2,728k  less</a:t>
            </a:r>
          </a:p>
          <a:p>
            <a:r>
              <a:rPr lang="en-US" dirty="0">
                <a:solidFill>
                  <a:schemeClr val="tx1">
                    <a:lumMod val="65000"/>
                    <a:lumOff val="35000"/>
                  </a:schemeClr>
                </a:solidFill>
                <a:latin typeface="Orgon Slab Medium" panose="02000603000000020004" pitchFamily="50" charset="0"/>
              </a:rPr>
              <a:t>$250k P&amp;T</a:t>
            </a:r>
          </a:p>
          <a:p>
            <a:r>
              <a:rPr lang="en-US" dirty="0">
                <a:solidFill>
                  <a:schemeClr val="tx1">
                    <a:lumMod val="65000"/>
                    <a:lumOff val="35000"/>
                  </a:schemeClr>
                </a:solidFill>
                <a:latin typeface="Orgon Slab Medium" panose="02000603000000020004" pitchFamily="50" charset="0"/>
              </a:rPr>
              <a:t>Kummer College Dean: 0</a:t>
            </a:r>
          </a:p>
          <a:p>
            <a:r>
              <a:rPr lang="en-US" dirty="0">
                <a:solidFill>
                  <a:schemeClr val="tx1">
                    <a:lumMod val="65000"/>
                    <a:lumOff val="35000"/>
                  </a:schemeClr>
                </a:solidFill>
                <a:latin typeface="Orgon Slab Medium" panose="02000603000000020004" pitchFamily="50" charset="0"/>
              </a:rPr>
              <a:t>Three KI Chairs: 0</a:t>
            </a:r>
          </a:p>
          <a:p>
            <a:r>
              <a:rPr lang="en-US" dirty="0">
                <a:latin typeface="Orgon Slab Medium" panose="02000603000000020004" pitchFamily="50" charset="0"/>
              </a:rPr>
              <a:t>Dean of Library: $100k</a:t>
            </a:r>
          </a:p>
          <a:p>
            <a:r>
              <a:rPr lang="en-US" dirty="0">
                <a:latin typeface="Orgon Slab Medium" panose="02000603000000020004" pitchFamily="50" charset="0"/>
              </a:rPr>
              <a:t>Five Dep’t Chairs (Math, Econ, NERdS, BIT, Comp Sci): 5 x $150k</a:t>
            </a:r>
          </a:p>
          <a:p>
            <a:r>
              <a:rPr lang="en-US" dirty="0">
                <a:latin typeface="Orgon Slab Medium" panose="02000603000000020004" pitchFamily="50" charset="0"/>
              </a:rPr>
              <a:t>CAS(B) Dean: $200k</a:t>
            </a:r>
          </a:p>
          <a:p>
            <a:r>
              <a:rPr lang="en-US" dirty="0">
                <a:latin typeface="Orgon Slab Medium" panose="02000603000000020004" pitchFamily="50" charset="0"/>
              </a:rPr>
              <a:t>Five faculty members (ME, MSE, BIT, Physics, </a:t>
            </a:r>
            <a:r>
              <a:rPr lang="en-US" dirty="0" err="1">
                <a:latin typeface="Orgon Slab Medium" panose="02000603000000020004" pitchFamily="50" charset="0"/>
              </a:rPr>
              <a:t>Engl</a:t>
            </a:r>
            <a:r>
              <a:rPr lang="en-US" dirty="0">
                <a:latin typeface="Orgon Slab Medium" panose="02000603000000020004" pitchFamily="50" charset="0"/>
              </a:rPr>
              <a:t> TC): 5 x $100k</a:t>
            </a:r>
          </a:p>
          <a:p>
            <a:r>
              <a:rPr lang="en-US" dirty="0">
                <a:latin typeface="Orgon Slab Medium" panose="02000603000000020004" pitchFamily="50" charset="0"/>
              </a:rPr>
              <a:t>Six searches in IT, ‘several’ admissions recruiters</a:t>
            </a:r>
          </a:p>
          <a:p>
            <a:r>
              <a:rPr lang="en-US" dirty="0">
                <a:latin typeface="Orgon Slab Medium" panose="02000603000000020004" pitchFamily="50" charset="0"/>
              </a:rPr>
              <a:t>Sum: $1550k faculty + $420k IT + ?</a:t>
            </a:r>
          </a:p>
          <a:p>
            <a:endParaRPr lang="en-US" dirty="0">
              <a:latin typeface="Orgon Slab Medium" panose="02000603000000020004" pitchFamily="50" charset="0"/>
            </a:endParaRPr>
          </a:p>
          <a:p>
            <a:pPr marL="0" indent="0">
              <a:buNone/>
            </a:pPr>
            <a:r>
              <a:rPr lang="en-US" dirty="0">
                <a:latin typeface="Orgon Slab Medium" panose="02000603000000020004" pitchFamily="50" charset="0"/>
              </a:rPr>
              <a:t>65% of faculty hiring GO$, 55% of positions = administrators</a:t>
            </a:r>
          </a:p>
          <a:p>
            <a:pPr marL="0" indent="0">
              <a:buNone/>
            </a:pPr>
            <a:endParaRPr lang="en-US" dirty="0">
              <a:latin typeface="Orgon Slab Medium" panose="02000603000000020004" pitchFamily="50" charset="0"/>
            </a:endParaRPr>
          </a:p>
        </p:txBody>
      </p:sp>
      <p:graphicFrame>
        <p:nvGraphicFramePr>
          <p:cNvPr id="4" name="Table 3">
            <a:extLst>
              <a:ext uri="{FF2B5EF4-FFF2-40B4-BE49-F238E27FC236}">
                <a16:creationId xmlns:a16="http://schemas.microsoft.com/office/drawing/2014/main" id="{9D07A0F1-BC52-4679-9CB1-AD856A94069D}"/>
              </a:ext>
            </a:extLst>
          </p:cNvPr>
          <p:cNvGraphicFramePr>
            <a:graphicFrameLocks noGrp="1"/>
          </p:cNvGraphicFramePr>
          <p:nvPr/>
        </p:nvGraphicFramePr>
        <p:xfrm>
          <a:off x="4719830" y="1826156"/>
          <a:ext cx="4320540" cy="1674498"/>
        </p:xfrm>
        <a:graphic>
          <a:graphicData uri="http://schemas.openxmlformats.org/drawingml/2006/table">
            <a:tbl>
              <a:tblPr>
                <a:tableStyleId>{5C22544A-7EE6-4342-B048-85BDC9FD1C3A}</a:tableStyleId>
              </a:tblPr>
              <a:tblGrid>
                <a:gridCol w="1718248">
                  <a:extLst>
                    <a:ext uri="{9D8B030D-6E8A-4147-A177-3AD203B41FA5}">
                      <a16:colId xmlns:a16="http://schemas.microsoft.com/office/drawing/2014/main" val="1142589931"/>
                    </a:ext>
                  </a:extLst>
                </a:gridCol>
                <a:gridCol w="1276662">
                  <a:extLst>
                    <a:ext uri="{9D8B030D-6E8A-4147-A177-3AD203B41FA5}">
                      <a16:colId xmlns:a16="http://schemas.microsoft.com/office/drawing/2014/main" val="2458466299"/>
                    </a:ext>
                  </a:extLst>
                </a:gridCol>
                <a:gridCol w="1325630">
                  <a:extLst>
                    <a:ext uri="{9D8B030D-6E8A-4147-A177-3AD203B41FA5}">
                      <a16:colId xmlns:a16="http://schemas.microsoft.com/office/drawing/2014/main" val="3991518820"/>
                    </a:ext>
                  </a:extLst>
                </a:gridCol>
              </a:tblGrid>
              <a:tr h="279083">
                <a:tc>
                  <a:txBody>
                    <a:bodyPr/>
                    <a:lstStyle/>
                    <a:p>
                      <a:pPr algn="l" fontAlgn="b"/>
                      <a:r>
                        <a:rPr lang="en-US" sz="1800" b="1" u="none" strike="noStrike" dirty="0">
                          <a:effectLst/>
                        </a:rPr>
                        <a:t>Salary &amp; Wages</a:t>
                      </a:r>
                      <a:endParaRPr lang="en-US" sz="1800" b="1" i="0" u="none" strike="noStrike" dirty="0">
                        <a:solidFill>
                          <a:srgbClr val="000000"/>
                        </a:solidFill>
                        <a:effectLst/>
                        <a:latin typeface="Calibri" panose="020F0502020204030204" pitchFamily="34" charset="0"/>
                      </a:endParaRPr>
                    </a:p>
                  </a:txBody>
                  <a:tcPr marL="4763" marR="4763" marT="4763" marB="0" anchor="b">
                    <a:noFill/>
                  </a:tcPr>
                </a:tc>
                <a:tc>
                  <a:txBody>
                    <a:bodyPr/>
                    <a:lstStyle/>
                    <a:p>
                      <a:pPr algn="ctr" fontAlgn="b"/>
                      <a:r>
                        <a:rPr lang="en-US" sz="1800" u="none" strike="noStrike" dirty="0">
                          <a:effectLst/>
                        </a:rPr>
                        <a:t>Budgeted</a:t>
                      </a:r>
                      <a:endParaRPr lang="en-US" sz="1800" b="0" i="0" u="none" strike="noStrike" dirty="0">
                        <a:solidFill>
                          <a:srgbClr val="000000"/>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Actual</a:t>
                      </a:r>
                      <a:endParaRPr lang="en-US" sz="1800" b="0" i="0" u="none" strike="noStrike" dirty="0">
                        <a:solidFill>
                          <a:srgbClr val="000000"/>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4230436"/>
                  </a:ext>
                </a:extLst>
              </a:tr>
              <a:tr h="279083">
                <a:tc>
                  <a:txBody>
                    <a:bodyPr/>
                    <a:lstStyle/>
                    <a:p>
                      <a:pPr algn="l" fontAlgn="b"/>
                      <a:r>
                        <a:rPr lang="en-US" sz="1800" u="none" strike="noStrike">
                          <a:effectLst/>
                        </a:rPr>
                        <a:t>FY 21</a:t>
                      </a:r>
                      <a:endParaRPr lang="en-US" sz="1800" b="0" i="0" u="none" strike="noStrike">
                        <a:solidFill>
                          <a:srgbClr val="000000"/>
                        </a:solidFill>
                        <a:effectLst/>
                        <a:latin typeface="Calibri" panose="020F0502020204030204" pitchFamily="34" charset="0"/>
                      </a:endParaRPr>
                    </a:p>
                  </a:txBody>
                  <a:tcPr marL="4763" marR="4763" marT="4763" marB="0" anchor="b">
                    <a:noFill/>
                  </a:tcPr>
                </a:tc>
                <a:tc>
                  <a:txBody>
                    <a:bodyPr/>
                    <a:lstStyle/>
                    <a:p>
                      <a:pPr algn="r" rtl="0" fontAlgn="ctr"/>
                      <a:r>
                        <a:rPr lang="en-US" sz="1800" u="none" strike="noStrike" dirty="0">
                          <a:effectLst/>
                        </a:rPr>
                        <a:t>$77,824,286 </a:t>
                      </a:r>
                      <a:endParaRPr lang="en-US" sz="1800" b="0" i="0" u="none" strike="noStrike" dirty="0">
                        <a:solidFill>
                          <a:srgbClr val="000000"/>
                        </a:solidFill>
                        <a:effectLst/>
                        <a:latin typeface="Calibri" panose="020F0502020204030204" pitchFamily="34" charset="0"/>
                      </a:endParaRPr>
                    </a:p>
                  </a:txBody>
                  <a:tcPr marL="4763" marR="4763" marT="4763" marB="0" anchor="ctr">
                    <a:lnT w="12700" cap="flat" cmpd="sng" algn="ctr">
                      <a:solidFill>
                        <a:schemeClr val="tx1"/>
                      </a:solidFill>
                      <a:prstDash val="solid"/>
                      <a:round/>
                      <a:headEnd type="none" w="med" len="med"/>
                      <a:tailEnd type="none" w="med" len="med"/>
                    </a:lnT>
                    <a:noFill/>
                  </a:tcPr>
                </a:tc>
                <a:tc>
                  <a:txBody>
                    <a:bodyPr/>
                    <a:lstStyle/>
                    <a:p>
                      <a:pPr algn="r" rtl="0" fontAlgn="ctr"/>
                      <a:r>
                        <a:rPr lang="en-US" sz="1800" u="none" strike="noStrike" dirty="0">
                          <a:effectLst/>
                        </a:rPr>
                        <a:t>$75,195,068 </a:t>
                      </a:r>
                      <a:endParaRPr lang="en-US" sz="1800" b="0" i="0" u="none" strike="noStrike" dirty="0">
                        <a:solidFill>
                          <a:srgbClr val="000000"/>
                        </a:solidFill>
                        <a:effectLst/>
                        <a:latin typeface="Calibri" panose="020F0502020204030204" pitchFamily="34" charset="0"/>
                      </a:endParaRPr>
                    </a:p>
                  </a:txBody>
                  <a:tcPr marL="4763" marR="4763" marT="4763"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13031565"/>
                  </a:ext>
                </a:extLst>
              </a:tr>
              <a:tr h="279083">
                <a:tc>
                  <a:txBody>
                    <a:bodyPr/>
                    <a:lstStyle/>
                    <a:p>
                      <a:pPr algn="l" fontAlgn="b"/>
                      <a:r>
                        <a:rPr lang="en-US" sz="1800" u="none" strike="noStrike" dirty="0">
                          <a:effectLst/>
                        </a:rPr>
                        <a:t>FY 22 budget</a:t>
                      </a:r>
                      <a:endParaRPr lang="en-US" sz="1800" b="0" i="0" u="none" strike="noStrike" dirty="0">
                        <a:solidFill>
                          <a:srgbClr val="000000"/>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noFill/>
                  </a:tcPr>
                </a:tc>
                <a:tc>
                  <a:txBody>
                    <a:bodyPr/>
                    <a:lstStyle/>
                    <a:p>
                      <a:pPr algn="r" rtl="0" fontAlgn="ctr"/>
                      <a:r>
                        <a:rPr lang="en-US" sz="1800" u="none" strike="noStrike" dirty="0">
                          <a:effectLst/>
                        </a:rPr>
                        <a:t>$79,426,854 </a:t>
                      </a:r>
                      <a:endParaRPr lang="en-US" sz="1800" b="0" i="0" u="none" strike="noStrike" dirty="0">
                        <a:solidFill>
                          <a:srgbClr val="000000"/>
                        </a:solidFill>
                        <a:effectLst/>
                        <a:latin typeface="Calibri" panose="020F0502020204030204" pitchFamily="34" charset="0"/>
                      </a:endParaRPr>
                    </a:p>
                  </a:txBody>
                  <a:tcPr marL="4763" marR="4763" marT="4763" marB="0" anchor="ctr">
                    <a:lnB w="12700" cap="flat" cmpd="sng" algn="ctr">
                      <a:solidFill>
                        <a:schemeClr val="tx1"/>
                      </a:solidFill>
                      <a:prstDash val="solid"/>
                      <a:round/>
                      <a:headEnd type="none" w="med" len="med"/>
                      <a:tailEnd type="none" w="med" len="med"/>
                    </a:lnB>
                    <a:noFill/>
                  </a:tcPr>
                </a:tc>
                <a:tc>
                  <a:txBody>
                    <a:bodyPr/>
                    <a:lstStyle/>
                    <a:p>
                      <a:pPr algn="r" rtl="0" fontAlgn="ctr"/>
                      <a:r>
                        <a:rPr lang="en-US" sz="1800" u="none" strike="noStrike" dirty="0">
                          <a:effectLst/>
                        </a:rPr>
                        <a:t>$79,426,854 </a:t>
                      </a:r>
                      <a:endParaRPr lang="en-US" sz="1800" b="0" i="0" u="none" strike="noStrike" dirty="0">
                        <a:solidFill>
                          <a:srgbClr val="000000"/>
                        </a:solidFill>
                        <a:effectLst/>
                        <a:latin typeface="Calibri" panose="020F0502020204030204" pitchFamily="34" charset="0"/>
                      </a:endParaRPr>
                    </a:p>
                  </a:txBody>
                  <a:tcPr marL="4763" marR="4763" marT="4763"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6186332"/>
                  </a:ext>
                </a:extLst>
              </a:tr>
              <a:tr h="279083">
                <a:tc>
                  <a:txBody>
                    <a:bodyPr/>
                    <a:lstStyle/>
                    <a:p>
                      <a:pPr algn="l" fontAlgn="b"/>
                      <a:r>
                        <a:rPr lang="en-US" sz="1800" u="none" strike="noStrike" dirty="0">
                          <a:effectLst/>
                        </a:rPr>
                        <a:t>Increase</a:t>
                      </a:r>
                      <a:endParaRPr lang="en-US" sz="1800" b="0" i="0" u="none" strike="noStrike" dirty="0">
                        <a:solidFill>
                          <a:srgbClr val="000000"/>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noFill/>
                  </a:tcPr>
                </a:tc>
                <a:tc>
                  <a:txBody>
                    <a:bodyPr/>
                    <a:lstStyle/>
                    <a:p>
                      <a:pPr algn="r" fontAlgn="b"/>
                      <a:r>
                        <a:rPr lang="en-US" sz="1800" u="none" strike="noStrike" dirty="0">
                          <a:effectLst/>
                        </a:rPr>
                        <a:t>$1,602,568 </a:t>
                      </a:r>
                      <a:endParaRPr lang="en-US" sz="1800" b="0" i="0" u="none" strike="noStrike" dirty="0">
                        <a:solidFill>
                          <a:srgbClr val="000000"/>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noFill/>
                  </a:tcPr>
                </a:tc>
                <a:tc>
                  <a:txBody>
                    <a:bodyPr/>
                    <a:lstStyle/>
                    <a:p>
                      <a:pPr algn="r" fontAlgn="b"/>
                      <a:r>
                        <a:rPr lang="en-US" sz="1800" u="none" strike="noStrike" dirty="0">
                          <a:effectLst/>
                        </a:rPr>
                        <a:t>$4,231,786 </a:t>
                      </a:r>
                      <a:endParaRPr lang="en-US" sz="1800" b="0" i="0" u="none" strike="noStrike" dirty="0">
                        <a:solidFill>
                          <a:srgbClr val="000000"/>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49209711"/>
                  </a:ext>
                </a:extLst>
              </a:tr>
              <a:tr h="279083">
                <a:tc>
                  <a:txBody>
                    <a:bodyPr/>
                    <a:lstStyle/>
                    <a:p>
                      <a:pPr algn="l" fontAlgn="b"/>
                      <a:r>
                        <a:rPr lang="en-US" sz="1800" u="none" strike="noStrike" dirty="0">
                          <a:effectLst/>
                        </a:rPr>
                        <a:t>2% salary increase</a:t>
                      </a:r>
                      <a:endParaRPr lang="en-US" sz="1800" b="0" i="0" u="none" strike="noStrike" dirty="0">
                        <a:solidFill>
                          <a:srgbClr val="000000"/>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$1,556,486 </a:t>
                      </a:r>
                      <a:endParaRPr lang="en-US" sz="1800" b="0" i="0" u="none" strike="noStrike" dirty="0">
                        <a:solidFill>
                          <a:srgbClr val="000000"/>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rPr>
                        <a:t>$1,503,901 </a:t>
                      </a:r>
                      <a:endParaRPr lang="en-US" sz="1800" b="0" i="0" u="none" strike="noStrike" dirty="0">
                        <a:solidFill>
                          <a:srgbClr val="000000"/>
                        </a:solidFill>
                        <a:effectLst/>
                        <a:latin typeface="Calibri" panose="020F0502020204030204" pitchFamily="34" charset="0"/>
                      </a:endParaRPr>
                    </a:p>
                  </a:txBody>
                  <a:tcPr marL="4763" marR="4763" marT="4763"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7430419"/>
                  </a:ext>
                </a:extLst>
              </a:tr>
              <a:tr h="279083">
                <a:tc>
                  <a:txBody>
                    <a:bodyPr/>
                    <a:lstStyle/>
                    <a:p>
                      <a:pPr algn="l" fontAlgn="b"/>
                      <a:r>
                        <a:rPr lang="en-US" sz="1800" u="none" strike="noStrike" dirty="0">
                          <a:effectLst/>
                        </a:rPr>
                        <a:t>Net</a:t>
                      </a:r>
                      <a:endParaRPr lang="en-US" sz="1800" b="0" i="0" u="none" strike="noStrike" dirty="0">
                        <a:solidFill>
                          <a:srgbClr val="000000"/>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noFill/>
                  </a:tcPr>
                </a:tc>
                <a:tc>
                  <a:txBody>
                    <a:bodyPr/>
                    <a:lstStyle/>
                    <a:p>
                      <a:pPr algn="r" fontAlgn="b"/>
                      <a:r>
                        <a:rPr lang="en-US" sz="1800" u="none" strike="noStrike" dirty="0">
                          <a:effectLst/>
                        </a:rPr>
                        <a:t>$46,082 </a:t>
                      </a:r>
                      <a:endParaRPr lang="en-US" sz="1800" b="0" i="0" u="none" strike="noStrike" dirty="0">
                        <a:solidFill>
                          <a:srgbClr val="000000"/>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noFill/>
                  </a:tcPr>
                </a:tc>
                <a:tc>
                  <a:txBody>
                    <a:bodyPr/>
                    <a:lstStyle/>
                    <a:p>
                      <a:pPr algn="r" fontAlgn="b"/>
                      <a:r>
                        <a:rPr lang="en-US" sz="1800" u="none" strike="noStrike" dirty="0">
                          <a:effectLst/>
                        </a:rPr>
                        <a:t>$2,727,885 </a:t>
                      </a:r>
                      <a:endParaRPr lang="en-US" sz="1800" b="0" i="0" u="none" strike="noStrike" dirty="0">
                        <a:solidFill>
                          <a:srgbClr val="000000"/>
                        </a:solidFill>
                        <a:effectLst/>
                        <a:latin typeface="Calibri" panose="020F0502020204030204" pitchFamily="34" charset="0"/>
                      </a:endParaRPr>
                    </a:p>
                  </a:txBody>
                  <a:tcPr marL="4763" marR="4763" marT="4763"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076626149"/>
                  </a:ext>
                </a:extLst>
              </a:tr>
            </a:tbl>
          </a:graphicData>
        </a:graphic>
      </p:graphicFrame>
    </p:spTree>
    <p:extLst>
      <p:ext uri="{BB962C8B-B14F-4D97-AF65-F5344CB8AC3E}">
        <p14:creationId xmlns:p14="http://schemas.microsoft.com/office/powerpoint/2010/main" val="3849748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C.	Curricula</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S. Raper</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001207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06C3315F-9967-456E-8C9A-C46355C10412}"/>
              </a:ext>
            </a:extLst>
          </p:cNvPr>
          <p:cNvSpPr txBox="1"/>
          <p:nvPr/>
        </p:nvSpPr>
        <p:spPr>
          <a:xfrm>
            <a:off x="568754" y="1859280"/>
            <a:ext cx="8006491" cy="37240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CCC Meeting</a:t>
            </a:r>
            <a:br>
              <a:rPr kumimoji="0" lang="en-US" sz="3600" b="0" i="0" u="none" strike="noStrike" kern="1200" cap="none" spc="0" normalizeH="0" baseline="0" noProof="0" dirty="0">
                <a:ln>
                  <a:noFill/>
                </a:ln>
                <a:solidFill>
                  <a:srgbClr val="33006F"/>
                </a:solidFill>
                <a:effectLst/>
                <a:uLnTx/>
                <a:uFillTx/>
                <a:latin typeface="Calibri"/>
                <a:ea typeface="+mn-ea"/>
                <a:cs typeface="+mn-cs"/>
              </a:rPr>
            </a:br>
            <a:r>
              <a:rPr kumimoji="0" lang="en-US" sz="3600" b="0" i="0" u="none" strike="noStrike" kern="1200" cap="none" spc="0" normalizeH="0" baseline="0" noProof="0" dirty="0">
                <a:ln>
                  <a:noFill/>
                </a:ln>
                <a:solidFill>
                  <a:srgbClr val="33006F"/>
                </a:solidFill>
                <a:effectLst/>
                <a:uLnTx/>
                <a:uFillTx/>
                <a:latin typeface="Calibri"/>
                <a:ea typeface="+mn-ea"/>
                <a:cs typeface="+mn-cs"/>
              </a:rPr>
              <a:t>	</a:t>
            </a:r>
            <a:r>
              <a:rPr kumimoji="0" lang="en-US" sz="3200" b="0" i="0" u="none" strike="noStrike" kern="1200" cap="none" spc="0" normalizeH="0" baseline="0" noProof="0" dirty="0">
                <a:ln>
                  <a:noFill/>
                </a:ln>
                <a:solidFill>
                  <a:srgbClr val="33006F"/>
                </a:solidFill>
                <a:effectLst/>
                <a:uLnTx/>
                <a:uFillTx/>
                <a:latin typeface="Calibri"/>
                <a:ea typeface="+mn-ea"/>
                <a:cs typeface="+mn-cs"/>
              </a:rPr>
              <a:t>	-19 October, 2021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Total Committee Activity</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6 Course Change Requests (CC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4 Program Change Form (PC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1 Experimental Course Request (EC Form)</a:t>
            </a:r>
          </a:p>
        </p:txBody>
      </p:sp>
      <p:sp>
        <p:nvSpPr>
          <p:cNvPr id="6" name="TextBox 5">
            <a:extLst>
              <a:ext uri="{FF2B5EF4-FFF2-40B4-BE49-F238E27FC236}">
                <a16:creationId xmlns:a16="http://schemas.microsoft.com/office/drawing/2014/main" id="{A8FA7E8F-CEE5-4015-83D0-2AA09E36D79A}"/>
              </a:ext>
            </a:extLst>
          </p:cNvPr>
          <p:cNvSpPr txBox="1"/>
          <p:nvPr/>
        </p:nvSpPr>
        <p:spPr>
          <a:xfrm>
            <a:off x="4846525" y="355600"/>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11 November 2021</a:t>
            </a:r>
          </a:p>
        </p:txBody>
      </p:sp>
    </p:spTree>
    <p:extLst>
      <p:ext uri="{BB962C8B-B14F-4D97-AF65-F5344CB8AC3E}">
        <p14:creationId xmlns:p14="http://schemas.microsoft.com/office/powerpoint/2010/main" val="614069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406265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Course Changes (CC) Requested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File: 4752.10	COMP SCI 6407 : Internet of Things with Data Science</a:t>
            </a:r>
            <a:endParaRPr kumimoji="0" lang="en-US" sz="20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File: 4120.3	GEO ENG 5332 : Fundamentals of Groundwater Hydrology</a:t>
            </a:r>
            <a:endParaRPr kumimoji="0" lang="en-US" sz="20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File: 4823	HISTORY 3600 : World History</a:t>
            </a:r>
            <a:endParaRPr kumimoji="0" lang="en-US" sz="20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File: 4824	HISTORY 3625 : Slavery and Abolition in Atlantic World</a:t>
            </a:r>
            <a:endParaRPr kumimoji="0" lang="en-US" sz="20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File: 1630.4	NUC ENG 2406 : Reactor Operations I</a:t>
            </a:r>
            <a:endParaRPr kumimoji="0" lang="en-US" sz="20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File: 1985.6	POL SCI 4510 : The Politics of the Global South</a:t>
            </a:r>
            <a:endParaRPr kumimoji="0" lang="en-US" sz="20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11 November 2021</a:t>
            </a:r>
          </a:p>
        </p:txBody>
      </p:sp>
    </p:spTree>
    <p:extLst>
      <p:ext uri="{BB962C8B-B14F-4D97-AF65-F5344CB8AC3E}">
        <p14:creationId xmlns:p14="http://schemas.microsoft.com/office/powerpoint/2010/main" val="3202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III. 	Administrative Reports</a:t>
            </a:r>
          </a:p>
          <a:p>
            <a:pPr marL="0" indent="0" defTabSz="685800">
              <a:buNone/>
            </a:pPr>
            <a:r>
              <a:rPr lang="en-US" sz="3600" dirty="0"/>
              <a:t>	</a:t>
            </a:r>
            <a:r>
              <a:rPr lang="en-US" sz="3600" dirty="0">
                <a:solidFill>
                  <a:srgbClr val="003B49"/>
                </a:solidFill>
                <a:latin typeface="Orgon Slab" panose="02000503000000020004" pitchFamily="50" charset="0"/>
              </a:rPr>
              <a:t>A.	Chancellor’s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M. Dehghani</a:t>
            </a:r>
          </a:p>
          <a:p>
            <a:pPr marL="0" indent="0" defTabSz="685800">
              <a:buNone/>
            </a:pP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447466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31700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Program Changes (PC) Requested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File: 157.35	HIST-BA : History BA	</a:t>
            </a:r>
            <a:endParaRPr kumimoji="0" lang="en-US" sz="20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File: 242.15	HISTORY-BS : Bachelor of Science in History</a:t>
            </a:r>
            <a:endParaRPr kumimoji="0" lang="en-US" sz="20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File: 104.27	NU ENG-BS : Nuclear Engineering BS</a:t>
            </a:r>
            <a:endParaRPr kumimoji="0" lang="en-US" sz="20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File: 350.4	GEO HAZ-CT : Geologic Hazards Certificat</a:t>
            </a: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e</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Bold"/>
                <a:ea typeface="Times New Roman" panose="02020603050405020304" pitchFamily="18" charset="0"/>
                <a:cs typeface="Calibri-Bold"/>
              </a:rPr>
              <a:t>	</a:t>
            </a: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11 November 2021</a:t>
            </a:r>
          </a:p>
        </p:txBody>
      </p:sp>
    </p:spTree>
    <p:extLst>
      <p:ext uri="{BB962C8B-B14F-4D97-AF65-F5344CB8AC3E}">
        <p14:creationId xmlns:p14="http://schemas.microsoft.com/office/powerpoint/2010/main" val="1564407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32080" y="1688389"/>
            <a:ext cx="8910320" cy="2486835"/>
          </a:xfrm>
          <a:prstGeom prst="rect">
            <a:avLst/>
          </a:prstGeom>
        </p:spPr>
        <p:txBody>
          <a:bodyPr wrap="square">
            <a:spAutoFit/>
          </a:bodyPr>
          <a:lstStyle/>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For Informational Purposes; No Senate Approval Required</a:t>
            </a:r>
          </a:p>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Experimental Courses (EC) Requested</a:t>
            </a:r>
            <a:br>
              <a:rPr kumimoji="0" lang="en-US" sz="2800" b="0" i="0" u="none" strike="noStrike" kern="1200" cap="none" spc="0" normalizeH="0" baseline="0" noProof="0" dirty="0">
                <a:ln>
                  <a:noFill/>
                </a:ln>
                <a:solidFill>
                  <a:srgbClr val="33006F"/>
                </a:solidFill>
                <a:effectLst/>
                <a:uLnTx/>
                <a:uFillTx/>
                <a:latin typeface="Calibri"/>
                <a:ea typeface="+mn-ea"/>
                <a:cs typeface="+mn-cs"/>
              </a:rPr>
            </a:b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File: 4826	EXP ENG 6001.006 : Simulation of Explosive Detonation and Energetic 				Events</a:t>
            </a:r>
            <a:endParaRPr kumimoji="0" lang="en-US" sz="20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57C43BAA-6D2B-4B33-B8A6-66A21DD2F8EB}"/>
              </a:ext>
            </a:extLst>
          </p:cNvPr>
          <p:cNvSpPr txBox="1"/>
          <p:nvPr/>
        </p:nvSpPr>
        <p:spPr>
          <a:xfrm>
            <a:off x="503936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11 November 2021</a:t>
            </a:r>
          </a:p>
        </p:txBody>
      </p:sp>
    </p:spTree>
    <p:extLst>
      <p:ext uri="{BB962C8B-B14F-4D97-AF65-F5344CB8AC3E}">
        <p14:creationId xmlns:p14="http://schemas.microsoft.com/office/powerpoint/2010/main" val="279515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457734" y="2215542"/>
            <a:ext cx="7952620" cy="20928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Curriculum committee moves for FS to approve the 6 CC and 4 PC form actions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Discussion: Questions or comments?</a:t>
            </a:r>
          </a:p>
          <a:p>
            <a:pPr marL="463550" marR="0" lvl="1" indent="-231775" algn="l" defTabSz="457200" rtl="0" eaLnBrk="1" fontAlgn="auto" latinLnBrk="0" hangingPunct="1">
              <a:lnSpc>
                <a:spcPct val="100000"/>
              </a:lnSpc>
              <a:spcBef>
                <a:spcPts val="0"/>
              </a:spcBef>
              <a:spcAft>
                <a:spcPts val="0"/>
              </a:spcAft>
              <a:buClrTx/>
              <a:buSzTx/>
              <a:buFontTx/>
              <a:buNone/>
              <a:tabLst>
                <a:tab pos="1941513" algn="l"/>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10E06AEA-0764-4C18-8F88-EF9FD554C6F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11 November 2021</a:t>
            </a:r>
          </a:p>
        </p:txBody>
      </p:sp>
    </p:spTree>
    <p:extLst>
      <p:ext uri="{BB962C8B-B14F-4D97-AF65-F5344CB8AC3E}">
        <p14:creationId xmlns:p14="http://schemas.microsoft.com/office/powerpoint/2010/main" val="4195990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650630" y="2704420"/>
            <a:ext cx="7904381" cy="3958333"/>
          </a:xfrm>
        </p:spPr>
        <p:txBody>
          <a:bodyPr/>
          <a:lstStyle/>
          <a:p>
            <a:pPr marL="0" indent="0" defTabSz="685800">
              <a:buNone/>
            </a:pPr>
            <a:r>
              <a:rPr lang="en-US" sz="3600" dirty="0">
                <a:latin typeface="Orgon Slab" panose="02000503000000020004" pitchFamily="50" charset="0"/>
              </a:rPr>
              <a:t>VII. Reports of Standing Committees</a:t>
            </a:r>
          </a:p>
          <a:p>
            <a:pPr marL="741362" indent="0" defTabSz="685800">
              <a:buNone/>
            </a:pPr>
            <a:r>
              <a:rPr lang="en-US" sz="3600" dirty="0">
                <a:solidFill>
                  <a:srgbClr val="003B49"/>
                </a:solidFill>
                <a:latin typeface="Orgon Slab" panose="02000503000000020004" pitchFamily="50" charset="0"/>
              </a:rPr>
              <a:t>D.	CET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D. Burns</a:t>
            </a:r>
            <a:r>
              <a:rPr lang="en-US" sz="3200" dirty="0">
                <a:solidFill>
                  <a:srgbClr val="003B49"/>
                </a:solidFill>
                <a:latin typeface="Orgon Slab" panose="02000503000000020004" pitchFamily="50" charset="0"/>
              </a:rPr>
              <a:t>	</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113900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p:txBody>
          <a:bodyPr>
            <a:normAutofit lnSpcReduction="10000"/>
          </a:bodyPr>
          <a:lstStyle/>
          <a:p>
            <a:r>
              <a:rPr lang="en-US" dirty="0"/>
              <a:t>CET Presentation to Faculty Senate</a:t>
            </a:r>
          </a:p>
          <a:p>
            <a:r>
              <a:rPr lang="en-US" sz="2900" dirty="0"/>
              <a:t>November 11, 2021</a:t>
            </a:r>
          </a:p>
          <a:p>
            <a:r>
              <a:rPr lang="en-US" sz="2900" dirty="0"/>
              <a:t>Dr. Devin Burns</a:t>
            </a:r>
          </a:p>
        </p:txBody>
      </p:sp>
    </p:spTree>
    <p:extLst>
      <p:ext uri="{BB962C8B-B14F-4D97-AF65-F5344CB8AC3E}">
        <p14:creationId xmlns:p14="http://schemas.microsoft.com/office/powerpoint/2010/main" val="907579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07BD0E-E9CE-EF40-9F7D-D8E0FEAFA562}"/>
              </a:ext>
            </a:extLst>
          </p:cNvPr>
          <p:cNvSpPr>
            <a:spLocks noGrp="1"/>
          </p:cNvSpPr>
          <p:nvPr>
            <p:ph type="body" sz="quarter" idx="10"/>
          </p:nvPr>
        </p:nvSpPr>
        <p:spPr/>
        <p:txBody>
          <a:bodyPr>
            <a:normAutofit/>
          </a:bodyPr>
          <a:lstStyle/>
          <a:p>
            <a:r>
              <a:rPr lang="en-US" sz="2800" dirty="0"/>
              <a:t>Issue #1: Transitional evaluation instrument</a:t>
            </a:r>
          </a:p>
        </p:txBody>
      </p:sp>
      <p:sp>
        <p:nvSpPr>
          <p:cNvPr id="3" name="Text Placeholder 2">
            <a:extLst>
              <a:ext uri="{FF2B5EF4-FFF2-40B4-BE49-F238E27FC236}">
                <a16:creationId xmlns:a16="http://schemas.microsoft.com/office/drawing/2014/main" id="{D2FC161E-900E-8C41-AE2B-AF9F6AEC4792}"/>
              </a:ext>
            </a:extLst>
          </p:cNvPr>
          <p:cNvSpPr>
            <a:spLocks noGrp="1"/>
          </p:cNvSpPr>
          <p:nvPr>
            <p:ph type="body" sz="quarter" idx="11"/>
          </p:nvPr>
        </p:nvSpPr>
        <p:spPr/>
        <p:txBody>
          <a:bodyPr/>
          <a:lstStyle/>
          <a:p>
            <a:r>
              <a:rPr lang="en-US" dirty="0"/>
              <a:t>Never mind about adding the new questions to this semester's survey, it didn't work out</a:t>
            </a:r>
          </a:p>
          <a:p>
            <a:r>
              <a:rPr lang="en-US" dirty="0"/>
              <a:t>Instead, we plan to share the proposed questions with students to get their feedback</a:t>
            </a:r>
          </a:p>
          <a:p>
            <a:r>
              <a:rPr lang="en-US" dirty="0"/>
              <a:t>We have already incorporated feedback from some of you, cutting out controversial items regarding up-to-date texts and fair grading, and shortening the items</a:t>
            </a:r>
          </a:p>
          <a:p>
            <a:r>
              <a:rPr lang="en-US" dirty="0"/>
              <a:t>Feel free to continue </a:t>
            </a:r>
            <a:r>
              <a:rPr lang="en-US" dirty="0">
                <a:solidFill>
                  <a:srgbClr val="0070C0"/>
                </a:solidFill>
                <a:hlinkClick r:id="rId3">
                  <a:extLst>
                    <a:ext uri="{A12FA001-AC4F-418D-AE19-62706E023703}">
                      <ahyp:hlinkClr xmlns:ahyp="http://schemas.microsoft.com/office/drawing/2018/hyperlinkcolor" val="tx"/>
                    </a:ext>
                  </a:extLst>
                </a:hlinkClick>
              </a:rPr>
              <a:t>submitting feedback</a:t>
            </a:r>
            <a:r>
              <a:rPr lang="en-US" dirty="0"/>
              <a:t>!</a:t>
            </a:r>
          </a:p>
        </p:txBody>
      </p:sp>
    </p:spTree>
    <p:extLst>
      <p:ext uri="{BB962C8B-B14F-4D97-AF65-F5344CB8AC3E}">
        <p14:creationId xmlns:p14="http://schemas.microsoft.com/office/powerpoint/2010/main" val="1704100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800" dirty="0"/>
              <a:t>Issue #2: Supervisor access to Open responses</a:t>
            </a:r>
          </a:p>
        </p:txBody>
      </p:sp>
      <p:sp>
        <p:nvSpPr>
          <p:cNvPr id="3" name="Text Placeholder 2"/>
          <p:cNvSpPr>
            <a:spLocks noGrp="1"/>
          </p:cNvSpPr>
          <p:nvPr>
            <p:ph type="body" sz="quarter" idx="11"/>
          </p:nvPr>
        </p:nvSpPr>
        <p:spPr>
          <a:xfrm>
            <a:off x="671757" y="1482811"/>
            <a:ext cx="8196210" cy="3595749"/>
          </a:xfrm>
        </p:spPr>
        <p:txBody>
          <a:bodyPr/>
          <a:lstStyle/>
          <a:p>
            <a:r>
              <a:rPr lang="en-US" dirty="0"/>
              <a:t>Current practice keeps open response comments from the Student Evaluation of Teaching (SET) private to instructors</a:t>
            </a:r>
          </a:p>
          <a:p>
            <a:r>
              <a:rPr lang="en-US" dirty="0"/>
              <a:t>Such comments could provide valuable evidence for assessing teaching effectiveness by chairs</a:t>
            </a:r>
          </a:p>
          <a:p>
            <a:r>
              <a:rPr lang="en-US" dirty="0"/>
              <a:t>Some students feel like their complaints aren't being heard</a:t>
            </a:r>
          </a:p>
          <a:p>
            <a:r>
              <a:rPr lang="en-US" dirty="0"/>
              <a:t>This policy puts us at odds with the other system campuses</a:t>
            </a:r>
          </a:p>
          <a:p>
            <a:r>
              <a:rPr lang="en-US" dirty="0"/>
              <a:t>Our committee will be discussing this next semester, feel free to share your opinions with your representative</a:t>
            </a:r>
          </a:p>
        </p:txBody>
      </p:sp>
    </p:spTree>
    <p:extLst>
      <p:ext uri="{BB962C8B-B14F-4D97-AF65-F5344CB8AC3E}">
        <p14:creationId xmlns:p14="http://schemas.microsoft.com/office/powerpoint/2010/main" val="1048742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E. Library</a:t>
            </a:r>
          </a:p>
          <a:p>
            <a:pPr marL="0" indent="0" defTabSz="685800">
              <a:buNone/>
            </a:pPr>
            <a:r>
              <a:rPr lang="en-US" sz="3600" dirty="0">
                <a:solidFill>
                  <a:srgbClr val="003B49"/>
                </a:solidFill>
                <a:latin typeface="Orgon Slab" panose="02000503000000020004" pitchFamily="50" charset="0"/>
              </a:rPr>
              <a:t>	    K. Homan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202767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446082" y="2793882"/>
            <a:ext cx="6666620" cy="2591206"/>
          </a:xfrm>
        </p:spPr>
        <p:txBody>
          <a:bodyPr/>
          <a:lstStyle/>
          <a:p>
            <a:r>
              <a:rPr lang="en-US" sz="1650" b="1" dirty="0">
                <a:latin typeface="Arial" panose="020B0604020202020204" pitchFamily="34" charset="0"/>
                <a:cs typeface="Arial" panose="020B0604020202020204" pitchFamily="34" charset="0"/>
              </a:rPr>
              <a:t>Dean of Library position is currently vacant</a:t>
            </a:r>
          </a:p>
          <a:p>
            <a:r>
              <a:rPr lang="en-US" sz="1650" b="1" dirty="0">
                <a:latin typeface="Arial" panose="020B0604020202020204" pitchFamily="34" charset="0"/>
                <a:cs typeface="Arial" panose="020B0604020202020204" pitchFamily="34" charset="0"/>
              </a:rPr>
              <a:t>Opportunity to evaluate library role for faculty and students</a:t>
            </a:r>
          </a:p>
          <a:p>
            <a:r>
              <a:rPr lang="en-US" sz="1650" b="1" dirty="0">
                <a:latin typeface="Arial" panose="020B0604020202020204" pitchFamily="34" charset="0"/>
                <a:cs typeface="Arial" panose="020B0604020202020204" pitchFamily="34" charset="0"/>
              </a:rPr>
              <a:t>Provost is interested in forward-looking vision for Library</a:t>
            </a:r>
          </a:p>
          <a:p>
            <a:r>
              <a:rPr lang="en-US" sz="1650" b="1" dirty="0">
                <a:solidFill>
                  <a:schemeClr val="accent4">
                    <a:lumMod val="10000"/>
                  </a:schemeClr>
                </a:solidFill>
                <a:latin typeface="Arial" panose="020B0604020202020204" pitchFamily="34" charset="0"/>
                <a:cs typeface="Arial" panose="020B0604020202020204" pitchFamily="34" charset="0"/>
              </a:rPr>
              <a:t>Suggestions and/or interest in contributing to discussion?</a:t>
            </a:r>
          </a:p>
          <a:p>
            <a:pPr lvl="1"/>
            <a:r>
              <a:rPr lang="en-US" sz="1350" b="1" dirty="0">
                <a:solidFill>
                  <a:schemeClr val="accent4">
                    <a:lumMod val="10000"/>
                  </a:schemeClr>
                </a:solidFill>
                <a:latin typeface="Arial" panose="020B0604020202020204" pitchFamily="34" charset="0"/>
                <a:cs typeface="Arial" panose="020B0604020202020204" pitchFamily="34" charset="0"/>
              </a:rPr>
              <a:t>Contact Provost Potts via email.</a:t>
            </a:r>
            <a:endParaRPr lang="en-US" sz="1350" dirty="0">
              <a:solidFill>
                <a:schemeClr val="accent4">
                  <a:lumMod val="10000"/>
                </a:schemeClr>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2303969" y="1896120"/>
            <a:ext cx="4635452" cy="417719"/>
          </a:xfrm>
        </p:spPr>
        <p:txBody>
          <a:bodyPr>
            <a:normAutofit fontScale="77500" lnSpcReduction="20000"/>
          </a:bodyPr>
          <a:lstStyle/>
          <a:p>
            <a:r>
              <a:rPr lang="en-US" dirty="0"/>
              <a:t>Library &amp; Learning Resources Committee</a:t>
            </a:r>
          </a:p>
        </p:txBody>
      </p:sp>
    </p:spTree>
    <p:extLst>
      <p:ext uri="{BB962C8B-B14F-4D97-AF65-F5344CB8AC3E}">
        <p14:creationId xmlns:p14="http://schemas.microsoft.com/office/powerpoint/2010/main" val="2183332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F. Public Occasions</a:t>
            </a:r>
          </a:p>
          <a:p>
            <a:pPr marL="0" indent="0" defTabSz="685800">
              <a:buNone/>
            </a:pPr>
            <a:r>
              <a:rPr lang="en-US" sz="3600" dirty="0">
                <a:solidFill>
                  <a:srgbClr val="003B49"/>
                </a:solidFill>
                <a:latin typeface="Orgon Slab" panose="02000503000000020004" pitchFamily="50" charset="0"/>
              </a:rPr>
              <a:t>	     S. </a:t>
            </a:r>
            <a:r>
              <a:rPr lang="en-US" sz="3600" dirty="0" err="1">
                <a:solidFill>
                  <a:srgbClr val="003B49"/>
                </a:solidFill>
                <a:latin typeface="Orgon Slab" panose="02000503000000020004" pitchFamily="50" charset="0"/>
              </a:rPr>
              <a:t>Sedigh</a:t>
            </a:r>
            <a:r>
              <a:rPr lang="en-US" sz="3600" dirty="0">
                <a:solidFill>
                  <a:srgbClr val="003B49"/>
                </a:solidFill>
                <a:latin typeface="Orgon Slab" panose="02000503000000020004" pitchFamily="50" charset="0"/>
              </a:rPr>
              <a:t> </a:t>
            </a:r>
            <a:r>
              <a:rPr lang="en-US" sz="3600" dirty="0" err="1">
                <a:solidFill>
                  <a:srgbClr val="003B49"/>
                </a:solidFill>
                <a:latin typeface="Orgon Slab" panose="02000503000000020004" pitchFamily="50" charset="0"/>
              </a:rPr>
              <a:t>Sarvestani</a:t>
            </a: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228223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8E2A90-837A-4017-9C4B-94978E9D52D0}"/>
              </a:ext>
            </a:extLst>
          </p:cNvPr>
          <p:cNvSpPr>
            <a:spLocks noGrp="1"/>
          </p:cNvSpPr>
          <p:nvPr>
            <p:ph type="title"/>
          </p:nvPr>
        </p:nvSpPr>
        <p:spPr/>
        <p:txBody>
          <a:bodyPr/>
          <a:lstStyle/>
          <a:p>
            <a:r>
              <a:rPr lang="en-US" sz="2000">
                <a:latin typeface="Calibri" panose="020F0502020204030204" pitchFamily="34" charset="0"/>
                <a:cs typeface="Calibri" panose="020F0502020204030204" pitchFamily="34" charset="0"/>
              </a:rPr>
              <a:t>The Kummer Institute Foundation Board of Directors met Friday, November 5, and approved significant initiatives to move S&amp;T forward</a:t>
            </a:r>
            <a:br>
              <a:rPr lang="en-US" sz="200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48E305F-2A90-46B7-96E6-69D13DFB8AE0}"/>
              </a:ext>
            </a:extLst>
          </p:cNvPr>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22642484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0790" y="3183353"/>
            <a:ext cx="7795010" cy="2673790"/>
          </a:xfrm>
        </p:spPr>
        <p:txBody>
          <a:bodyPr/>
          <a:lstStyle/>
          <a:p>
            <a:r>
              <a:rPr lang="en-US" dirty="0">
                <a:solidFill>
                  <a:schemeClr val="accent4">
                    <a:lumMod val="10000"/>
                  </a:schemeClr>
                </a:solidFill>
                <a:latin typeface="Orgon Slab Medium" panose="02000603000000020004" pitchFamily="50" charset="0"/>
              </a:rPr>
              <a:t>Motion 1: Homecoming date for 2022</a:t>
            </a:r>
          </a:p>
          <a:p>
            <a:r>
              <a:rPr lang="en-US" dirty="0">
                <a:solidFill>
                  <a:schemeClr val="accent4">
                    <a:lumMod val="10000"/>
                  </a:schemeClr>
                </a:solidFill>
                <a:latin typeface="Orgon Slab Medium" panose="02000603000000020004" pitchFamily="50" charset="0"/>
              </a:rPr>
              <a:t>Motion 2: Change to Fall 2021 commencement </a:t>
            </a:r>
          </a:p>
        </p:txBody>
      </p:sp>
      <p:sp>
        <p:nvSpPr>
          <p:cNvPr id="6" name="Text Placeholder 5"/>
          <p:cNvSpPr>
            <a:spLocks noGrp="1"/>
          </p:cNvSpPr>
          <p:nvPr>
            <p:ph type="body" sz="quarter" idx="13"/>
          </p:nvPr>
        </p:nvSpPr>
        <p:spPr>
          <a:xfrm>
            <a:off x="510790" y="1790002"/>
            <a:ext cx="8184662" cy="1275415"/>
          </a:xfrm>
        </p:spPr>
        <p:txBody>
          <a:bodyPr>
            <a:normAutofit fontScale="92500" lnSpcReduction="10000"/>
          </a:bodyPr>
          <a:lstStyle/>
          <a:p>
            <a:pPr>
              <a:lnSpc>
                <a:spcPct val="140000"/>
              </a:lnSpc>
              <a:spcBef>
                <a:spcPts val="0"/>
              </a:spcBef>
            </a:pPr>
            <a:r>
              <a:rPr lang="en-US" sz="3900" dirty="0">
                <a:effectLst>
                  <a:outerShdw blurRad="38100" dist="38100" dir="2700000" algn="tl">
                    <a:srgbClr val="000000">
                      <a:alpha val="43137"/>
                    </a:srgbClr>
                  </a:outerShdw>
                </a:effectLst>
              </a:rPr>
              <a:t>Public Occasions Committee Report</a:t>
            </a:r>
          </a:p>
          <a:p>
            <a:pPr>
              <a:lnSpc>
                <a:spcPct val="140000"/>
              </a:lnSpc>
              <a:spcBef>
                <a:spcPts val="0"/>
              </a:spcBef>
            </a:pPr>
            <a:r>
              <a:rPr lang="en-US" sz="2600" dirty="0">
                <a:effectLst>
                  <a:outerShdw blurRad="38100" dist="38100" dir="2700000" algn="tl">
                    <a:srgbClr val="000000">
                      <a:alpha val="43137"/>
                    </a:srgbClr>
                  </a:outerShdw>
                </a:effectLst>
              </a:rPr>
              <a:t>Dr. Sahra Sedigh Sarvestani, Chair</a:t>
            </a:r>
          </a:p>
        </p:txBody>
      </p:sp>
    </p:spTree>
    <p:extLst>
      <p:ext uri="{BB962C8B-B14F-4D97-AF65-F5344CB8AC3E}">
        <p14:creationId xmlns:p14="http://schemas.microsoft.com/office/powerpoint/2010/main" val="1754847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2FC70F3-120C-4B67-8338-E4C4BABBF907}"/>
              </a:ext>
            </a:extLst>
          </p:cNvPr>
          <p:cNvSpPr>
            <a:spLocks noGrp="1"/>
          </p:cNvSpPr>
          <p:nvPr>
            <p:ph type="body" sz="quarter" idx="11"/>
          </p:nvPr>
        </p:nvSpPr>
        <p:spPr>
          <a:xfrm>
            <a:off x="511175" y="2393536"/>
            <a:ext cx="8196263" cy="2673350"/>
          </a:xfrm>
        </p:spPr>
        <p:txBody>
          <a:bodyPr/>
          <a:lstStyle/>
          <a:p>
            <a:r>
              <a:rPr lang="en-US" dirty="0">
                <a:solidFill>
                  <a:schemeClr val="accent4">
                    <a:lumMod val="10000"/>
                  </a:schemeClr>
                </a:solidFill>
              </a:rPr>
              <a:t>The Public Occasions committee moves that October 22 be adopted as the date of Homecoming 2022. </a:t>
            </a:r>
          </a:p>
          <a:p>
            <a:endParaRPr lang="en-US" dirty="0"/>
          </a:p>
          <a:p>
            <a:endParaRPr lang="en-US" dirty="0"/>
          </a:p>
        </p:txBody>
      </p:sp>
      <p:sp>
        <p:nvSpPr>
          <p:cNvPr id="3" name="Text Placeholder 2">
            <a:extLst>
              <a:ext uri="{FF2B5EF4-FFF2-40B4-BE49-F238E27FC236}">
                <a16:creationId xmlns:a16="http://schemas.microsoft.com/office/drawing/2014/main" id="{F289AADB-02B1-4BA9-B939-E1AC1E357312}"/>
              </a:ext>
            </a:extLst>
          </p:cNvPr>
          <p:cNvSpPr>
            <a:spLocks noGrp="1"/>
          </p:cNvSpPr>
          <p:nvPr>
            <p:ph type="body" sz="quarter" idx="13"/>
          </p:nvPr>
        </p:nvSpPr>
        <p:spPr>
          <a:xfrm>
            <a:off x="510790" y="1790002"/>
            <a:ext cx="8184662" cy="991999"/>
          </a:xfrm>
        </p:spPr>
        <p:txBody>
          <a:bodyPr/>
          <a:lstStyle/>
          <a:p>
            <a:r>
              <a:rPr lang="en-US" dirty="0"/>
              <a:t>Motion 1</a:t>
            </a:r>
          </a:p>
        </p:txBody>
      </p:sp>
    </p:spTree>
    <p:extLst>
      <p:ext uri="{BB962C8B-B14F-4D97-AF65-F5344CB8AC3E}">
        <p14:creationId xmlns:p14="http://schemas.microsoft.com/office/powerpoint/2010/main" val="2768419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2FC70F3-120C-4B67-8338-E4C4BABBF907}"/>
              </a:ext>
            </a:extLst>
          </p:cNvPr>
          <p:cNvSpPr>
            <a:spLocks noGrp="1"/>
          </p:cNvSpPr>
          <p:nvPr>
            <p:ph type="body" sz="quarter" idx="11"/>
          </p:nvPr>
        </p:nvSpPr>
        <p:spPr>
          <a:xfrm>
            <a:off x="511175" y="2333377"/>
            <a:ext cx="8196263" cy="2673350"/>
          </a:xfrm>
        </p:spPr>
        <p:txBody>
          <a:bodyPr/>
          <a:lstStyle/>
          <a:p>
            <a:r>
              <a:rPr lang="en-US" dirty="0">
                <a:solidFill>
                  <a:schemeClr val="accent4">
                    <a:lumMod val="10000"/>
                  </a:schemeClr>
                </a:solidFill>
              </a:rPr>
              <a:t>The Public Occasions committee moves that a separate commencement ceremony be held for Fall 2021 PhD graduates on December 17, 2021. </a:t>
            </a:r>
          </a:p>
          <a:p>
            <a:pPr>
              <a:lnSpc>
                <a:spcPct val="150000"/>
              </a:lnSpc>
            </a:pPr>
            <a:r>
              <a:rPr kumimoji="0" lang="en-US" sz="2400" b="0" i="0" u="none" strike="noStrike" kern="1200" cap="none" spc="0" normalizeH="0" baseline="0" noProof="0" dirty="0">
                <a:ln>
                  <a:noFill/>
                </a:ln>
                <a:solidFill>
                  <a:schemeClr val="accent4">
                    <a:lumMod val="10000"/>
                  </a:schemeClr>
                </a:solidFill>
                <a:effectLst/>
                <a:uLnTx/>
                <a:uFillTx/>
                <a:latin typeface="Orgon Slab ExtraLight"/>
                <a:ea typeface="+mn-ea"/>
              </a:rPr>
              <a:t>The academic calendar currently reflects the following:</a:t>
            </a:r>
          </a:p>
          <a:p>
            <a:pPr marL="45720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December Commencement - 10 a.m.		December 18, Saturday</a:t>
            </a:r>
          </a:p>
          <a:p>
            <a:pPr marL="45720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      </a:t>
            </a:r>
            <a:r>
              <a:rPr kumimoji="0" lang="en-US" sz="16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Graduate and Undergraduate Degrees in Designated Departments	</a:t>
            </a:r>
            <a:endParaRPr lang="en-US" sz="1600" dirty="0">
              <a:solidFill>
                <a:srgbClr val="999999">
                  <a:lumMod val="50000"/>
                </a:srgbClr>
              </a:solidFill>
              <a:latin typeface="Orgon Slab" panose="02000503000000020004" pitchFamily="50" charset="0"/>
              <a:ea typeface="Calibri" panose="020F0502020204030204" pitchFamily="34" charset="0"/>
              <a:cs typeface="+mn-cs"/>
            </a:endParaRPr>
          </a:p>
          <a:p>
            <a:pPr marL="45720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December Commencement - 3:30 p.m. 		December 18, Saturday</a:t>
            </a:r>
          </a:p>
          <a:p>
            <a:pPr marL="45720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      </a:t>
            </a:r>
            <a:r>
              <a:rPr kumimoji="0" lang="en-US" sz="16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Calibri" panose="020F0502020204030204" pitchFamily="34" charset="0"/>
                <a:cs typeface="+mn-cs"/>
              </a:rPr>
              <a:t>Graduate and Undergraduate </a:t>
            </a:r>
            <a:r>
              <a:rPr kumimoji="0" lang="en-US" sz="16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Degrees in Designated Departments</a:t>
            </a:r>
            <a:r>
              <a:rPr kumimoji="0" lang="en-US" sz="18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p>
          <a:p>
            <a:r>
              <a:rPr lang="en-US" dirty="0">
                <a:solidFill>
                  <a:schemeClr val="accent4">
                    <a:lumMod val="10000"/>
                  </a:schemeClr>
                </a:solidFill>
              </a:rPr>
              <a:t>The separate PhD ceremony has already been announced by the university. The Public Occasions committee was asked for approval after the fact.</a:t>
            </a:r>
          </a:p>
          <a:p>
            <a:endParaRPr lang="en-US" dirty="0"/>
          </a:p>
          <a:p>
            <a:endParaRPr lang="en-US" dirty="0"/>
          </a:p>
          <a:p>
            <a:pPr marL="45720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rgbClr val="999999">
                  <a:lumMod val="50000"/>
                </a:srgbClr>
              </a:solidFill>
              <a:latin typeface="Orgon Slab" panose="02000503000000020004" pitchFamily="50" charset="0"/>
              <a:cs typeface="+mn-cs"/>
            </a:endParaRPr>
          </a:p>
        </p:txBody>
      </p:sp>
      <p:sp>
        <p:nvSpPr>
          <p:cNvPr id="3" name="Text Placeholder 2">
            <a:extLst>
              <a:ext uri="{FF2B5EF4-FFF2-40B4-BE49-F238E27FC236}">
                <a16:creationId xmlns:a16="http://schemas.microsoft.com/office/drawing/2014/main" id="{F289AADB-02B1-4BA9-B939-E1AC1E357312}"/>
              </a:ext>
            </a:extLst>
          </p:cNvPr>
          <p:cNvSpPr>
            <a:spLocks noGrp="1"/>
          </p:cNvSpPr>
          <p:nvPr>
            <p:ph type="body" sz="quarter" idx="13"/>
          </p:nvPr>
        </p:nvSpPr>
        <p:spPr>
          <a:xfrm>
            <a:off x="510790" y="1790002"/>
            <a:ext cx="8184662" cy="991999"/>
          </a:xfrm>
        </p:spPr>
        <p:txBody>
          <a:bodyPr/>
          <a:lstStyle/>
          <a:p>
            <a:r>
              <a:rPr lang="en-US" dirty="0"/>
              <a:t>Motion 2</a:t>
            </a:r>
          </a:p>
        </p:txBody>
      </p:sp>
    </p:spTree>
    <p:extLst>
      <p:ext uri="{BB962C8B-B14F-4D97-AF65-F5344CB8AC3E}">
        <p14:creationId xmlns:p14="http://schemas.microsoft.com/office/powerpoint/2010/main" val="256071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170" y="2584619"/>
            <a:ext cx="7695041" cy="4202582"/>
          </a:xfrm>
        </p:spPr>
        <p:txBody>
          <a:bodyPr/>
          <a:lstStyle/>
          <a:p>
            <a:pPr marL="0" indent="0" defTabSz="914400">
              <a:buNone/>
            </a:pPr>
            <a:r>
              <a:rPr lang="en-US" sz="3600" dirty="0">
                <a:latin typeface="Orgon Slab" panose="02000503000000020004" pitchFamily="50" charset="0"/>
              </a:rPr>
              <a:t>VIII. Unfinished Business </a:t>
            </a:r>
          </a:p>
          <a:p>
            <a:pPr marL="857250" indent="-857250" defTabSz="914400">
              <a:buAutoNum type="romanUcPeriod" startAt="8"/>
            </a:pPr>
            <a:endParaRPr lang="en-US" sz="3600" b="1" dirty="0">
              <a:solidFill>
                <a:srgbClr val="003B49"/>
              </a:solidFill>
              <a:latin typeface="Orgon Slab" panose="02000503000000020004" pitchFamily="50" charset="0"/>
            </a:endParaRPr>
          </a:p>
          <a:p>
            <a:pPr marL="0" indent="0" defTabSz="914400">
              <a:buNone/>
            </a:pPr>
            <a:endParaRPr lang="en-US" sz="3600" b="1" dirty="0">
              <a:solidFill>
                <a:srgbClr val="003B49"/>
              </a:solidFill>
            </a:endParaRPr>
          </a:p>
        </p:txBody>
      </p:sp>
      <p:sp>
        <p:nvSpPr>
          <p:cNvPr id="4" name="Text Placeholder 3"/>
          <p:cNvSpPr>
            <a:spLocks noGrp="1"/>
          </p:cNvSpPr>
          <p:nvPr>
            <p:ph type="body" sz="quarter" idx="12"/>
          </p:nvPr>
        </p:nvSpPr>
        <p:spPr>
          <a:xfrm>
            <a:off x="555170" y="1790003"/>
            <a:ext cx="7695042" cy="473672"/>
          </a:xfrm>
        </p:spPr>
        <p:txBody>
          <a:bodyPr>
            <a:noAutofit/>
          </a:bodyPr>
          <a:lstStyle/>
          <a:p>
            <a:r>
              <a:rPr lang="en-US" sz="3600" dirty="0"/>
              <a:t>Agenda</a:t>
            </a:r>
          </a:p>
        </p:txBody>
      </p:sp>
    </p:spTree>
    <p:extLst>
      <p:ext uri="{BB962C8B-B14F-4D97-AF65-F5344CB8AC3E}">
        <p14:creationId xmlns:p14="http://schemas.microsoft.com/office/powerpoint/2010/main" val="42025807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857250" indent="-857250">
              <a:buAutoNum type="romanUcPeriod" startAt="9"/>
              <a:tabLst>
                <a:tab pos="914400" algn="l"/>
              </a:tabLst>
            </a:pPr>
            <a:r>
              <a:rPr lang="en-US" sz="3600" b="1" dirty="0">
                <a:latin typeface="Orgon Slab Light" panose="02000503000000020004" pitchFamily="50" charset="0"/>
              </a:rPr>
              <a:t>New Business</a:t>
            </a:r>
          </a:p>
          <a:p>
            <a:pPr marL="400050" lvl="1" indent="0">
              <a:buNone/>
              <a:tabLst>
                <a:tab pos="914400" algn="l"/>
              </a:tabLst>
            </a:pPr>
            <a:r>
              <a:rPr lang="en-US" sz="3200" b="1" dirty="0">
                <a:solidFill>
                  <a:schemeClr val="accent4">
                    <a:lumMod val="10000"/>
                  </a:schemeClr>
                </a:solidFill>
                <a:latin typeface="Orgon Slab Light" panose="02000503000000020004" pitchFamily="50" charset="0"/>
              </a:rPr>
              <a:t>	</a:t>
            </a:r>
            <a:endParaRPr lang="en-US" sz="3600" b="1" dirty="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fld id="{477D04EB-D600-4A5B-9F34-2ADF860BB5CA}" type="slidenum">
              <a:rPr lang="en-US">
                <a:solidFill>
                  <a:schemeClr val="tx1">
                    <a:tint val="75000"/>
                  </a:schemeClr>
                </a:solidFill>
              </a:rPr>
              <a:pPr/>
              <a:t>64</a:t>
            </a:fld>
            <a:endParaRPr lang="en-US" dirty="0">
              <a:solidFill>
                <a:schemeClr val="tx1">
                  <a:tint val="75000"/>
                </a:schemeClr>
              </a:solidFill>
            </a:endParaRPr>
          </a:p>
        </p:txBody>
      </p:sp>
    </p:spTree>
    <p:extLst>
      <p:ext uri="{BB962C8B-B14F-4D97-AF65-F5344CB8AC3E}">
        <p14:creationId xmlns:p14="http://schemas.microsoft.com/office/powerpoint/2010/main" val="29111550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a:latin typeface="Orgon Slab Light" panose="02000503000000020004" pitchFamily="50" charset="0"/>
              </a:rPr>
              <a:t>X. 	Adjourn</a:t>
            </a:r>
          </a:p>
          <a:p>
            <a:endParaRPr lang="en-US" sz="3600" b="1" dirty="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77D04EB-D600-4A5B-9F34-2ADF860BB5CA}" type="slidenum">
              <a:rPr kumimoji="0" lang="en-US" sz="120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30842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5BDE08-1919-4DB8-AFA7-DAEBAD29D2A5}"/>
              </a:ext>
            </a:extLst>
          </p:cNvPr>
          <p:cNvSpPr>
            <a:spLocks noGrp="1"/>
          </p:cNvSpPr>
          <p:nvPr>
            <p:ph type="title"/>
          </p:nvPr>
        </p:nvSpPr>
        <p:spPr/>
        <p:txBody>
          <a:bodyPr/>
          <a:lstStyle/>
          <a:p>
            <a:pPr algn="ctr"/>
            <a:r>
              <a:rPr lang="en-US" sz="2400">
                <a:latin typeface="Calibri" panose="020F0502020204030204" pitchFamily="34" charset="0"/>
                <a:cs typeface="Calibri" panose="020F0502020204030204" pitchFamily="34" charset="0"/>
              </a:rPr>
              <a:t>Thank you!</a:t>
            </a:r>
            <a:br>
              <a:rPr lang="en-US" sz="2400">
                <a:latin typeface="Calibri" panose="020F0502020204030204" pitchFamily="34" charset="0"/>
                <a:cs typeface="Calibri" panose="020F0502020204030204" pitchFamily="34" charset="0"/>
              </a:rPr>
            </a:br>
            <a:r>
              <a:rPr lang="en-US" sz="2400">
                <a:latin typeface="Calibri" panose="020F0502020204030204" pitchFamily="34" charset="0"/>
                <a:cs typeface="Calibri" panose="020F0502020204030204" pitchFamily="34" charset="0"/>
              </a:rPr>
              <a:t>Questions?</a:t>
            </a:r>
            <a:endParaRPr lang="en-US"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390DC51-CF46-49F1-9FB3-4D44BBBF1FAE}"/>
              </a:ext>
            </a:extLst>
          </p:cNvPr>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11301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III. 	Administrative Reports</a:t>
            </a:r>
          </a:p>
          <a:p>
            <a:pPr marL="0" indent="0" defTabSz="685800">
              <a:buNone/>
            </a:pPr>
            <a:r>
              <a:rPr lang="en-US" sz="3600" dirty="0"/>
              <a:t>	</a:t>
            </a:r>
            <a:r>
              <a:rPr lang="en-US" sz="3600" dirty="0">
                <a:solidFill>
                  <a:srgbClr val="003B49"/>
                </a:solidFill>
                <a:latin typeface="Orgon Slab" panose="02000503000000020004" pitchFamily="50" charset="0"/>
              </a:rPr>
              <a:t>B.	Provost’s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C. Potts</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04755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D438C56A-9394-43E2-8157-77374AC8E9E9}"/>
              </a:ext>
            </a:extLst>
          </p:cNvPr>
          <p:cNvSpPr>
            <a:spLocks noGrp="1"/>
          </p:cNvSpPr>
          <p:nvPr>
            <p:ph type="title"/>
          </p:nvPr>
        </p:nvSpPr>
        <p:spPr>
          <a:xfrm>
            <a:off x="628650" y="696088"/>
            <a:ext cx="7886700" cy="718048"/>
          </a:xfrm>
        </p:spPr>
        <p:txBody>
          <a:bodyPr/>
          <a:lstStyle/>
          <a:p>
            <a:r>
              <a:rPr lang="en-US" dirty="0"/>
              <a:t>Provost Report</a:t>
            </a:r>
          </a:p>
        </p:txBody>
      </p:sp>
      <p:sp>
        <p:nvSpPr>
          <p:cNvPr id="30" name="Content Placeholder 2">
            <a:extLst>
              <a:ext uri="{FF2B5EF4-FFF2-40B4-BE49-F238E27FC236}">
                <a16:creationId xmlns:a16="http://schemas.microsoft.com/office/drawing/2014/main" id="{3B2F089A-D1F8-47F5-8865-901A2604A87B}"/>
              </a:ext>
            </a:extLst>
          </p:cNvPr>
          <p:cNvSpPr>
            <a:spLocks noGrp="1"/>
          </p:cNvSpPr>
          <p:nvPr>
            <p:ph sz="half" idx="1"/>
          </p:nvPr>
        </p:nvSpPr>
        <p:spPr>
          <a:xfrm>
            <a:off x="628650" y="2105077"/>
            <a:ext cx="8033436" cy="2763441"/>
          </a:xfrm>
        </p:spPr>
        <p:txBody>
          <a:bodyPr>
            <a:normAutofit lnSpcReduction="10000"/>
          </a:bodyPr>
          <a:lstStyle/>
          <a:p>
            <a:pPr>
              <a:buFont typeface="Arial" panose="020B0604020202020204" pitchFamily="34" charset="0"/>
              <a:buChar char="•"/>
            </a:pPr>
            <a:r>
              <a:rPr lang="en-US" sz="3200" dirty="0">
                <a:solidFill>
                  <a:srgbClr val="000000"/>
                </a:solidFill>
                <a:latin typeface="+mn-lt"/>
                <a:cs typeface="Arial" panose="020B0604020202020204" pitchFamily="34" charset="0"/>
              </a:rPr>
              <a:t>Dean Searches</a:t>
            </a:r>
            <a:br>
              <a:rPr lang="en-US" sz="3200" dirty="0">
                <a:solidFill>
                  <a:srgbClr val="000000"/>
                </a:solidFill>
                <a:latin typeface="+mn-lt"/>
                <a:cs typeface="Arial" panose="020B0604020202020204" pitchFamily="34" charset="0"/>
              </a:rPr>
            </a:br>
            <a:endParaRPr lang="en-US" sz="3200" dirty="0">
              <a:solidFill>
                <a:srgbClr val="000000"/>
              </a:solidFill>
              <a:latin typeface="+mn-lt"/>
              <a:cs typeface="Arial" panose="020B0604020202020204" pitchFamily="34" charset="0"/>
            </a:endParaRPr>
          </a:p>
          <a:p>
            <a:pPr>
              <a:buFont typeface="Arial" panose="020B0604020202020204" pitchFamily="34" charset="0"/>
              <a:buChar char="•"/>
            </a:pPr>
            <a:r>
              <a:rPr lang="en-US" sz="3200" dirty="0">
                <a:solidFill>
                  <a:srgbClr val="000000"/>
                </a:solidFill>
                <a:latin typeface="+mn-lt"/>
                <a:cs typeface="Arial" panose="020B0604020202020204" pitchFamily="34" charset="0"/>
              </a:rPr>
              <a:t>Graduate Student Survey</a:t>
            </a:r>
            <a:br>
              <a:rPr lang="en-US" sz="3200" dirty="0">
                <a:solidFill>
                  <a:srgbClr val="000000"/>
                </a:solidFill>
                <a:latin typeface="+mn-lt"/>
                <a:cs typeface="Arial" panose="020B0604020202020204" pitchFamily="34" charset="0"/>
              </a:rPr>
            </a:br>
            <a:endParaRPr lang="en-US" sz="3200" dirty="0">
              <a:solidFill>
                <a:srgbClr val="000000"/>
              </a:solidFill>
              <a:latin typeface="+mn-lt"/>
              <a:cs typeface="Arial" panose="020B0604020202020204" pitchFamily="34" charset="0"/>
            </a:endParaRPr>
          </a:p>
          <a:p>
            <a:pPr>
              <a:buFont typeface="Arial" panose="020B0604020202020204" pitchFamily="34" charset="0"/>
              <a:buChar char="•"/>
            </a:pPr>
            <a:r>
              <a:rPr lang="en-US" sz="3200" dirty="0">
                <a:solidFill>
                  <a:srgbClr val="000000"/>
                </a:solidFill>
                <a:latin typeface="+mn-lt"/>
                <a:cs typeface="Arial" panose="020B0604020202020204" pitchFamily="34" charset="0"/>
              </a:rPr>
              <a:t>Academic Wellbeing</a:t>
            </a:r>
          </a:p>
          <a:p>
            <a:endParaRPr lang="en-US" dirty="0"/>
          </a:p>
        </p:txBody>
      </p:sp>
    </p:spTree>
    <p:extLst>
      <p:ext uri="{BB962C8B-B14F-4D97-AF65-F5344CB8AC3E}">
        <p14:creationId xmlns:p14="http://schemas.microsoft.com/office/powerpoint/2010/main" val="3280899581"/>
      </p:ext>
    </p:extLst>
  </p:cSld>
  <p:clrMapOvr>
    <a:masterClrMapping/>
  </p:clrMapOvr>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pter 7" id="{7F27FF92-48DB-D842-B6D0-BC8FEB1C3911}" vid="{BE78C99F-3AA0-9043-9F9A-B350534D1F5A}"/>
    </a:ext>
  </a:extLst>
</a:theme>
</file>

<file path=ppt/theme/theme11.xml><?xml version="1.0" encoding="utf-8"?>
<a:theme xmlns:a="http://schemas.openxmlformats.org/drawingml/2006/main" name="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_SandT-Option A">
  <a:themeElements>
    <a:clrScheme name="SandT2018">
      <a:dk1>
        <a:srgbClr val="000000"/>
      </a:dk1>
      <a:lt1>
        <a:srgbClr val="FFFFFF"/>
      </a:lt1>
      <a:dk2>
        <a:srgbClr val="DCE3E3"/>
      </a:dk2>
      <a:lt2>
        <a:srgbClr val="636669"/>
      </a:lt2>
      <a:accent1>
        <a:srgbClr val="007933"/>
      </a:accent1>
      <a:accent2>
        <a:srgbClr val="003B49"/>
      </a:accent2>
      <a:accent3>
        <a:srgbClr val="2CCCD3"/>
      </a:accent3>
      <a:accent4>
        <a:srgbClr val="E87722"/>
      </a:accent4>
      <a:accent5>
        <a:srgbClr val="DAAA00"/>
      </a:accent5>
      <a:accent6>
        <a:srgbClr val="78BE20"/>
      </a:accent6>
      <a:hlink>
        <a:srgbClr val="003B49"/>
      </a:hlink>
      <a:folHlink>
        <a:srgbClr val="7D613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Green16x9" id="{31EDC70C-A0A6-453C-8919-52310EEE4DA3}" vid="{777ACB0D-E0F4-42F6-BEE5-AB7C7005C05E}"/>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16x9.pptx" id="{C6C56743-1A2C-409A-987B-98533324C665}" vid="{251781DE-715D-4CAA-A302-669C6AA33B45}"/>
    </a:ext>
  </a:extLst>
</a:theme>
</file>

<file path=ppt/theme/theme6.xml><?xml version="1.0" encoding="utf-8"?>
<a:theme xmlns:a="http://schemas.openxmlformats.org/drawingml/2006/main" name="1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16x9.pptx" id="{C6C56743-1A2C-409A-987B-98533324C665}" vid="{5604960E-3091-4605-8AE2-1F0C125F8078}"/>
    </a:ext>
  </a:extLst>
</a:theme>
</file>

<file path=ppt/theme/theme7.xml><?xml version="1.0" encoding="utf-8"?>
<a:theme xmlns:a="http://schemas.openxmlformats.org/drawingml/2006/main" name="2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19167</TotalTime>
  <Words>3349</Words>
  <Application>Microsoft Office PowerPoint</Application>
  <PresentationFormat>On-screen Show (4:3)</PresentationFormat>
  <Paragraphs>655</Paragraphs>
  <Slides>65</Slides>
  <Notes>65</Notes>
  <HiddenSlides>0</HiddenSlides>
  <MMClips>0</MMClips>
  <ScaleCrop>false</ScaleCrop>
  <HeadingPairs>
    <vt:vector size="6" baseType="variant">
      <vt:variant>
        <vt:lpstr>Fonts Used</vt:lpstr>
      </vt:variant>
      <vt:variant>
        <vt:i4>17</vt:i4>
      </vt:variant>
      <vt:variant>
        <vt:lpstr>Theme</vt:lpstr>
      </vt:variant>
      <vt:variant>
        <vt:i4>17</vt:i4>
      </vt:variant>
      <vt:variant>
        <vt:lpstr>Slide Titles</vt:lpstr>
      </vt:variant>
      <vt:variant>
        <vt:i4>65</vt:i4>
      </vt:variant>
    </vt:vector>
  </HeadingPairs>
  <TitlesOfParts>
    <vt:vector size="99" baseType="lpstr">
      <vt:lpstr>.Hiragino Kaku Gothic Interface W3</vt:lpstr>
      <vt:lpstr>Arial</vt:lpstr>
      <vt:lpstr>ArialMT</vt:lpstr>
      <vt:lpstr>Calibri</vt:lpstr>
      <vt:lpstr>Calibri Light</vt:lpstr>
      <vt:lpstr>Calibri-Bold</vt:lpstr>
      <vt:lpstr>Cambria</vt:lpstr>
      <vt:lpstr>Encode Sans Normal Black</vt:lpstr>
      <vt:lpstr>Helvetica Neue</vt:lpstr>
      <vt:lpstr>Lucida Grande</vt:lpstr>
      <vt:lpstr>Orgon Slab</vt:lpstr>
      <vt:lpstr>Orgon Slab ExtraLight</vt:lpstr>
      <vt:lpstr>Orgon Slab Light</vt:lpstr>
      <vt:lpstr>Orgon Slab Medium</vt:lpstr>
      <vt:lpstr>System Font Regular</vt:lpstr>
      <vt:lpstr>Times New Roman</vt:lpstr>
      <vt:lpstr>Trebuchet MS</vt:lpstr>
      <vt:lpstr>1_Custom Design</vt:lpstr>
      <vt:lpstr>3_Custom Design</vt:lpstr>
      <vt:lpstr>2_Custom Design</vt:lpstr>
      <vt:lpstr>4_Custom Design</vt:lpstr>
      <vt:lpstr>13_Custom Design</vt:lpstr>
      <vt:lpstr>14_Custom Design</vt:lpstr>
      <vt:lpstr>27_Custom Design</vt:lpstr>
      <vt:lpstr>5_Custom Design</vt:lpstr>
      <vt:lpstr>23_Custom Design</vt:lpstr>
      <vt:lpstr>6_Custom Design</vt:lpstr>
      <vt:lpstr>7_Custom Design</vt:lpstr>
      <vt:lpstr>Office Theme</vt:lpstr>
      <vt:lpstr>1_Office Theme</vt:lpstr>
      <vt:lpstr>8_Custom Design</vt:lpstr>
      <vt:lpstr>2_Office Theme</vt:lpstr>
      <vt:lpstr>9_Custom Design</vt:lpstr>
      <vt:lpstr>1_SandT-Option A</vt:lpstr>
      <vt:lpstr>PowerPoint Presentation</vt:lpstr>
      <vt:lpstr>PowerPoint Presentation</vt:lpstr>
      <vt:lpstr>PowerPoint Presentation</vt:lpstr>
      <vt:lpstr>PowerPoint Presentation</vt:lpstr>
      <vt:lpstr>PowerPoint Presentation</vt:lpstr>
      <vt:lpstr>The Kummer Institute Foundation Board of Directors met Friday, November 5, and approved significant initiatives to move S&amp;T forward </vt:lpstr>
      <vt:lpstr>Thank you! Questions?</vt:lpstr>
      <vt:lpstr>PowerPoint Presentation</vt:lpstr>
      <vt:lpstr>Provost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Office of Academic Support, and Academic Support Division</vt:lpstr>
      <vt:lpstr>PowerPoint Presentation</vt:lpstr>
      <vt:lpstr>VPAS Primary Duties</vt:lpstr>
      <vt:lpstr>OAS Most Important Contribution?</vt:lpstr>
      <vt:lpstr>Biggest gaps in UG student support?</vt:lpstr>
      <vt:lpstr>PowerPoint Presentation</vt:lpstr>
      <vt:lpstr>PowerPoint Presentation</vt:lpstr>
      <vt:lpstr>Graduation bell curves: Time to Degree</vt:lpstr>
      <vt:lpstr>Boyer Report recommendations, ca. 1998</vt:lpstr>
      <vt:lpstr>PowerPoint Presentation</vt:lpstr>
      <vt:lpstr>Meeting Retention Goals: Support &amp; Recovery</vt:lpstr>
      <vt:lpstr>Addressing Cultural Retention Factors</vt:lpstr>
      <vt:lpstr>Personal engagement strategies</vt:lpstr>
      <vt:lpstr>Holistic Retention From Start to Graduation</vt:lpstr>
      <vt:lpstr>Thanks! Let’s talk about these topics more.</vt:lpstr>
      <vt:lpstr>Example of Female-Friendly Policy, mandated by Dept of Education, that may not be widely known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vt:lpstr>
      <vt:lpstr>General Revenue Budget</vt:lpstr>
      <vt:lpstr>General Revenue Budget: costs</vt:lpstr>
      <vt:lpstr>Arrival District</vt:lpstr>
      <vt:lpstr>Hiring</vt:lpstr>
      <vt:lpstr>Hiring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456</cp:revision>
  <cp:lastPrinted>2021-01-28T18:57:52Z</cp:lastPrinted>
  <dcterms:created xsi:type="dcterms:W3CDTF">2014-10-14T00:51:43Z</dcterms:created>
  <dcterms:modified xsi:type="dcterms:W3CDTF">2021-11-12T21:20:35Z</dcterms:modified>
</cp:coreProperties>
</file>