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8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9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0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1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  <p:sldMasterId id="2147483688" r:id="rId2"/>
    <p:sldMasterId id="2147484211" r:id="rId3"/>
    <p:sldMasterId id="2147484221" r:id="rId4"/>
    <p:sldMasterId id="2147484344" r:id="rId5"/>
    <p:sldMasterId id="2147484349" r:id="rId6"/>
    <p:sldMasterId id="2147484372" r:id="rId7"/>
    <p:sldMasterId id="2147484375" r:id="rId8"/>
    <p:sldMasterId id="2147484400" r:id="rId9"/>
    <p:sldMasterId id="2147484404" r:id="rId10"/>
    <p:sldMasterId id="2147484423" r:id="rId11"/>
    <p:sldMasterId id="2147484441" r:id="rId12"/>
    <p:sldMasterId id="2147484446" r:id="rId13"/>
    <p:sldMasterId id="2147484460" r:id="rId14"/>
    <p:sldMasterId id="2147484465" r:id="rId15"/>
    <p:sldMasterId id="2147484479" r:id="rId16"/>
    <p:sldMasterId id="2147484491" r:id="rId17"/>
    <p:sldMasterId id="2147484505" r:id="rId18"/>
  </p:sldMasterIdLst>
  <p:notesMasterIdLst>
    <p:notesMasterId r:id="rId89"/>
  </p:notesMasterIdLst>
  <p:handoutMasterIdLst>
    <p:handoutMasterId r:id="rId90"/>
  </p:handoutMasterIdLst>
  <p:sldIdLst>
    <p:sldId id="259" r:id="rId19"/>
    <p:sldId id="599" r:id="rId20"/>
    <p:sldId id="531" r:id="rId21"/>
    <p:sldId id="266" r:id="rId22"/>
    <p:sldId id="574" r:id="rId23"/>
    <p:sldId id="407" r:id="rId24"/>
    <p:sldId id="412" r:id="rId25"/>
    <p:sldId id="410" r:id="rId26"/>
    <p:sldId id="413" r:id="rId27"/>
    <p:sldId id="414" r:id="rId28"/>
    <p:sldId id="330" r:id="rId29"/>
    <p:sldId id="257" r:id="rId30"/>
    <p:sldId id="1374" r:id="rId31"/>
    <p:sldId id="1308" r:id="rId32"/>
    <p:sldId id="1355" r:id="rId33"/>
    <p:sldId id="1375" r:id="rId34"/>
    <p:sldId id="1380" r:id="rId35"/>
    <p:sldId id="1381" r:id="rId36"/>
    <p:sldId id="524" r:id="rId37"/>
    <p:sldId id="1378" r:id="rId38"/>
    <p:sldId id="1379" r:id="rId39"/>
    <p:sldId id="326" r:id="rId40"/>
    <p:sldId id="262" r:id="rId41"/>
    <p:sldId id="372" r:id="rId42"/>
    <p:sldId id="610" r:id="rId43"/>
    <p:sldId id="595" r:id="rId44"/>
    <p:sldId id="601" r:id="rId45"/>
    <p:sldId id="256" r:id="rId46"/>
    <p:sldId id="258" r:id="rId47"/>
    <p:sldId id="525" r:id="rId48"/>
    <p:sldId id="383" r:id="rId49"/>
    <p:sldId id="408" r:id="rId50"/>
    <p:sldId id="396" r:id="rId51"/>
    <p:sldId id="398" r:id="rId52"/>
    <p:sldId id="401" r:id="rId53"/>
    <p:sldId id="576" r:id="rId54"/>
    <p:sldId id="264" r:id="rId55"/>
    <p:sldId id="268" r:id="rId56"/>
    <p:sldId id="323" r:id="rId57"/>
    <p:sldId id="322" r:id="rId58"/>
    <p:sldId id="314" r:id="rId59"/>
    <p:sldId id="316" r:id="rId60"/>
    <p:sldId id="319" r:id="rId61"/>
    <p:sldId id="324" r:id="rId62"/>
    <p:sldId id="638" r:id="rId63"/>
    <p:sldId id="639" r:id="rId64"/>
    <p:sldId id="640" r:id="rId65"/>
    <p:sldId id="641" r:id="rId66"/>
    <p:sldId id="331" r:id="rId67"/>
    <p:sldId id="325" r:id="rId68"/>
    <p:sldId id="328" r:id="rId69"/>
    <p:sldId id="327" r:id="rId70"/>
    <p:sldId id="642" r:id="rId71"/>
    <p:sldId id="329" r:id="rId72"/>
    <p:sldId id="317" r:id="rId73"/>
    <p:sldId id="625" r:id="rId74"/>
    <p:sldId id="596" r:id="rId75"/>
    <p:sldId id="261" r:id="rId76"/>
    <p:sldId id="608" r:id="rId77"/>
    <p:sldId id="263" r:id="rId78"/>
    <p:sldId id="607" r:id="rId79"/>
    <p:sldId id="556" r:id="rId80"/>
    <p:sldId id="643" r:id="rId81"/>
    <p:sldId id="644" r:id="rId82"/>
    <p:sldId id="645" r:id="rId83"/>
    <p:sldId id="265" r:id="rId84"/>
    <p:sldId id="646" r:id="rId85"/>
    <p:sldId id="555" r:id="rId86"/>
    <p:sldId id="301" r:id="rId87"/>
    <p:sldId id="624" r:id="rId8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9">
          <p15:clr>
            <a:srgbClr val="A4A3A4"/>
          </p15:clr>
        </p15:guide>
        <p15:guide id="2" pos="3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09E2F"/>
    <a:srgbClr val="003B49"/>
    <a:srgbClr val="005F83"/>
    <a:srgbClr val="0A0AA6"/>
    <a:srgbClr val="B2B4B2"/>
    <a:srgbClr val="3300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1" autoAdjust="0"/>
    <p:restoredTop sz="94586" autoAdjust="0"/>
  </p:normalViewPr>
  <p:slideViewPr>
    <p:cSldViewPr snapToGrid="0" snapToObjects="1" showGuides="1">
      <p:cViewPr varScale="1">
        <p:scale>
          <a:sx n="108" d="100"/>
          <a:sy n="108" d="100"/>
        </p:scale>
        <p:origin x="1752" y="120"/>
      </p:cViewPr>
      <p:guideLst>
        <p:guide orient="horz" pos="2109"/>
        <p:guide pos="3448"/>
      </p:guideLst>
    </p:cSldViewPr>
  </p:slideViewPr>
  <p:outlineViewPr>
    <p:cViewPr>
      <p:scale>
        <a:sx n="33" d="100"/>
        <a:sy n="33" d="100"/>
      </p:scale>
      <p:origin x="0" y="-2233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456"/>
    </p:cViewPr>
  </p:sorterViewPr>
  <p:notesViewPr>
    <p:cSldViewPr snapToGrid="0" snapToObjects="1">
      <p:cViewPr varScale="1">
        <p:scale>
          <a:sx n="82" d="100"/>
          <a:sy n="82" d="100"/>
        </p:scale>
        <p:origin x="383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258EE4D-8A6D-FE43-9221-048F51E281B9}" type="datetimeFigureOut">
              <a:rPr lang="en-US" smtClean="0"/>
              <a:t>1/20/2022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0D20F39-116C-1340-B5D6-764DD69AD6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0780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97AD45B-D55B-416C-938F-6E117D78AE10}" type="datetimeFigureOut">
              <a:rPr lang="en-US" smtClean="0"/>
              <a:t>1/20/2022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2A66E6F-1E71-40F1-A2D2-2FDF91F15A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5564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A66E6F-1E71-40F1-A2D2-2FDF91F15AF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336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66E6F-1E71-40F1-A2D2-2FDF91F15AF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549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66E6F-1E71-40F1-A2D2-2FDF91F15AF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891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66E6F-1E71-40F1-A2D2-2FDF91F15AF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779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66E6F-1E71-40F1-A2D2-2FDF91F15AF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985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66E6F-1E71-40F1-A2D2-2FDF91F15AF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99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66E6F-1E71-40F1-A2D2-2FDF91F15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401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Administrative review schedule approved by FS on June 11, 2020. 6 positions are scheduled for review this year, 2021-2022.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66E6F-1E71-40F1-A2D2-2FDF91F15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889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and not for review lists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66E6F-1E71-40F1-A2D2-2FDF91F15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434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Tentative review schedule.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66E6F-1E71-40F1-A2D2-2FDF91F15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976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66E6F-1E71-40F1-A2D2-2FDF91F15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085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66E6F-1E71-40F1-A2D2-2FDF91F15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760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66E6F-1E71-40F1-A2D2-2FDF91F15AFC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417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29AAD-2604-425D-8AED-EE3752077B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6736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66E6F-1E71-40F1-A2D2-2FDF91F15AFC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248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66E6F-1E71-40F1-A2D2-2FDF91F15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336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66E6F-1E71-40F1-A2D2-2FDF91F15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465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66E6F-1E71-40F1-A2D2-2FDF91F15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8443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66E6F-1E71-40F1-A2D2-2FDF91F15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1652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66E6F-1E71-40F1-A2D2-2FDF91F15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454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66E6F-1E71-40F1-A2D2-2FDF91F15AFC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8852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66E6F-1E71-40F1-A2D2-2FDF91F15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943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66E6F-1E71-40F1-A2D2-2FDF91F15AF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6569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A66E6F-1E71-40F1-A2D2-2FDF91F15AFC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6445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66E6F-1E71-40F1-A2D2-2FDF91F15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644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66E6F-1E71-40F1-A2D2-2FDF91F15AF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006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66E6F-1E71-40F1-A2D2-2FDF91F15AF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426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E3E53-C1FF-4D03-B3F2-95E2E720386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658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E3E53-C1FF-4D03-B3F2-95E2E720386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484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66E6F-1E71-40F1-A2D2-2FDF91F15AF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835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66E6F-1E71-40F1-A2D2-2FDF91F15AF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85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2046061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ORGON SLAB MEDIUM, 50 PT.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3178D-84EE-4CB8-A279-6A93DE17BC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510791" y="3042961"/>
            <a:ext cx="8021637" cy="34164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0790" y="1790004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25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3429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685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0287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PT.)≈</a:t>
            </a:r>
          </a:p>
        </p:txBody>
      </p:sp>
    </p:spTree>
    <p:extLst>
      <p:ext uri="{BB962C8B-B14F-4D97-AF65-F5344CB8AC3E}">
        <p14:creationId xmlns:p14="http://schemas.microsoft.com/office/powerpoint/2010/main" val="5348411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11876" y="365126"/>
            <a:ext cx="1971675" cy="5811839"/>
          </a:xfrm>
          <a:prstGeom prst="rect">
            <a:avLst/>
          </a:prstGeom>
        </p:spPr>
        <p:txBody>
          <a:bodyPr vert="eaVert"/>
          <a:lstStyle>
            <a:lvl1pPr>
              <a:defRPr baseline="0"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7133" y="365126"/>
            <a:ext cx="5650442" cy="5811839"/>
          </a:xfrm>
        </p:spPr>
        <p:txBody>
          <a:bodyPr vert="eaVert"/>
          <a:lstStyle>
            <a:lvl1pPr>
              <a:defRPr baseline="0">
                <a:latin typeface="Cambria" panose="02040503050406030204" pitchFamily="18" charset="0"/>
              </a:defRPr>
            </a:lvl1pPr>
            <a:lvl2pPr>
              <a:defRPr baseline="0">
                <a:latin typeface="Cambria" panose="02040503050406030204" pitchFamily="18" charset="0"/>
              </a:defRPr>
            </a:lvl2pPr>
            <a:lvl3pPr>
              <a:defRPr baseline="0">
                <a:latin typeface="Cambria" panose="02040503050406030204" pitchFamily="18" charset="0"/>
              </a:defRPr>
            </a:lvl3pPr>
            <a:lvl4pPr>
              <a:defRPr baseline="0">
                <a:latin typeface="Cambria" panose="02040503050406030204" pitchFamily="18" charset="0"/>
              </a:defRPr>
            </a:lvl4pPr>
            <a:lvl5pPr>
              <a:defRPr baseline="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7403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AAC31-BBE2-4E7D-9CE3-B6C94C65A4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00F229-A4F8-4B1E-8B60-99710D9E2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B4603-83E6-4E87-B9A9-4203037A3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C824-EF66-47B9-A354-2148783B872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4794E-CA79-454D-ACA6-953D439F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14FF1-3134-40AA-89A9-22D7A433F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7E46-76F9-4BDD-B176-2273775E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702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5B19B-335F-42D8-95F3-C1B720355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6BAB0-9530-449A-936D-00FE60847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DC14B-9B1F-4309-84BE-D6450A342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C824-EF66-47B9-A354-2148783B872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6379F-89A0-4CF4-9542-B2BEAFEAD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B7139-F6EF-4E26-8F46-E3131FBE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7E46-76F9-4BDD-B176-2273775E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874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599BE-377B-4D10-86D3-544BE3B14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54DE6-7ACB-4D8F-936A-0D08F1444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B0AF0-C77E-4155-A853-3E93502F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C824-EF66-47B9-A354-2148783B872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A2389-90D2-4DFD-A70F-8ADB3757D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033B8-5A1A-4FD3-806B-915D1F10A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7E46-76F9-4BDD-B176-2273775E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731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8CD5B-E69D-4BCF-B572-ADC20387B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79CA8-7B11-4F07-95C1-8115FC7EBE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2BB6DC-72C2-480E-9BB6-FDFE3DAC7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EA22D-6722-4B51-9CDC-87CA173B0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C824-EF66-47B9-A354-2148783B872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200CE-9CE8-49FC-A051-29C70D9B9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E1971-A096-425A-86E4-F808B34DD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7E46-76F9-4BDD-B176-2273775E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641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E6830-0ABA-4C55-A476-6F7EC37E7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B585B-7A72-4CAF-988C-85D3DAA90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43847-48B7-4167-957D-96D2292E7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3A5A48-08A0-4974-BAA3-999BF3DED6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6D5C7C-B8F7-48F7-8317-E59682F926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08DDB-900C-40B4-BB68-04977BC9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C824-EF66-47B9-A354-2148783B872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991969-22E6-4C2E-A7ED-794BEFAEB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F8EE55-B7A5-48B8-B338-D6C36727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7E46-76F9-4BDD-B176-2273775E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131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A5D5E-146D-4328-BC55-993D4CF15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56A6FB-2C15-4080-843F-6F9B56376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C824-EF66-47B9-A354-2148783B872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10A78-2FC0-4E75-A263-BAE22F666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DA88F7-A007-47C2-9C53-2ABD2733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7E46-76F9-4BDD-B176-2273775E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55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D42F6A-CFDA-4E7A-96FB-20B912B3A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C824-EF66-47B9-A354-2148783B872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DF861-6C90-4AD9-81C5-BEA30107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720B1-A2BB-4452-B416-E63502E21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7E46-76F9-4BDD-B176-2273775E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849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C12E3-A149-4BB4-AB76-82CEBE9E1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7FC1A-4CDD-48BC-9522-1AB66E6EA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F6D64-1D38-49CF-B473-A201CF951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44FB6-200B-48A1-A428-60E2FC1B5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C824-EF66-47B9-A354-2148783B872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0EA95-DD59-4768-8D26-BFA681186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9A406-E206-4A55-A34C-EA27DC1B6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7E46-76F9-4BDD-B176-2273775E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704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BC00-B68A-4DA0-93ED-DE71FC5AC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46EB9-E31C-4968-AE47-67D3DAE978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8A5270-E4B4-48B4-ABF9-3CC2AE7F2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92F93-2B19-4F9E-AEF5-DF40B3365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C824-EF66-47B9-A354-2148783B872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A452D-A5E5-4F5F-8C83-DBAFDBA42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8EA376-AFA0-4F06-8D9C-4BA5B8567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7E46-76F9-4BDD-B176-2273775E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9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2046061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ORGON SLAB MEDIUM, 50 PT.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4384" y="5522977"/>
            <a:ext cx="1347216" cy="1089660"/>
          </a:xfrm>
          <a:prstGeom prst="rect">
            <a:avLst/>
          </a:prstGeom>
        </p:spPr>
      </p:pic>
      <p:pic>
        <p:nvPicPr>
          <p:cNvPr id="6" name="Picture 5" descr="SquGrid_36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100"/>
            <a:ext cx="9144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857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443F-BBD9-4B60-8A2B-D69BD0DDE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710780-9FF4-48C8-97E5-3C0ACECE0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4A8CC-2E3D-4271-A933-34EA35F21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C824-EF66-47B9-A354-2148783B872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57362-F07F-4205-8FC6-AB4AFAF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35C0A-23D5-4098-A4DC-CF92B0138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7E46-76F9-4BDD-B176-2273775E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6439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B6284D-A89C-4D22-8B2D-7AF7A230A4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69B41-A7CD-41BF-A545-300A0AA59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11742-3F56-4E82-91B3-FD1BF5581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C824-EF66-47B9-A354-2148783B872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9DE57-DDAF-450D-BF9B-FB59AF3A0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871B8-FAFB-40C0-82B0-6806CC1F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7E46-76F9-4BDD-B176-2273775E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8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6"/>
            <a:ext cx="8196210" cy="4015497"/>
          </a:xfrm>
          <a:prstGeom prst="rect">
            <a:avLst/>
          </a:prstGeom>
        </p:spPr>
        <p:txBody>
          <a:bodyPr/>
          <a:lstStyle>
            <a:lvl1pPr marL="257175" indent="-257175">
              <a:buFont typeface="Lucida Grande"/>
              <a:buChar char="&gt;"/>
              <a:defRPr sz="18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1pPr>
            <a:lvl2pPr>
              <a:defRPr sz="15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2pPr>
            <a:lvl3pPr marL="857250" indent="-171450">
              <a:buSzPct val="100000"/>
              <a:buFont typeface="Lucida Grande"/>
              <a:buChar char="&gt;"/>
              <a:defRPr sz="135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3pPr>
            <a:lvl4pPr>
              <a:defRPr sz="12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4pPr>
            <a:lvl5pPr marL="1543050" indent="-171450">
              <a:buFont typeface="Lucida Grande"/>
              <a:buChar char="&gt;"/>
              <a:defRPr sz="105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5pPr>
          </a:lstStyle>
          <a:p>
            <a:pPr lvl="0"/>
            <a:r>
              <a:rPr lang="en-US" dirty="0"/>
              <a:t>Bulleted content here (</a:t>
            </a:r>
            <a:r>
              <a:rPr lang="en-US" dirty="0" err="1"/>
              <a:t>Orgon</a:t>
            </a:r>
            <a:r>
              <a:rPr lang="en-US" dirty="0"/>
              <a:t> Sans Light,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Sans Light,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Sans Light,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Sans Light, 16)</a:t>
            </a:r>
          </a:p>
          <a:p>
            <a:pPr lvl="4"/>
            <a:r>
              <a:rPr lang="en-US" dirty="0"/>
              <a:t>Fifth level (</a:t>
            </a:r>
            <a:r>
              <a:rPr lang="en-US"/>
              <a:t>Orgon</a:t>
            </a:r>
            <a:r>
              <a:rPr lang="en-US" dirty="0"/>
              <a:t> Sans Light, 14)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2" y="-12829"/>
            <a:ext cx="9144003" cy="1113496"/>
          </a:xfrm>
          <a:prstGeom prst="rect">
            <a:avLst/>
          </a:prstGeom>
          <a:solidFill>
            <a:srgbClr val="509E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509E2F"/>
              </a:solidFill>
            </a:endParaRPr>
          </a:p>
        </p:txBody>
      </p:sp>
      <p:pic>
        <p:nvPicPr>
          <p:cNvPr id="14" name="Picture 13" descr="DotPattern_309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234"/>
            <a:ext cx="2755900" cy="628268"/>
          </a:xfrm>
          <a:prstGeom prst="rect">
            <a:avLst/>
          </a:prstGeom>
        </p:spPr>
      </p:pic>
      <p:sp>
        <p:nvSpPr>
          <p:cNvPr id="1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3957" y="467081"/>
            <a:ext cx="8370643" cy="46002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250" b="0" i="0" baseline="0">
                <a:solidFill>
                  <a:schemeClr val="bg2"/>
                </a:solidFill>
                <a:latin typeface="Orgon Slab Medium"/>
                <a:cs typeface="Orgon Slab Medium"/>
              </a:defRPr>
            </a:lvl1pPr>
            <a:lvl2pPr marL="3429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685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0287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(ORGON SLAB MEDIUM 30 PT)</a:t>
            </a:r>
          </a:p>
        </p:txBody>
      </p:sp>
    </p:spTree>
    <p:extLst>
      <p:ext uri="{BB962C8B-B14F-4D97-AF65-F5344CB8AC3E}">
        <p14:creationId xmlns:p14="http://schemas.microsoft.com/office/powerpoint/2010/main" val="980125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8368" y="2320241"/>
            <a:ext cx="8197114" cy="3117863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/>
              <a:t>Content here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14)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8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(ORGON SLAB LIGHT, 24 PT.)</a:t>
            </a:r>
          </a:p>
        </p:txBody>
      </p:sp>
      <p:pic>
        <p:nvPicPr>
          <p:cNvPr id="10" name="Picture 9" descr="SquGrid_36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100"/>
            <a:ext cx="9144000" cy="457200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24157" y="523910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</p:spTree>
    <p:extLst>
      <p:ext uri="{BB962C8B-B14F-4D97-AF65-F5344CB8AC3E}">
        <p14:creationId xmlns:p14="http://schemas.microsoft.com/office/powerpoint/2010/main" val="1914525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7"/>
            <a:ext cx="8196210" cy="370137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1pPr>
            <a:lvl2pPr>
              <a:defRPr sz="20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3pPr>
            <a:lvl4pPr>
              <a:defRPr sz="16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5pPr>
          </a:lstStyle>
          <a:p>
            <a:pPr lvl="0"/>
            <a:r>
              <a:rPr lang="en-US" dirty="0"/>
              <a:t>Bulleted content here (</a:t>
            </a:r>
            <a:r>
              <a:rPr lang="en-US" dirty="0" err="1"/>
              <a:t>Orgon</a:t>
            </a:r>
            <a:r>
              <a:rPr lang="en-US" dirty="0"/>
              <a:t> Slab Light,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Light,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Light,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Light,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Light, 14)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24157" y="523910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</p:spTree>
    <p:extLst>
      <p:ext uri="{BB962C8B-B14F-4D97-AF65-F5344CB8AC3E}">
        <p14:creationId xmlns:p14="http://schemas.microsoft.com/office/powerpoint/2010/main" val="827452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824157" y="1736726"/>
            <a:ext cx="8021637" cy="36566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pic>
        <p:nvPicPr>
          <p:cNvPr id="8" name="Picture 7" descr="SquGrid_36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100"/>
            <a:ext cx="9144000" cy="4572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24157" y="523910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</p:spTree>
    <p:extLst>
      <p:ext uri="{BB962C8B-B14F-4D97-AF65-F5344CB8AC3E}">
        <p14:creationId xmlns:p14="http://schemas.microsoft.com/office/powerpoint/2010/main" val="1269831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2046061"/>
            <a:ext cx="6972300" cy="3897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ORGON SLAB MEDIUM, 50 PT.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7284" y="5522978"/>
            <a:ext cx="1010412" cy="1089660"/>
          </a:xfrm>
          <a:prstGeom prst="rect">
            <a:avLst/>
          </a:prstGeom>
        </p:spPr>
      </p:pic>
      <p:pic>
        <p:nvPicPr>
          <p:cNvPr id="6" name="Picture 5" descr="SquGrid_36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100"/>
            <a:ext cx="9144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28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8368" y="2320242"/>
            <a:ext cx="8197114" cy="3117863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/>
              <a:t>Content here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14)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9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(ORGON SLAB LIGHT, 24 PT.)</a:t>
            </a:r>
          </a:p>
        </p:txBody>
      </p:sp>
      <p:pic>
        <p:nvPicPr>
          <p:cNvPr id="10" name="Picture 9" descr="SquGrid_36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100"/>
            <a:ext cx="9144000" cy="457200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24157" y="523911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7284" y="5522978"/>
            <a:ext cx="1010412" cy="108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81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7"/>
            <a:ext cx="8196210" cy="370137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1pPr>
            <a:lvl2pPr>
              <a:defRPr sz="20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3pPr>
            <a:lvl4pPr>
              <a:defRPr sz="16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5pPr>
          </a:lstStyle>
          <a:p>
            <a:pPr lvl="0"/>
            <a:r>
              <a:rPr lang="en-US" dirty="0"/>
              <a:t>Bulleted content here (</a:t>
            </a:r>
            <a:r>
              <a:rPr lang="en-US" dirty="0" err="1"/>
              <a:t>Orgon</a:t>
            </a:r>
            <a:r>
              <a:rPr lang="en-US" dirty="0"/>
              <a:t> Slab Light,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Light,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Light,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Light,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Light, 14)</a:t>
            </a:r>
          </a:p>
        </p:txBody>
      </p:sp>
      <p:pic>
        <p:nvPicPr>
          <p:cNvPr id="9" name="Picture 8" descr="SquGrid_36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100"/>
            <a:ext cx="9144000" cy="457200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24157" y="523911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7284" y="5522978"/>
            <a:ext cx="1010412" cy="108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24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7" y="1736727"/>
            <a:ext cx="8021637" cy="36566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pic>
        <p:nvPicPr>
          <p:cNvPr id="8" name="Picture 7" descr="SquGrid_36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100"/>
            <a:ext cx="9144000" cy="4572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24157" y="523911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7284" y="5522978"/>
            <a:ext cx="1010412" cy="108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63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894010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003B49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ORGON SLAB MEDIUM, 50 PT.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91856" y="5522386"/>
            <a:ext cx="1010412" cy="10896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202684"/>
            <a:ext cx="9342553" cy="46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87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0790" y="3586334"/>
            <a:ext cx="8197114" cy="2673790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/>
              <a:t>Content here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14)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10790" y="2996760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(ORGON SLAB LIGHT, 24 PT.)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0790" y="1790002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03178D-84EE-4CB8-A279-6A93DE17BC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1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003B49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41"/>
            <a:ext cx="8197114" cy="381008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003B49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003B49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003B49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003B49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003B49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/>
              <a:t>Content here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14)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9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(ORGON SLAB LIGHT, 24 PT.)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202684"/>
            <a:ext cx="9342553" cy="467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91856" y="5522386"/>
            <a:ext cx="1010412" cy="108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32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1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003B49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7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1pPr>
            <a:lvl2pPr>
              <a:defRPr sz="20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3pPr>
            <a:lvl4pPr>
              <a:defRPr sz="16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5pPr>
          </a:lstStyle>
          <a:p>
            <a:pPr lvl="0"/>
            <a:r>
              <a:rPr lang="en-US" dirty="0"/>
              <a:t>Bulleted content here (</a:t>
            </a:r>
            <a:r>
              <a:rPr lang="en-US" dirty="0" err="1"/>
              <a:t>Orgon</a:t>
            </a:r>
            <a:r>
              <a:rPr lang="en-US" dirty="0"/>
              <a:t> Slab Light,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Light,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Light,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Light,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Light14)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202684"/>
            <a:ext cx="9342553" cy="467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91856" y="5522386"/>
            <a:ext cx="1010412" cy="108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12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7" y="1736727"/>
            <a:ext cx="8021637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1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003B49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202684"/>
            <a:ext cx="9342553" cy="467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91856" y="5522386"/>
            <a:ext cx="1010412" cy="108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61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0790" y="3042959"/>
            <a:ext cx="8197114" cy="2673790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/>
              <a:t>Content here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14)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0790" y="1790002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PT.)≈</a:t>
            </a:r>
          </a:p>
        </p:txBody>
      </p:sp>
    </p:spTree>
    <p:extLst>
      <p:ext uri="{BB962C8B-B14F-4D97-AF65-F5344CB8AC3E}">
        <p14:creationId xmlns:p14="http://schemas.microsoft.com/office/powerpoint/2010/main" val="268396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894009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003B49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ORGON SLAB MEDIUM, 50 PT.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4057" y="5522384"/>
            <a:ext cx="1349466" cy="1091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202684"/>
            <a:ext cx="9342553" cy="46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07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003B49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81008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003B49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003B49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003B49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003B49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003B49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/>
              <a:t>Content here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14)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8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(ORGON SLAB LIGHT, 24 PT.)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202684"/>
            <a:ext cx="9342553" cy="4671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4057" y="5522384"/>
            <a:ext cx="1349466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74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003B49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6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1pPr>
            <a:lvl2pPr>
              <a:defRPr sz="20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3pPr>
            <a:lvl4pPr>
              <a:defRPr sz="16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5pPr>
          </a:lstStyle>
          <a:p>
            <a:pPr lvl="0"/>
            <a:r>
              <a:rPr lang="en-US" dirty="0"/>
              <a:t>Bulleted content here (</a:t>
            </a:r>
            <a:r>
              <a:rPr lang="en-US" dirty="0" err="1"/>
              <a:t>Orgon</a:t>
            </a:r>
            <a:r>
              <a:rPr lang="en-US" dirty="0"/>
              <a:t> Slab Light,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Light,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Light,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Light,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Light14)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202684"/>
            <a:ext cx="9342553" cy="4671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4057" y="5522384"/>
            <a:ext cx="1349466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456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5" y="1736726"/>
            <a:ext cx="8021637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003B49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202684"/>
            <a:ext cx="9342553" cy="4671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4057" y="5522384"/>
            <a:ext cx="1349466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04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842046"/>
            <a:ext cx="6972300" cy="2641756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FAF6EC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ORGON SLAB MEDIUM, 50 PT.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202684"/>
            <a:ext cx="9342553" cy="467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4057" y="5522384"/>
            <a:ext cx="1349466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644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FAF6EC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81008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FAF6EC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FAF6EC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FAF6EC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FAF6EC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FAF6EC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/>
              <a:t>Content here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14)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8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FAF6EC"/>
                </a:solidFill>
                <a:latin typeface="Orgon Slab Light"/>
                <a:cs typeface="Orgon Slab Light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(ORGON SLAB LIGHT, 24 PT.)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4057" y="5522384"/>
            <a:ext cx="1349466" cy="1091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189984"/>
            <a:ext cx="9342553" cy="46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65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0790" y="3042959"/>
            <a:ext cx="8197114" cy="2673790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/>
              <a:t>Content here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14)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0790" y="1790002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PT.)≈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03178D-84EE-4CB8-A279-6A93DE17BC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FAF6EC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6"/>
            <a:ext cx="8076956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FAF6EC"/>
                </a:solidFill>
                <a:latin typeface="Orgon Slab Light"/>
                <a:cs typeface="Orgon Slab Light"/>
              </a:defRPr>
            </a:lvl1pPr>
            <a:lvl2pPr>
              <a:defRPr sz="2000" b="0" i="0" baseline="0">
                <a:solidFill>
                  <a:srgbClr val="FAF6EC"/>
                </a:solidFill>
                <a:latin typeface="Orgon Slab Light"/>
                <a:cs typeface="Orgon Slab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FAF6EC"/>
                </a:solidFill>
                <a:latin typeface="Orgon Slab Light"/>
                <a:cs typeface="Orgon Slab Light"/>
              </a:defRPr>
            </a:lvl3pPr>
            <a:lvl4pPr>
              <a:defRPr sz="1600" b="0" i="0" baseline="0">
                <a:solidFill>
                  <a:srgbClr val="FAF6EC"/>
                </a:solidFill>
                <a:latin typeface="Orgon Slab Light"/>
                <a:cs typeface="Orgon Slab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FAF6EC"/>
                </a:solidFill>
                <a:latin typeface="Orgon Slab Light"/>
                <a:cs typeface="Orgon Slab Light"/>
              </a:defRPr>
            </a:lvl5pPr>
          </a:lstStyle>
          <a:p>
            <a:pPr lvl="0"/>
            <a:r>
              <a:rPr lang="en-US" dirty="0"/>
              <a:t>Bulleted content here (</a:t>
            </a:r>
            <a:r>
              <a:rPr lang="en-US" dirty="0" err="1"/>
              <a:t>Orgon</a:t>
            </a:r>
            <a:r>
              <a:rPr lang="en-US" dirty="0"/>
              <a:t> Slab Light,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Light,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Light,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Light,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Light, 14)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4057" y="5522384"/>
            <a:ext cx="1349466" cy="1091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189984"/>
            <a:ext cx="9342553" cy="46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79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5" y="1736726"/>
            <a:ext cx="8021637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FAF6EC"/>
                </a:solidFill>
                <a:latin typeface="Orgon Slab"/>
                <a:cs typeface="Orgon Slab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chemeClr val="bg1">
                    <a:lumMod val="20000"/>
                    <a:lumOff val="80000"/>
                  </a:schemeClr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4057" y="5522384"/>
            <a:ext cx="1349466" cy="1091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189984"/>
            <a:ext cx="9342553" cy="46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59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894009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003B49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ORGON SLAB MEDIUM, 50 PT.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4057" y="5522384"/>
            <a:ext cx="1349466" cy="1091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202684"/>
            <a:ext cx="9342553" cy="46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507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cap="all" baseline="0">
                <a:solidFill>
                  <a:srgbClr val="003B49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60209" y="1363509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1pPr>
            <a:lvl2pPr marL="742950" indent="-285750">
              <a:buFont typeface="ArialMT" charset="0"/>
              <a:buChar char="+"/>
              <a:defRPr sz="20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3pPr>
            <a:lvl4pPr>
              <a:defRPr sz="16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5pPr>
          </a:lstStyle>
          <a:p>
            <a:pPr lvl="0"/>
            <a:r>
              <a:rPr lang="en-US" dirty="0"/>
              <a:t>Bulleted content here (</a:t>
            </a:r>
            <a:r>
              <a:rPr lang="en-US" dirty="0" err="1"/>
              <a:t>Orgon</a:t>
            </a:r>
            <a:r>
              <a:rPr lang="en-US" dirty="0"/>
              <a:t> Slab Light,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Light,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Light,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Light,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Light14)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202684"/>
            <a:ext cx="9342553" cy="4671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4057" y="5522384"/>
            <a:ext cx="1349466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1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671757" y="1363509"/>
            <a:ext cx="8021637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003B49"/>
                </a:solidFill>
                <a:latin typeface="Orgon Slab Light"/>
                <a:cs typeface="Orgon Slab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cap="all" baseline="0">
                <a:solidFill>
                  <a:srgbClr val="003B49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202684"/>
            <a:ext cx="9342553" cy="4671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4057" y="5522384"/>
            <a:ext cx="1349466" cy="10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5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2046061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ORGON SLAB MEDIUM, 50 PT. </a:t>
            </a:r>
          </a:p>
        </p:txBody>
      </p:sp>
    </p:spTree>
    <p:extLst>
      <p:ext uri="{BB962C8B-B14F-4D97-AF65-F5344CB8AC3E}">
        <p14:creationId xmlns:p14="http://schemas.microsoft.com/office/powerpoint/2010/main" val="40591105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0790" y="3586334"/>
            <a:ext cx="8197114" cy="2673790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/>
              <a:t>Content here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14)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10790" y="2996760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(ORGON SLAB LIGHT, 24 PT.)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0790" y="1790002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</p:spTree>
    <p:extLst>
      <p:ext uri="{BB962C8B-B14F-4D97-AF65-F5344CB8AC3E}">
        <p14:creationId xmlns:p14="http://schemas.microsoft.com/office/powerpoint/2010/main" val="25604230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0790" y="3042959"/>
            <a:ext cx="8197114" cy="2673790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/>
              <a:t>Content here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14)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0790" y="1790002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PT.)≈</a:t>
            </a:r>
          </a:p>
        </p:txBody>
      </p:sp>
    </p:spTree>
    <p:extLst>
      <p:ext uri="{BB962C8B-B14F-4D97-AF65-F5344CB8AC3E}">
        <p14:creationId xmlns:p14="http://schemas.microsoft.com/office/powerpoint/2010/main" val="5698399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510790" y="3042959"/>
            <a:ext cx="8021637" cy="34164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0790" y="1790002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PT.)≈</a:t>
            </a:r>
          </a:p>
        </p:txBody>
      </p:sp>
    </p:spTree>
    <p:extLst>
      <p:ext uri="{BB962C8B-B14F-4D97-AF65-F5344CB8AC3E}">
        <p14:creationId xmlns:p14="http://schemas.microsoft.com/office/powerpoint/2010/main" val="1840274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2046061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ORGON SLAB MEDIUM, 50 PT. </a:t>
            </a:r>
          </a:p>
        </p:txBody>
      </p:sp>
    </p:spTree>
    <p:extLst>
      <p:ext uri="{BB962C8B-B14F-4D97-AF65-F5344CB8AC3E}">
        <p14:creationId xmlns:p14="http://schemas.microsoft.com/office/powerpoint/2010/main" val="257560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510790" y="3042959"/>
            <a:ext cx="8021637" cy="34164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0790" y="1790002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PT.)≈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03178D-84EE-4CB8-A279-6A93DE17BC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0790" y="3586334"/>
            <a:ext cx="8197114" cy="2673790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/>
              <a:t>Content here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14)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10790" y="2996760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(ORGON SLAB LIGHT, 24 PT.)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0790" y="1790002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</p:spTree>
    <p:extLst>
      <p:ext uri="{BB962C8B-B14F-4D97-AF65-F5344CB8AC3E}">
        <p14:creationId xmlns:p14="http://schemas.microsoft.com/office/powerpoint/2010/main" val="15769517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0790" y="3042959"/>
            <a:ext cx="8197114" cy="2673790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/>
              <a:t>Content here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14)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0790" y="1790002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PT.)≈</a:t>
            </a:r>
          </a:p>
        </p:txBody>
      </p:sp>
    </p:spTree>
    <p:extLst>
      <p:ext uri="{BB962C8B-B14F-4D97-AF65-F5344CB8AC3E}">
        <p14:creationId xmlns:p14="http://schemas.microsoft.com/office/powerpoint/2010/main" val="15466996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510790" y="3042959"/>
            <a:ext cx="8021637" cy="34164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0790" y="1790002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PT.)≈</a:t>
            </a:r>
          </a:p>
        </p:txBody>
      </p:sp>
    </p:spTree>
    <p:extLst>
      <p:ext uri="{BB962C8B-B14F-4D97-AF65-F5344CB8AC3E}">
        <p14:creationId xmlns:p14="http://schemas.microsoft.com/office/powerpoint/2010/main" val="34908246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2046061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75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3429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685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0287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ORGON SLAB MEDIUM, 50 PT. </a:t>
            </a:r>
          </a:p>
        </p:txBody>
      </p:sp>
    </p:spTree>
    <p:extLst>
      <p:ext uri="{BB962C8B-B14F-4D97-AF65-F5344CB8AC3E}">
        <p14:creationId xmlns:p14="http://schemas.microsoft.com/office/powerpoint/2010/main" val="38788799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0791" y="3586334"/>
            <a:ext cx="8197114" cy="2673790"/>
          </a:xfrm>
          <a:prstGeom prst="rect">
            <a:avLst/>
          </a:prstGeom>
        </p:spPr>
        <p:txBody>
          <a:bodyPr/>
          <a:lstStyle>
            <a:lvl1pPr marL="257175" indent="-257175">
              <a:buFont typeface="Lucida Grande"/>
              <a:buChar char="&gt;"/>
              <a:defRPr sz="18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1pPr>
            <a:lvl2pPr>
              <a:defRPr sz="15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2pPr>
            <a:lvl3pPr marL="857250" indent="-171450">
              <a:buSzPct val="100000"/>
              <a:buFont typeface="Lucida Grande"/>
              <a:buChar char="&gt;"/>
              <a:defRPr sz="135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3pPr>
            <a:lvl4pPr>
              <a:defRPr sz="12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4pPr>
            <a:lvl5pPr marL="1543050" indent="-171450">
              <a:buFont typeface="Lucida Grande"/>
              <a:buChar char="&gt;"/>
              <a:defRPr sz="105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/>
              <a:t>Content here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14)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10790" y="2996762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8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1pPr>
            <a:lvl2pPr marL="3429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685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0287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(ORGON SLAB LIGHT, 24 PT.)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0790" y="1790004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25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3429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685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0287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</p:spTree>
    <p:extLst>
      <p:ext uri="{BB962C8B-B14F-4D97-AF65-F5344CB8AC3E}">
        <p14:creationId xmlns:p14="http://schemas.microsoft.com/office/powerpoint/2010/main" val="8159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0791" y="3042959"/>
            <a:ext cx="8197114" cy="2673790"/>
          </a:xfrm>
          <a:prstGeom prst="rect">
            <a:avLst/>
          </a:prstGeom>
        </p:spPr>
        <p:txBody>
          <a:bodyPr/>
          <a:lstStyle>
            <a:lvl1pPr marL="257175" indent="-257175">
              <a:buFont typeface="Lucida Grande"/>
              <a:buChar char="&gt;"/>
              <a:defRPr sz="18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1pPr>
            <a:lvl2pPr>
              <a:defRPr sz="15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2pPr>
            <a:lvl3pPr marL="857250" indent="-171450">
              <a:buSzPct val="100000"/>
              <a:buFont typeface="Lucida Grande"/>
              <a:buChar char="&gt;"/>
              <a:defRPr sz="135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3pPr>
            <a:lvl4pPr>
              <a:defRPr sz="12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4pPr>
            <a:lvl5pPr marL="1543050" indent="-171450">
              <a:buFont typeface="Lucida Grande"/>
              <a:buChar char="&gt;"/>
              <a:defRPr sz="105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/>
              <a:t>Content here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14)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0790" y="1790004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25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3429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685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0287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PT.)≈</a:t>
            </a:r>
          </a:p>
        </p:txBody>
      </p:sp>
    </p:spTree>
    <p:extLst>
      <p:ext uri="{BB962C8B-B14F-4D97-AF65-F5344CB8AC3E}">
        <p14:creationId xmlns:p14="http://schemas.microsoft.com/office/powerpoint/2010/main" val="4210620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510791" y="3042961"/>
            <a:ext cx="8021637" cy="34164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0790" y="1790004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25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3429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685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0287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PT.)≈</a:t>
            </a:r>
          </a:p>
        </p:txBody>
      </p:sp>
    </p:spTree>
    <p:extLst>
      <p:ext uri="{BB962C8B-B14F-4D97-AF65-F5344CB8AC3E}">
        <p14:creationId xmlns:p14="http://schemas.microsoft.com/office/powerpoint/2010/main" val="30874835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760736"/>
            <a:ext cx="6858000" cy="2387600"/>
          </a:xfrm>
          <a:prstGeom prst="rect">
            <a:avLst/>
          </a:prstGeo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240411"/>
            <a:ext cx="6858000" cy="1655763"/>
          </a:xfrm>
        </p:spPr>
        <p:txBody>
          <a:bodyPr/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5068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575550" cy="957397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8148"/>
            <a:ext cx="7886700" cy="4442971"/>
          </a:xfr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  <a:lvl2pPr marL="342900" indent="-334963">
              <a:tabLst/>
              <a:defRPr baseline="0">
                <a:latin typeface="Cambria" panose="02040503050406030204" pitchFamily="18" charset="0"/>
              </a:defRPr>
            </a:lvl2pPr>
            <a:lvl3pPr marL="574675" indent="-255588">
              <a:spcAft>
                <a:spcPts val="375"/>
              </a:spcAft>
              <a:tabLst/>
              <a:defRPr baseline="0">
                <a:latin typeface="Cambria" panose="02040503050406030204" pitchFamily="18" charset="0"/>
              </a:defRPr>
            </a:lvl3pPr>
            <a:lvl4pPr marL="749300" indent="-177800">
              <a:tabLst/>
              <a:defRPr baseline="0">
                <a:latin typeface="Cambria" panose="02040503050406030204" pitchFamily="18" charset="0"/>
              </a:defRPr>
            </a:lvl4pPr>
            <a:lvl5pPr>
              <a:defRPr baseline="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44464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002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894009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003B49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ORGON SLAB MEDIUM, 50 PT.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4057" y="5522384"/>
            <a:ext cx="1349466" cy="1091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202684"/>
            <a:ext cx="9342553" cy="4671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3178D-84EE-4CB8-A279-6A93DE17BC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3427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550150" cy="957397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63769"/>
            <a:ext cx="3886200" cy="3684588"/>
          </a:xfrm>
          <a:noFill/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  <a:lvl2pPr>
              <a:defRPr baseline="0">
                <a:latin typeface="Cambria" panose="02040503050406030204" pitchFamily="18" charset="0"/>
              </a:defRPr>
            </a:lvl2pPr>
            <a:lvl3pPr>
              <a:defRPr baseline="0">
                <a:latin typeface="Cambria" panose="02040503050406030204" pitchFamily="18" charset="0"/>
              </a:defRPr>
            </a:lvl3pPr>
            <a:lvl4pPr>
              <a:defRPr baseline="0">
                <a:latin typeface="Cambria" panose="02040503050406030204" pitchFamily="18" charset="0"/>
              </a:defRPr>
            </a:lvl4pPr>
            <a:lvl5pPr>
              <a:defRPr baseline="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63766"/>
            <a:ext cx="3886200" cy="4351339"/>
          </a:xfr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  <a:lvl2pPr>
              <a:defRPr baseline="0">
                <a:latin typeface="Cambria" panose="02040503050406030204" pitchFamily="18" charset="0"/>
              </a:defRPr>
            </a:lvl2pPr>
            <a:lvl3pPr>
              <a:defRPr baseline="0">
                <a:latin typeface="Cambria" panose="02040503050406030204" pitchFamily="18" charset="0"/>
              </a:defRPr>
            </a:lvl3pPr>
            <a:lvl4pPr>
              <a:defRPr baseline="0">
                <a:latin typeface="Cambria" panose="02040503050406030204" pitchFamily="18" charset="0"/>
              </a:defRPr>
            </a:lvl4pPr>
            <a:lvl5pPr>
              <a:defRPr baseline="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73400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6"/>
            <a:ext cx="7558617" cy="957397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 noChangeAspect="1"/>
          </p:cNvSpPr>
          <p:nvPr>
            <p:ph sz="half" idx="1"/>
          </p:nvPr>
        </p:nvSpPr>
        <p:spPr>
          <a:xfrm>
            <a:off x="640087" y="1663769"/>
            <a:ext cx="2571825" cy="2438400"/>
          </a:xfr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  <a:lvl2pPr>
              <a:defRPr baseline="0">
                <a:latin typeface="Cambria" panose="02040503050406030204" pitchFamily="18" charset="0"/>
              </a:defRPr>
            </a:lvl2pPr>
            <a:lvl3pPr>
              <a:defRPr baseline="0">
                <a:latin typeface="Cambria" panose="02040503050406030204" pitchFamily="18" charset="0"/>
              </a:defRPr>
            </a:lvl3pPr>
            <a:lvl4pPr>
              <a:defRPr baseline="0">
                <a:latin typeface="Cambria" panose="02040503050406030204" pitchFamily="18" charset="0"/>
              </a:defRPr>
            </a:lvl4pPr>
            <a:lvl5pPr>
              <a:defRPr baseline="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7184" y="1663766"/>
            <a:ext cx="5138166" cy="4351339"/>
          </a:xfr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  <a:lvl2pPr>
              <a:defRPr baseline="0">
                <a:latin typeface="Cambria" panose="02040503050406030204" pitchFamily="18" charset="0"/>
              </a:defRPr>
            </a:lvl2pPr>
            <a:lvl3pPr>
              <a:defRPr baseline="0">
                <a:latin typeface="Cambria" panose="02040503050406030204" pitchFamily="18" charset="0"/>
              </a:defRPr>
            </a:lvl3pPr>
            <a:lvl4pPr>
              <a:defRPr baseline="0">
                <a:latin typeface="Cambria" panose="02040503050406030204" pitchFamily="18" charset="0"/>
              </a:defRPr>
            </a:lvl4pPr>
            <a:lvl5pPr>
              <a:defRPr baseline="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86487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6"/>
            <a:ext cx="7482417" cy="957397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5039931"/>
            <a:ext cx="2151126" cy="113703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300"/>
              </a:spcAft>
              <a:defRPr sz="1600" baseline="0">
                <a:latin typeface="Cambria" panose="02040503050406030204" pitchFamily="18" charset="0"/>
              </a:defRPr>
            </a:lvl1pPr>
            <a:lvl2pPr marL="0" indent="0">
              <a:lnSpc>
                <a:spcPct val="40000"/>
              </a:lnSpc>
              <a:spcBef>
                <a:spcPts val="600"/>
              </a:spcBef>
              <a:buFont typeface="System Font Regular"/>
              <a:buChar char="​"/>
              <a:defRPr sz="1600" baseline="0">
                <a:solidFill>
                  <a:schemeClr val="accent2"/>
                </a:solidFill>
                <a:latin typeface="Cambria" panose="02040503050406030204" pitchFamily="18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8DF611A-3BFB-674D-8829-EC7FF68654D2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2939796" y="5039931"/>
            <a:ext cx="2151126" cy="113703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300"/>
              </a:spcAft>
              <a:defRPr sz="1600" baseline="0">
                <a:latin typeface="Cambria" panose="02040503050406030204" pitchFamily="18" charset="0"/>
              </a:defRPr>
            </a:lvl1pPr>
            <a:lvl2pPr marL="0" indent="0">
              <a:lnSpc>
                <a:spcPct val="40000"/>
              </a:lnSpc>
              <a:spcBef>
                <a:spcPts val="600"/>
              </a:spcBef>
              <a:buFont typeface="System Font Regular"/>
              <a:buChar char="​"/>
              <a:defRPr sz="1600" baseline="0">
                <a:solidFill>
                  <a:schemeClr val="accent2"/>
                </a:solidFill>
                <a:latin typeface="Cambria" panose="02040503050406030204" pitchFamily="18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B5ADCA3-958D-B54D-940E-49E4F4221BAC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5224272" y="5039931"/>
            <a:ext cx="2151126" cy="113703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300"/>
              </a:spcAft>
              <a:defRPr sz="1600" baseline="0">
                <a:latin typeface="Cambria" panose="02040503050406030204" pitchFamily="18" charset="0"/>
              </a:defRPr>
            </a:lvl1pPr>
            <a:lvl2pPr marL="0" indent="0">
              <a:lnSpc>
                <a:spcPct val="40000"/>
              </a:lnSpc>
              <a:spcBef>
                <a:spcPts val="600"/>
              </a:spcBef>
              <a:buFont typeface="System Font Regular"/>
              <a:buChar char="​"/>
              <a:defRPr sz="1600" baseline="0">
                <a:solidFill>
                  <a:schemeClr val="accent2"/>
                </a:solidFill>
                <a:latin typeface="Cambria" panose="02040503050406030204" pitchFamily="18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42E83D6-6B53-5C47-AEC7-A763EBC16E3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8651" y="1869018"/>
            <a:ext cx="2151063" cy="2990849"/>
          </a:xfr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AF02CDA0-0AE1-9446-9E2D-7DBD0BA3248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926462" y="1869018"/>
            <a:ext cx="2151063" cy="2990849"/>
          </a:xfr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2D9F2784-53CA-C04F-B202-3870F8607B7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224336" y="1869018"/>
            <a:ext cx="2151063" cy="2990849"/>
          </a:xfr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953534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5"/>
            <a:ext cx="7498159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 baseline="0">
                <a:latin typeface="Cambria" panose="020405030504060302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  <a:lvl2pPr>
              <a:defRPr baseline="0">
                <a:latin typeface="Cambria" panose="02040503050406030204" pitchFamily="18" charset="0"/>
              </a:defRPr>
            </a:lvl2pPr>
            <a:lvl3pPr>
              <a:defRPr baseline="0">
                <a:latin typeface="Cambria" panose="02040503050406030204" pitchFamily="18" charset="0"/>
              </a:defRPr>
            </a:lvl3pPr>
            <a:lvl4pPr>
              <a:defRPr baseline="0">
                <a:latin typeface="Cambria" panose="02040503050406030204" pitchFamily="18" charset="0"/>
              </a:defRPr>
            </a:lvl4pPr>
            <a:lvl5pPr>
              <a:defRPr baseline="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  <a:lvl2pPr>
              <a:defRPr baseline="0">
                <a:latin typeface="Cambria" panose="02040503050406030204" pitchFamily="18" charset="0"/>
              </a:defRPr>
            </a:lvl2pPr>
            <a:lvl3pPr>
              <a:defRPr baseline="0">
                <a:latin typeface="Cambria" panose="02040503050406030204" pitchFamily="18" charset="0"/>
              </a:defRPr>
            </a:lvl3pPr>
            <a:lvl4pPr>
              <a:defRPr baseline="0">
                <a:latin typeface="Cambria" panose="02040503050406030204" pitchFamily="18" charset="0"/>
              </a:defRPr>
            </a:lvl4pPr>
            <a:lvl5pPr>
              <a:defRPr baseline="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76090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6"/>
            <a:ext cx="7516283" cy="957397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71990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3194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 baseline="0">
                <a:latin typeface="Cambria" panose="02040503050406030204" pitchFamily="18" charset="0"/>
              </a:defRPr>
            </a:lvl1pPr>
            <a:lvl2pPr>
              <a:defRPr sz="2100" baseline="0">
                <a:latin typeface="Cambria" panose="02040503050406030204" pitchFamily="18" charset="0"/>
              </a:defRPr>
            </a:lvl2pPr>
            <a:lvl3pPr>
              <a:defRPr sz="1800" baseline="0">
                <a:latin typeface="Cambria" panose="02040503050406030204" pitchFamily="18" charset="0"/>
              </a:defRPr>
            </a:lvl3pPr>
            <a:lvl4pPr>
              <a:defRPr sz="1500" baseline="0">
                <a:latin typeface="Cambria" panose="02040503050406030204" pitchFamily="18" charset="0"/>
              </a:defRPr>
            </a:lvl4pPr>
            <a:lvl5pPr>
              <a:defRPr sz="1500" baseline="0">
                <a:latin typeface="Cambria" panose="02040503050406030204" pitchFamily="18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 baseline="0">
                <a:latin typeface="Cambria" panose="02040503050406030204" pitchFamily="18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0786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 baseline="0">
                <a:latin typeface="Cambria" panose="02040503050406030204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 baseline="0">
                <a:latin typeface="Cambria" panose="02040503050406030204" pitchFamily="18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14785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448550" cy="957397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636442"/>
            <a:ext cx="7886700" cy="4467852"/>
          </a:xfrm>
        </p:spPr>
        <p:txBody>
          <a:bodyPr vert="eaVert"/>
          <a:lstStyle>
            <a:lvl1pPr>
              <a:defRPr baseline="0">
                <a:latin typeface="Cambria" panose="02040503050406030204" pitchFamily="18" charset="0"/>
              </a:defRPr>
            </a:lvl1pPr>
            <a:lvl2pPr>
              <a:defRPr baseline="0">
                <a:latin typeface="Cambria" panose="02040503050406030204" pitchFamily="18" charset="0"/>
              </a:defRPr>
            </a:lvl2pPr>
            <a:lvl3pPr>
              <a:defRPr baseline="0">
                <a:latin typeface="Cambria" panose="02040503050406030204" pitchFamily="18" charset="0"/>
              </a:defRPr>
            </a:lvl3pPr>
            <a:lvl4pPr>
              <a:defRPr baseline="0">
                <a:latin typeface="Cambria" panose="02040503050406030204" pitchFamily="18" charset="0"/>
              </a:defRPr>
            </a:lvl4pPr>
            <a:lvl5pPr>
              <a:defRPr baseline="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56711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11876" y="365126"/>
            <a:ext cx="1971675" cy="5811839"/>
          </a:xfrm>
          <a:prstGeom prst="rect">
            <a:avLst/>
          </a:prstGeom>
        </p:spPr>
        <p:txBody>
          <a:bodyPr vert="eaVert"/>
          <a:lstStyle>
            <a:lvl1pPr>
              <a:defRPr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7133" y="365126"/>
            <a:ext cx="5650442" cy="5811839"/>
          </a:xfrm>
        </p:spPr>
        <p:txBody>
          <a:bodyPr vert="eaVert"/>
          <a:lstStyle>
            <a:lvl1pPr>
              <a:defRPr baseline="0">
                <a:latin typeface="Cambria" panose="02040503050406030204" pitchFamily="18" charset="0"/>
              </a:defRPr>
            </a:lvl1pPr>
            <a:lvl2pPr>
              <a:defRPr baseline="0">
                <a:latin typeface="Cambria" panose="02040503050406030204" pitchFamily="18" charset="0"/>
              </a:defRPr>
            </a:lvl2pPr>
            <a:lvl3pPr>
              <a:defRPr baseline="0">
                <a:latin typeface="Cambria" panose="02040503050406030204" pitchFamily="18" charset="0"/>
              </a:defRPr>
            </a:lvl3pPr>
            <a:lvl4pPr>
              <a:defRPr baseline="0">
                <a:latin typeface="Cambria" panose="02040503050406030204" pitchFamily="18" charset="0"/>
              </a:defRPr>
            </a:lvl4pPr>
            <a:lvl5pPr>
              <a:defRPr baseline="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3005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0790" y="3586334"/>
            <a:ext cx="8197114" cy="2673790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/>
              <a:t>Content here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14)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10790" y="2996760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(ORGON SLAB LIGHT, 24 PT.)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0790" y="1790002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</p:spTree>
    <p:extLst>
      <p:ext uri="{BB962C8B-B14F-4D97-AF65-F5344CB8AC3E}">
        <p14:creationId xmlns:p14="http://schemas.microsoft.com/office/powerpoint/2010/main" val="30029019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2046061"/>
            <a:ext cx="6972300" cy="38975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ORGON SLAB MEDIUM, 50 PT.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7284" y="5522978"/>
            <a:ext cx="1010412" cy="1089660"/>
          </a:xfrm>
          <a:prstGeom prst="rect">
            <a:avLst/>
          </a:prstGeom>
        </p:spPr>
      </p:pic>
      <p:pic>
        <p:nvPicPr>
          <p:cNvPr id="6" name="Picture 5" descr="SquGrid_36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100"/>
            <a:ext cx="9144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114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8368" y="2320242"/>
            <a:ext cx="8197114" cy="3117863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/>
              <a:t>Content here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14)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9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(ORGON SLAB LIGHT, 24 PT.)</a:t>
            </a:r>
          </a:p>
        </p:txBody>
      </p:sp>
      <p:pic>
        <p:nvPicPr>
          <p:cNvPr id="10" name="Picture 9" descr="SquGrid_36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100"/>
            <a:ext cx="9144000" cy="457200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24157" y="523911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7284" y="5522978"/>
            <a:ext cx="1010412" cy="108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719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7"/>
            <a:ext cx="8196210" cy="370137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1pPr>
            <a:lvl2pPr>
              <a:defRPr sz="20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3pPr>
            <a:lvl4pPr>
              <a:defRPr sz="16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5pPr>
          </a:lstStyle>
          <a:p>
            <a:pPr lvl="0"/>
            <a:r>
              <a:rPr lang="en-US" dirty="0"/>
              <a:t>Bulleted content here (</a:t>
            </a:r>
            <a:r>
              <a:rPr lang="en-US" dirty="0" err="1"/>
              <a:t>Orgon</a:t>
            </a:r>
            <a:r>
              <a:rPr lang="en-US" dirty="0"/>
              <a:t> Slab Light,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Light,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Light,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Light,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Light, 14)</a:t>
            </a:r>
          </a:p>
        </p:txBody>
      </p:sp>
      <p:pic>
        <p:nvPicPr>
          <p:cNvPr id="9" name="Picture 8" descr="SquGrid_36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100"/>
            <a:ext cx="9144000" cy="457200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24157" y="523911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7284" y="5522978"/>
            <a:ext cx="1010412" cy="108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539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7" y="1736727"/>
            <a:ext cx="8021637" cy="36566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pic>
        <p:nvPicPr>
          <p:cNvPr id="8" name="Picture 7" descr="SquGrid_36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100"/>
            <a:ext cx="9144000" cy="4572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24157" y="523911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7284" y="5522978"/>
            <a:ext cx="1010412" cy="108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637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760736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240411"/>
            <a:ext cx="6858000" cy="1655763"/>
          </a:xfrm>
        </p:spPr>
        <p:txBody>
          <a:bodyPr/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7CCB-A837-3E49-BD58-C1431ED74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153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8149"/>
            <a:ext cx="7886700" cy="4011689"/>
          </a:xfrm>
        </p:spPr>
        <p:txBody>
          <a:bodyPr/>
          <a:lstStyle>
            <a:lvl2pPr marL="342900" indent="-334963">
              <a:tabLst/>
              <a:defRPr/>
            </a:lvl2pPr>
            <a:lvl3pPr marL="574675" indent="-255588">
              <a:spcAft>
                <a:spcPts val="375"/>
              </a:spcAft>
              <a:tabLst/>
              <a:defRPr/>
            </a:lvl3pPr>
            <a:lvl4pPr marL="749300" indent="-177800"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7CCB-A837-3E49-BD58-C1431ED74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020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08354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7CCB-A837-3E49-BD58-C1431ED74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054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63769"/>
            <a:ext cx="3886200" cy="3684588"/>
          </a:xfrm>
          <a:noFill/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63767"/>
            <a:ext cx="3886200" cy="36845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7CCB-A837-3E49-BD58-C1431ED74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953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sz="half" idx="1"/>
          </p:nvPr>
        </p:nvSpPr>
        <p:spPr>
          <a:xfrm>
            <a:off x="640087" y="1663769"/>
            <a:ext cx="2571825" cy="2438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7184" y="1663767"/>
            <a:ext cx="5138166" cy="39594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7CCB-A837-3E49-BD58-C1431ED74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888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5039931"/>
            <a:ext cx="2151126" cy="674551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300"/>
              </a:spcAft>
              <a:defRPr sz="1600"/>
            </a:lvl1pPr>
            <a:lvl2pPr marL="0" indent="0">
              <a:lnSpc>
                <a:spcPct val="40000"/>
              </a:lnSpc>
              <a:spcBef>
                <a:spcPts val="600"/>
              </a:spcBef>
              <a:buFont typeface="System Font Regular"/>
              <a:buChar char="​"/>
              <a:defRPr sz="160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7CCB-A837-3E49-BD58-C1431ED74FC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8DF611A-3BFB-674D-8829-EC7FF68654D2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2939796" y="5039931"/>
            <a:ext cx="2151126" cy="674551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300"/>
              </a:spcAft>
              <a:defRPr sz="1600"/>
            </a:lvl1pPr>
            <a:lvl2pPr marL="0" indent="0">
              <a:lnSpc>
                <a:spcPct val="40000"/>
              </a:lnSpc>
              <a:spcBef>
                <a:spcPts val="600"/>
              </a:spcBef>
              <a:buFont typeface="System Font Regular"/>
              <a:buChar char="​"/>
              <a:defRPr sz="160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B5ADCA3-958D-B54D-940E-49E4F4221BAC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5224272" y="5039931"/>
            <a:ext cx="2151126" cy="674551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300"/>
              </a:spcAft>
              <a:defRPr sz="1600"/>
            </a:lvl1pPr>
            <a:lvl2pPr marL="0" indent="0">
              <a:lnSpc>
                <a:spcPct val="40000"/>
              </a:lnSpc>
              <a:spcBef>
                <a:spcPts val="600"/>
              </a:spcBef>
              <a:buFont typeface="System Font Regular"/>
              <a:buChar char="​"/>
              <a:defRPr sz="160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42E83D6-6B53-5C47-AEC7-A763EBC16E3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8651" y="1869018"/>
            <a:ext cx="2151063" cy="299084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AF02CDA0-0AE1-9446-9E2D-7DBD0BA3248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926462" y="1869018"/>
            <a:ext cx="2151063" cy="299084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2D9F2784-53CA-C04F-B202-3870F8607B7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224336" y="1869018"/>
            <a:ext cx="2151063" cy="299084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86682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2046061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75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3429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685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0287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ORGON SLAB MEDIUM, 50 PT. </a:t>
            </a:r>
          </a:p>
        </p:txBody>
      </p:sp>
    </p:spTree>
    <p:extLst>
      <p:ext uri="{BB962C8B-B14F-4D97-AF65-F5344CB8AC3E}">
        <p14:creationId xmlns:p14="http://schemas.microsoft.com/office/powerpoint/2010/main" val="6199182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1430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6"/>
            <a:ext cx="3887391" cy="31430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7CCB-A837-3E49-BD58-C1431ED74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916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7CCB-A837-3E49-BD58-C1431ED74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800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7CCB-A837-3E49-BD58-C1431ED74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564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6358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6256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7CCB-A837-3E49-BD58-C1431ED74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34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65241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63858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7CCB-A837-3E49-BD58-C1431ED74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664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7CCB-A837-3E49-BD58-C1431ED74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031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3161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7"/>
            <a:ext cx="5800725" cy="531618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7CCB-A837-3E49-BD58-C1431ED74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878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508F4-5379-41F5-A07C-5298D32013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6AA1C8-E695-40CC-9D8C-ECED94E1E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EE6B6-CCC8-42E4-8B6D-ECF2E1AE0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D1E69-64CF-41B4-B4B1-B7E4CDEF97A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4ECC9-6ADE-4685-AE0B-C8F2CD974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5850C-5A6C-426B-A3E9-85B19EA0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CEC7-6E8B-40EB-8749-8B8AF6D74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052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83ADC-808A-4EC2-8E25-EE4C7BB7F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F0B7F-341A-4F90-BBC0-A859B8172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C962B-E8CC-444E-8358-716D3D753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D1E69-64CF-41B4-B4B1-B7E4CDEF97A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EEB30-792E-4DF1-963B-5D756778A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7F3D4-5A77-4BED-B138-E1F5F138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CEC7-6E8B-40EB-8749-8B8AF6D74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443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28604-97B2-428F-9745-064D31FD3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6FCD9-C10F-4C59-98AC-179A052CE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826C7-86D4-4FE8-9D6B-EFFD99D8D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D1E69-64CF-41B4-B4B1-B7E4CDEF97A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EDF82-C335-4BA0-B5F8-0FA35297C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1E7BD-32D2-434B-BD3D-F41C0CB13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CEC7-6E8B-40EB-8749-8B8AF6D74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58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0791" y="3586334"/>
            <a:ext cx="8197114" cy="2673790"/>
          </a:xfrm>
          <a:prstGeom prst="rect">
            <a:avLst/>
          </a:prstGeom>
        </p:spPr>
        <p:txBody>
          <a:bodyPr/>
          <a:lstStyle>
            <a:lvl1pPr marL="257175" indent="-257175">
              <a:buFont typeface="Lucida Grande"/>
              <a:buChar char="&gt;"/>
              <a:defRPr sz="18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1pPr>
            <a:lvl2pPr>
              <a:defRPr sz="15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2pPr>
            <a:lvl3pPr marL="857250" indent="-171450">
              <a:buSzPct val="100000"/>
              <a:buFont typeface="Lucida Grande"/>
              <a:buChar char="&gt;"/>
              <a:defRPr sz="135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3pPr>
            <a:lvl4pPr>
              <a:defRPr sz="12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4pPr>
            <a:lvl5pPr marL="1543050" indent="-171450">
              <a:buFont typeface="Lucida Grande"/>
              <a:buChar char="&gt;"/>
              <a:defRPr sz="105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/>
              <a:t>Content here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14)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10790" y="2996762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800" b="0" i="0" baseline="0">
                <a:solidFill>
                  <a:srgbClr val="509E2F"/>
                </a:solidFill>
                <a:latin typeface="Orgon Slab Light"/>
                <a:cs typeface="Orgon Slab Light"/>
              </a:defRPr>
            </a:lvl1pPr>
            <a:lvl2pPr marL="3429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685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0287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(ORGON SLAB LIGHT, 24 PT.)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0790" y="1790004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25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3429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685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0287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</a:t>
            </a:r>
          </a:p>
        </p:txBody>
      </p:sp>
    </p:spTree>
    <p:extLst>
      <p:ext uri="{BB962C8B-B14F-4D97-AF65-F5344CB8AC3E}">
        <p14:creationId xmlns:p14="http://schemas.microsoft.com/office/powerpoint/2010/main" val="1161239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0E10F-3DE1-4CC6-A29B-29793BEBA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5D33D-BF8B-43FB-BD39-D714E46342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C5513-F408-4D3E-A06E-E5E04DC1B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ECC51-52E0-4796-A66F-FE32AE950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D1E69-64CF-41B4-B4B1-B7E4CDEF97A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A0EDB-950D-423D-9CF1-577D73F3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657C7-C722-48EF-B2D6-5F2B601DD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CEC7-6E8B-40EB-8749-8B8AF6D74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852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A291C-755D-4249-B451-03FC1EE32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067F4-389C-4EFC-8D10-2BD4ACC24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DC52D-F3AF-49E0-A72A-5B3F932A47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CC465-DB74-4EC0-A056-62F73ED49E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6E6341-8CA3-4461-99D2-51ECB56268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4E5D3-7125-49DF-B442-3E1DFAD6A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D1E69-64CF-41B4-B4B1-B7E4CDEF97A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82252A-074F-4465-87F5-63EC4DBC3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94AFF0-602B-45B3-87A7-CC0BA8C9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CEC7-6E8B-40EB-8749-8B8AF6D74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623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CBD-9C59-43A6-A356-82DE1B6EA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01D9A9-CEB4-4FBA-9E8D-4D6CE2157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D1E69-64CF-41B4-B4B1-B7E4CDEF97A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8E9F1B-72F5-4FB7-9770-9CC9B8604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FC0B6B-574A-46D8-970E-51F66C8F9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CEC7-6E8B-40EB-8749-8B8AF6D74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051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69AF26-8923-4B3A-B6F8-88A6346CB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D1E69-64CF-41B4-B4B1-B7E4CDEF97A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D9093F-6332-4DAA-B0D8-093243F3B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54370-C2B2-41E8-8FBA-5068BB7D9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CEC7-6E8B-40EB-8749-8B8AF6D74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154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FC0FC-006A-43C6-86FB-6346A6054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15264-69F2-4710-BB1C-5FDCD6D13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7BFCA-AC25-4BA9-B340-8B2A474B4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59C8E-9116-47A3-95D1-A2966E0B2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D1E69-64CF-41B4-B4B1-B7E4CDEF97A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7BC26-A7BA-4C9E-8312-C587E1678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4EF71-8FCE-484B-8F81-B962CDCCD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CEC7-6E8B-40EB-8749-8B8AF6D74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192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15CED-0547-4E7E-93F5-1FDE5292B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3AF98A-D351-4448-80DA-8A9A66C7D6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F5EF09-25A3-471D-A8E1-2E833AE17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5EDBD-EB35-4F48-9010-C7177D0AA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D1E69-64CF-41B4-B4B1-B7E4CDEF97A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91BB6-AEE4-437D-8079-7BE8A47AC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45688-1413-4349-A25C-6DC813610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CEC7-6E8B-40EB-8749-8B8AF6D74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862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919C9-1C1D-4B35-B2E2-4154A0C2B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786D7-F9DE-4C99-B03C-463FD5DF2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253A4-CE7D-46C3-93BB-94DDF41E2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D1E69-64CF-41B4-B4B1-B7E4CDEF97A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95FBF-71DB-47D3-AB8E-D37EC60A0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B6084-2B4A-4CE9-8BD4-0D536B1C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CEC7-6E8B-40EB-8749-8B8AF6D74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152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3E9A3D-8A8C-4AF2-84C5-82B56DEB70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953FB5-AB7A-4212-A06C-532171864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9AD76-7B71-413F-99C2-7612502E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D1E69-64CF-41B4-B4B1-B7E4CDEF97A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895B5-E2CC-41A2-BFD4-7EA9F5279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B4E2A-1D69-4C14-B71E-BF992AA46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ACEC7-6E8B-40EB-8749-8B8AF6D74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591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760736"/>
            <a:ext cx="6858000" cy="2387600"/>
          </a:xfrm>
          <a:prstGeom prst="rect">
            <a:avLst/>
          </a:prstGeo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240411"/>
            <a:ext cx="6858000" cy="1655763"/>
          </a:xfrm>
        </p:spPr>
        <p:txBody>
          <a:bodyPr/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0424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575550" cy="957397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8148"/>
            <a:ext cx="7886700" cy="4442971"/>
          </a:xfr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  <a:lvl2pPr marL="342900" indent="-334963">
              <a:tabLst/>
              <a:defRPr baseline="0">
                <a:latin typeface="Cambria" panose="02040503050406030204" pitchFamily="18" charset="0"/>
              </a:defRPr>
            </a:lvl2pPr>
            <a:lvl3pPr marL="574675" indent="-255588">
              <a:spcAft>
                <a:spcPts val="375"/>
              </a:spcAft>
              <a:tabLst/>
              <a:defRPr baseline="0">
                <a:latin typeface="Cambria" panose="02040503050406030204" pitchFamily="18" charset="0"/>
              </a:defRPr>
            </a:lvl3pPr>
            <a:lvl4pPr marL="749300" indent="-177800">
              <a:tabLst/>
              <a:defRPr baseline="0">
                <a:latin typeface="Cambria" panose="02040503050406030204" pitchFamily="18" charset="0"/>
              </a:defRPr>
            </a:lvl4pPr>
            <a:lvl5pPr>
              <a:defRPr baseline="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394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0791" y="3042959"/>
            <a:ext cx="8197114" cy="2673790"/>
          </a:xfrm>
          <a:prstGeom prst="rect">
            <a:avLst/>
          </a:prstGeom>
        </p:spPr>
        <p:txBody>
          <a:bodyPr/>
          <a:lstStyle>
            <a:lvl1pPr marL="257175" indent="-257175">
              <a:buFont typeface="Lucida Grande"/>
              <a:buChar char="&gt;"/>
              <a:defRPr sz="18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1pPr>
            <a:lvl2pPr>
              <a:defRPr sz="15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2pPr>
            <a:lvl3pPr marL="857250" indent="-171450">
              <a:buSzPct val="100000"/>
              <a:buFont typeface="Lucida Grande"/>
              <a:buChar char="&gt;"/>
              <a:defRPr sz="135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3pPr>
            <a:lvl4pPr>
              <a:defRPr sz="120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4pPr>
            <a:lvl5pPr marL="1543050" indent="-171450">
              <a:buFont typeface="Lucida Grande"/>
              <a:buChar char="&gt;"/>
              <a:defRPr sz="1050" b="0" i="0" baseline="0">
                <a:solidFill>
                  <a:srgbClr val="509E2F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/>
              <a:t>Content here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24 pt.)</a:t>
            </a:r>
          </a:p>
          <a:p>
            <a:pPr lvl="1"/>
            <a:r>
              <a:rPr lang="en-US" dirty="0"/>
              <a:t>Second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20)</a:t>
            </a:r>
          </a:p>
          <a:p>
            <a:pPr lvl="2"/>
            <a:r>
              <a:rPr lang="en-US" dirty="0"/>
              <a:t>Third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18)</a:t>
            </a:r>
          </a:p>
          <a:p>
            <a:pPr lvl="3"/>
            <a:r>
              <a:rPr lang="en-US" dirty="0"/>
              <a:t>Fourth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16)</a:t>
            </a:r>
          </a:p>
          <a:p>
            <a:pPr lvl="4"/>
            <a:r>
              <a:rPr lang="en-US" dirty="0"/>
              <a:t>Fifth level (</a:t>
            </a:r>
            <a:r>
              <a:rPr lang="en-US" dirty="0" err="1"/>
              <a:t>Orgon</a:t>
            </a:r>
            <a:r>
              <a:rPr lang="en-US" dirty="0"/>
              <a:t> Slab </a:t>
            </a:r>
            <a:r>
              <a:rPr lang="en-US" dirty="0" err="1"/>
              <a:t>ExtraLight</a:t>
            </a:r>
            <a:r>
              <a:rPr lang="en-US" dirty="0"/>
              <a:t>, 14)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0790" y="1790004"/>
            <a:ext cx="8184662" cy="991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250" b="0" i="0" baseline="0">
                <a:solidFill>
                  <a:srgbClr val="509E2F"/>
                </a:solidFill>
                <a:latin typeface="Orgon Slab Medium"/>
                <a:cs typeface="Orgon Slab Medium"/>
              </a:defRPr>
            </a:lvl1pPr>
            <a:lvl2pPr marL="3429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685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0287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(ORGON SLAB MEDIUM, 30 PT.)≈</a:t>
            </a:r>
          </a:p>
        </p:txBody>
      </p:sp>
    </p:spTree>
    <p:extLst>
      <p:ext uri="{BB962C8B-B14F-4D97-AF65-F5344CB8AC3E}">
        <p14:creationId xmlns:p14="http://schemas.microsoft.com/office/powerpoint/2010/main" val="41859770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97533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550150" cy="957397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63769"/>
            <a:ext cx="3886200" cy="3684588"/>
          </a:xfrm>
          <a:noFill/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  <a:lvl2pPr>
              <a:defRPr baseline="0">
                <a:latin typeface="Cambria" panose="02040503050406030204" pitchFamily="18" charset="0"/>
              </a:defRPr>
            </a:lvl2pPr>
            <a:lvl3pPr>
              <a:defRPr baseline="0">
                <a:latin typeface="Cambria" panose="02040503050406030204" pitchFamily="18" charset="0"/>
              </a:defRPr>
            </a:lvl3pPr>
            <a:lvl4pPr>
              <a:defRPr baseline="0">
                <a:latin typeface="Cambria" panose="02040503050406030204" pitchFamily="18" charset="0"/>
              </a:defRPr>
            </a:lvl4pPr>
            <a:lvl5pPr>
              <a:defRPr baseline="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63766"/>
            <a:ext cx="3886200" cy="4351339"/>
          </a:xfr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  <a:lvl2pPr>
              <a:defRPr baseline="0">
                <a:latin typeface="Cambria" panose="02040503050406030204" pitchFamily="18" charset="0"/>
              </a:defRPr>
            </a:lvl2pPr>
            <a:lvl3pPr>
              <a:defRPr baseline="0">
                <a:latin typeface="Cambria" panose="02040503050406030204" pitchFamily="18" charset="0"/>
              </a:defRPr>
            </a:lvl3pPr>
            <a:lvl4pPr>
              <a:defRPr baseline="0">
                <a:latin typeface="Cambria" panose="02040503050406030204" pitchFamily="18" charset="0"/>
              </a:defRPr>
            </a:lvl4pPr>
            <a:lvl5pPr>
              <a:defRPr baseline="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7957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6"/>
            <a:ext cx="7558617" cy="957397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sz="half" idx="1"/>
          </p:nvPr>
        </p:nvSpPr>
        <p:spPr>
          <a:xfrm>
            <a:off x="640087" y="1663769"/>
            <a:ext cx="2571825" cy="2438400"/>
          </a:xfr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  <a:lvl2pPr>
              <a:defRPr baseline="0">
                <a:latin typeface="Cambria" panose="02040503050406030204" pitchFamily="18" charset="0"/>
              </a:defRPr>
            </a:lvl2pPr>
            <a:lvl3pPr>
              <a:defRPr baseline="0">
                <a:latin typeface="Cambria" panose="02040503050406030204" pitchFamily="18" charset="0"/>
              </a:defRPr>
            </a:lvl3pPr>
            <a:lvl4pPr>
              <a:defRPr baseline="0">
                <a:latin typeface="Cambria" panose="02040503050406030204" pitchFamily="18" charset="0"/>
              </a:defRPr>
            </a:lvl4pPr>
            <a:lvl5pPr>
              <a:defRPr baseline="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7184" y="1663766"/>
            <a:ext cx="5138166" cy="4351339"/>
          </a:xfr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  <a:lvl2pPr>
              <a:defRPr baseline="0">
                <a:latin typeface="Cambria" panose="02040503050406030204" pitchFamily="18" charset="0"/>
              </a:defRPr>
            </a:lvl2pPr>
            <a:lvl3pPr>
              <a:defRPr baseline="0">
                <a:latin typeface="Cambria" panose="02040503050406030204" pitchFamily="18" charset="0"/>
              </a:defRPr>
            </a:lvl3pPr>
            <a:lvl4pPr>
              <a:defRPr baseline="0">
                <a:latin typeface="Cambria" panose="02040503050406030204" pitchFamily="18" charset="0"/>
              </a:defRPr>
            </a:lvl4pPr>
            <a:lvl5pPr>
              <a:defRPr baseline="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2267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6"/>
            <a:ext cx="7482417" cy="957397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5039931"/>
            <a:ext cx="2151126" cy="113703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300"/>
              </a:spcAft>
              <a:defRPr sz="1600" baseline="0">
                <a:latin typeface="Cambria" panose="02040503050406030204" pitchFamily="18" charset="0"/>
              </a:defRPr>
            </a:lvl1pPr>
            <a:lvl2pPr marL="0" indent="0">
              <a:lnSpc>
                <a:spcPct val="40000"/>
              </a:lnSpc>
              <a:spcBef>
                <a:spcPts val="600"/>
              </a:spcBef>
              <a:buFont typeface="System Font Regular"/>
              <a:buChar char="​"/>
              <a:defRPr sz="1600" baseline="0">
                <a:solidFill>
                  <a:schemeClr val="accent2"/>
                </a:solidFill>
                <a:latin typeface="Cambria" panose="02040503050406030204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8DF611A-3BFB-674D-8829-EC7FF68654D2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2939796" y="5039931"/>
            <a:ext cx="2151126" cy="113703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300"/>
              </a:spcAft>
              <a:defRPr sz="1600" baseline="0">
                <a:latin typeface="Cambria" panose="02040503050406030204" pitchFamily="18" charset="0"/>
              </a:defRPr>
            </a:lvl1pPr>
            <a:lvl2pPr marL="0" indent="0">
              <a:lnSpc>
                <a:spcPct val="40000"/>
              </a:lnSpc>
              <a:spcBef>
                <a:spcPts val="600"/>
              </a:spcBef>
              <a:buFont typeface="System Font Regular"/>
              <a:buChar char="​"/>
              <a:defRPr sz="1600" baseline="0">
                <a:solidFill>
                  <a:schemeClr val="accent2"/>
                </a:solidFill>
                <a:latin typeface="Cambria" panose="02040503050406030204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B5ADCA3-958D-B54D-940E-49E4F4221BAC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5224272" y="5039931"/>
            <a:ext cx="2151126" cy="113703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300"/>
              </a:spcAft>
              <a:defRPr sz="1600" baseline="0">
                <a:latin typeface="Cambria" panose="02040503050406030204" pitchFamily="18" charset="0"/>
              </a:defRPr>
            </a:lvl1pPr>
            <a:lvl2pPr marL="0" indent="0">
              <a:lnSpc>
                <a:spcPct val="40000"/>
              </a:lnSpc>
              <a:spcBef>
                <a:spcPts val="600"/>
              </a:spcBef>
              <a:buFont typeface="System Font Regular"/>
              <a:buChar char="​"/>
              <a:defRPr sz="1600" baseline="0">
                <a:solidFill>
                  <a:schemeClr val="accent2"/>
                </a:solidFill>
                <a:latin typeface="Cambria" panose="02040503050406030204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842E83D6-6B53-5C47-AEC7-A763EBC16E3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8651" y="1869018"/>
            <a:ext cx="2151063" cy="2990849"/>
          </a:xfr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AF02CDA0-0AE1-9446-9E2D-7DBD0BA3248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926462" y="1869018"/>
            <a:ext cx="2151063" cy="2990849"/>
          </a:xfr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2D9F2784-53CA-C04F-B202-3870F8607B7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224336" y="1869018"/>
            <a:ext cx="2151063" cy="2990849"/>
          </a:xfr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6477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5"/>
            <a:ext cx="7498159" cy="1325563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 baseline="0">
                <a:latin typeface="Cambria" panose="02040503050406030204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  <a:lvl2pPr>
              <a:defRPr baseline="0">
                <a:latin typeface="Cambria" panose="02040503050406030204" pitchFamily="18" charset="0"/>
              </a:defRPr>
            </a:lvl2pPr>
            <a:lvl3pPr>
              <a:defRPr baseline="0">
                <a:latin typeface="Cambria" panose="02040503050406030204" pitchFamily="18" charset="0"/>
              </a:defRPr>
            </a:lvl3pPr>
            <a:lvl4pPr>
              <a:defRPr baseline="0">
                <a:latin typeface="Cambria" panose="02040503050406030204" pitchFamily="18" charset="0"/>
              </a:defRPr>
            </a:lvl4pPr>
            <a:lvl5pPr>
              <a:defRPr baseline="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  <a:lvl2pPr>
              <a:defRPr baseline="0">
                <a:latin typeface="Cambria" panose="02040503050406030204" pitchFamily="18" charset="0"/>
              </a:defRPr>
            </a:lvl2pPr>
            <a:lvl3pPr>
              <a:defRPr baseline="0">
                <a:latin typeface="Cambria" panose="02040503050406030204" pitchFamily="18" charset="0"/>
              </a:defRPr>
            </a:lvl3pPr>
            <a:lvl4pPr>
              <a:defRPr baseline="0">
                <a:latin typeface="Cambria" panose="02040503050406030204" pitchFamily="18" charset="0"/>
              </a:defRPr>
            </a:lvl4pPr>
            <a:lvl5pPr>
              <a:defRPr baseline="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17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6"/>
            <a:ext cx="7516283" cy="957397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738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2716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 baseline="0"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 baseline="0">
                <a:latin typeface="Cambria" panose="02040503050406030204" pitchFamily="18" charset="0"/>
              </a:defRPr>
            </a:lvl1pPr>
            <a:lvl2pPr>
              <a:defRPr sz="2100" baseline="0">
                <a:latin typeface="Cambria" panose="02040503050406030204" pitchFamily="18" charset="0"/>
              </a:defRPr>
            </a:lvl2pPr>
            <a:lvl3pPr>
              <a:defRPr sz="1800" baseline="0">
                <a:latin typeface="Cambria" panose="02040503050406030204" pitchFamily="18" charset="0"/>
              </a:defRPr>
            </a:lvl3pPr>
            <a:lvl4pPr>
              <a:defRPr sz="1500" baseline="0">
                <a:latin typeface="Cambria" panose="02040503050406030204" pitchFamily="18" charset="0"/>
              </a:defRPr>
            </a:lvl4pPr>
            <a:lvl5pPr>
              <a:defRPr sz="1500" baseline="0">
                <a:latin typeface="Cambria" panose="02040503050406030204" pitchFamily="18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 baseline="0">
                <a:latin typeface="Cambria" panose="02040503050406030204" pitchFamily="18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76309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 baseline="0"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 baseline="0">
                <a:latin typeface="Cambria" panose="02040503050406030204" pitchFamily="18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 baseline="0">
                <a:latin typeface="Cambria" panose="02040503050406030204" pitchFamily="18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80055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448550" cy="957397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636442"/>
            <a:ext cx="7886700" cy="4467852"/>
          </a:xfrm>
        </p:spPr>
        <p:txBody>
          <a:bodyPr vert="eaVert"/>
          <a:lstStyle>
            <a:lvl1pPr>
              <a:defRPr baseline="0">
                <a:latin typeface="Cambria" panose="02040503050406030204" pitchFamily="18" charset="0"/>
              </a:defRPr>
            </a:lvl1pPr>
            <a:lvl2pPr>
              <a:defRPr baseline="0">
                <a:latin typeface="Cambria" panose="02040503050406030204" pitchFamily="18" charset="0"/>
              </a:defRPr>
            </a:lvl2pPr>
            <a:lvl3pPr>
              <a:defRPr baseline="0">
                <a:latin typeface="Cambria" panose="02040503050406030204" pitchFamily="18" charset="0"/>
              </a:defRPr>
            </a:lvl3pPr>
            <a:lvl4pPr>
              <a:defRPr baseline="0">
                <a:latin typeface="Cambria" panose="02040503050406030204" pitchFamily="18" charset="0"/>
              </a:defRPr>
            </a:lvl4pPr>
            <a:lvl5pPr>
              <a:defRPr baseline="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114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3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.jp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4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.jp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4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7.emf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8.emf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image" Target="../media/image7.emf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90" y="439715"/>
            <a:ext cx="3979628" cy="108932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178D-84EE-4CB8-A279-6A93DE17BC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  <p:sldLayoutId id="2147483674" r:id="rId5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90" y="439715"/>
            <a:ext cx="3979628" cy="108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7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90" y="439715"/>
            <a:ext cx="3979628" cy="108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0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4" r:id="rId1"/>
    <p:sldLayoutId id="2147484425" r:id="rId2"/>
    <p:sldLayoutId id="2147484426" r:id="rId3"/>
    <p:sldLayoutId id="2147484427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90" y="439717"/>
            <a:ext cx="3979628" cy="108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8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28148"/>
            <a:ext cx="7886700" cy="4728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B3310C24-589F-F340-B891-1A5FCE3EA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6185"/>
            <a:ext cx="752475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C5A525-CEB5-401C-88F5-7DA176501986}"/>
              </a:ext>
            </a:extLst>
          </p:cNvPr>
          <p:cNvSpPr txBox="1"/>
          <p:nvPr userDrawn="1"/>
        </p:nvSpPr>
        <p:spPr>
          <a:xfrm>
            <a:off x="8794802" y="6535124"/>
            <a:ext cx="4660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A1A8087B-9C9D-448B-A9E8-A5E8B8B6C022}" type="slidenum">
              <a:rPr lang="en-US" sz="900" baseline="0" smtClean="0">
                <a:solidFill>
                  <a:schemeClr val="accent2"/>
                </a:solidFill>
                <a:latin typeface="+mj-lt"/>
              </a:rPr>
              <a:pPr algn="l"/>
              <a:t>‹#›</a:t>
            </a:fld>
            <a:endParaRPr lang="en-US" sz="900" baseline="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190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7" r:id="rId1"/>
    <p:sldLayoutId id="2147484448" r:id="rId2"/>
    <p:sldLayoutId id="2147484449" r:id="rId3"/>
    <p:sldLayoutId id="2147484450" r:id="rId4"/>
    <p:sldLayoutId id="2147484451" r:id="rId5"/>
    <p:sldLayoutId id="2147484452" r:id="rId6"/>
    <p:sldLayoutId id="2147484453" r:id="rId7"/>
    <p:sldLayoutId id="2147484454" r:id="rId8"/>
    <p:sldLayoutId id="2147484455" r:id="rId9"/>
    <p:sldLayoutId id="2147484456" r:id="rId10"/>
    <p:sldLayoutId id="2147484457" r:id="rId11"/>
    <p:sldLayoutId id="2147484458" r:id="rId12"/>
    <p:sldLayoutId id="214748445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accent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1800"/>
        </a:spcBef>
        <a:spcAft>
          <a:spcPts val="600"/>
        </a:spcAft>
        <a:buFont typeface="System Font Regular"/>
        <a:buChar char="​"/>
        <a:defRPr sz="2400" b="1" i="0" kern="1200" baseline="0">
          <a:solidFill>
            <a:schemeClr val="accent1"/>
          </a:solidFill>
          <a:latin typeface="Cambria" panose="02040503050406030204" pitchFamily="18" charset="0"/>
          <a:ea typeface="+mn-ea"/>
          <a:cs typeface="+mn-cs"/>
        </a:defRPr>
      </a:lvl1pPr>
      <a:lvl2pPr marL="342900" indent="-334963" algn="l" defTabSz="6858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6"/>
        </a:buClr>
        <a:buSzPct val="80000"/>
        <a:buFont typeface="Cambria" panose="02040503050406030204" pitchFamily="18" charset="0"/>
        <a:buChar char="▶"/>
        <a:tabLst/>
        <a:defRPr sz="2000" b="0" i="0" kern="1200" baseline="0">
          <a:solidFill>
            <a:schemeClr val="accent1"/>
          </a:solidFill>
          <a:latin typeface="Cambria" panose="02040503050406030204" pitchFamily="18" charset="0"/>
          <a:ea typeface="+mn-ea"/>
          <a:cs typeface="+mn-cs"/>
        </a:defRPr>
      </a:lvl2pPr>
      <a:lvl3pPr marL="519113" indent="-200025" algn="l" defTabSz="685800" rtl="0" eaLnBrk="1" latinLnBrk="0" hangingPunct="1">
        <a:lnSpc>
          <a:spcPct val="100000"/>
        </a:lnSpc>
        <a:spcBef>
          <a:spcPts val="375"/>
        </a:spcBef>
        <a:spcAft>
          <a:spcPts val="0"/>
        </a:spcAft>
        <a:buClr>
          <a:schemeClr val="accent2"/>
        </a:buClr>
        <a:buFont typeface="System Font Regular"/>
        <a:buChar char="▸"/>
        <a:tabLst/>
        <a:defRPr sz="2000" b="0" i="0" kern="1200" baseline="0">
          <a:solidFill>
            <a:schemeClr val="accent1"/>
          </a:solidFill>
          <a:latin typeface="Cambria" panose="02040503050406030204" pitchFamily="18" charset="0"/>
          <a:ea typeface="+mn-ea"/>
          <a:cs typeface="+mn-cs"/>
        </a:defRPr>
      </a:lvl3pPr>
      <a:lvl4pPr marL="7429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300"/>
        </a:spcAft>
        <a:buClr>
          <a:schemeClr val="accent4"/>
        </a:buClr>
        <a:buSzPct val="85000"/>
        <a:buFont typeface="Lucida Grande" panose="020B0600040502020204" pitchFamily="34" charset="0"/>
        <a:buChar char="▪"/>
        <a:tabLst/>
        <a:defRPr sz="1800" b="0" i="0" kern="1200" baseline="0">
          <a:solidFill>
            <a:schemeClr val="accent1"/>
          </a:solidFill>
          <a:latin typeface="Cambria" panose="02040503050406030204" pitchFamily="18" charset="0"/>
          <a:ea typeface="+mn-ea"/>
          <a:cs typeface="+mn-cs"/>
        </a:defRPr>
      </a:lvl4pPr>
      <a:lvl5pPr marL="0" indent="0" algn="l" defTabSz="6858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Font typeface="System Font Regular"/>
        <a:buChar char="​"/>
        <a:defRPr sz="2800" b="0" i="1" kern="1200" baseline="0">
          <a:solidFill>
            <a:schemeClr val="accent2"/>
          </a:solidFill>
          <a:latin typeface="Cambria" panose="02040503050406030204" pitchFamily="18" charset="0"/>
          <a:ea typeface="+mn-ea"/>
          <a:cs typeface="+mn-cs"/>
        </a:defRPr>
      </a:lvl5pPr>
      <a:lvl6pPr marL="0" indent="0" algn="l" defTabSz="685800" rtl="0" eaLnBrk="1" latinLnBrk="0" hangingPunct="1">
        <a:lnSpc>
          <a:spcPct val="90000"/>
        </a:lnSpc>
        <a:spcBef>
          <a:spcPts val="375"/>
        </a:spcBef>
        <a:buFont typeface="System Font Regular"/>
        <a:buChar char="​"/>
        <a:defRPr sz="2400" b="0" i="0" kern="1200">
          <a:solidFill>
            <a:schemeClr val="accent6"/>
          </a:solidFill>
          <a:latin typeface="Orgon Slab Light" panose="02000503000000020004" pitchFamily="2" charset="77"/>
          <a:ea typeface="+mn-ea"/>
          <a:cs typeface="+mn-cs"/>
        </a:defRPr>
      </a:lvl6pPr>
      <a:lvl7pPr marL="0" indent="-457200" algn="l" defTabSz="685800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.Hiragino Kaku Gothic Interface W3"/>
        <a:buChar char="▷"/>
        <a:defRPr sz="2800" b="0" i="0" kern="1200">
          <a:solidFill>
            <a:schemeClr val="accent2"/>
          </a:solidFill>
          <a:latin typeface="Orgon Slab Light" panose="02000503000000020004" pitchFamily="2" charset="77"/>
          <a:ea typeface="+mn-ea"/>
          <a:cs typeface="+mn-cs"/>
        </a:defRPr>
      </a:lvl7pPr>
      <a:lvl8pPr marL="0" indent="-445770" algn="l" defTabSz="685800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Font typeface=".Hiragino Kaku Gothic Interface W3"/>
        <a:buChar char="◉"/>
        <a:defRPr sz="2400" b="0" i="0" kern="1200">
          <a:solidFill>
            <a:schemeClr val="bg2"/>
          </a:solidFill>
          <a:latin typeface="Orgon Slab Medium" panose="02000503000000020004" pitchFamily="2" charset="77"/>
          <a:ea typeface="+mn-ea"/>
          <a:cs typeface="+mn-cs"/>
        </a:defRPr>
      </a:lvl8pPr>
      <a:lvl9pPr marL="0" indent="0" algn="l" defTabSz="685800" rtl="0" eaLnBrk="1" latinLnBrk="0" hangingPunct="1">
        <a:lnSpc>
          <a:spcPct val="90000"/>
        </a:lnSpc>
        <a:spcBef>
          <a:spcPts val="375"/>
        </a:spcBef>
        <a:buFont typeface="System Font Regular"/>
        <a:buChar char="​"/>
        <a:defRPr sz="1400" b="0" i="0" kern="1200">
          <a:solidFill>
            <a:schemeClr val="tx1"/>
          </a:solidFill>
          <a:latin typeface="Orgon Slab Light" panose="02000503000000020004" pitchFamily="2" charset="77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66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1" r:id="rId1"/>
    <p:sldLayoutId id="2147484462" r:id="rId2"/>
    <p:sldLayoutId id="2147484463" r:id="rId3"/>
    <p:sldLayoutId id="2147484464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9C5D91-933B-364F-AAC6-128711C14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t="84321"/>
          <a:stretch/>
        </p:blipFill>
        <p:spPr>
          <a:xfrm>
            <a:off x="0" y="5782733"/>
            <a:ext cx="9144000" cy="107526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57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28149"/>
            <a:ext cx="7886700" cy="3968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Orgon Slab" panose="02000503000000020004" pitchFamily="2" charset="77"/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21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  <p:sldLayoutId id="2147484475" r:id="rId10"/>
    <p:sldLayoutId id="2147484476" r:id="rId11"/>
    <p:sldLayoutId id="2147484477" r:id="rId12"/>
    <p:sldLayoutId id="214748447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accent2"/>
          </a:solidFill>
          <a:latin typeface="Orgon Slab Medium" panose="02000503000000020004" pitchFamily="2" charset="77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1800"/>
        </a:spcBef>
        <a:spcAft>
          <a:spcPts val="600"/>
        </a:spcAft>
        <a:buFont typeface="System Font Regular"/>
        <a:buChar char="​"/>
        <a:defRPr sz="2400" b="0" i="0" kern="1200">
          <a:solidFill>
            <a:schemeClr val="accent6"/>
          </a:solidFill>
          <a:latin typeface="Orgon Slab Medium" panose="02000503000000020004" pitchFamily="2" charset="77"/>
          <a:ea typeface="+mn-ea"/>
          <a:cs typeface="+mn-cs"/>
        </a:defRPr>
      </a:lvl1pPr>
      <a:lvl2pPr marL="342900" indent="-334963" algn="l" defTabSz="6858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6"/>
        </a:buClr>
        <a:buSzPct val="80000"/>
        <a:buFont typeface="Lucida Grande" panose="020B0600040502020204" pitchFamily="34" charset="0"/>
        <a:buChar char="▶"/>
        <a:tabLst/>
        <a:defRPr sz="2000" b="0" i="0" kern="1200">
          <a:solidFill>
            <a:schemeClr val="accent2"/>
          </a:solidFill>
          <a:latin typeface="Orgon Slab" panose="02000503000000020004" pitchFamily="2" charset="77"/>
          <a:ea typeface="+mn-ea"/>
          <a:cs typeface="+mn-cs"/>
        </a:defRPr>
      </a:lvl2pPr>
      <a:lvl3pPr marL="519113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0"/>
        </a:spcAft>
        <a:buClr>
          <a:schemeClr val="accent2"/>
        </a:buClr>
        <a:buFont typeface="System Font Regular"/>
        <a:buChar char="▸"/>
        <a:tabLst/>
        <a:defRPr sz="2000" b="0" i="0" kern="1200">
          <a:solidFill>
            <a:schemeClr val="accent2"/>
          </a:solidFill>
          <a:latin typeface="Orgon Slab Light" panose="02000503000000020004" pitchFamily="2" charset="77"/>
          <a:ea typeface="+mn-ea"/>
          <a:cs typeface="+mn-cs"/>
        </a:defRPr>
      </a:lvl3pPr>
      <a:lvl4pPr marL="7429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300"/>
        </a:spcAft>
        <a:buClr>
          <a:schemeClr val="accent4"/>
        </a:buClr>
        <a:buSzPct val="85000"/>
        <a:buFont typeface="Lucida Grande" panose="020B0600040502020204" pitchFamily="34" charset="0"/>
        <a:buChar char="▪"/>
        <a:tabLst/>
        <a:defRPr sz="1800" b="0" i="0" kern="1200">
          <a:solidFill>
            <a:schemeClr val="accent2"/>
          </a:solidFill>
          <a:latin typeface="Orgon Slab Light" panose="02000503000000020004" pitchFamily="2" charset="77"/>
          <a:ea typeface="+mn-ea"/>
          <a:cs typeface="+mn-cs"/>
        </a:defRPr>
      </a:lvl4pPr>
      <a:lvl5pPr marL="0" indent="0" algn="l" defTabSz="6858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Font typeface="System Font Regular"/>
        <a:buChar char="​"/>
        <a:defRPr sz="2800" b="0" i="1" kern="1200">
          <a:solidFill>
            <a:schemeClr val="accent2"/>
          </a:solidFill>
          <a:latin typeface="Orgon Slab Light" panose="02000503000000020004" pitchFamily="2" charset="77"/>
          <a:ea typeface="+mn-ea"/>
          <a:cs typeface="+mn-cs"/>
        </a:defRPr>
      </a:lvl5pPr>
      <a:lvl6pPr marL="0" indent="0" algn="l" defTabSz="685800" rtl="0" eaLnBrk="1" latinLnBrk="0" hangingPunct="1">
        <a:lnSpc>
          <a:spcPct val="90000"/>
        </a:lnSpc>
        <a:spcBef>
          <a:spcPts val="375"/>
        </a:spcBef>
        <a:buFont typeface="System Font Regular"/>
        <a:buChar char="​"/>
        <a:defRPr sz="2400" b="0" i="0" kern="1200">
          <a:solidFill>
            <a:schemeClr val="accent6"/>
          </a:solidFill>
          <a:latin typeface="Orgon Slab Light" panose="02000503000000020004" pitchFamily="2" charset="77"/>
          <a:ea typeface="+mn-ea"/>
          <a:cs typeface="+mn-cs"/>
        </a:defRPr>
      </a:lvl6pPr>
      <a:lvl7pPr marL="0" indent="-457200" algn="l" defTabSz="685800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.Hiragino Kaku Gothic Interface W3"/>
        <a:buChar char="▷"/>
        <a:defRPr sz="2800" b="0" i="0" kern="1200">
          <a:solidFill>
            <a:schemeClr val="accent2"/>
          </a:solidFill>
          <a:latin typeface="Orgon Slab Light" panose="02000503000000020004" pitchFamily="2" charset="77"/>
          <a:ea typeface="+mn-ea"/>
          <a:cs typeface="+mn-cs"/>
        </a:defRPr>
      </a:lvl7pPr>
      <a:lvl8pPr marL="0" indent="-445770" algn="l" defTabSz="685800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Font typeface=".Hiragino Kaku Gothic Interface W3"/>
        <a:buChar char="◉"/>
        <a:defRPr sz="2400" b="0" i="0" kern="1200">
          <a:solidFill>
            <a:schemeClr val="bg2"/>
          </a:solidFill>
          <a:latin typeface="Orgon Slab Medium" panose="02000503000000020004" pitchFamily="2" charset="77"/>
          <a:ea typeface="+mn-ea"/>
          <a:cs typeface="+mn-cs"/>
        </a:defRPr>
      </a:lvl8pPr>
      <a:lvl9pPr marL="0" indent="0" algn="l" defTabSz="685800" rtl="0" eaLnBrk="1" latinLnBrk="0" hangingPunct="1">
        <a:lnSpc>
          <a:spcPct val="90000"/>
        </a:lnSpc>
        <a:spcBef>
          <a:spcPts val="375"/>
        </a:spcBef>
        <a:buFont typeface="System Font Regular"/>
        <a:buChar char="​"/>
        <a:defRPr sz="1400" b="0" i="0" kern="1200">
          <a:solidFill>
            <a:schemeClr val="tx1"/>
          </a:solidFill>
          <a:latin typeface="Orgon Slab Light" panose="02000503000000020004" pitchFamily="2" charset="77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DB8D07-76CB-48DB-8F4E-DAFF92D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7C90F-BD15-4F2C-BCAB-F1F8B3D60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ED850-AC58-4E0C-BB9E-DEAEEC7E7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D1E69-64CF-41B4-B4B1-B7E4CDEF97A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DDAA0-1486-4FCE-B1A4-A7FE8B2F4D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EB021-3562-4760-B02D-81933CB15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ACEC7-6E8B-40EB-8749-8B8AF6D74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6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0" r:id="rId1"/>
    <p:sldLayoutId id="2147484481" r:id="rId2"/>
    <p:sldLayoutId id="2147484482" r:id="rId3"/>
    <p:sldLayoutId id="2147484483" r:id="rId4"/>
    <p:sldLayoutId id="2147484484" r:id="rId5"/>
    <p:sldLayoutId id="2147484485" r:id="rId6"/>
    <p:sldLayoutId id="2147484486" r:id="rId7"/>
    <p:sldLayoutId id="2147484487" r:id="rId8"/>
    <p:sldLayoutId id="2147484488" r:id="rId9"/>
    <p:sldLayoutId id="2147484489" r:id="rId10"/>
    <p:sldLayoutId id="21474844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28148"/>
            <a:ext cx="7886700" cy="4728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B3310C24-589F-F340-B891-1A5FCE3EA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6185"/>
            <a:ext cx="752475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C5A525-CEB5-401C-88F5-7DA176501986}"/>
              </a:ext>
            </a:extLst>
          </p:cNvPr>
          <p:cNvSpPr txBox="1"/>
          <p:nvPr userDrawn="1"/>
        </p:nvSpPr>
        <p:spPr>
          <a:xfrm>
            <a:off x="8794802" y="6535124"/>
            <a:ext cx="4660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A1A8087B-9C9D-448B-A9E8-A5E8B8B6C022}" type="slidenum">
              <a:rPr lang="en-US" sz="900" baseline="0" smtClean="0">
                <a:solidFill>
                  <a:schemeClr val="accent2"/>
                </a:solidFill>
                <a:latin typeface="+mj-lt"/>
              </a:rPr>
              <a:pPr algn="l"/>
              <a:t>‹#›</a:t>
            </a:fld>
            <a:endParaRPr lang="en-US" sz="900" baseline="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262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2" r:id="rId1"/>
    <p:sldLayoutId id="2147484493" r:id="rId2"/>
    <p:sldLayoutId id="2147484494" r:id="rId3"/>
    <p:sldLayoutId id="2147484495" r:id="rId4"/>
    <p:sldLayoutId id="2147484496" r:id="rId5"/>
    <p:sldLayoutId id="2147484497" r:id="rId6"/>
    <p:sldLayoutId id="2147484498" r:id="rId7"/>
    <p:sldLayoutId id="2147484499" r:id="rId8"/>
    <p:sldLayoutId id="2147484500" r:id="rId9"/>
    <p:sldLayoutId id="2147484501" r:id="rId10"/>
    <p:sldLayoutId id="2147484502" r:id="rId11"/>
    <p:sldLayoutId id="2147484503" r:id="rId12"/>
    <p:sldLayoutId id="2147484504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accent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1800"/>
        </a:spcBef>
        <a:spcAft>
          <a:spcPts val="600"/>
        </a:spcAft>
        <a:buFont typeface="System Font Regular"/>
        <a:buChar char="​"/>
        <a:defRPr sz="2400" b="1" i="0" kern="1200" baseline="0">
          <a:solidFill>
            <a:schemeClr val="accent1"/>
          </a:solidFill>
          <a:latin typeface="Cambria" panose="02040503050406030204" pitchFamily="18" charset="0"/>
          <a:ea typeface="+mn-ea"/>
          <a:cs typeface="+mn-cs"/>
        </a:defRPr>
      </a:lvl1pPr>
      <a:lvl2pPr marL="342900" indent="-334963" algn="l" defTabSz="6858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6"/>
        </a:buClr>
        <a:buSzPct val="80000"/>
        <a:buFont typeface="Cambria" panose="02040503050406030204" pitchFamily="18" charset="0"/>
        <a:buChar char="▶"/>
        <a:tabLst/>
        <a:defRPr sz="2000" b="0" i="0" kern="1200" baseline="0">
          <a:solidFill>
            <a:schemeClr val="accent1"/>
          </a:solidFill>
          <a:latin typeface="Cambria" panose="02040503050406030204" pitchFamily="18" charset="0"/>
          <a:ea typeface="+mn-ea"/>
          <a:cs typeface="+mn-cs"/>
        </a:defRPr>
      </a:lvl2pPr>
      <a:lvl3pPr marL="519113" indent="-200025" algn="l" defTabSz="685800" rtl="0" eaLnBrk="1" latinLnBrk="0" hangingPunct="1">
        <a:lnSpc>
          <a:spcPct val="100000"/>
        </a:lnSpc>
        <a:spcBef>
          <a:spcPts val="375"/>
        </a:spcBef>
        <a:spcAft>
          <a:spcPts val="0"/>
        </a:spcAft>
        <a:buClr>
          <a:schemeClr val="accent2"/>
        </a:buClr>
        <a:buFont typeface="System Font Regular"/>
        <a:buChar char="▸"/>
        <a:tabLst/>
        <a:defRPr sz="2000" b="0" i="0" kern="1200" baseline="0">
          <a:solidFill>
            <a:schemeClr val="accent1"/>
          </a:solidFill>
          <a:latin typeface="Cambria" panose="02040503050406030204" pitchFamily="18" charset="0"/>
          <a:ea typeface="+mn-ea"/>
          <a:cs typeface="+mn-cs"/>
        </a:defRPr>
      </a:lvl3pPr>
      <a:lvl4pPr marL="7429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300"/>
        </a:spcAft>
        <a:buClr>
          <a:schemeClr val="accent4"/>
        </a:buClr>
        <a:buSzPct val="85000"/>
        <a:buFont typeface="Lucida Grande" panose="020B0600040502020204" pitchFamily="34" charset="0"/>
        <a:buChar char="▪"/>
        <a:tabLst/>
        <a:defRPr sz="1800" b="0" i="0" kern="1200" baseline="0">
          <a:solidFill>
            <a:schemeClr val="accent1"/>
          </a:solidFill>
          <a:latin typeface="Cambria" panose="02040503050406030204" pitchFamily="18" charset="0"/>
          <a:ea typeface="+mn-ea"/>
          <a:cs typeface="+mn-cs"/>
        </a:defRPr>
      </a:lvl4pPr>
      <a:lvl5pPr marL="0" indent="0" algn="l" defTabSz="6858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Font typeface="System Font Regular"/>
        <a:buChar char="​"/>
        <a:defRPr sz="2800" b="0" i="1" kern="1200" baseline="0">
          <a:solidFill>
            <a:schemeClr val="accent2"/>
          </a:solidFill>
          <a:latin typeface="Cambria" panose="02040503050406030204" pitchFamily="18" charset="0"/>
          <a:ea typeface="+mn-ea"/>
          <a:cs typeface="+mn-cs"/>
        </a:defRPr>
      </a:lvl5pPr>
      <a:lvl6pPr marL="0" indent="0" algn="l" defTabSz="685800" rtl="0" eaLnBrk="1" latinLnBrk="0" hangingPunct="1">
        <a:lnSpc>
          <a:spcPct val="90000"/>
        </a:lnSpc>
        <a:spcBef>
          <a:spcPts val="375"/>
        </a:spcBef>
        <a:buFont typeface="System Font Regular"/>
        <a:buChar char="​"/>
        <a:defRPr sz="2400" b="0" i="0" kern="1200">
          <a:solidFill>
            <a:schemeClr val="accent6"/>
          </a:solidFill>
          <a:latin typeface="Orgon Slab Light" panose="02000503000000020004" pitchFamily="2" charset="77"/>
          <a:ea typeface="+mn-ea"/>
          <a:cs typeface="+mn-cs"/>
        </a:defRPr>
      </a:lvl6pPr>
      <a:lvl7pPr marL="0" indent="-457200" algn="l" defTabSz="685800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.Hiragino Kaku Gothic Interface W3"/>
        <a:buChar char="▷"/>
        <a:defRPr sz="2800" b="0" i="0" kern="1200">
          <a:solidFill>
            <a:schemeClr val="accent2"/>
          </a:solidFill>
          <a:latin typeface="Orgon Slab Light" panose="02000503000000020004" pitchFamily="2" charset="77"/>
          <a:ea typeface="+mn-ea"/>
          <a:cs typeface="+mn-cs"/>
        </a:defRPr>
      </a:lvl7pPr>
      <a:lvl8pPr marL="0" indent="-445770" algn="l" defTabSz="685800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Font typeface=".Hiragino Kaku Gothic Interface W3"/>
        <a:buChar char="◉"/>
        <a:defRPr sz="2400" b="0" i="0" kern="1200">
          <a:solidFill>
            <a:schemeClr val="bg2"/>
          </a:solidFill>
          <a:latin typeface="Orgon Slab Medium" panose="02000503000000020004" pitchFamily="2" charset="77"/>
          <a:ea typeface="+mn-ea"/>
          <a:cs typeface="+mn-cs"/>
        </a:defRPr>
      </a:lvl8pPr>
      <a:lvl9pPr marL="0" indent="0" algn="l" defTabSz="685800" rtl="0" eaLnBrk="1" latinLnBrk="0" hangingPunct="1">
        <a:lnSpc>
          <a:spcPct val="90000"/>
        </a:lnSpc>
        <a:spcBef>
          <a:spcPts val="375"/>
        </a:spcBef>
        <a:buFont typeface="System Font Regular"/>
        <a:buChar char="​"/>
        <a:defRPr sz="1400" b="0" i="0" kern="1200">
          <a:solidFill>
            <a:schemeClr val="tx1"/>
          </a:solidFill>
          <a:latin typeface="Orgon Slab Light" panose="02000503000000020004" pitchFamily="2" charset="77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0DA86C-2CEF-4609-B8F6-6D4774F3C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67F2E-B7DB-47FC-9F34-02F789FDA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9CDC5-1F49-4689-BE16-857446165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4C824-EF66-47B9-A354-2148783B872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947C1-34BC-4851-8B53-7FFD59957D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2518-543D-4E26-8ED7-F68D0FF37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87E46-76F9-4BDD-B176-2273775EF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3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6" r:id="rId1"/>
    <p:sldLayoutId id="2147484507" r:id="rId2"/>
    <p:sldLayoutId id="2147484508" r:id="rId3"/>
    <p:sldLayoutId id="2147484509" r:id="rId4"/>
    <p:sldLayoutId id="2147484510" r:id="rId5"/>
    <p:sldLayoutId id="2147484511" r:id="rId6"/>
    <p:sldLayoutId id="2147484512" r:id="rId7"/>
    <p:sldLayoutId id="2147484513" r:id="rId8"/>
    <p:sldLayoutId id="2147484514" r:id="rId9"/>
    <p:sldLayoutId id="2147484515" r:id="rId10"/>
    <p:sldLayoutId id="2147484516" r:id="rId11"/>
    <p:sldLayoutId id="214748451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90" y="439715"/>
            <a:ext cx="3979628" cy="108932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546E3-25E9-406E-AC78-269C480148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61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00" y="268267"/>
            <a:ext cx="1953804" cy="66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9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55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39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2B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67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90" y="439715"/>
            <a:ext cx="3979628" cy="108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2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09E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0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6" r:id="rId1"/>
    <p:sldLayoutId id="2147484377" r:id="rId2"/>
    <p:sldLayoutId id="2147484378" r:id="rId3"/>
    <p:sldLayoutId id="2147484379" r:id="rId4"/>
    <p:sldLayoutId id="2147484380" r:id="rId5"/>
    <p:sldLayoutId id="2147484381" r:id="rId6"/>
    <p:sldLayoutId id="2147484382" r:id="rId7"/>
    <p:sldLayoutId id="2147484383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2B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  <p:sldLayoutId id="2147484402" r:id="rId2"/>
    <p:sldLayoutId id="2147484403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9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ama7gr@mst.edu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emf"/><Relationship Id="rId4" Type="http://schemas.openxmlformats.org/officeDocument/2006/relationships/package" Target="../embeddings/Microsoft_Excel_Worksheet.xlsx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emf"/><Relationship Id="rId4" Type="http://schemas.openxmlformats.org/officeDocument/2006/relationships/package" Target="../embeddings/Microsoft_Excel_Worksheet1.xlsx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ulj@mst.edu" TargetMode="External"/><Relationship Id="rId1" Type="http://schemas.openxmlformats.org/officeDocument/2006/relationships/slideLayout" Target="../slideLayouts/slideLayout1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53567" y="2215551"/>
            <a:ext cx="6972300" cy="2641756"/>
          </a:xfrm>
        </p:spPr>
        <p:txBody>
          <a:bodyPr/>
          <a:lstStyle/>
          <a:p>
            <a:r>
              <a:rPr lang="en-US" dirty="0"/>
              <a:t>Faculty Senate Meeting</a:t>
            </a:r>
          </a:p>
          <a:p>
            <a:r>
              <a:rPr lang="en-US" sz="3600" dirty="0"/>
              <a:t>January 20, 2022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13477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FDE2A4-3C78-447A-B359-F759DD1BB0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Special Topics for remaining Faculty Senate Meetings (tentative).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A4D66-EF15-4C0D-9FA1-FF9A32E459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402" y="1246526"/>
            <a:ext cx="8370643" cy="34501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President’s Report: Faculty Senate</a:t>
            </a:r>
          </a:p>
          <a:p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E875250-C459-4AF1-9502-53BB659F5FAF}"/>
              </a:ext>
            </a:extLst>
          </p:cNvPr>
          <p:cNvGraphicFramePr>
            <a:graphicFrameLocks noGrp="1"/>
          </p:cNvGraphicFramePr>
          <p:nvPr/>
        </p:nvGraphicFramePr>
        <p:xfrm>
          <a:off x="1162820" y="2756477"/>
          <a:ext cx="6471806" cy="1664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5903">
                  <a:extLst>
                    <a:ext uri="{9D8B030D-6E8A-4147-A177-3AD203B41FA5}">
                      <a16:colId xmlns:a16="http://schemas.microsoft.com/office/drawing/2014/main" val="3697259844"/>
                    </a:ext>
                  </a:extLst>
                </a:gridCol>
                <a:gridCol w="3235903">
                  <a:extLst>
                    <a:ext uri="{9D8B030D-6E8A-4147-A177-3AD203B41FA5}">
                      <a16:colId xmlns:a16="http://schemas.microsoft.com/office/drawing/2014/main" val="2039959359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r>
                        <a:rPr lang="en-US" sz="1000" dirty="0"/>
                        <a:t>Faculty Senate Meeting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Special Topic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6693241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January 2022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Online, Distance and Continuing Education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7193982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February 2022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FY 2023 Budget and Budget Priorities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2767377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March 2022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Graduate student initiatives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4671161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April 2022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(Annual Elections)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559732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June 2022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Carnegie R1 and Campus Initiatives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68534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4620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46314" y="2653393"/>
            <a:ext cx="8514806" cy="3943350"/>
          </a:xfrm>
        </p:spPr>
        <p:txBody>
          <a:bodyPr/>
          <a:lstStyle/>
          <a:p>
            <a:pPr marL="0" indent="0" defTabSz="685800">
              <a:buNone/>
            </a:pPr>
            <a:r>
              <a:rPr lang="en-US" sz="3600" dirty="0">
                <a:latin typeface="Orgon Slab" panose="02000503000000020004" pitchFamily="50" charset="0"/>
              </a:rPr>
              <a:t>IV. 	Administrative Reports</a:t>
            </a:r>
          </a:p>
          <a:p>
            <a:pPr marL="0" indent="0" defTabSz="685800">
              <a:buNone/>
            </a:pPr>
            <a:r>
              <a:rPr lang="en-US" sz="3600" dirty="0"/>
              <a:t>	</a:t>
            </a: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A.	Chancellor’s Report</a:t>
            </a:r>
            <a:b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</a:b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		M. Dehghani</a:t>
            </a:r>
          </a:p>
          <a:p>
            <a:pPr marL="0" indent="0" defTabSz="685800">
              <a:buNone/>
            </a:pPr>
            <a:endParaRPr lang="en-US" sz="3600" dirty="0">
              <a:solidFill>
                <a:srgbClr val="003B49"/>
              </a:solidFill>
              <a:latin typeface="Orgon Slab" panose="02000503000000020004" pitchFamily="50" charset="0"/>
            </a:endParaRPr>
          </a:p>
          <a:p>
            <a:pPr marL="0" indent="0" defTabSz="685800">
              <a:buNone/>
            </a:pP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	</a:t>
            </a:r>
            <a:r>
              <a:rPr lang="en-US" sz="3600" b="1" dirty="0">
                <a:latin typeface="Orgon Slab" panose="02000503000000020004" pitchFamily="50" charset="0"/>
              </a:rPr>
              <a:t>	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57898" y="1921865"/>
            <a:ext cx="8184662" cy="473672"/>
          </a:xfrm>
        </p:spPr>
        <p:txBody>
          <a:bodyPr>
            <a:noAutofit/>
          </a:bodyPr>
          <a:lstStyle/>
          <a:p>
            <a:pPr marL="6350" indent="-6350" defTabSz="685800"/>
            <a:r>
              <a:rPr lang="en-US" sz="3600" dirty="0">
                <a:latin typeface="Orgon Slab" panose="02000503000000020004" pitchFamily="50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447466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D438C56A-9394-43E2-8157-77374AC8E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24" y="1202811"/>
            <a:ext cx="7752977" cy="718048"/>
          </a:xfrm>
        </p:spPr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Missouri Gov. Mike Parson has released his proposed budget, including $41,250,000 for the Missouri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Protoplex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®. 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B2F089A-D1F8-47F5-8865-901A2604A8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105077"/>
            <a:ext cx="8192621" cy="2763441"/>
          </a:xfrm>
        </p:spPr>
        <p:txBody>
          <a:bodyPr>
            <a:no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600" b="0" dirty="0" err="1">
                <a:latin typeface="Calibri" panose="020F0502020204030204" pitchFamily="34" charset="0"/>
                <a:cs typeface="Calibri" panose="020F0502020204030204" pitchFamily="34" charset="0"/>
              </a:rPr>
              <a:t>Protoplex</a:t>
            </a: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 will connect industry, state/federal leaders and academia to develop new manufacturing processes, further elevating S&amp;T‘s standing as a national leader in manufacturing engineering.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0" dirty="0" err="1">
                <a:latin typeface="Calibri" panose="020F0502020204030204" pitchFamily="34" charset="0"/>
                <a:cs typeface="Calibri" panose="020F0502020204030204" pitchFamily="34" charset="0"/>
              </a:rPr>
              <a:t>Protoplex</a:t>
            </a: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 R&amp;D will create and sustain manufacturing jobs and streamline getting lab research to the marketplace.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Every $1 spent in the U.S. on manufacturing generates $1.48 in the economy, the highest of any sector.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Manufacturing in Missouri accounts for 12% of GDP and 86% of exports.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S&amp;T has secured $50M in private support (from the </a:t>
            </a:r>
            <a:r>
              <a:rPr lang="en-US" sz="1600" b="0" dirty="0" err="1">
                <a:latin typeface="Calibri" panose="020F0502020204030204" pitchFamily="34" charset="0"/>
                <a:cs typeface="Calibri" panose="020F0502020204030204" pitchFamily="34" charset="0"/>
              </a:rPr>
              <a:t>Kummer</a:t>
            </a: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 gift) and $5M in state funding (allocated in FY22).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600" b="0" dirty="0" err="1">
                <a:latin typeface="Calibri" panose="020F0502020204030204" pitchFamily="34" charset="0"/>
                <a:cs typeface="Calibri" panose="020F0502020204030204" pitchFamily="34" charset="0"/>
              </a:rPr>
              <a:t>Protoplex</a:t>
            </a:r>
            <a:r>
              <a:rPr lang="en-US" sz="1600" b="0" dirty="0">
                <a:latin typeface="Calibri" panose="020F0502020204030204" pitchFamily="34" charset="0"/>
                <a:cs typeface="Calibri" panose="020F0502020204030204" pitchFamily="34" charset="0"/>
              </a:rPr>
              <a:t> is a critical component of the Manufacture Missouri Ecosystem (MME).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5081D6C-BF83-4A3D-A2B8-965734CBA97C}"/>
              </a:ext>
            </a:extLst>
          </p:cNvPr>
          <p:cNvSpPr txBox="1">
            <a:spLocks/>
          </p:cNvSpPr>
          <p:nvPr/>
        </p:nvSpPr>
        <p:spPr>
          <a:xfrm>
            <a:off x="628651" y="1131094"/>
            <a:ext cx="7886700" cy="718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accent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0079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552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296" y="1114579"/>
            <a:ext cx="7523805" cy="718048"/>
          </a:xfrm>
        </p:spPr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MME is a statewide network of companies, educational partners and government partners.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4977C3-8371-4FCF-A77D-D4CE916D4AE3}"/>
              </a:ext>
            </a:extLst>
          </p:cNvPr>
          <p:cNvGrpSpPr/>
          <p:nvPr/>
        </p:nvGrpSpPr>
        <p:grpSpPr>
          <a:xfrm>
            <a:off x="5035588" y="1862967"/>
            <a:ext cx="3338213" cy="3283405"/>
            <a:chOff x="5322627" y="1439161"/>
            <a:chExt cx="3290274" cy="30203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13AB97-E9FE-490C-82EC-01370B781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743"/>
            <a:stretch/>
          </p:blipFill>
          <p:spPr>
            <a:xfrm>
              <a:off x="5322627" y="1439161"/>
              <a:ext cx="3290274" cy="3020380"/>
            </a:xfrm>
            <a:prstGeom prst="rect">
              <a:avLst/>
            </a:prstGeom>
          </p:spPr>
        </p:pic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9CF92072-A470-4AA7-A13B-260284379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35674" y="2923377"/>
              <a:ext cx="395811" cy="321575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2A4C3CE-ECD1-435F-9E79-7E5CCBA22D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11299" y="3131602"/>
              <a:ext cx="783793" cy="224734"/>
            </a:xfrm>
            <a:prstGeom prst="straightConnector1">
              <a:avLst/>
            </a:prstGeom>
            <a:noFill/>
            <a:ln w="31750" cap="flat" cmpd="sng" algn="ctr">
              <a:solidFill>
                <a:srgbClr val="509E2F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5" name="Diamond 14">
              <a:extLst>
                <a:ext uri="{FF2B5EF4-FFF2-40B4-BE49-F238E27FC236}">
                  <a16:creationId xmlns:a16="http://schemas.microsoft.com/office/drawing/2014/main" id="{9731D3CF-CE2E-4424-A2E1-90BA3FAC5092}"/>
                </a:ext>
              </a:extLst>
            </p:cNvPr>
            <p:cNvSpPr/>
            <p:nvPr/>
          </p:nvSpPr>
          <p:spPr>
            <a:xfrm>
              <a:off x="7134846" y="3324605"/>
              <a:ext cx="108280" cy="115334"/>
            </a:xfrm>
            <a:prstGeom prst="diamon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E9C4C97-245D-46FE-9393-0002691C27A4}"/>
              </a:ext>
            </a:extLst>
          </p:cNvPr>
          <p:cNvSpPr txBox="1"/>
          <p:nvPr/>
        </p:nvSpPr>
        <p:spPr>
          <a:xfrm>
            <a:off x="686880" y="2094255"/>
            <a:ext cx="4165777" cy="1183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34963" defTabSz="685800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Clr>
                <a:srgbClr val="509E2F"/>
              </a:buClr>
              <a:buSzPct val="80000"/>
              <a:buFont typeface="Wingdings 3" panose="05040102010807070707" pitchFamily="18" charset="2"/>
              <a:buChar char=""/>
              <a:defRPr/>
            </a:pPr>
            <a:r>
              <a:rPr lang="en-US" sz="1600" dirty="0">
                <a:solidFill>
                  <a:srgbClr val="509E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TIER 1: The Manufacture Missouri Ecosystem</a:t>
            </a:r>
          </a:p>
          <a:p>
            <a:pPr marL="342900" lvl="1" indent="-334963" defTabSz="685800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Clr>
                <a:srgbClr val="509E2F"/>
              </a:buClr>
              <a:buSzPct val="80000"/>
              <a:buFont typeface="Wingdings 3" panose="05040102010807070707" pitchFamily="18" charset="2"/>
              <a:buChar char=""/>
              <a:defRPr/>
            </a:pPr>
            <a:r>
              <a:rPr lang="en-US" sz="1600" dirty="0">
                <a:solidFill>
                  <a:srgbClr val="003B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TIER 2: The Innovation Campus</a:t>
            </a:r>
          </a:p>
          <a:p>
            <a:pPr marL="342900" lvl="1" indent="-334963" defTabSz="685800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Clr>
                <a:srgbClr val="509E2F"/>
              </a:buClr>
              <a:buSzPct val="80000"/>
              <a:buFont typeface="Wingdings 3" panose="05040102010807070707" pitchFamily="18" charset="2"/>
              <a:buChar char=""/>
              <a:defRPr/>
            </a:pPr>
            <a:r>
              <a:rPr lang="en-US" sz="1600" dirty="0">
                <a:solidFill>
                  <a:srgbClr val="003B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TIER 3: The Missouri </a:t>
            </a:r>
            <a:r>
              <a:rPr lang="en-US" sz="1600" dirty="0" err="1">
                <a:solidFill>
                  <a:srgbClr val="003B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Protoplex</a:t>
            </a:r>
            <a:r>
              <a:rPr lang="en-US" sz="1600" dirty="0">
                <a:solidFill>
                  <a:srgbClr val="003B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EA4541-21A4-427D-9563-38A9524EDD8E}"/>
              </a:ext>
            </a:extLst>
          </p:cNvPr>
          <p:cNvSpPr txBox="1"/>
          <p:nvPr/>
        </p:nvSpPr>
        <p:spPr>
          <a:xfrm>
            <a:off x="2482851" y="4579079"/>
            <a:ext cx="31578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U.S. Bureau of Labor Statistics,</a:t>
            </a:r>
          </a:p>
          <a:p>
            <a:pPr defTabSz="685800"/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Quarterly Census of Employment and Wages, 2018</a:t>
            </a:r>
          </a:p>
        </p:txBody>
      </p:sp>
    </p:spTree>
    <p:extLst>
      <p:ext uri="{BB962C8B-B14F-4D97-AF65-F5344CB8AC3E}">
        <p14:creationId xmlns:p14="http://schemas.microsoft.com/office/powerpoint/2010/main" val="403056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69" y="1015292"/>
            <a:ext cx="7886700" cy="718048"/>
          </a:xfrm>
        </p:spPr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Manufacturing Technology and Innovation Campus at S&amp;T will be the destination of choice for MME members.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228D521-483E-481B-AF5F-ADC351D39200}"/>
              </a:ext>
            </a:extLst>
          </p:cNvPr>
          <p:cNvSpPr txBox="1">
            <a:spLocks/>
          </p:cNvSpPr>
          <p:nvPr/>
        </p:nvSpPr>
        <p:spPr>
          <a:xfrm>
            <a:off x="461994" y="1953738"/>
            <a:ext cx="3349516" cy="3132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600"/>
              </a:spcAft>
              <a:buFont typeface="System Font Regular"/>
              <a:buChar char="​"/>
              <a:defRPr sz="2400" b="0" i="0" kern="1200">
                <a:solidFill>
                  <a:schemeClr val="accent6"/>
                </a:solidFill>
                <a:latin typeface="Orgon Slab Medium" panose="02000503000000020004" pitchFamily="2" charset="77"/>
                <a:ea typeface="+mn-ea"/>
                <a:cs typeface="+mn-cs"/>
              </a:defRPr>
            </a:lvl1pPr>
            <a:lvl2pPr marL="342900" indent="-334963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Clr>
                <a:schemeClr val="accent6"/>
              </a:buClr>
              <a:buSzPct val="80000"/>
              <a:buFont typeface="Wingdings 3" panose="05040102010807070707" pitchFamily="18" charset="2"/>
              <a:buChar char=""/>
              <a:tabLst/>
              <a:defRPr sz="2000" b="0" i="0" kern="1200">
                <a:solidFill>
                  <a:schemeClr val="accent2"/>
                </a:solidFill>
                <a:latin typeface="Orgon Slab" panose="02000503000000020004" pitchFamily="2" charset="77"/>
                <a:ea typeface="+mn-ea"/>
                <a:cs typeface="+mn-cs"/>
              </a:defRPr>
            </a:lvl2pPr>
            <a:lvl3pPr marL="5191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Font typeface="System Font Regular"/>
              <a:buChar char="▸"/>
              <a:tabLst/>
              <a:defRPr sz="2000" b="0" i="0" kern="1200">
                <a:solidFill>
                  <a:schemeClr val="accent2"/>
                </a:solidFill>
                <a:latin typeface="Orgon Slab Light" panose="02000503000000020004" pitchFamily="2" charset="77"/>
                <a:ea typeface="+mn-ea"/>
                <a:cs typeface="+mn-cs"/>
              </a:defRPr>
            </a:lvl3pPr>
            <a:lvl4pPr marL="742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Clr>
                <a:schemeClr val="accent4"/>
              </a:buClr>
              <a:buSzPct val="85000"/>
              <a:buFont typeface="Lucida Grande" panose="020B0600040502020204" pitchFamily="34" charset="0"/>
              <a:buChar char="▪"/>
              <a:tabLst/>
              <a:defRPr sz="1800" b="0" i="0" kern="1200">
                <a:solidFill>
                  <a:schemeClr val="accent2"/>
                </a:solidFill>
                <a:latin typeface="Orgon Slab Light" panose="02000503000000020004" pitchFamily="2" charset="77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System Font Regular"/>
              <a:buChar char="​"/>
              <a:defRPr sz="2800" b="0" i="1" kern="1200">
                <a:solidFill>
                  <a:schemeClr val="accent2"/>
                </a:solidFill>
                <a:latin typeface="Orgon Slab Light" panose="02000503000000020004" pitchFamily="2" charset="77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 Font Regular"/>
              <a:buChar char="​"/>
              <a:defRPr sz="2400" b="0" i="0" kern="1200">
                <a:solidFill>
                  <a:schemeClr val="accent6"/>
                </a:solidFill>
                <a:latin typeface="Orgon Slab Light" panose="02000503000000020004" pitchFamily="2" charset="77"/>
                <a:ea typeface="+mn-ea"/>
                <a:cs typeface="+mn-cs"/>
              </a:defRPr>
            </a:lvl6pPr>
            <a:lvl7pPr marL="0" indent="-457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.Hiragino Kaku Gothic Interface W3"/>
              <a:buChar char="▷"/>
              <a:defRPr sz="2800" b="0" i="0" kern="1200">
                <a:solidFill>
                  <a:schemeClr val="accent2"/>
                </a:solidFill>
                <a:latin typeface="Orgon Slab Light" panose="02000503000000020004" pitchFamily="2" charset="77"/>
                <a:ea typeface="+mn-ea"/>
                <a:cs typeface="+mn-cs"/>
              </a:defRPr>
            </a:lvl7pPr>
            <a:lvl8pPr marL="0" indent="-44577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4"/>
              </a:buClr>
              <a:buFont typeface=".Hiragino Kaku Gothic Interface W3"/>
              <a:buChar char="◉"/>
              <a:defRPr sz="2400" b="0" i="0" kern="1200">
                <a:solidFill>
                  <a:schemeClr val="bg2"/>
                </a:solidFill>
                <a:latin typeface="Orgon Slab Medium" panose="02000503000000020004" pitchFamily="2" charset="77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 Font Regular"/>
              <a:buChar char="​"/>
              <a:defRPr sz="1400" b="0" i="0" kern="1200">
                <a:solidFill>
                  <a:schemeClr val="tx1"/>
                </a:solidFill>
                <a:latin typeface="Orgon Slab Light" panose="02000503000000020004" pitchFamily="2" charset="77"/>
                <a:ea typeface="+mn-ea"/>
                <a:cs typeface="+mn-cs"/>
              </a:defRPr>
            </a:lvl9pPr>
          </a:lstStyle>
          <a:p>
            <a:pPr lvl="1">
              <a:buClr>
                <a:srgbClr val="78BE20"/>
              </a:buClr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TIER 1: The Manufacture Missouri Ecosystem</a:t>
            </a:r>
          </a:p>
          <a:p>
            <a:pPr lvl="1">
              <a:buClr>
                <a:srgbClr val="78BE20"/>
              </a:buClr>
              <a:defRPr/>
            </a:pPr>
            <a:r>
              <a:rPr lang="en-US" sz="1600" dirty="0">
                <a:solidFill>
                  <a:srgbClr val="509E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TIER 2: The Innovation Campus</a:t>
            </a:r>
          </a:p>
          <a:p>
            <a:pPr lvl="2">
              <a:buClr>
                <a:srgbClr val="003B49"/>
              </a:buClr>
              <a:defRPr/>
            </a:pPr>
            <a:r>
              <a:rPr lang="en-US" sz="1600" dirty="0">
                <a:solidFill>
                  <a:srgbClr val="003B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for R&amp;D labs, prototyping</a:t>
            </a:r>
          </a:p>
          <a:p>
            <a:pPr lvl="2">
              <a:buClr>
                <a:srgbClr val="003B49"/>
              </a:buClr>
              <a:defRPr/>
            </a:pPr>
            <a:r>
              <a:rPr lang="en-US" sz="1600" dirty="0">
                <a:solidFill>
                  <a:srgbClr val="003B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Asset Database (RAD)</a:t>
            </a:r>
          </a:p>
          <a:p>
            <a:pPr lvl="2">
              <a:buClr>
                <a:srgbClr val="003B49"/>
              </a:buClr>
              <a:defRPr/>
            </a:pPr>
            <a:r>
              <a:rPr lang="en-US" sz="1600" dirty="0">
                <a:solidFill>
                  <a:srgbClr val="003B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Networking with academic and industry experts</a:t>
            </a:r>
            <a:endParaRPr lang="en-US" sz="1600" dirty="0">
              <a:solidFill>
                <a:srgbClr val="509E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78BE20"/>
              </a:buClr>
              <a:defRPr/>
            </a:pPr>
            <a:r>
              <a:rPr lang="en-US" sz="1600" dirty="0">
                <a:solidFill>
                  <a:srgbClr val="003B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TIER 3: The Missouri </a:t>
            </a:r>
            <a:r>
              <a:rPr lang="en-US" sz="1600" dirty="0" err="1">
                <a:solidFill>
                  <a:srgbClr val="003B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Protoplex</a:t>
            </a:r>
            <a:r>
              <a:rPr lang="en-US" sz="1600" dirty="0">
                <a:solidFill>
                  <a:srgbClr val="003B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 </a:t>
            </a:r>
          </a:p>
          <a:p>
            <a:pPr lvl="1">
              <a:buClr>
                <a:srgbClr val="78BE20"/>
              </a:buClr>
              <a:defRPr/>
            </a:pPr>
            <a:endParaRPr lang="en-US" dirty="0">
              <a:solidFill>
                <a:srgbClr val="003B49"/>
              </a:solidFill>
              <a:latin typeface="Orgon Slab" panose="02000503000000020004" pitchFamily="50" charset="0"/>
            </a:endParaRPr>
          </a:p>
          <a:p>
            <a:pPr marL="7937" lvl="1" indent="0">
              <a:buClr>
                <a:srgbClr val="78BE20"/>
              </a:buClr>
              <a:buNone/>
              <a:defRPr/>
            </a:pPr>
            <a:endParaRPr lang="en-US" sz="3600" dirty="0">
              <a:solidFill>
                <a:srgbClr val="003B49"/>
              </a:solidFill>
              <a:latin typeface="Tungsten Book" pitchFamily="50" charset="0"/>
            </a:endParaRPr>
          </a:p>
        </p:txBody>
      </p:sp>
      <p:pic>
        <p:nvPicPr>
          <p:cNvPr id="19" name="Picture 18" descr="A picture containing text, farm machine&#10;&#10;Description automatically generated">
            <a:extLst>
              <a:ext uri="{FF2B5EF4-FFF2-40B4-BE49-F238E27FC236}">
                <a16:creationId xmlns:a16="http://schemas.microsoft.com/office/drawing/2014/main" id="{7111103C-C8F2-4EE0-A879-88FEAAB6A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509" y="1953738"/>
            <a:ext cx="5191886" cy="292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45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52" y="929109"/>
            <a:ext cx="8409998" cy="1250156"/>
          </a:xfrm>
        </p:spPr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Missouri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Protoplex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® is the first building of a proposed six-building campus.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D735B8E-BED0-4914-BFFB-53963F1C89F1}"/>
              </a:ext>
            </a:extLst>
          </p:cNvPr>
          <p:cNvSpPr txBox="1">
            <a:spLocks/>
          </p:cNvSpPr>
          <p:nvPr/>
        </p:nvSpPr>
        <p:spPr>
          <a:xfrm>
            <a:off x="536267" y="2092971"/>
            <a:ext cx="3268422" cy="3132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600"/>
              </a:spcAft>
              <a:buFont typeface="System Font Regular"/>
              <a:buChar char="​"/>
              <a:defRPr sz="2400" b="0" i="0" kern="1200">
                <a:solidFill>
                  <a:schemeClr val="accent6"/>
                </a:solidFill>
                <a:latin typeface="Orgon Slab Medium" panose="02000503000000020004" pitchFamily="2" charset="77"/>
                <a:ea typeface="+mn-ea"/>
                <a:cs typeface="+mn-cs"/>
              </a:defRPr>
            </a:lvl1pPr>
            <a:lvl2pPr marL="342900" indent="-334963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375"/>
              </a:spcAft>
              <a:buClr>
                <a:schemeClr val="accent6"/>
              </a:buClr>
              <a:buSzPct val="80000"/>
              <a:buFont typeface="Wingdings 3" panose="05040102010807070707" pitchFamily="18" charset="2"/>
              <a:buChar char=""/>
              <a:tabLst/>
              <a:defRPr sz="2000" b="0" i="0" kern="1200">
                <a:solidFill>
                  <a:schemeClr val="accent2"/>
                </a:solidFill>
                <a:latin typeface="Orgon Slab" panose="02000503000000020004" pitchFamily="2" charset="77"/>
                <a:ea typeface="+mn-ea"/>
                <a:cs typeface="+mn-cs"/>
              </a:defRPr>
            </a:lvl2pPr>
            <a:lvl3pPr marL="519113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Font typeface="System Font Regular"/>
              <a:buChar char="▸"/>
              <a:tabLst/>
              <a:defRPr sz="2000" b="0" i="0" kern="1200">
                <a:solidFill>
                  <a:schemeClr val="accent2"/>
                </a:solidFill>
                <a:latin typeface="Orgon Slab Light" panose="02000503000000020004" pitchFamily="2" charset="77"/>
                <a:ea typeface="+mn-ea"/>
                <a:cs typeface="+mn-cs"/>
              </a:defRPr>
            </a:lvl3pPr>
            <a:lvl4pPr marL="742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Clr>
                <a:schemeClr val="accent4"/>
              </a:buClr>
              <a:buSzPct val="85000"/>
              <a:buFont typeface="Lucida Grande" panose="020B0600040502020204" pitchFamily="34" charset="0"/>
              <a:buChar char="▪"/>
              <a:tabLst/>
              <a:defRPr sz="1800" b="0" i="0" kern="1200">
                <a:solidFill>
                  <a:schemeClr val="accent2"/>
                </a:solidFill>
                <a:latin typeface="Orgon Slab Light" panose="02000503000000020004" pitchFamily="2" charset="77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System Font Regular"/>
              <a:buChar char="​"/>
              <a:defRPr sz="2800" b="0" i="1" kern="1200">
                <a:solidFill>
                  <a:schemeClr val="accent2"/>
                </a:solidFill>
                <a:latin typeface="Orgon Slab Light" panose="02000503000000020004" pitchFamily="2" charset="77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 Font Regular"/>
              <a:buChar char="​"/>
              <a:defRPr sz="2400" b="0" i="0" kern="1200">
                <a:solidFill>
                  <a:schemeClr val="accent6"/>
                </a:solidFill>
                <a:latin typeface="Orgon Slab Light" panose="02000503000000020004" pitchFamily="2" charset="77"/>
                <a:ea typeface="+mn-ea"/>
                <a:cs typeface="+mn-cs"/>
              </a:defRPr>
            </a:lvl6pPr>
            <a:lvl7pPr marL="0" indent="-4572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.Hiragino Kaku Gothic Interface W3"/>
              <a:buChar char="▷"/>
              <a:defRPr sz="2800" b="0" i="0" kern="1200">
                <a:solidFill>
                  <a:schemeClr val="accent2"/>
                </a:solidFill>
                <a:latin typeface="Orgon Slab Light" panose="02000503000000020004" pitchFamily="2" charset="77"/>
                <a:ea typeface="+mn-ea"/>
                <a:cs typeface="+mn-cs"/>
              </a:defRPr>
            </a:lvl7pPr>
            <a:lvl8pPr marL="0" indent="-44577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4"/>
              </a:buClr>
              <a:buFont typeface=".Hiragino Kaku Gothic Interface W3"/>
              <a:buChar char="◉"/>
              <a:defRPr sz="2400" b="0" i="0" kern="1200">
                <a:solidFill>
                  <a:schemeClr val="bg2"/>
                </a:solidFill>
                <a:latin typeface="Orgon Slab Medium" panose="02000503000000020004" pitchFamily="2" charset="77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ystem Font Regular"/>
              <a:buChar char="​"/>
              <a:defRPr sz="1400" b="0" i="0" kern="1200">
                <a:solidFill>
                  <a:schemeClr val="tx1"/>
                </a:solidFill>
                <a:latin typeface="Orgon Slab Light" panose="02000503000000020004" pitchFamily="2" charset="77"/>
                <a:ea typeface="+mn-ea"/>
                <a:cs typeface="+mn-cs"/>
              </a:defRPr>
            </a:lvl9pPr>
          </a:lstStyle>
          <a:p>
            <a:pPr lvl="1">
              <a:buClr>
                <a:srgbClr val="78BE20"/>
              </a:buClr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TIER 1: The Manufacture Missouri Ecosystem</a:t>
            </a:r>
          </a:p>
          <a:p>
            <a:pPr lvl="1">
              <a:buClr>
                <a:srgbClr val="78BE20"/>
              </a:buClr>
              <a:defRPr/>
            </a:pPr>
            <a:r>
              <a:rPr lang="en-US" sz="1600" dirty="0">
                <a:solidFill>
                  <a:srgbClr val="003B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TIER 2: The Innovation Campus</a:t>
            </a:r>
          </a:p>
          <a:p>
            <a:pPr lvl="1">
              <a:buClr>
                <a:srgbClr val="78BE20"/>
              </a:buClr>
              <a:defRPr/>
            </a:pPr>
            <a:r>
              <a:rPr lang="en-US" sz="1600" dirty="0">
                <a:solidFill>
                  <a:srgbClr val="509E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TIER 3: The Missouri </a:t>
            </a:r>
            <a:r>
              <a:rPr lang="en-US" sz="1600" dirty="0" err="1">
                <a:solidFill>
                  <a:srgbClr val="509E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Protoplex</a:t>
            </a:r>
            <a:r>
              <a:rPr lang="en-US" sz="1600" dirty="0">
                <a:solidFill>
                  <a:srgbClr val="509E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® </a:t>
            </a:r>
          </a:p>
          <a:p>
            <a:pPr lvl="1">
              <a:buClr>
                <a:srgbClr val="78BE20"/>
              </a:buClr>
              <a:defRPr/>
            </a:pPr>
            <a:endParaRPr lang="en-US" sz="1600" dirty="0">
              <a:solidFill>
                <a:srgbClr val="003B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937" lvl="1" indent="0">
              <a:buClr>
                <a:srgbClr val="78BE20"/>
              </a:buClr>
              <a:buNone/>
              <a:defRPr/>
            </a:pPr>
            <a:endParaRPr lang="en-US" sz="3600" dirty="0">
              <a:solidFill>
                <a:srgbClr val="003B49"/>
              </a:solidFill>
              <a:latin typeface="Tungsten Book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184306-220A-4F98-8CBE-9BFCA25CD3BF}"/>
              </a:ext>
            </a:extLst>
          </p:cNvPr>
          <p:cNvSpPr txBox="1"/>
          <p:nvPr/>
        </p:nvSpPr>
        <p:spPr>
          <a:xfrm>
            <a:off x="97505" y="3659041"/>
            <a:ext cx="37765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investment: $105M</a:t>
            </a: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Kummer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Institute Foundation match: $50M</a:t>
            </a: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 of Missouri match (to date): $5M</a:t>
            </a: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Needed match: $50M</a:t>
            </a:r>
          </a:p>
          <a:p>
            <a:pPr defTabSz="685800">
              <a:defRPr/>
            </a:pPr>
            <a:r>
              <a:rPr lang="en-US" sz="12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(Governor Parson’s budget includes the $41.2M match.)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4E4167-EAD5-442C-B051-FD84FDB00F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-2" b="-2"/>
          <a:stretch/>
        </p:blipFill>
        <p:spPr>
          <a:xfrm>
            <a:off x="3943505" y="2044768"/>
            <a:ext cx="5110261" cy="29534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6552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D438C56A-9394-43E2-8157-77374AC8E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24" y="1202811"/>
            <a:ext cx="7752977" cy="718048"/>
          </a:xfrm>
        </p:spPr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What will Missouri S&amp;T become over our next 150 years? 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B2F089A-D1F8-47F5-8865-901A2604A8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92577"/>
            <a:ext cx="7664451" cy="2763441"/>
          </a:xfrm>
        </p:spPr>
        <p:txBody>
          <a:bodyPr>
            <a:no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Phase 1 (1870)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– Land-grant institution, established as a school of mines and metallurgy to meet state and national needs of the Industrial Revolution.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Phase 2 (1915) 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– Expansion into an undergraduate engineering school with the addition of new engineering degree programs provided through passage of the Buford Act.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Phase 3 (late 1950s-early 1960s)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– Space Race-era transition from “School” to “University” with addition of non-STEM degree programs, graduate education, Graduate Center for Materials Research, nuclear reactor.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Phase 4 (today)</a:t>
            </a: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– Transformation into a research university of national stature, with a major initiative to grow research and graduate education.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5081D6C-BF83-4A3D-A2B8-965734CBA97C}"/>
              </a:ext>
            </a:extLst>
          </p:cNvPr>
          <p:cNvSpPr txBox="1">
            <a:spLocks/>
          </p:cNvSpPr>
          <p:nvPr/>
        </p:nvSpPr>
        <p:spPr>
          <a:xfrm>
            <a:off x="628651" y="1131094"/>
            <a:ext cx="7886700" cy="718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accent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0079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774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D438C56A-9394-43E2-8157-77374AC8E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24" y="1202811"/>
            <a:ext cx="7752977" cy="718048"/>
          </a:xfrm>
        </p:spPr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start of a new semester can be a challenging time for our students.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B2F089A-D1F8-47F5-8865-901A2604A8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105077"/>
            <a:ext cx="7245351" cy="2763441"/>
          </a:xfrm>
        </p:spPr>
        <p:txBody>
          <a:bodyPr>
            <a:no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The first four or five weeks of a semester are when students may be most at risk – especially first-year students.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If your students are struggling academically, please notify them of available tutoring.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Use the Academic Alert System via Canvas.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If you suspect students are struggling with their emotional or mental well-being, advise them to visit our counseling office.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If you see something, say something!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5081D6C-BF83-4A3D-A2B8-965734CBA97C}"/>
              </a:ext>
            </a:extLst>
          </p:cNvPr>
          <p:cNvSpPr txBox="1">
            <a:spLocks/>
          </p:cNvSpPr>
          <p:nvPr/>
        </p:nvSpPr>
        <p:spPr>
          <a:xfrm>
            <a:off x="628651" y="1131094"/>
            <a:ext cx="7886700" cy="718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accent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0079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579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1C61F-D3E7-47EF-84D9-0F6546E4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139555"/>
            <a:ext cx="7886700" cy="7180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5081D6C-BF83-4A3D-A2B8-965734CBA97C}"/>
              </a:ext>
            </a:extLst>
          </p:cNvPr>
          <p:cNvSpPr txBox="1">
            <a:spLocks/>
          </p:cNvSpPr>
          <p:nvPr/>
        </p:nvSpPr>
        <p:spPr>
          <a:xfrm>
            <a:off x="628651" y="1131094"/>
            <a:ext cx="7886700" cy="718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accent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0079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836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46314" y="2653393"/>
            <a:ext cx="8514806" cy="3943350"/>
          </a:xfrm>
        </p:spPr>
        <p:txBody>
          <a:bodyPr/>
          <a:lstStyle/>
          <a:p>
            <a:pPr marL="0" indent="0" defTabSz="685800">
              <a:buNone/>
            </a:pPr>
            <a:r>
              <a:rPr lang="en-US" sz="3600" dirty="0">
                <a:latin typeface="Orgon Slab" panose="02000503000000020004" pitchFamily="50" charset="0"/>
              </a:rPr>
              <a:t>IV. 	Administrative Reports</a:t>
            </a:r>
          </a:p>
          <a:p>
            <a:pPr marL="0" indent="0" defTabSz="685800">
              <a:buNone/>
            </a:pPr>
            <a:r>
              <a:rPr lang="en-US" sz="3600" dirty="0"/>
              <a:t>	</a:t>
            </a: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B.	Provost’s Report</a:t>
            </a:r>
            <a:b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</a:b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		C. Potts</a:t>
            </a:r>
          </a:p>
          <a:p>
            <a:pPr marL="0" indent="0" defTabSz="685800">
              <a:buNone/>
            </a:pP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		</a:t>
            </a:r>
          </a:p>
          <a:p>
            <a:pPr marL="0" indent="0" defTabSz="685800">
              <a:buNone/>
            </a:pPr>
            <a:r>
              <a:rPr lang="en-US" sz="3600" b="1" dirty="0">
                <a:latin typeface="Orgon Slab" panose="02000503000000020004" pitchFamily="50" charset="0"/>
              </a:rPr>
              <a:t>	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57898" y="1921865"/>
            <a:ext cx="8184662" cy="473672"/>
          </a:xfrm>
        </p:spPr>
        <p:txBody>
          <a:bodyPr>
            <a:noAutofit/>
          </a:bodyPr>
          <a:lstStyle/>
          <a:p>
            <a:pPr marL="6350" indent="-6350" defTabSz="685800"/>
            <a:r>
              <a:rPr lang="en-US" sz="3600" dirty="0">
                <a:latin typeface="Orgon Slab" panose="02000503000000020004" pitchFamily="50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047559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10790" y="2686050"/>
            <a:ext cx="8197114" cy="3557587"/>
          </a:xfrm>
        </p:spPr>
        <p:txBody>
          <a:bodyPr/>
          <a:lstStyle/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  <a:cs typeface="+mn-cs"/>
              </a:rPr>
              <a:t>The same rules apply over virtual meetings as over in-person meetings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  <a:cs typeface="+mn-cs"/>
              </a:rPr>
              <a:t>Only Senators may debate motions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  <a:cs typeface="+mn-cs"/>
              </a:rPr>
              <a:t>Only Senators can vote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  <a:cs typeface="+mn-cs"/>
              </a:rPr>
              <a:t>If you are not a Senator, or a proxy, you cannot vote or debate 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  <a:cs typeface="+mn-cs"/>
              </a:rPr>
              <a:t>Do not speak over someone, or out of order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Raise your hand within the Zoom app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The President will call on you and then you will have the floor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  <a:cs typeface="+mn-cs"/>
              </a:rPr>
              <a:t>Unless you have been recognized (been told you have the floor), you may not speak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  <a:cs typeface="+mn-cs"/>
              </a:rPr>
              <a:t>Per Robert’s Rules, each Senator is entitled to only speak twice on </a:t>
            </a:r>
            <a:r>
              <a:rPr lang="en-US" sz="2100">
                <a:solidFill>
                  <a:prstClr val="black"/>
                </a:solidFill>
                <a:latin typeface="Calibri" panose="020F0502020204030204"/>
                <a:cs typeface="+mn-cs"/>
              </a:rPr>
              <a:t>each motion.</a:t>
            </a:r>
            <a:endParaRPr lang="en-US" sz="21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6350" lvl="0" indent="-6350" defTabSz="685800">
              <a:buNone/>
            </a:pPr>
            <a:endParaRPr lang="en-US" sz="3600" dirty="0">
              <a:solidFill>
                <a:srgbClr val="003B49"/>
              </a:solidFill>
              <a:latin typeface="Orgon Slab" panose="02000503000000020004" pitchFamily="50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0790" y="1911737"/>
            <a:ext cx="8184662" cy="585208"/>
          </a:xfrm>
        </p:spPr>
        <p:txBody>
          <a:bodyPr>
            <a:noAutofit/>
          </a:bodyPr>
          <a:lstStyle/>
          <a:p>
            <a:r>
              <a:rPr lang="en-US" sz="3600" dirty="0"/>
              <a:t>Meeting procedure</a:t>
            </a:r>
            <a:endParaRPr lang="en-US" sz="3600" dirty="0">
              <a:latin typeface="Orgon Slab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165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7C963-B36C-E14E-84FD-4AE4C0D7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Affairs Update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E0586-79EE-7B4D-B44E-7836CE006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05466"/>
            <a:ext cx="7928052" cy="3404839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Fall-Spring undergraduate retention ~94% (same as previous years) –higher for KVS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New nomination &amp; selection process for  KDF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Student Support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700" dirty="0"/>
              <a:t>Welcome Amy McMillen: interim dir. Advising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700" dirty="0"/>
              <a:t>Welcome Rachel </a:t>
            </a:r>
            <a:r>
              <a:rPr lang="en-US" sz="1700" dirty="0" err="1"/>
              <a:t>Kohman</a:t>
            </a:r>
            <a:r>
              <a:rPr lang="en-US" sz="1700" dirty="0"/>
              <a:t>: </a:t>
            </a:r>
            <a:r>
              <a:rPr lang="en-US" sz="1700" dirty="0" err="1"/>
              <a:t>Kummer</a:t>
            </a:r>
            <a:r>
              <a:rPr lang="en-US" sz="1700" dirty="0"/>
              <a:t> Inst. (KVS/I&amp;EF)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700" dirty="0"/>
              <a:t>Writing Center moving to Library mid-semester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700" dirty="0"/>
              <a:t>Project to streamline student-facing policies &amp; practices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Library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700" dirty="0"/>
              <a:t>Self-check system in full operation</a:t>
            </a:r>
          </a:p>
        </p:txBody>
      </p:sp>
    </p:spTree>
    <p:extLst>
      <p:ext uri="{BB962C8B-B14F-4D97-AF65-F5344CB8AC3E}">
        <p14:creationId xmlns:p14="http://schemas.microsoft.com/office/powerpoint/2010/main" val="682981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2195-161B-DA4D-9B47-1567A7C68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Affairs Update (2)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474F834-6745-0B41-BE0B-BF4CAF297D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05466"/>
            <a:ext cx="7489438" cy="3449443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600" dirty="0" err="1"/>
              <a:t>Coutelle</a:t>
            </a:r>
            <a:r>
              <a:rPr lang="en-US" sz="1600" dirty="0"/>
              <a:t>/dual PhD planned/underway with Silesian UT &amp; Wuhan UT (Civil </a:t>
            </a:r>
            <a:r>
              <a:rPr lang="en-US" sz="1600" dirty="0" err="1"/>
              <a:t>Eng</a:t>
            </a:r>
            <a:r>
              <a:rPr lang="en-US" sz="1600" dirty="0"/>
              <a:t>)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Joint MS w/WUSTL (Health Informatics)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Alignment of KVS &amp; HP in planning stages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Faculty Recruiting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700" dirty="0" err="1"/>
              <a:t>Havener</a:t>
            </a:r>
            <a:r>
              <a:rPr lang="en-US" sz="1700" dirty="0"/>
              <a:t> Chair Math &amp; Statistics: Announcement forthcoming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700" dirty="0" err="1"/>
              <a:t>Kummer</a:t>
            </a:r>
            <a:r>
              <a:rPr lang="en-US" sz="1700" dirty="0"/>
              <a:t> Chair BIT: Finalist interviews scheduled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700" dirty="0" err="1"/>
              <a:t>Steinmeyer</a:t>
            </a:r>
            <a:r>
              <a:rPr lang="en-US" sz="1700" dirty="0"/>
              <a:t> Chair Econ: Interviews pending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700" dirty="0"/>
              <a:t>Dean searches underway. Committees meeting with search firm. Intended offer dates early April.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700" u="sng" dirty="0"/>
              <a:t>Please reach out to your networks</a:t>
            </a:r>
          </a:p>
        </p:txBody>
      </p:sp>
    </p:spTree>
    <p:extLst>
      <p:ext uri="{BB962C8B-B14F-4D97-AF65-F5344CB8AC3E}">
        <p14:creationId xmlns:p14="http://schemas.microsoft.com/office/powerpoint/2010/main" val="2884932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23212" y="2613917"/>
            <a:ext cx="8557502" cy="4244083"/>
          </a:xfrm>
        </p:spPr>
        <p:txBody>
          <a:bodyPr/>
          <a:lstStyle/>
          <a:p>
            <a:pPr marL="0" indent="0" defTabSz="857250">
              <a:buNone/>
            </a:pPr>
            <a:r>
              <a:rPr lang="en-US" sz="3600" dirty="0">
                <a:latin typeface="Orgon Slab" panose="02000503000000020004" pitchFamily="50" charset="0"/>
              </a:rPr>
              <a:t>V.	Campus Reports</a:t>
            </a:r>
          </a:p>
          <a:p>
            <a:pPr marL="858838" lvl="1" indent="-858838" defTabSz="857250">
              <a:buNone/>
              <a:tabLst>
                <a:tab pos="1716088" algn="l"/>
              </a:tabLst>
            </a:pP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	A.	Staff Council</a:t>
            </a:r>
          </a:p>
          <a:p>
            <a:pPr marL="858838" lvl="1" indent="-858838" defTabSz="857250">
              <a:buNone/>
              <a:tabLst>
                <a:tab pos="1716088" algn="l"/>
              </a:tabLst>
            </a:pP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		M. Fowler</a:t>
            </a:r>
          </a:p>
          <a:p>
            <a:pPr marL="400050" lvl="1" indent="0" defTabSz="857250">
              <a:buNone/>
            </a:pPr>
            <a:endParaRPr lang="en-US" sz="2800" dirty="0">
              <a:solidFill>
                <a:srgbClr val="003B49"/>
              </a:solidFill>
              <a:latin typeface="Orgon Slab" panose="02000503000000020004" pitchFamily="50" charset="0"/>
            </a:endParaRPr>
          </a:p>
          <a:p>
            <a:pPr marL="6350" indent="-6350" defTabSz="685800">
              <a:buNone/>
            </a:pPr>
            <a:endParaRPr lang="en-US" sz="3600" dirty="0">
              <a:latin typeface="Orgon Slab" panose="02000503000000020004" pitchFamily="50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0790" y="1790003"/>
            <a:ext cx="8184662" cy="473672"/>
          </a:xfrm>
        </p:spPr>
        <p:txBody>
          <a:bodyPr>
            <a:noAutofit/>
          </a:bodyPr>
          <a:lstStyle/>
          <a:p>
            <a:r>
              <a:rPr lang="en-US" sz="3600" dirty="0">
                <a:latin typeface="Orgon Slab" panose="02000503000000020004" pitchFamily="50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16388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Membership Changes</a:t>
            </a:r>
          </a:p>
          <a:p>
            <a:r>
              <a:rPr lang="en-US" dirty="0"/>
              <a:t>Staff Appreciation Day</a:t>
            </a:r>
          </a:p>
          <a:p>
            <a:pPr lvl="1"/>
            <a:r>
              <a:rPr lang="en-US" dirty="0"/>
              <a:t>May 25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Recruitment Initiative</a:t>
            </a:r>
          </a:p>
          <a:p>
            <a:r>
              <a:rPr lang="en-US" dirty="0"/>
              <a:t>Staff Excellence Awards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Staff Council Update</a:t>
            </a:r>
          </a:p>
        </p:txBody>
      </p:sp>
    </p:spTree>
    <p:extLst>
      <p:ext uri="{BB962C8B-B14F-4D97-AF65-F5344CB8AC3E}">
        <p14:creationId xmlns:p14="http://schemas.microsoft.com/office/powerpoint/2010/main" val="858603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10790" y="2541306"/>
            <a:ext cx="8197114" cy="2673790"/>
          </a:xfrm>
        </p:spPr>
        <p:txBody>
          <a:bodyPr/>
          <a:lstStyle/>
          <a:p>
            <a:pPr marL="0" indent="0" defTabSz="857250">
              <a:buNone/>
            </a:pPr>
            <a:r>
              <a:rPr lang="en-US" sz="3600" dirty="0">
                <a:latin typeface="Orgon Slab" panose="02000503000000020004" pitchFamily="50" charset="0"/>
              </a:rPr>
              <a:t>V.	Campus Reports</a:t>
            </a:r>
          </a:p>
          <a:p>
            <a:pPr marL="858838" lvl="1" indent="-858838" defTabSz="685800">
              <a:buNone/>
            </a:pP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	B.	Student Council</a:t>
            </a:r>
          </a:p>
          <a:p>
            <a:pPr marL="858838" lvl="1" indent="-858838" defTabSz="685800">
              <a:buNone/>
            </a:pP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		A. Aiken</a:t>
            </a:r>
          </a:p>
          <a:p>
            <a:pPr marL="858838" lvl="1" indent="-858838" defTabSz="685800">
              <a:buNone/>
            </a:pPr>
            <a:r>
              <a:rPr lang="en-US" sz="2800" dirty="0">
                <a:solidFill>
                  <a:srgbClr val="003B49"/>
                </a:solidFill>
                <a:latin typeface="Orgon Slab" panose="02000503000000020004" pitchFamily="50" charset="0"/>
              </a:rPr>
              <a:t>				</a:t>
            </a:r>
          </a:p>
          <a:p>
            <a:pPr marL="858838" lvl="1" indent="-858838" defTabSz="685800">
              <a:buNone/>
            </a:pPr>
            <a:r>
              <a:rPr lang="en-US" sz="2800" dirty="0">
                <a:solidFill>
                  <a:srgbClr val="003B49"/>
                </a:solidFill>
                <a:latin typeface="Orgon Slab" panose="02000503000000020004" pitchFamily="50" charset="0"/>
              </a:rPr>
              <a:t>		</a:t>
            </a:r>
          </a:p>
          <a:p>
            <a:pPr marL="6350" indent="-6350" defTabSz="685800">
              <a:buNone/>
            </a:pPr>
            <a:endParaRPr lang="en-US" sz="3600" dirty="0">
              <a:latin typeface="Orgon Slab" panose="02000503000000020004" pitchFamily="50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0790" y="1845062"/>
            <a:ext cx="8184662" cy="473672"/>
          </a:xfrm>
        </p:spPr>
        <p:txBody>
          <a:bodyPr>
            <a:noAutofit/>
          </a:bodyPr>
          <a:lstStyle/>
          <a:p>
            <a:pPr defTabSz="914400"/>
            <a:r>
              <a:rPr lang="en-US" sz="3600" dirty="0">
                <a:latin typeface="Orgon Slab" panose="02000503000000020004" pitchFamily="50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149175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B8438-F785-4C00-BBED-6C33971BF8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253" y="1790002"/>
            <a:ext cx="8903368" cy="4731114"/>
          </a:xfrm>
        </p:spPr>
        <p:txBody>
          <a:bodyPr>
            <a:normAutofit lnSpcReduction="10000"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 Body President Packets will be availab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le starting on January 31st</a:t>
            </a:r>
            <a:endParaRPr lang="en-US" sz="2800" dirty="0">
              <a:solidFill>
                <a:srgbClr val="509E2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509E2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If you have any suggestions of motivated student please send their names my way </a:t>
            </a:r>
            <a:r>
              <a:rPr lang="en-US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ama7gr@mst.edu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Our regular meetings will take place every other week starting on January 25</a:t>
            </a:r>
            <a:r>
              <a:rPr lang="en-US" sz="28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in Carver/Turner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MLK Day of Service went well and we had 50+ participants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Starting the planning of Gonzo Gives Back to take place i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n March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Leadership Conference with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SwiftKick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taking place January 29</a:t>
            </a:r>
            <a:r>
              <a:rPr lang="en-US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213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10790" y="2541306"/>
            <a:ext cx="8197114" cy="2673790"/>
          </a:xfrm>
        </p:spPr>
        <p:txBody>
          <a:bodyPr/>
          <a:lstStyle/>
          <a:p>
            <a:pPr marL="0" indent="0" defTabSz="857250">
              <a:buNone/>
            </a:pPr>
            <a:r>
              <a:rPr lang="en-US" sz="3600" dirty="0">
                <a:latin typeface="Orgon Slab" panose="02000503000000020004" pitchFamily="50" charset="0"/>
              </a:rPr>
              <a:t>V.	Campus Reports</a:t>
            </a:r>
          </a:p>
          <a:p>
            <a:pPr marL="858838" lvl="1" indent="-858838" defTabSz="685800">
              <a:buNone/>
            </a:pP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	C.	Council of Graduate Students</a:t>
            </a:r>
          </a:p>
          <a:p>
            <a:pPr marL="858838" lvl="1" indent="-858838" defTabSz="685800">
              <a:buNone/>
            </a:pP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		M. Nabi</a:t>
            </a:r>
          </a:p>
          <a:p>
            <a:pPr marL="858838" lvl="1" indent="-858838" defTabSz="685800">
              <a:buNone/>
            </a:pPr>
            <a:r>
              <a:rPr lang="en-US" sz="2800" dirty="0">
                <a:solidFill>
                  <a:srgbClr val="003B49"/>
                </a:solidFill>
                <a:latin typeface="Orgon Slab" panose="02000503000000020004" pitchFamily="50" charset="0"/>
              </a:rPr>
              <a:t>			</a:t>
            </a:r>
          </a:p>
          <a:p>
            <a:pPr marL="858838" lvl="1" indent="-858838" defTabSz="685800">
              <a:buNone/>
            </a:pP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	</a:t>
            </a:r>
            <a:r>
              <a:rPr lang="en-US" sz="2800" dirty="0">
                <a:solidFill>
                  <a:srgbClr val="003B49"/>
                </a:solidFill>
                <a:latin typeface="Orgon Slab" panose="02000503000000020004" pitchFamily="50" charset="0"/>
              </a:rPr>
              <a:t>	</a:t>
            </a:r>
          </a:p>
          <a:p>
            <a:pPr marL="858838" lvl="1" indent="-858838" defTabSz="685800">
              <a:buNone/>
            </a:pPr>
            <a:r>
              <a:rPr lang="en-US" sz="2800" dirty="0">
                <a:solidFill>
                  <a:srgbClr val="003B49"/>
                </a:solidFill>
                <a:latin typeface="Orgon Slab" panose="02000503000000020004" pitchFamily="50" charset="0"/>
              </a:rPr>
              <a:t>		</a:t>
            </a:r>
          </a:p>
          <a:p>
            <a:pPr marL="6350" indent="-6350" defTabSz="685800">
              <a:buNone/>
            </a:pPr>
            <a:endParaRPr lang="en-US" sz="3600" dirty="0">
              <a:latin typeface="Orgon Slab" panose="02000503000000020004" pitchFamily="50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0790" y="1845062"/>
            <a:ext cx="8184662" cy="473672"/>
          </a:xfrm>
        </p:spPr>
        <p:txBody>
          <a:bodyPr>
            <a:noAutofit/>
          </a:bodyPr>
          <a:lstStyle/>
          <a:p>
            <a:pPr defTabSz="914400"/>
            <a:r>
              <a:rPr lang="en-US" sz="3600" dirty="0">
                <a:latin typeface="Orgon Slab" panose="02000503000000020004" pitchFamily="50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195383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46314" y="2653393"/>
            <a:ext cx="8514806" cy="3943350"/>
          </a:xfrm>
        </p:spPr>
        <p:txBody>
          <a:bodyPr/>
          <a:lstStyle/>
          <a:p>
            <a:pPr marL="857250" indent="-857250" defTabSz="685800">
              <a:buAutoNum type="romanUcPeriod" startAt="6"/>
            </a:pPr>
            <a:r>
              <a:rPr lang="en-US" sz="3600" dirty="0">
                <a:latin typeface="Orgon Slab" panose="02000503000000020004" pitchFamily="50" charset="0"/>
              </a:rPr>
              <a:t>Special Topic</a:t>
            </a:r>
          </a:p>
          <a:p>
            <a:pPr marL="0" indent="0" defTabSz="685800">
              <a:buNone/>
            </a:pPr>
            <a:r>
              <a:rPr lang="en-US" sz="3600" dirty="0">
                <a:latin typeface="Orgon Slab" panose="02000503000000020004" pitchFamily="50" charset="0"/>
              </a:rPr>
              <a:t>	  Future of Online, Distance and 		       	  Continuing Education</a:t>
            </a:r>
          </a:p>
          <a:p>
            <a:pPr marL="0" indent="0" defTabSz="685800">
              <a:buNone/>
            </a:pPr>
            <a:r>
              <a:rPr lang="en-US" sz="3600" dirty="0"/>
              <a:t>	</a:t>
            </a:r>
            <a:r>
              <a:rPr lang="en-US" sz="3600" dirty="0">
                <a:latin typeface="Orgon Slab" panose="02000503000000020004" pitchFamily="50" charset="0"/>
              </a:rPr>
              <a:t>  </a:t>
            </a:r>
            <a:r>
              <a:rPr lang="en-US" sz="3600" dirty="0">
                <a:solidFill>
                  <a:srgbClr val="000000"/>
                </a:solidFill>
                <a:effectLst/>
                <a:latin typeface="Orgon Slab" panose="02000503000000020004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B. Concepción </a:t>
            </a: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		</a:t>
            </a:r>
          </a:p>
          <a:p>
            <a:pPr marL="0" indent="0" defTabSz="685800">
              <a:buNone/>
            </a:pPr>
            <a:r>
              <a:rPr lang="en-US" sz="3600" b="1" dirty="0">
                <a:latin typeface="Orgon Slab" panose="02000503000000020004" pitchFamily="50" charset="0"/>
              </a:rPr>
              <a:t>	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57898" y="1921865"/>
            <a:ext cx="8184662" cy="473672"/>
          </a:xfrm>
        </p:spPr>
        <p:txBody>
          <a:bodyPr>
            <a:noAutofit/>
          </a:bodyPr>
          <a:lstStyle/>
          <a:p>
            <a:pPr marL="6350" indent="-6350" defTabSz="685800"/>
            <a:r>
              <a:rPr lang="en-US" sz="3600" dirty="0">
                <a:latin typeface="Orgon Slab" panose="02000503000000020004" pitchFamily="50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67416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A088C-BC70-F541-ACCB-E32670139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Corporate and Professional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282AA-909D-6F4C-8E20-B2080F2AC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Partnerships that achieve mutual goals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Cultivate, execute and promote educational programs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Serve as liaison between S&amp;T and Missouri Online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Work with/support faculty to ensure strength of distance programs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b="1" dirty="0"/>
              <a:t>Key issues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Course creation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Revenue sharing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Program development</a:t>
            </a:r>
          </a:p>
        </p:txBody>
      </p:sp>
    </p:spTree>
    <p:extLst>
      <p:ext uri="{BB962C8B-B14F-4D97-AF65-F5344CB8AC3E}">
        <p14:creationId xmlns:p14="http://schemas.microsoft.com/office/powerpoint/2010/main" val="3280899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A088C-BC70-F541-ACCB-E32670139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Corporate and Professional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282AA-909D-6F4C-8E20-B2080F2AC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Launching face-to-face programs in St. Louis Spring 2022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Civil Engineering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Electrical Engineering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Mechanical Engineering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b="1" dirty="0"/>
              <a:t>GEER grant (management and workforce development)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Online, noncredit, four-week courses starting in February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Credential in Systems-level Project Management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Credential in Human Resource Management</a:t>
            </a:r>
          </a:p>
        </p:txBody>
      </p:sp>
    </p:spTree>
    <p:extLst>
      <p:ext uri="{BB962C8B-B14F-4D97-AF65-F5344CB8AC3E}">
        <p14:creationId xmlns:p14="http://schemas.microsoft.com/office/powerpoint/2010/main" val="1604482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10790" y="2686050"/>
            <a:ext cx="8197114" cy="3557587"/>
          </a:xfrm>
        </p:spPr>
        <p:txBody>
          <a:bodyPr/>
          <a:lstStyle/>
          <a:p>
            <a:pPr marL="6350" indent="-6350" defTabSz="685800">
              <a:buFont typeface="+mj-lt"/>
              <a:buAutoNum type="romanUcPeriod"/>
            </a:pP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 	Call to Order and Roll Call</a:t>
            </a:r>
          </a:p>
          <a:p>
            <a:pPr marL="6350" lvl="0" indent="-6350" defTabSz="685800">
              <a:buNone/>
            </a:pP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		D. Westenberg, Secretary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0790" y="1911737"/>
            <a:ext cx="8184662" cy="58520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Orgon Slab" panose="02000503000000020004" pitchFamily="50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194041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46314" y="2653393"/>
            <a:ext cx="8514806" cy="3943350"/>
          </a:xfrm>
        </p:spPr>
        <p:txBody>
          <a:bodyPr/>
          <a:lstStyle/>
          <a:p>
            <a:pPr marL="0" indent="0" defTabSz="685800">
              <a:buNone/>
            </a:pPr>
            <a:r>
              <a:rPr lang="en-US" sz="3600" dirty="0">
                <a:latin typeface="Orgon Slab" panose="02000503000000020004" pitchFamily="50" charset="0"/>
              </a:rPr>
              <a:t>VII. Reports of Standing Committees</a:t>
            </a:r>
          </a:p>
          <a:p>
            <a:pPr marL="0" indent="0" defTabSz="685800">
              <a:buNone/>
            </a:pPr>
            <a:r>
              <a:rPr lang="en-US" sz="3600" dirty="0"/>
              <a:t>	</a:t>
            </a: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A.	Administrative Review 			  		Committee	</a:t>
            </a:r>
          </a:p>
          <a:p>
            <a:pPr marL="0" indent="0" defTabSz="685800">
              <a:buNone/>
            </a:pP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		K. Liu</a:t>
            </a:r>
          </a:p>
          <a:p>
            <a:pPr marL="0" indent="0" defTabSz="685800">
              <a:buNone/>
            </a:pP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		</a:t>
            </a:r>
          </a:p>
          <a:p>
            <a:pPr marL="0" indent="0" defTabSz="685800">
              <a:buNone/>
            </a:pPr>
            <a:r>
              <a:rPr lang="en-US" sz="3600" b="1" dirty="0">
                <a:latin typeface="Orgon Slab" panose="02000503000000020004" pitchFamily="50" charset="0"/>
              </a:rPr>
              <a:t>	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57898" y="1921865"/>
            <a:ext cx="8184662" cy="473672"/>
          </a:xfrm>
        </p:spPr>
        <p:txBody>
          <a:bodyPr>
            <a:noAutofit/>
          </a:bodyPr>
          <a:lstStyle/>
          <a:p>
            <a:pPr marL="6350" indent="-6350" defTabSz="685800"/>
            <a:r>
              <a:rPr lang="en-US" sz="3600" dirty="0">
                <a:latin typeface="Orgon Slab" panose="02000503000000020004" pitchFamily="50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656760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77672" y="1797195"/>
            <a:ext cx="8447964" cy="73985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Administrative Review Committee</a:t>
            </a:r>
          </a:p>
          <a:p>
            <a:pPr algn="ctr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288363" y="2742601"/>
            <a:ext cx="6180602" cy="313958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2011-2022 Members</a:t>
            </a: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Kelvin Erickson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Wayne Huebner</a:t>
            </a:r>
          </a:p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-Ru Lea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Kelly Liu, Chair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947669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2125"/>
            <a:ext cx="2480310" cy="449353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D8D9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Administrative Review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D8D9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Schedule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D8D9DA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Approved by FS on 06/11/2020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D8D9DA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D8D9DA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D8D9DA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D8D9DA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986" y="0"/>
            <a:ext cx="617890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689" y="3998555"/>
            <a:ext cx="2352675" cy="1914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913080"/>
            <a:ext cx="1440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*-Positions not to review</a:t>
            </a:r>
          </a:p>
        </p:txBody>
      </p:sp>
    </p:spTree>
    <p:extLst>
      <p:ext uri="{BB962C8B-B14F-4D97-AF65-F5344CB8AC3E}">
        <p14:creationId xmlns:p14="http://schemas.microsoft.com/office/powerpoint/2010/main" val="1722536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04110" y="1927703"/>
            <a:ext cx="8468300" cy="1679098"/>
          </a:xfrm>
        </p:spPr>
        <p:txBody>
          <a:bodyPr/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Positions for review</a:t>
            </a:r>
            <a:endParaRPr lang="en-US" sz="22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Provost</a:t>
            </a:r>
          </a:p>
          <a:p>
            <a:pPr lvl="1"/>
            <a:r>
              <a:rPr lang="en-US" sz="22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of Advancing Faculty Excellence</a:t>
            </a:r>
          </a:p>
          <a:p>
            <a:pPr lvl="1"/>
            <a:r>
              <a:rPr lang="en-US" sz="22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Information Officer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691808" y="1225425"/>
            <a:ext cx="6180602" cy="556958"/>
          </a:xfrm>
        </p:spPr>
        <p:txBody>
          <a:bodyPr/>
          <a:lstStyle/>
          <a:p>
            <a:r>
              <a:rPr lang="en-US" dirty="0"/>
              <a:t>Administrative Review Committee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D85AFE56-0A4C-4251-B68B-7D46C9472C0F}"/>
              </a:ext>
            </a:extLst>
          </p:cNvPr>
          <p:cNvSpPr txBox="1">
            <a:spLocks/>
          </p:cNvSpPr>
          <p:nvPr/>
        </p:nvSpPr>
        <p:spPr>
          <a:xfrm>
            <a:off x="337850" y="3859467"/>
            <a:ext cx="8468300" cy="175967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2400" b="0" i="0" kern="1200" baseline="0">
                <a:solidFill>
                  <a:srgbClr val="509E2F"/>
                </a:solidFill>
                <a:latin typeface="Orgon Slab ExtraLight"/>
                <a:ea typeface="+mn-ea"/>
                <a:cs typeface="Orgon Slab Extra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 baseline="0">
                <a:solidFill>
                  <a:srgbClr val="509E2F"/>
                </a:solidFill>
                <a:latin typeface="Orgon Slab ExtraLight"/>
                <a:ea typeface="+mn-ea"/>
                <a:cs typeface="Orgon Slab Extra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rgbClr val="509E2F"/>
                </a:solidFill>
                <a:latin typeface="Orgon Slab ExtraLight"/>
                <a:ea typeface="+mn-ea"/>
                <a:cs typeface="Orgon Slab Extra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rgbClr val="509E2F"/>
                </a:solidFill>
                <a:latin typeface="Orgon Slab ExtraLight"/>
                <a:ea typeface="+mn-ea"/>
                <a:cs typeface="Orgon Slab Extra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rgbClr val="509E2F"/>
                </a:solidFill>
                <a:latin typeface="Orgon Slab ExtraLight"/>
                <a:ea typeface="+mn-ea"/>
                <a:cs typeface="Orgon Slab Extra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&gt;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09E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Positions not for review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D8D9D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Vice Provost and Dean of CASB: search ongoing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D8D9D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Vice Provost and Dean CEC: leaving the position in 2022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D8D9DA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Dean of the Library: left the university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D8D9DA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D8D9DA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5366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07601" y="1976188"/>
            <a:ext cx="4505593" cy="387611"/>
          </a:xfrm>
        </p:spPr>
        <p:txBody>
          <a:bodyPr/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Tentative timeline and process</a:t>
            </a:r>
            <a:endParaRPr lang="en-US" b="1" dirty="0">
              <a:solidFill>
                <a:srgbClr val="003B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691808" y="1225425"/>
            <a:ext cx="6180602" cy="556958"/>
          </a:xfrm>
        </p:spPr>
        <p:txBody>
          <a:bodyPr/>
          <a:lstStyle/>
          <a:p>
            <a:r>
              <a:rPr lang="en-US" dirty="0"/>
              <a:t>Administrative Review Committee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0501" y="2563077"/>
          <a:ext cx="8011236" cy="2999715"/>
        </p:xfrm>
        <a:graphic>
          <a:graphicData uri="http://schemas.openxmlformats.org/drawingml/2006/table">
            <a:tbl>
              <a:tblPr firstRow="1" firstCol="1" bandRow="1"/>
              <a:tblGrid>
                <a:gridCol w="5308979">
                  <a:extLst>
                    <a:ext uri="{9D8B030D-6E8A-4147-A177-3AD203B41FA5}">
                      <a16:colId xmlns:a16="http://schemas.microsoft.com/office/drawing/2014/main" val="1275070845"/>
                    </a:ext>
                  </a:extLst>
                </a:gridCol>
                <a:gridCol w="2702257">
                  <a:extLst>
                    <a:ext uri="{9D8B030D-6E8A-4147-A177-3AD203B41FA5}">
                      <a16:colId xmlns:a16="http://schemas.microsoft.com/office/drawing/2014/main" val="407935287"/>
                    </a:ext>
                  </a:extLst>
                </a:gridCol>
              </a:tblGrid>
              <a:tr h="2929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Action</a:t>
                      </a:r>
                      <a:endParaRPr lang="en-US" sz="20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9E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sz="2000" b="1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9E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639227"/>
                  </a:ext>
                </a:extLst>
              </a:tr>
              <a:tr h="2871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509E2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Review list to faculty senate for approval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509E2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January 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984973"/>
                  </a:ext>
                </a:extLst>
              </a:tr>
              <a:tr h="2871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509E2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Job descriptions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509E2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January 28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990911"/>
                  </a:ext>
                </a:extLst>
              </a:tr>
              <a:tr h="2871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509E2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Development of questionnaires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509E2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794258"/>
                  </a:ext>
                </a:extLst>
              </a:tr>
              <a:tr h="2871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509E2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Questionnaires to FS for review/approval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509E2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February 17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888453"/>
                  </a:ext>
                </a:extLst>
              </a:tr>
              <a:tr h="3503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509E2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Statement of accomplishments due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509E2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February 25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079635"/>
                  </a:ext>
                </a:extLst>
              </a:tr>
              <a:tr h="2871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509E2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Review of administrations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509E2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March 11 - March 25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345846"/>
                  </a:ext>
                </a:extLst>
              </a:tr>
              <a:tr h="1800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509E2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Results to FS officers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509E2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April 28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966786"/>
                  </a:ext>
                </a:extLst>
              </a:tr>
              <a:tr h="1800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509E2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Final report to FS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509E2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June 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507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9545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04110" y="2061053"/>
            <a:ext cx="8468300" cy="2460843"/>
          </a:xfrm>
        </p:spPr>
        <p:txBody>
          <a:bodyPr/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Review Participants</a:t>
            </a:r>
          </a:p>
          <a:p>
            <a:pPr marL="0" indent="0">
              <a:buNone/>
            </a:pPr>
            <a:endParaRPr lang="en-US" sz="22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ranked tenure/tenure-track (TT) and ranked non-tenure-track (NTT) faculty, including those holding administration positions, are eligible to participate in the surveys.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691808" y="1225425"/>
            <a:ext cx="6180602" cy="556958"/>
          </a:xfrm>
        </p:spPr>
        <p:txBody>
          <a:bodyPr/>
          <a:lstStyle/>
          <a:p>
            <a:r>
              <a:rPr lang="en-US" dirty="0"/>
              <a:t>Administrative Review Committee</a:t>
            </a:r>
          </a:p>
        </p:txBody>
      </p:sp>
    </p:spTree>
    <p:extLst>
      <p:ext uri="{BB962C8B-B14F-4D97-AF65-F5344CB8AC3E}">
        <p14:creationId xmlns:p14="http://schemas.microsoft.com/office/powerpoint/2010/main" val="2748176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46314" y="2653393"/>
            <a:ext cx="8514806" cy="3943350"/>
          </a:xfrm>
        </p:spPr>
        <p:txBody>
          <a:bodyPr/>
          <a:lstStyle/>
          <a:p>
            <a:pPr marL="0" indent="0" defTabSz="685800">
              <a:buNone/>
            </a:pPr>
            <a:r>
              <a:rPr lang="en-US" sz="3600" dirty="0">
                <a:latin typeface="Orgon Slab" panose="02000503000000020004" pitchFamily="50" charset="0"/>
              </a:rPr>
              <a:t>VII. Reports of Standing Committees</a:t>
            </a:r>
          </a:p>
          <a:p>
            <a:pPr marL="0" indent="0" defTabSz="685800">
              <a:buNone/>
            </a:pPr>
            <a:r>
              <a:rPr lang="en-US" sz="3600" dirty="0"/>
              <a:t>	</a:t>
            </a:r>
            <a:r>
              <a:rPr lang="en-US" sz="3600" dirty="0">
                <a:solidFill>
                  <a:srgbClr val="000000"/>
                </a:solidFill>
                <a:latin typeface="Orgon Slab" panose="02000503000000020004" pitchFamily="50" charset="0"/>
              </a:rPr>
              <a:t>B</a:t>
            </a: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.	Budgetary Affairs</a:t>
            </a:r>
          </a:p>
          <a:p>
            <a:pPr marL="0" indent="0" defTabSz="685800">
              <a:buNone/>
            </a:pP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		M. Fitch</a:t>
            </a:r>
          </a:p>
          <a:p>
            <a:pPr marL="0" indent="0" defTabSz="685800">
              <a:buNone/>
            </a:pPr>
            <a:r>
              <a:rPr lang="en-US" sz="3200" dirty="0">
                <a:solidFill>
                  <a:srgbClr val="003B49"/>
                </a:solidFill>
                <a:latin typeface="Orgon Slab" panose="02000503000000020004" pitchFamily="50" charset="0"/>
              </a:rPr>
              <a:t>		</a:t>
            </a:r>
          </a:p>
          <a:p>
            <a:pPr marL="0" indent="0" defTabSz="685800">
              <a:buNone/>
            </a:pPr>
            <a:r>
              <a:rPr lang="en-US" sz="3600" b="1" dirty="0">
                <a:latin typeface="Orgon Slab" panose="02000503000000020004" pitchFamily="50" charset="0"/>
              </a:rPr>
              <a:t>	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57898" y="1921865"/>
            <a:ext cx="8184662" cy="473672"/>
          </a:xfrm>
        </p:spPr>
        <p:txBody>
          <a:bodyPr>
            <a:noAutofit/>
          </a:bodyPr>
          <a:lstStyle/>
          <a:p>
            <a:pPr marL="6350" indent="-6350" defTabSz="685800"/>
            <a:r>
              <a:rPr lang="en-US" sz="3600" dirty="0">
                <a:latin typeface="Orgon Slab" panose="02000503000000020004" pitchFamily="50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8756253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112065"/>
            <a:ext cx="8343900" cy="3886200"/>
          </a:xfrm>
          <a:ln w="22225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>
                <a:latin typeface="Orgon Slab Medium" panose="02000603000000020004" pitchFamily="50" charset="0"/>
              </a:rPr>
              <a:t>Referrals</a:t>
            </a:r>
          </a:p>
          <a:p>
            <a:r>
              <a:rPr lang="en-US" sz="2700" dirty="0">
                <a:latin typeface="Orgon Slab Medium" panose="02000603000000020004" pitchFamily="50" charset="0"/>
              </a:rPr>
              <a:t>Library budget changes</a:t>
            </a:r>
          </a:p>
          <a:p>
            <a:pPr marL="0" indent="0">
              <a:buNone/>
            </a:pPr>
            <a:r>
              <a:rPr lang="en-US" sz="2700" dirty="0">
                <a:latin typeface="Orgon Slab Medium" panose="02000603000000020004" pitchFamily="50" charset="0"/>
              </a:rPr>
              <a:t>Continuing referrals:</a:t>
            </a:r>
          </a:p>
          <a:p>
            <a:r>
              <a:rPr lang="en-US" sz="2700" dirty="0">
                <a:latin typeface="Orgon Slab Medium" panose="02000603000000020004" pitchFamily="50" charset="0"/>
              </a:rPr>
              <a:t>Report on the “big picture balance sheet”</a:t>
            </a:r>
          </a:p>
          <a:p>
            <a:r>
              <a:rPr lang="en-US" sz="2700" dirty="0">
                <a:latin typeface="Orgon Slab Medium" panose="02000603000000020004" pitchFamily="50" charset="0"/>
              </a:rPr>
              <a:t>Current and next FY budget</a:t>
            </a:r>
          </a:p>
          <a:p>
            <a:pPr marL="0" indent="0">
              <a:buNone/>
            </a:pPr>
            <a:r>
              <a:rPr lang="en-US" sz="2700" dirty="0">
                <a:latin typeface="Orgon Slab Medium" panose="02000603000000020004" pitchFamily="50" charset="0"/>
              </a:rPr>
              <a:t>Non-referrals</a:t>
            </a:r>
          </a:p>
          <a:p>
            <a:r>
              <a:rPr lang="en-US" sz="2700" dirty="0">
                <a:latin typeface="Orgon Slab Medium" panose="02000603000000020004" pitchFamily="50" charset="0"/>
              </a:rPr>
              <a:t>Salary increases/raises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7288" y="1011957"/>
            <a:ext cx="6743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3600" b="1" dirty="0">
                <a:solidFill>
                  <a:srgbClr val="00B050"/>
                </a:solidFill>
                <a:latin typeface="Orgon Slab Medium" panose="02000603000000020004" pitchFamily="50" charset="0"/>
              </a:rPr>
              <a:t>Budgetary Affairs Committee</a:t>
            </a:r>
          </a:p>
          <a:p>
            <a:pPr algn="ctr" defTabSz="685800"/>
            <a:r>
              <a:rPr lang="en-US" sz="3600" b="1" dirty="0">
                <a:solidFill>
                  <a:srgbClr val="00B050"/>
                </a:solidFill>
                <a:latin typeface="Orgon Slab Medium" panose="02000603000000020004" pitchFamily="50" charset="0"/>
              </a:rPr>
              <a:t>Jan 20, 2022</a:t>
            </a:r>
            <a:endParaRPr lang="en-US" sz="3300" dirty="0">
              <a:solidFill>
                <a:srgbClr val="00B050"/>
              </a:solidFill>
              <a:latin typeface="Orgon Slab Medium" panose="020006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7149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D34442B-62E1-466A-AEA5-4A54E7776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391" y="2882470"/>
            <a:ext cx="3892132" cy="3050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F1C4A6-9D1F-4F0A-903E-807776272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5824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  <a:latin typeface="Orgon Slab Medium" panose="02000603000000020004" pitchFamily="50" charset="0"/>
              </a:rPr>
              <a:t>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DECCA-5C7E-40F6-B5D1-0E7397F99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1888299"/>
            <a:ext cx="8411720" cy="107227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dirty="0">
                <a:latin typeface="Orgon Slab Medium" panose="02000603000000020004" pitchFamily="50" charset="0"/>
              </a:rPr>
              <a:t>Two Finds: Operations, Acquisitions</a:t>
            </a:r>
          </a:p>
          <a:p>
            <a:pPr marL="342900" indent="-342900">
              <a:buAutoNum type="arabicParenR"/>
            </a:pPr>
            <a:r>
              <a:rPr lang="en-US" sz="2400" dirty="0">
                <a:latin typeface="Orgon Slab Medium" panose="02000603000000020004" pitchFamily="50" charset="0"/>
              </a:rPr>
              <a:t>Operations</a:t>
            </a:r>
          </a:p>
          <a:p>
            <a:pPr marL="342900" lvl="1" indent="0">
              <a:buNone/>
            </a:pPr>
            <a:r>
              <a:rPr lang="en-US" sz="2100" dirty="0">
                <a:latin typeface="Orgon Slab Medium" panose="02000603000000020004" pitchFamily="50" charset="0"/>
              </a:rPr>
              <a:t>29% decrease in GRA, 2017-2021; 24% cut in S&amp;W, which is 80-90% of costs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53A656C-BC67-42E7-901A-FA33617C3C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2710" y="3341894"/>
          <a:ext cx="3738290" cy="2167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Worksheet" r:id="rId4" imgW="4457835" imgH="2584320" progId="Excel.Sheet.12">
                  <p:embed/>
                </p:oleObj>
              </mc:Choice>
              <mc:Fallback>
                <p:oleObj name="Worksheet" r:id="rId4" imgW="4457835" imgH="2584320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53A656C-BC67-42E7-901A-FA33617C3C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2710" y="3341894"/>
                        <a:ext cx="3738290" cy="2167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ECE6944-4144-41A9-94FE-8DDC9F48080A}"/>
              </a:ext>
            </a:extLst>
          </p:cNvPr>
          <p:cNvSpPr txBox="1"/>
          <p:nvPr/>
        </p:nvSpPr>
        <p:spPr>
          <a:xfrm>
            <a:off x="3052286" y="5633760"/>
            <a:ext cx="16995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050" dirty="0">
                <a:solidFill>
                  <a:srgbClr val="FF0000"/>
                </a:solidFill>
                <a:latin typeface="Calibri" panose="020F0502020204030204"/>
              </a:rPr>
              <a:t>From carry forward balance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6D9D2-8162-43DF-B4E3-6D51E57568A3}"/>
              </a:ext>
            </a:extLst>
          </p:cNvPr>
          <p:cNvSpPr/>
          <p:nvPr/>
        </p:nvSpPr>
        <p:spPr>
          <a:xfrm>
            <a:off x="3052286" y="5272610"/>
            <a:ext cx="152060" cy="481386"/>
          </a:xfrm>
          <a:custGeom>
            <a:avLst/>
            <a:gdLst>
              <a:gd name="connsiteX0" fmla="*/ 82151 w 204615"/>
              <a:gd name="connsiteY0" fmla="*/ 910318 h 918492"/>
              <a:gd name="connsiteX1" fmla="*/ 25001 w 204615"/>
              <a:gd name="connsiteY1" fmla="*/ 845004 h 918492"/>
              <a:gd name="connsiteX2" fmla="*/ 12754 w 204615"/>
              <a:gd name="connsiteY2" fmla="*/ 375558 h 918492"/>
              <a:gd name="connsiteX3" fmla="*/ 204615 w 204615"/>
              <a:gd name="connsiteY3" fmla="*/ 0 h 9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615" h="918492">
                <a:moveTo>
                  <a:pt x="82151" y="910318"/>
                </a:moveTo>
                <a:cubicBezTo>
                  <a:pt x="59359" y="922224"/>
                  <a:pt x="36567" y="934131"/>
                  <a:pt x="25001" y="845004"/>
                </a:cubicBezTo>
                <a:cubicBezTo>
                  <a:pt x="13435" y="755877"/>
                  <a:pt x="-17182" y="516392"/>
                  <a:pt x="12754" y="375558"/>
                </a:cubicBezTo>
                <a:cubicBezTo>
                  <a:pt x="42690" y="234724"/>
                  <a:pt x="123652" y="117362"/>
                  <a:pt x="204615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5DB292-E0D8-4C2A-81D7-2ACEFD6B6E71}"/>
              </a:ext>
            </a:extLst>
          </p:cNvPr>
          <p:cNvSpPr txBox="1"/>
          <p:nvPr/>
        </p:nvSpPr>
        <p:spPr>
          <a:xfrm>
            <a:off x="954050" y="5599700"/>
            <a:ext cx="1144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050" dirty="0">
                <a:solidFill>
                  <a:srgbClr val="FF0000"/>
                </a:solidFill>
                <a:latin typeface="Calibri" panose="020F0502020204030204"/>
              </a:rPr>
              <a:t>2% cut to Provost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E6AC355-0055-44BB-83C9-44D6E9D39FD0}"/>
              </a:ext>
            </a:extLst>
          </p:cNvPr>
          <p:cNvSpPr/>
          <p:nvPr/>
        </p:nvSpPr>
        <p:spPr>
          <a:xfrm flipH="1">
            <a:off x="1896713" y="5277136"/>
            <a:ext cx="155419" cy="439169"/>
          </a:xfrm>
          <a:custGeom>
            <a:avLst/>
            <a:gdLst>
              <a:gd name="connsiteX0" fmla="*/ 82151 w 204615"/>
              <a:gd name="connsiteY0" fmla="*/ 910318 h 918492"/>
              <a:gd name="connsiteX1" fmla="*/ 25001 w 204615"/>
              <a:gd name="connsiteY1" fmla="*/ 845004 h 918492"/>
              <a:gd name="connsiteX2" fmla="*/ 12754 w 204615"/>
              <a:gd name="connsiteY2" fmla="*/ 375558 h 918492"/>
              <a:gd name="connsiteX3" fmla="*/ 204615 w 204615"/>
              <a:gd name="connsiteY3" fmla="*/ 0 h 918492"/>
              <a:gd name="connsiteX0" fmla="*/ 86671 w 209135"/>
              <a:gd name="connsiteY0" fmla="*/ 910318 h 910961"/>
              <a:gd name="connsiteX1" fmla="*/ 14568 w 209135"/>
              <a:gd name="connsiteY1" fmla="*/ 677064 h 910961"/>
              <a:gd name="connsiteX2" fmla="*/ 17274 w 209135"/>
              <a:gd name="connsiteY2" fmla="*/ 375558 h 910961"/>
              <a:gd name="connsiteX3" fmla="*/ 209135 w 209135"/>
              <a:gd name="connsiteY3" fmla="*/ 0 h 910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135" h="910961">
                <a:moveTo>
                  <a:pt x="86671" y="910318"/>
                </a:moveTo>
                <a:cubicBezTo>
                  <a:pt x="63879" y="922224"/>
                  <a:pt x="26134" y="766191"/>
                  <a:pt x="14568" y="677064"/>
                </a:cubicBezTo>
                <a:cubicBezTo>
                  <a:pt x="3002" y="587937"/>
                  <a:pt x="-12662" y="516392"/>
                  <a:pt x="17274" y="375558"/>
                </a:cubicBezTo>
                <a:cubicBezTo>
                  <a:pt x="47210" y="234724"/>
                  <a:pt x="128172" y="117362"/>
                  <a:pt x="209135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6E6A57-B8C0-4B86-A4BB-A1DC33305D54}"/>
              </a:ext>
            </a:extLst>
          </p:cNvPr>
          <p:cNvSpPr txBox="1"/>
          <p:nvPr/>
        </p:nvSpPr>
        <p:spPr>
          <a:xfrm>
            <a:off x="2679746" y="2756808"/>
            <a:ext cx="2622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900" dirty="0">
                <a:solidFill>
                  <a:srgbClr val="FF0000"/>
                </a:solidFill>
                <a:latin typeface="Calibri" panose="020F0502020204030204"/>
              </a:rPr>
              <a:t>2019: Staff Support </a:t>
            </a:r>
            <a:r>
              <a:rPr lang="en-US" sz="900" dirty="0" err="1">
                <a:solidFill>
                  <a:srgbClr val="FF0000"/>
                </a:solidFill>
                <a:latin typeface="Calibri" panose="020F0502020204030204"/>
              </a:rPr>
              <a:t>myVITA</a:t>
            </a:r>
            <a:r>
              <a:rPr lang="en-US" sz="900" dirty="0">
                <a:solidFill>
                  <a:srgbClr val="FF0000"/>
                </a:solidFill>
                <a:latin typeface="Calibri" panose="020F0502020204030204"/>
              </a:rPr>
              <a:t> &amp; “pay to Maggie”, +63K</a:t>
            </a:r>
          </a:p>
          <a:p>
            <a:pPr defTabSz="685800"/>
            <a:r>
              <a:rPr lang="en-US" sz="900" dirty="0">
                <a:solidFill>
                  <a:srgbClr val="FF0000"/>
                </a:solidFill>
                <a:latin typeface="Calibri" panose="020F0502020204030204"/>
              </a:rPr>
              <a:t>2020: Negative Major Project balance, -$55K</a:t>
            </a:r>
          </a:p>
          <a:p>
            <a:pPr defTabSz="685800"/>
            <a:endParaRPr lang="en-US" sz="900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7EB6D28-7F22-4223-B628-258CBDC95CAB}"/>
              </a:ext>
            </a:extLst>
          </p:cNvPr>
          <p:cNvCxnSpPr>
            <a:cxnSpLocks/>
          </p:cNvCxnSpPr>
          <p:nvPr/>
        </p:nvCxnSpPr>
        <p:spPr>
          <a:xfrm flipH="1">
            <a:off x="3016171" y="3568909"/>
            <a:ext cx="85463" cy="112877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7637367-2BD7-4884-A7D8-9951E99DE426}"/>
              </a:ext>
            </a:extLst>
          </p:cNvPr>
          <p:cNvCxnSpPr>
            <a:cxnSpLocks/>
          </p:cNvCxnSpPr>
          <p:nvPr/>
        </p:nvCxnSpPr>
        <p:spPr>
          <a:xfrm>
            <a:off x="3101634" y="3568909"/>
            <a:ext cx="85463" cy="112877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A45FC4-9BD6-4C4D-9894-67322663E681}"/>
              </a:ext>
            </a:extLst>
          </p:cNvPr>
          <p:cNvCxnSpPr/>
          <p:nvPr/>
        </p:nvCxnSpPr>
        <p:spPr>
          <a:xfrm flipV="1">
            <a:off x="3101634" y="3289091"/>
            <a:ext cx="0" cy="27981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052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4C8E19F-1963-47A8-A541-AA26FB1B7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635" y="2567332"/>
            <a:ext cx="4002734" cy="3433418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D793220-21FA-47BD-8F5B-BDC9F3FD65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055" y="2620611"/>
          <a:ext cx="4086225" cy="249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Worksheet" r:id="rId4" imgW="5448116" imgH="3321203" progId="Excel.Sheet.12">
                  <p:embed/>
                </p:oleObj>
              </mc:Choice>
              <mc:Fallback>
                <p:oleObj name="Worksheet" r:id="rId4" imgW="5448116" imgH="3321203" progId="Excel.Sheet.12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9D793220-21FA-47BD-8F5B-BDC9F3FD65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6055" y="2620611"/>
                        <a:ext cx="4086225" cy="2490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F1C4A6-9D1F-4F0A-903E-807776272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5824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  <a:latin typeface="Orgon Slab Medium" panose="02000603000000020004" pitchFamily="50" charset="0"/>
              </a:rPr>
              <a:t>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DECCA-5C7E-40F6-B5D1-0E7397F99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1888299"/>
            <a:ext cx="8411720" cy="1072276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arenR" startAt="2"/>
            </a:pPr>
            <a:r>
              <a:rPr lang="en-US" sz="2400" dirty="0">
                <a:latin typeface="Orgon Slab Medium" panose="02000603000000020004" pitchFamily="50" charset="0"/>
              </a:rPr>
              <a:t>Acquisitions</a:t>
            </a:r>
          </a:p>
          <a:p>
            <a:pPr marL="342900" lvl="1" indent="0">
              <a:buNone/>
            </a:pPr>
            <a:r>
              <a:rPr lang="en-US" sz="2100" dirty="0">
                <a:latin typeface="Orgon Slab Medium" panose="02000603000000020004" pitchFamily="50" charset="0"/>
              </a:rPr>
              <a:t>26% decrease in 5-yr GRA; 29% cut in Journals, 52-66% of costs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9A0C7-C827-41BE-BA37-B636DE858D59}"/>
              </a:ext>
            </a:extLst>
          </p:cNvPr>
          <p:cNvSpPr txBox="1"/>
          <p:nvPr/>
        </p:nvSpPr>
        <p:spPr>
          <a:xfrm>
            <a:off x="246632" y="5111398"/>
            <a:ext cx="31787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900" u="sng" dirty="0">
                <a:solidFill>
                  <a:srgbClr val="FF0000"/>
                </a:solidFill>
                <a:latin typeface="Calibri" panose="020F0502020204030204" pitchFamily="34" charset="0"/>
              </a:rPr>
              <a:t>Transfers</a:t>
            </a:r>
            <a:r>
              <a:rPr lang="en-US" sz="900" dirty="0">
                <a:solidFill>
                  <a:srgbClr val="FF0000"/>
                </a:solidFill>
                <a:latin typeface="Calibri" panose="020F0502020204030204" pitchFamily="34" charset="0"/>
              </a:rPr>
              <a:t> (each yr ; Safari from IT at 13-16 K):</a:t>
            </a:r>
          </a:p>
          <a:p>
            <a:pPr defTabSz="685800"/>
            <a:r>
              <a:rPr lang="en-US" sz="900" dirty="0">
                <a:solidFill>
                  <a:srgbClr val="FF0000"/>
                </a:solidFill>
                <a:latin typeface="Calibri" panose="020F0502020204030204" pitchFamily="34" charset="0"/>
              </a:rPr>
              <a:t>2017 Provost money for </a:t>
            </a:r>
            <a:r>
              <a:rPr lang="en-US" sz="900" dirty="0" err="1">
                <a:solidFill>
                  <a:srgbClr val="FF0000"/>
                </a:solidFill>
                <a:latin typeface="Calibri" panose="020F0502020204030204" pitchFamily="34" charset="0"/>
              </a:rPr>
              <a:t>Bepress</a:t>
            </a:r>
            <a:r>
              <a:rPr lang="en-US" sz="900" dirty="0">
                <a:solidFill>
                  <a:srgbClr val="FF0000"/>
                </a:solidFill>
                <a:latin typeface="Calibri" panose="020F0502020204030204" pitchFamily="34" charset="0"/>
              </a:rPr>
              <a:t>, Web of Science and journals</a:t>
            </a:r>
          </a:p>
          <a:p>
            <a:pPr defTabSz="685800"/>
            <a:r>
              <a:rPr lang="en-US" sz="900" dirty="0">
                <a:solidFill>
                  <a:srgbClr val="FF0000"/>
                </a:solidFill>
                <a:latin typeface="Calibri" panose="020F0502020204030204" pitchFamily="34" charset="0"/>
              </a:rPr>
              <a:t>2018 </a:t>
            </a:r>
          </a:p>
          <a:p>
            <a:pPr defTabSz="685800"/>
            <a:r>
              <a:rPr lang="en-US" sz="900" dirty="0">
                <a:solidFill>
                  <a:srgbClr val="FF0000"/>
                </a:solidFill>
                <a:latin typeface="Calibri" panose="020F0502020204030204" pitchFamily="34" charset="0"/>
              </a:rPr>
              <a:t>2019 Provost money and mini grant</a:t>
            </a:r>
          </a:p>
          <a:p>
            <a:pPr defTabSz="685800"/>
            <a:r>
              <a:rPr lang="en-US" sz="900" dirty="0">
                <a:solidFill>
                  <a:srgbClr val="FF0000"/>
                </a:solidFill>
                <a:latin typeface="Calibri" panose="020F0502020204030204" pitchFamily="34" charset="0"/>
              </a:rPr>
              <a:t>2020 Discretionary fund </a:t>
            </a:r>
          </a:p>
          <a:p>
            <a:pPr defTabSz="685800"/>
            <a:r>
              <a:rPr lang="en-US" sz="900" dirty="0">
                <a:solidFill>
                  <a:srgbClr val="FF0000"/>
                </a:solidFill>
                <a:latin typeface="Calibri" panose="020F0502020204030204" pitchFamily="34" charset="0"/>
              </a:rPr>
              <a:t>2021 F&amp;A</a:t>
            </a:r>
            <a:endParaRPr lang="en-US" sz="9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64D548-3C23-46B1-B8F9-20C412FCF4EA}"/>
              </a:ext>
            </a:extLst>
          </p:cNvPr>
          <p:cNvSpPr txBox="1"/>
          <p:nvPr/>
        </p:nvSpPr>
        <p:spPr>
          <a:xfrm>
            <a:off x="2053731" y="5646341"/>
            <a:ext cx="3278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900" u="sng" dirty="0">
                <a:solidFill>
                  <a:srgbClr val="FF0000"/>
                </a:solidFill>
                <a:latin typeface="Calibri" panose="020F0502020204030204"/>
              </a:rPr>
              <a:t>Staff Resources</a:t>
            </a:r>
            <a:r>
              <a:rPr lang="en-US" sz="900" dirty="0">
                <a:solidFill>
                  <a:srgbClr val="FF0000"/>
                </a:solidFill>
                <a:latin typeface="Calibri" panose="020F0502020204030204"/>
              </a:rPr>
              <a:t>: Catalogers Desktop, Classification Web, GOBI charges, </a:t>
            </a:r>
            <a:r>
              <a:rPr lang="en-US" sz="900" dirty="0" err="1">
                <a:solidFill>
                  <a:srgbClr val="FF0000"/>
                </a:solidFill>
                <a:latin typeface="Calibri" panose="020F0502020204030204"/>
              </a:rPr>
              <a:t>LibGuides</a:t>
            </a:r>
            <a:r>
              <a:rPr lang="en-US" sz="900" dirty="0">
                <a:solidFill>
                  <a:srgbClr val="FF0000"/>
                </a:solidFill>
                <a:latin typeface="Calibri" panose="020F0502020204030204"/>
              </a:rPr>
              <a:t>, </a:t>
            </a:r>
            <a:r>
              <a:rPr lang="en-US" sz="900" dirty="0" err="1">
                <a:solidFill>
                  <a:srgbClr val="FF0000"/>
                </a:solidFill>
                <a:latin typeface="Calibri" panose="020F0502020204030204"/>
              </a:rPr>
              <a:t>Marcive</a:t>
            </a:r>
            <a:r>
              <a:rPr lang="en-US" sz="900" dirty="0">
                <a:solidFill>
                  <a:srgbClr val="FF0000"/>
                </a:solidFill>
                <a:latin typeface="Calibri" panose="020F0502020204030204"/>
              </a:rPr>
              <a:t>, RDA Toolkit (cancelled)</a:t>
            </a:r>
          </a:p>
        </p:txBody>
      </p:sp>
    </p:spTree>
    <p:extLst>
      <p:ext uri="{BB962C8B-B14F-4D97-AF65-F5344CB8AC3E}">
        <p14:creationId xmlns:p14="http://schemas.microsoft.com/office/powerpoint/2010/main" val="2972302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08760" y="2467024"/>
            <a:ext cx="8393725" cy="4254451"/>
          </a:xfrm>
        </p:spPr>
        <p:txBody>
          <a:bodyPr/>
          <a:lstStyle/>
          <a:p>
            <a:pPr marL="857250" indent="-857250" defTabSz="857250">
              <a:buAutoNum type="romanUcPeriod" startAt="2"/>
            </a:pP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Approval of Minutes</a:t>
            </a:r>
          </a:p>
          <a:p>
            <a:pPr marL="1490663" indent="-576263" defTabSz="857250">
              <a:buNone/>
              <a:tabLst>
                <a:tab pos="1490663" algn="l"/>
              </a:tabLst>
            </a:pPr>
            <a:r>
              <a:rPr lang="en-US" sz="3600" dirty="0">
                <a:latin typeface="Orgon Slab" panose="02000503000000020004" pitchFamily="50" charset="0"/>
              </a:rPr>
              <a:t>November 11, 2021</a:t>
            </a:r>
            <a:endParaRPr lang="en-US" sz="1800" dirty="0">
              <a:latin typeface="Orgon Slab" panose="02000503000000020004" pitchFamily="50" charset="0"/>
            </a:endParaRPr>
          </a:p>
          <a:p>
            <a:pPr marL="0" indent="0" defTabSz="857250">
              <a:buNone/>
            </a:pPr>
            <a:endParaRPr lang="en-US" sz="3600" dirty="0">
              <a:latin typeface="Orgon Slab" panose="02000503000000020004" pitchFamily="50" charset="0"/>
            </a:endParaRPr>
          </a:p>
          <a:p>
            <a:pPr marL="0" indent="0" defTabSz="685800">
              <a:buNone/>
            </a:pPr>
            <a:endParaRPr lang="en-US" sz="3600" dirty="0">
              <a:latin typeface="Orgon Slab" panose="02000503000000020004" pitchFamily="50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23242" y="1661995"/>
            <a:ext cx="8184662" cy="58520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Orgon Slab" panose="02000503000000020004" pitchFamily="50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2132872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1C4A6-9D1F-4F0A-903E-807776272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5824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  <a:latin typeface="Orgon Slab Medium" panose="02000603000000020004" pitchFamily="50" charset="0"/>
              </a:rPr>
              <a:t>Budget = no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DECCA-5C7E-40F6-B5D1-0E7397F99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1888298"/>
            <a:ext cx="8411720" cy="3843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Orgon Slab Medium" panose="02000603000000020004" pitchFamily="50" charset="0"/>
              </a:rPr>
              <a:t>Current FY budget</a:t>
            </a:r>
          </a:p>
          <a:p>
            <a:r>
              <a:rPr lang="en-US" sz="2400" dirty="0">
                <a:latin typeface="Orgon Slab Medium" panose="02000603000000020004" pitchFamily="50" charset="0"/>
              </a:rPr>
              <a:t>Enrollment revenue $820k below budgeted</a:t>
            </a:r>
          </a:p>
          <a:p>
            <a:r>
              <a:rPr lang="en-US" sz="2400" dirty="0">
                <a:latin typeface="Orgon Slab Medium" panose="02000603000000020004" pitchFamily="50" charset="0"/>
              </a:rPr>
              <a:t>$2 million deficit = $1 million enrollment contingency, $1 million from one-time monies</a:t>
            </a:r>
          </a:p>
          <a:p>
            <a:pPr marL="0" indent="0">
              <a:buNone/>
            </a:pPr>
            <a:r>
              <a:rPr lang="en-US" sz="2400" dirty="0">
                <a:latin typeface="Orgon Slab Medium" panose="02000603000000020004" pitchFamily="50" charset="0"/>
              </a:rPr>
              <a:t>FY 2023</a:t>
            </a:r>
          </a:p>
          <a:p>
            <a:r>
              <a:rPr lang="en-US" sz="2400" dirty="0">
                <a:latin typeface="Orgon Slab Medium" panose="02000603000000020004" pitchFamily="50" charset="0"/>
              </a:rPr>
              <a:t>Beginning to plan</a:t>
            </a:r>
          </a:p>
          <a:p>
            <a:r>
              <a:rPr lang="en-US" sz="2400" dirty="0">
                <a:latin typeface="Orgon Slab Medium" panose="02000603000000020004" pitchFamily="50" charset="0"/>
              </a:rPr>
              <a:t>Expecting no decline in State support</a:t>
            </a:r>
          </a:p>
          <a:p>
            <a:r>
              <a:rPr lang="en-US" sz="2400" dirty="0">
                <a:latin typeface="Orgon Slab Medium" panose="02000603000000020004" pitchFamily="50" charset="0"/>
              </a:rPr>
              <a:t>Tuition increase likely if State support not increased</a:t>
            </a:r>
          </a:p>
        </p:txBody>
      </p:sp>
    </p:spTree>
    <p:extLst>
      <p:ext uri="{BB962C8B-B14F-4D97-AF65-F5344CB8AC3E}">
        <p14:creationId xmlns:p14="http://schemas.microsoft.com/office/powerpoint/2010/main" val="30636225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166" y="857251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  <a:latin typeface="Orgon Slab Medium" panose="02000603000000020004"/>
              </a:rPr>
              <a:t>General Revenue Budget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23916" y="1907448"/>
          <a:ext cx="5781532" cy="3960848"/>
        </p:xfrm>
        <a:graphic>
          <a:graphicData uri="http://schemas.openxmlformats.org/drawingml/2006/table">
            <a:tbl>
              <a:tblPr/>
              <a:tblGrid>
                <a:gridCol w="1530094">
                  <a:extLst>
                    <a:ext uri="{9D8B030D-6E8A-4147-A177-3AD203B41FA5}">
                      <a16:colId xmlns:a16="http://schemas.microsoft.com/office/drawing/2014/main" val="4009379142"/>
                    </a:ext>
                  </a:extLst>
                </a:gridCol>
                <a:gridCol w="956229">
                  <a:extLst>
                    <a:ext uri="{9D8B030D-6E8A-4147-A177-3AD203B41FA5}">
                      <a16:colId xmlns:a16="http://schemas.microsoft.com/office/drawing/2014/main" val="2804276938"/>
                    </a:ext>
                  </a:extLst>
                </a:gridCol>
                <a:gridCol w="1032011">
                  <a:extLst>
                    <a:ext uri="{9D8B030D-6E8A-4147-A177-3AD203B41FA5}">
                      <a16:colId xmlns:a16="http://schemas.microsoft.com/office/drawing/2014/main" val="2477298164"/>
                    </a:ext>
                  </a:extLst>
                </a:gridCol>
                <a:gridCol w="1131599">
                  <a:extLst>
                    <a:ext uri="{9D8B030D-6E8A-4147-A177-3AD203B41FA5}">
                      <a16:colId xmlns:a16="http://schemas.microsoft.com/office/drawing/2014/main" val="4032256538"/>
                    </a:ext>
                  </a:extLst>
                </a:gridCol>
                <a:gridCol w="1131599">
                  <a:extLst>
                    <a:ext uri="{9D8B030D-6E8A-4147-A177-3AD203B41FA5}">
                      <a16:colId xmlns:a16="http://schemas.microsoft.com/office/drawing/2014/main" val="3314350945"/>
                    </a:ext>
                  </a:extLst>
                </a:gridCol>
              </a:tblGrid>
              <a:tr h="399638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15" marR="5715" marT="571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FY19</a:t>
                      </a:r>
                    </a:p>
                  </a:txBody>
                  <a:tcPr marL="5715" marR="5715" marT="5715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FY20</a:t>
                      </a:r>
                    </a:p>
                  </a:txBody>
                  <a:tcPr marL="5715" marR="5715" marT="571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 21</a:t>
                      </a:r>
                    </a:p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(actual*)</a:t>
                      </a:r>
                    </a:p>
                  </a:txBody>
                  <a:tcPr marL="5715" marR="5715" marT="571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 22 (planning)</a:t>
                      </a:r>
                    </a:p>
                  </a:txBody>
                  <a:tcPr marL="5715" marR="5715" marT="571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492807"/>
                  </a:ext>
                </a:extLst>
              </a:tr>
              <a:tr h="2313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Tuition and Fees</a:t>
                      </a:r>
                    </a:p>
                  </a:txBody>
                  <a:tcPr marL="68580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$124,548,154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$126,853,439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$119,477,148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$119,592,425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54876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Scholarship Allowance</a:t>
                      </a:r>
                    </a:p>
                  </a:txBody>
                  <a:tcPr marL="68580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(37,770,678)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(37,848,888)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(36,149,411)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(38,164,248)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12225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Net Tuition &amp; Fees</a:t>
                      </a:r>
                    </a:p>
                  </a:txBody>
                  <a:tcPr marL="205740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$86,777,476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$89,004,551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$83,327,736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81,428,177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854031"/>
                  </a:ext>
                </a:extLst>
              </a:tr>
              <a:tr h="2313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State Appropriation</a:t>
                      </a:r>
                    </a:p>
                  </a:txBody>
                  <a:tcPr marL="68580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50,185,510 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43,543,499 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45,690,941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53,026,096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012801"/>
                  </a:ext>
                </a:extLst>
              </a:tr>
              <a:tr h="2313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Grant and Contract</a:t>
                      </a:r>
                    </a:p>
                  </a:txBody>
                  <a:tcPr marL="68580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 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 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874458"/>
                  </a:ext>
                </a:extLst>
              </a:tr>
              <a:tr h="2313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Gift Revenues</a:t>
                      </a:r>
                    </a:p>
                  </a:txBody>
                  <a:tcPr marL="68580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481,131 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385,737 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471,909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345,000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008158"/>
                  </a:ext>
                </a:extLst>
              </a:tr>
              <a:tr h="2313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Recovery of F &amp; A</a:t>
                      </a:r>
                    </a:p>
                  </a:txBody>
                  <a:tcPr marL="68580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6,941,286 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6,802,499 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6,496,349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6,493,100 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22868"/>
                  </a:ext>
                </a:extLst>
              </a:tr>
              <a:tr h="4557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Endowment &amp; Investment Income</a:t>
                      </a:r>
                    </a:p>
                  </a:txBody>
                  <a:tcPr marL="68580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1,969,324 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2,035,737 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1,935,710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3,120,243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6856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Sales &amp; Services Income</a:t>
                      </a:r>
                    </a:p>
                  </a:txBody>
                  <a:tcPr marL="68580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989,382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1,177,479 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709,380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1,065,880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134952"/>
                  </a:ext>
                </a:extLst>
              </a:tr>
              <a:tr h="2313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 Incomes</a:t>
                      </a:r>
                    </a:p>
                  </a:txBody>
                  <a:tcPr marL="68580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3,464,299 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2,872,553 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2,209,518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2,958,389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346629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Revenue Contingency</a:t>
                      </a:r>
                    </a:p>
                  </a:txBody>
                  <a:tcPr marL="68580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679291"/>
                  </a:ext>
                </a:extLst>
              </a:tr>
              <a:tr h="2313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Revenues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$150,808,407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$145,822,055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$140,841,544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$148,437,385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70806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614484C-A8C6-4692-A3F0-E30461C5A6E7}"/>
              </a:ext>
            </a:extLst>
          </p:cNvPr>
          <p:cNvSpPr txBox="1"/>
          <p:nvPr/>
        </p:nvSpPr>
        <p:spPr>
          <a:xfrm>
            <a:off x="5077642" y="2323164"/>
            <a:ext cx="97529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defTabSz="685800"/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118,772,425</a:t>
            </a:r>
            <a:endParaRPr lang="en-US" sz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B5015-1998-4E8C-B3B5-ABFBF80ADE5F}"/>
              </a:ext>
            </a:extLst>
          </p:cNvPr>
          <p:cNvSpPr txBox="1"/>
          <p:nvPr/>
        </p:nvSpPr>
        <p:spPr>
          <a:xfrm>
            <a:off x="5136635" y="3009067"/>
            <a:ext cx="97529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defTabSz="685800"/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80,608,177</a:t>
            </a:r>
            <a:endParaRPr lang="en-US" sz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341AD3-4582-499B-8E18-58FA19504D64}"/>
              </a:ext>
            </a:extLst>
          </p:cNvPr>
          <p:cNvSpPr txBox="1"/>
          <p:nvPr/>
        </p:nvSpPr>
        <p:spPr>
          <a:xfrm>
            <a:off x="5077642" y="5661508"/>
            <a:ext cx="975291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defTabSz="685800"/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147,617,385</a:t>
            </a:r>
            <a:endParaRPr lang="en-US" sz="1200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787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1926" y="2089088"/>
          <a:ext cx="6229933" cy="3681824"/>
        </p:xfrm>
        <a:graphic>
          <a:graphicData uri="http://schemas.openxmlformats.org/drawingml/2006/table">
            <a:tbl>
              <a:tblPr/>
              <a:tblGrid>
                <a:gridCol w="1856510">
                  <a:extLst>
                    <a:ext uri="{9D8B030D-6E8A-4147-A177-3AD203B41FA5}">
                      <a16:colId xmlns:a16="http://schemas.microsoft.com/office/drawing/2014/main" val="1736340799"/>
                    </a:ext>
                  </a:extLst>
                </a:gridCol>
                <a:gridCol w="1032442">
                  <a:extLst>
                    <a:ext uri="{9D8B030D-6E8A-4147-A177-3AD203B41FA5}">
                      <a16:colId xmlns:a16="http://schemas.microsoft.com/office/drawing/2014/main" val="4185575723"/>
                    </a:ext>
                  </a:extLst>
                </a:gridCol>
                <a:gridCol w="1103229">
                  <a:extLst>
                    <a:ext uri="{9D8B030D-6E8A-4147-A177-3AD203B41FA5}">
                      <a16:colId xmlns:a16="http://schemas.microsoft.com/office/drawing/2014/main" val="2102563724"/>
                    </a:ext>
                  </a:extLst>
                </a:gridCol>
                <a:gridCol w="1118876">
                  <a:extLst>
                    <a:ext uri="{9D8B030D-6E8A-4147-A177-3AD203B41FA5}">
                      <a16:colId xmlns:a16="http://schemas.microsoft.com/office/drawing/2014/main" val="2476285391"/>
                    </a:ext>
                  </a:extLst>
                </a:gridCol>
                <a:gridCol w="1118876">
                  <a:extLst>
                    <a:ext uri="{9D8B030D-6E8A-4147-A177-3AD203B41FA5}">
                      <a16:colId xmlns:a16="http://schemas.microsoft.com/office/drawing/2014/main" val="59491293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Transfers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FY19</a:t>
                      </a:r>
                    </a:p>
                  </a:txBody>
                  <a:tcPr marL="5715" marR="5715" marT="5715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FY20</a:t>
                      </a:r>
                    </a:p>
                  </a:txBody>
                  <a:tcPr marL="5715" marR="5715" marT="571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 21</a:t>
                      </a:r>
                    </a:p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(actual)</a:t>
                      </a:r>
                    </a:p>
                  </a:txBody>
                  <a:tcPr marL="5715" marR="5715" marT="571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 22 </a:t>
                      </a:r>
                    </a:p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(planning)</a:t>
                      </a:r>
                    </a:p>
                  </a:txBody>
                  <a:tcPr marL="5715" marR="5715" marT="571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6783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Intra Unrestricted CurrentFund</a:t>
                      </a:r>
                    </a:p>
                  </a:txBody>
                  <a:tcPr marL="68580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$6,755,777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$4,442,960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$1,988,391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$1,581,686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858093"/>
                  </a:ext>
                </a:extLst>
              </a:tr>
              <a:tr h="2158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Mandatory Transfers</a:t>
                      </a:r>
                    </a:p>
                  </a:txBody>
                  <a:tcPr marL="68580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(3,778,102)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(3,930,896)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(3,483,219)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(3,197,402)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077104"/>
                  </a:ext>
                </a:extLst>
              </a:tr>
              <a:tr h="2158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NonMandatory Transfers</a:t>
                      </a:r>
                    </a:p>
                  </a:txBody>
                  <a:tcPr marL="68580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(11,607,554)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(6,885,979)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(7,114,077)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(3,446,690)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54535"/>
                  </a:ext>
                </a:extLst>
              </a:tr>
              <a:tr h="2158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Transfers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($8,629,879)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($6,373,915)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($8,608,905)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($5,062,406)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756874"/>
                  </a:ext>
                </a:extLst>
              </a:tr>
              <a:tr h="4074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148196"/>
                  </a:ext>
                </a:extLst>
              </a:tr>
              <a:tr h="3728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Expenditures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333799"/>
                  </a:ext>
                </a:extLst>
              </a:tr>
              <a:tr h="2158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Salaries &amp; Wages</a:t>
                      </a:r>
                    </a:p>
                  </a:txBody>
                  <a:tcPr marL="68580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$83,651,987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$80,232,396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$75,195,068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$79,426,854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659946"/>
                  </a:ext>
                </a:extLst>
              </a:tr>
              <a:tr h="2158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Benefit Expense</a:t>
                      </a:r>
                    </a:p>
                  </a:txBody>
                  <a:tcPr marL="68580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25,475,433 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25,029,887 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24,209,899 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26,626,149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02229"/>
                  </a:ext>
                </a:extLst>
              </a:tr>
              <a:tr h="2158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Compensation</a:t>
                      </a:r>
                    </a:p>
                  </a:txBody>
                  <a:tcPr marL="137160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$109,127,420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$105,262,283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$99,404,966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$106,053,0030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970566"/>
                  </a:ext>
                </a:extLst>
              </a:tr>
              <a:tr h="2158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 Expenses</a:t>
                      </a:r>
                    </a:p>
                  </a:txBody>
                  <a:tcPr marL="68580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38,416,204 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33,205,855 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32,471,617 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37,256,650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148634"/>
                  </a:ext>
                </a:extLst>
              </a:tr>
              <a:tr h="2158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Expenditures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$147,543,624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$138,468,138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$131,876,584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$143,309,653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401513"/>
                  </a:ext>
                </a:extLst>
              </a:tr>
              <a:tr h="215858"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105055"/>
                  </a:ext>
                </a:extLst>
              </a:tr>
              <a:tr h="215858"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47289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14281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  <a:latin typeface="Orgon Slab Medium" panose="02000603000000020004"/>
              </a:rPr>
              <a:t>General Revenue Budget: costs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5E799A-C5FE-4DCE-9A38-F9DC964A4588}"/>
              </a:ext>
            </a:extLst>
          </p:cNvPr>
          <p:cNvSpPr txBox="1"/>
          <p:nvPr/>
        </p:nvSpPr>
        <p:spPr>
          <a:xfrm>
            <a:off x="6369374" y="4238925"/>
            <a:ext cx="16840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2% raise, $250K P&amp;T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8F4643-89BC-4A2D-BA1B-DEC3183F550D}"/>
              </a:ext>
            </a:extLst>
          </p:cNvPr>
          <p:cNvSpPr txBox="1"/>
          <p:nvPr/>
        </p:nvSpPr>
        <p:spPr>
          <a:xfrm>
            <a:off x="6369374" y="4872552"/>
            <a:ext cx="16840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Return to pre-COVID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6069E11-FA4D-401C-9A0A-A1078E530B20}"/>
              </a:ext>
            </a:extLst>
          </p:cNvPr>
          <p:cNvGraphicFramePr>
            <a:graphicFrameLocks noGrp="1"/>
          </p:cNvGraphicFramePr>
          <p:nvPr/>
        </p:nvGraphicFramePr>
        <p:xfrm>
          <a:off x="521833" y="1767402"/>
          <a:ext cx="5781532" cy="231369"/>
        </p:xfrm>
        <a:graphic>
          <a:graphicData uri="http://schemas.openxmlformats.org/drawingml/2006/table">
            <a:tbl>
              <a:tblPr/>
              <a:tblGrid>
                <a:gridCol w="1530094">
                  <a:extLst>
                    <a:ext uri="{9D8B030D-6E8A-4147-A177-3AD203B41FA5}">
                      <a16:colId xmlns:a16="http://schemas.microsoft.com/office/drawing/2014/main" val="1628168818"/>
                    </a:ext>
                  </a:extLst>
                </a:gridCol>
                <a:gridCol w="956229">
                  <a:extLst>
                    <a:ext uri="{9D8B030D-6E8A-4147-A177-3AD203B41FA5}">
                      <a16:colId xmlns:a16="http://schemas.microsoft.com/office/drawing/2014/main" val="1341763912"/>
                    </a:ext>
                  </a:extLst>
                </a:gridCol>
                <a:gridCol w="1032011">
                  <a:extLst>
                    <a:ext uri="{9D8B030D-6E8A-4147-A177-3AD203B41FA5}">
                      <a16:colId xmlns:a16="http://schemas.microsoft.com/office/drawing/2014/main" val="271589979"/>
                    </a:ext>
                  </a:extLst>
                </a:gridCol>
                <a:gridCol w="1131599">
                  <a:extLst>
                    <a:ext uri="{9D8B030D-6E8A-4147-A177-3AD203B41FA5}">
                      <a16:colId xmlns:a16="http://schemas.microsoft.com/office/drawing/2014/main" val="2232154562"/>
                    </a:ext>
                  </a:extLst>
                </a:gridCol>
                <a:gridCol w="1131599">
                  <a:extLst>
                    <a:ext uri="{9D8B030D-6E8A-4147-A177-3AD203B41FA5}">
                      <a16:colId xmlns:a16="http://schemas.microsoft.com/office/drawing/2014/main" val="3972903147"/>
                    </a:ext>
                  </a:extLst>
                </a:gridCol>
              </a:tblGrid>
              <a:tr h="2313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Revenues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$150,808,407</a:t>
                      </a:r>
                    </a:p>
                  </a:txBody>
                  <a:tcPr marL="5715" marR="5715" marT="571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$145,822,055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$140,841,544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$148,437,385</a:t>
                      </a:r>
                    </a:p>
                  </a:txBody>
                  <a:tcPr marL="5715" marR="5715" marT="571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784192"/>
                  </a:ext>
                </a:extLst>
              </a:tr>
            </a:tbl>
          </a:graphicData>
        </a:graphic>
      </p:graphicFrame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A851093-E157-450A-977C-62A80714FAEC}"/>
              </a:ext>
            </a:extLst>
          </p:cNvPr>
          <p:cNvSpPr/>
          <p:nvPr/>
        </p:nvSpPr>
        <p:spPr>
          <a:xfrm>
            <a:off x="4809067" y="4082082"/>
            <a:ext cx="830598" cy="198358"/>
          </a:xfrm>
          <a:custGeom>
            <a:avLst/>
            <a:gdLst>
              <a:gd name="connsiteX0" fmla="*/ 0 w 1716833"/>
              <a:gd name="connsiteY0" fmla="*/ 214769 h 214769"/>
              <a:gd name="connsiteX1" fmla="*/ 923731 w 1716833"/>
              <a:gd name="connsiteY1" fmla="*/ 164 h 214769"/>
              <a:gd name="connsiteX2" fmla="*/ 1716833 w 1716833"/>
              <a:gd name="connsiteY2" fmla="*/ 186777 h 21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6833" h="214769">
                <a:moveTo>
                  <a:pt x="0" y="214769"/>
                </a:moveTo>
                <a:cubicBezTo>
                  <a:pt x="318796" y="109799"/>
                  <a:pt x="637592" y="4829"/>
                  <a:pt x="923731" y="164"/>
                </a:cubicBezTo>
                <a:cubicBezTo>
                  <a:pt x="1209870" y="-4501"/>
                  <a:pt x="1463351" y="91138"/>
                  <a:pt x="1716833" y="186777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133E08-8865-417B-8F19-54125EF521AF}"/>
              </a:ext>
            </a:extLst>
          </p:cNvPr>
          <p:cNvSpPr txBox="1"/>
          <p:nvPr/>
        </p:nvSpPr>
        <p:spPr>
          <a:xfrm>
            <a:off x="5385004" y="3882663"/>
            <a:ext cx="24357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~$3.3 MM vacant staff positions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970E02-FA47-431D-BD2A-274EC57B9442}"/>
              </a:ext>
            </a:extLst>
          </p:cNvPr>
          <p:cNvSpPr txBox="1"/>
          <p:nvPr/>
        </p:nvSpPr>
        <p:spPr>
          <a:xfrm>
            <a:off x="5503759" y="1904320"/>
            <a:ext cx="10367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-2,000,000</a:t>
            </a:r>
            <a:endParaRPr lang="en-US" sz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FE4782-D279-42A7-AD03-843AC0D8F289}"/>
              </a:ext>
            </a:extLst>
          </p:cNvPr>
          <p:cNvSpPr txBox="1"/>
          <p:nvPr/>
        </p:nvSpPr>
        <p:spPr>
          <a:xfrm>
            <a:off x="5520691" y="5265588"/>
            <a:ext cx="2696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-1,000,000   Enrollment contingency</a:t>
            </a:r>
          </a:p>
          <a:p>
            <a:pPr defTabSz="685800"/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-1,000,000   One-time funds</a:t>
            </a:r>
            <a:endParaRPr lang="en-US" sz="1200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59563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1C4A6-9D1F-4F0A-903E-807776272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5824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  <a:latin typeface="Orgon Slab Medium" panose="02000603000000020004" pitchFamily="50" charset="0"/>
              </a:rPr>
              <a:t>Raises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DECCA-5C7E-40F6-B5D1-0E7397F99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1888298"/>
            <a:ext cx="8729360" cy="40112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Orgon Slab Medium" panose="02000603000000020004" pitchFamily="50" charset="0"/>
              </a:rPr>
              <a:t>“Raise” includes </a:t>
            </a:r>
          </a:p>
          <a:p>
            <a:r>
              <a:rPr lang="en-US" dirty="0">
                <a:latin typeface="Orgon Slab Medium" panose="02000603000000020004" pitchFamily="50" charset="0"/>
              </a:rPr>
              <a:t>raise, </a:t>
            </a:r>
          </a:p>
          <a:p>
            <a:r>
              <a:rPr lang="en-US" dirty="0">
                <a:latin typeface="Orgon Slab Medium" panose="02000603000000020004" pitchFamily="50" charset="0"/>
              </a:rPr>
              <a:t>merit, </a:t>
            </a:r>
          </a:p>
          <a:p>
            <a:r>
              <a:rPr lang="en-US" dirty="0">
                <a:latin typeface="Orgon Slab Medium" panose="02000603000000020004" pitchFamily="50" charset="0"/>
              </a:rPr>
              <a:t>market, </a:t>
            </a:r>
          </a:p>
          <a:p>
            <a:r>
              <a:rPr lang="en-US" dirty="0">
                <a:latin typeface="Orgon Slab Medium" panose="02000603000000020004" pitchFamily="50" charset="0"/>
              </a:rPr>
              <a:t>counter-offer, and</a:t>
            </a:r>
          </a:p>
          <a:p>
            <a:r>
              <a:rPr lang="en-US" dirty="0">
                <a:latin typeface="Orgon Slab Medium" panose="02000603000000020004" pitchFamily="50" charset="0"/>
              </a:rPr>
              <a:t>temporary pay increase (e.g. Dep’t Chair, almost always lost at end of service)</a:t>
            </a:r>
          </a:p>
          <a:p>
            <a:pPr marL="0" indent="0">
              <a:buNone/>
            </a:pPr>
            <a:r>
              <a:rPr lang="en-US" dirty="0">
                <a:latin typeface="Orgon Slab Medium" panose="02000603000000020004" pitchFamily="50" charset="0"/>
              </a:rPr>
              <a:t>Excludes:</a:t>
            </a:r>
          </a:p>
          <a:p>
            <a:r>
              <a:rPr lang="en-US" dirty="0">
                <a:latin typeface="Orgon Slab Medium" panose="02000603000000020004" pitchFamily="50" charset="0"/>
              </a:rPr>
              <a:t>promotion (Prof $10K, Teach Prof $6K, Assoc Prof $5K, Assoc Teach Prof $3K)</a:t>
            </a:r>
          </a:p>
          <a:p>
            <a:r>
              <a:rPr lang="en-US" dirty="0">
                <a:latin typeface="Orgon Slab Medium" panose="02000603000000020004" pitchFamily="50" charset="0"/>
              </a:rPr>
              <a:t>Shift from/to administration (i.e. Khayat to VCR)</a:t>
            </a:r>
          </a:p>
        </p:txBody>
      </p:sp>
    </p:spTree>
    <p:extLst>
      <p:ext uri="{BB962C8B-B14F-4D97-AF65-F5344CB8AC3E}">
        <p14:creationId xmlns:p14="http://schemas.microsoft.com/office/powerpoint/2010/main" val="5444363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1C4A6-9D1F-4F0A-903E-807776272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5824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  <a:latin typeface="Orgon Slab Medium" panose="02000603000000020004" pitchFamily="50" charset="0"/>
              </a:rPr>
              <a:t>Notes and Oddities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DECCA-5C7E-40F6-B5D1-0E7397F99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1888298"/>
            <a:ext cx="8729360" cy="3843338"/>
          </a:xfrm>
        </p:spPr>
        <p:txBody>
          <a:bodyPr>
            <a:normAutofit/>
          </a:bodyPr>
          <a:lstStyle/>
          <a:p>
            <a:r>
              <a:rPr lang="en-US" dirty="0">
                <a:latin typeface="Orgon Slab Medium" panose="02000603000000020004" pitchFamily="50" charset="0"/>
              </a:rPr>
              <a:t>Admin = Chancellor and Provost and direct reports, as </a:t>
            </a:r>
            <a:r>
              <a:rPr lang="en-US" u="sng" dirty="0">
                <a:latin typeface="Orgon Slab Medium" panose="02000603000000020004" pitchFamily="50" charset="0"/>
              </a:rPr>
              <a:t>positions</a:t>
            </a:r>
          </a:p>
          <a:p>
            <a:r>
              <a:rPr lang="en-US" dirty="0">
                <a:latin typeface="Orgon Slab Medium" panose="02000603000000020004" pitchFamily="50" charset="0"/>
              </a:rPr>
              <a:t>Exclude retiree continuing pay (e.g. Chancellor’s prof = 1/3 previous)</a:t>
            </a:r>
          </a:p>
          <a:p>
            <a:r>
              <a:rPr lang="en-US" dirty="0">
                <a:latin typeface="Orgon Slab Medium" panose="02000603000000020004" pitchFamily="50" charset="0"/>
              </a:rPr>
              <a:t>CEC 10 departments, 6 interim chairs (Frimpong, Cawlfield, Alajo, Watkins, Moats, Awuah-Offei (“interim director”))</a:t>
            </a:r>
          </a:p>
          <a:p>
            <a:r>
              <a:rPr lang="en-US" dirty="0">
                <a:latin typeface="Orgon Slab Medium" panose="02000603000000020004" pitchFamily="50" charset="0"/>
              </a:rPr>
              <a:t>CASB 11 departments, 4 interim chairs (Bruening, Singler, Davis, Hilgers)</a:t>
            </a:r>
          </a:p>
          <a:p>
            <a:r>
              <a:rPr lang="en-US" dirty="0">
                <a:latin typeface="Orgon Slab Medium" panose="02000603000000020004" pitchFamily="50" charset="0"/>
              </a:rPr>
              <a:t>Dep’t Chair usually +10% TPI, two interim in CASB greater?</a:t>
            </a:r>
          </a:p>
          <a:p>
            <a:r>
              <a:rPr lang="en-US" dirty="0">
                <a:latin typeface="Orgon Slab Medium" panose="02000603000000020004" pitchFamily="50" charset="0"/>
              </a:rPr>
              <a:t>Market and merit increases previously unusual, now common (base raise was ‘raise’, remainder was ‘market’ or ‘merit’)</a:t>
            </a:r>
          </a:p>
        </p:txBody>
      </p:sp>
    </p:spTree>
    <p:extLst>
      <p:ext uri="{BB962C8B-B14F-4D97-AF65-F5344CB8AC3E}">
        <p14:creationId xmlns:p14="http://schemas.microsoft.com/office/powerpoint/2010/main" val="8675671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0428E-71C8-4D37-812B-F1D41BF69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877966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  <a:latin typeface="Orgon Slab" panose="02000503000000020004" pitchFamily="50" charset="0"/>
              </a:rPr>
              <a:t>Chancellor positions	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7E94AA4-E766-4309-BFB9-45A37354F7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2952" y="1670176"/>
          <a:ext cx="7885330" cy="36156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58749">
                  <a:extLst>
                    <a:ext uri="{9D8B030D-6E8A-4147-A177-3AD203B41FA5}">
                      <a16:colId xmlns:a16="http://schemas.microsoft.com/office/drawing/2014/main" val="3974097846"/>
                    </a:ext>
                  </a:extLst>
                </a:gridCol>
                <a:gridCol w="991520">
                  <a:extLst>
                    <a:ext uri="{9D8B030D-6E8A-4147-A177-3AD203B41FA5}">
                      <a16:colId xmlns:a16="http://schemas.microsoft.com/office/drawing/2014/main" val="2887303577"/>
                    </a:ext>
                  </a:extLst>
                </a:gridCol>
                <a:gridCol w="636815">
                  <a:extLst>
                    <a:ext uri="{9D8B030D-6E8A-4147-A177-3AD203B41FA5}">
                      <a16:colId xmlns:a16="http://schemas.microsoft.com/office/drawing/2014/main" val="1914783071"/>
                    </a:ext>
                  </a:extLst>
                </a:gridCol>
                <a:gridCol w="1183446">
                  <a:extLst>
                    <a:ext uri="{9D8B030D-6E8A-4147-A177-3AD203B41FA5}">
                      <a16:colId xmlns:a16="http://schemas.microsoft.com/office/drawing/2014/main" val="548749979"/>
                    </a:ext>
                  </a:extLst>
                </a:gridCol>
                <a:gridCol w="617220">
                  <a:extLst>
                    <a:ext uri="{9D8B030D-6E8A-4147-A177-3AD203B41FA5}">
                      <a16:colId xmlns:a16="http://schemas.microsoft.com/office/drawing/2014/main" val="1973214306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8543715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5877338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0393749"/>
                    </a:ext>
                  </a:extLst>
                </a:gridCol>
                <a:gridCol w="617220">
                  <a:extLst>
                    <a:ext uri="{9D8B030D-6E8A-4147-A177-3AD203B41FA5}">
                      <a16:colId xmlns:a16="http://schemas.microsoft.com/office/drawing/2014/main" val="72090914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Position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AY 21-22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AY 20-21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AY 19-20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AY 18-19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023122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Chancellor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Dehghani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+15%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Dehghani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+11%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Dehghani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r>
                        <a:rPr lang="en-US" sz="1000" dirty="0"/>
                        <a:t>	+39%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Maples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341313" algn="dec"/>
                        </a:tabLst>
                      </a:pPr>
                      <a:r>
                        <a:rPr lang="en-US" sz="1000" dirty="0"/>
                        <a:t>	+1.8%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431231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Provost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Potts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+41.2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Roberts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+1.7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Roberts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r>
                        <a:rPr lang="en-US" sz="1000" dirty="0"/>
                        <a:t>	+20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Marley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341313" algn="dec"/>
                        </a:tabLst>
                      </a:pPr>
                      <a:r>
                        <a:rPr lang="en-US" sz="1000" dirty="0"/>
                        <a:t>	-0.66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087145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VC 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Khayat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+18.3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Tsatsoulis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Tsatsoulis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r>
                        <a:rPr lang="en-US" sz="1000" dirty="0"/>
                        <a:t>	+1.7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Tsatsoulis</a:t>
                      </a:r>
                      <a:r>
                        <a:rPr lang="en-US" sz="1000" dirty="0"/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341313" algn="dec"/>
                        </a:tabLst>
                      </a:pPr>
                      <a:r>
                        <a:rPr lang="en-US" sz="1000" dirty="0"/>
                        <a:t>	+30.50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0227542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VC Adv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Nesbitt</a:t>
                      </a:r>
                      <a:r>
                        <a:rPr lang="en-US" sz="1000" baseline="300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+3.7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Nesbitt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Nesbitt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r>
                        <a:rPr lang="en-US" sz="1000" dirty="0"/>
                        <a:t>	+1.9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Nesbitt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341313" algn="dec"/>
                        </a:tabLst>
                      </a:pPr>
                      <a:r>
                        <a:rPr lang="en-US" sz="1000" dirty="0"/>
                        <a:t>	+4.92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1353163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VC F&amp;O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O’Neil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+7.0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Plain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Plain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r>
                        <a:rPr lang="en-US" sz="1000" dirty="0"/>
                        <a:t>	+1.3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Plain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341313" algn="dec"/>
                        </a:tabLst>
                      </a:pPr>
                      <a:r>
                        <a:rPr lang="en-US" sz="1000" dirty="0"/>
                        <a:t>	+1.75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41662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VC SA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Robinson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+2.9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Robinson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Robinson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r>
                        <a:rPr lang="en-US" sz="1000" dirty="0"/>
                        <a:t>	+2.1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Robinson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341313" algn="dec"/>
                        </a:tabLst>
                      </a:pPr>
                      <a:r>
                        <a:rPr lang="en-US" sz="1000" dirty="0"/>
                        <a:t>	+1.5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1300593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VC (KI)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Roberts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+100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5143418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CDO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Rivera</a:t>
                      </a:r>
                      <a:r>
                        <a:rPr lang="en-US" sz="1000" baseline="30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-20.6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Rivera</a:t>
                      </a:r>
                      <a:r>
                        <a:rPr lang="en-US" sz="1000" baseline="30000" dirty="0"/>
                        <a:t>2</a:t>
                      </a:r>
                      <a:r>
                        <a:rPr lang="en-US" sz="1000" dirty="0"/>
                        <a:t>/Outar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-9.0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Outar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r>
                        <a:rPr lang="en-US" sz="1000" dirty="0"/>
                        <a:t>	+23.6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Outar*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r>
                        <a:rPr lang="en-US" sz="1000" dirty="0"/>
                        <a:t>	+1.16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9206316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CIO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Tang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+9.4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Bookout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+9.4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Bookout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r>
                        <a:rPr lang="en-US" sz="1000" dirty="0"/>
                        <a:t>	-7.4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Uetrecht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341313" algn="dec"/>
                        </a:tabLst>
                      </a:pPr>
                      <a:r>
                        <a:rPr lang="en-US" sz="1000" dirty="0"/>
                        <a:t>	+1.93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5712215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 err="1"/>
                        <a:t>aVC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Careaga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Careaga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+16.1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Careaga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r>
                        <a:rPr lang="en-US" sz="1000" dirty="0"/>
                        <a:t>	+3.7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Careaga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341313" algn="dec"/>
                        </a:tabLst>
                      </a:pPr>
                      <a:r>
                        <a:rPr lang="en-US" sz="1000" dirty="0"/>
                        <a:t>	+4.77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8054826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341313" algn="dec"/>
                        </a:tabLst>
                      </a:pPr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7427614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SUM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 $2,565,181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+28.8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 $2,000,622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+3.5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 $1,933,128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r>
                        <a:rPr lang="en-US" sz="1000" dirty="0"/>
                        <a:t>	+7.5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 $1,797,679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341313" algn="dec"/>
                        </a:tabLst>
                      </a:pPr>
                      <a:r>
                        <a:rPr lang="en-US" sz="1000" dirty="0"/>
                        <a:t>	+5.7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6760595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FE6F65-4EE3-421F-9421-AF7430DA5398}"/>
              </a:ext>
            </a:extLst>
          </p:cNvPr>
          <p:cNvSpPr txBox="1"/>
          <p:nvPr/>
        </p:nvSpPr>
        <p:spPr>
          <a:xfrm>
            <a:off x="628650" y="5557572"/>
            <a:ext cx="295055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aseline="30000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Departure announced</a:t>
            </a:r>
          </a:p>
          <a:p>
            <a:pPr defTabSz="685800"/>
            <a:r>
              <a:rPr lang="en-US" sz="1350" baseline="3000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Not official title; official title Director II</a:t>
            </a:r>
          </a:p>
        </p:txBody>
      </p:sp>
    </p:spTree>
    <p:extLst>
      <p:ext uri="{BB962C8B-B14F-4D97-AF65-F5344CB8AC3E}">
        <p14:creationId xmlns:p14="http://schemas.microsoft.com/office/powerpoint/2010/main" val="5798376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0428E-71C8-4D37-812B-F1D41BF69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877966"/>
            <a:ext cx="7886700" cy="61737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  <a:latin typeface="Orgon Slab" panose="02000503000000020004" pitchFamily="50" charset="0"/>
              </a:rPr>
              <a:t>Provost positions	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7E94AA4-E766-4309-BFB9-45A37354F7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30020" y="1495343"/>
          <a:ext cx="7268109" cy="417195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58749">
                  <a:extLst>
                    <a:ext uri="{9D8B030D-6E8A-4147-A177-3AD203B41FA5}">
                      <a16:colId xmlns:a16="http://schemas.microsoft.com/office/drawing/2014/main" val="3974097846"/>
                    </a:ext>
                  </a:extLst>
                </a:gridCol>
                <a:gridCol w="1139024">
                  <a:extLst>
                    <a:ext uri="{9D8B030D-6E8A-4147-A177-3AD203B41FA5}">
                      <a16:colId xmlns:a16="http://schemas.microsoft.com/office/drawing/2014/main" val="2887303577"/>
                    </a:ext>
                  </a:extLst>
                </a:gridCol>
                <a:gridCol w="575476">
                  <a:extLst>
                    <a:ext uri="{9D8B030D-6E8A-4147-A177-3AD203B41FA5}">
                      <a16:colId xmlns:a16="http://schemas.microsoft.com/office/drawing/2014/main" val="191478307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548749979"/>
                    </a:ext>
                  </a:extLst>
                </a:gridCol>
                <a:gridCol w="617220">
                  <a:extLst>
                    <a:ext uri="{9D8B030D-6E8A-4147-A177-3AD203B41FA5}">
                      <a16:colId xmlns:a16="http://schemas.microsoft.com/office/drawing/2014/main" val="1973214306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8543715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5877338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039374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Position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AY 21-22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AY 20-21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AY 19-20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AY 18-19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023122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Provost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Potts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+41.2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Roberts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+1.7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Roberts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r>
                        <a:rPr lang="en-US" sz="1000" dirty="0"/>
                        <a:t>	+20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Marley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431231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CEC Dean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Wlezien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Wlezien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Wlezien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r>
                        <a:rPr lang="en-US" sz="1000" dirty="0"/>
                        <a:t>	+1.0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Wlezien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087145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CASB Dean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Drowne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+0.5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Drowne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Drowne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r>
                        <a:rPr lang="en-US" sz="1000" dirty="0"/>
                        <a:t>	-1.6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Roberts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0227542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Dep </a:t>
                      </a:r>
                      <a:r>
                        <a:rPr lang="en-US" sz="1000" dirty="0" err="1"/>
                        <a:t>Prov</a:t>
                      </a:r>
                      <a:r>
                        <a:rPr lang="en-US" sz="1000" baseline="30000" dirty="0" err="1"/>
                        <a:t>a,b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Brow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+0.9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Brow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+2.6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Brow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r>
                        <a:rPr lang="en-US" sz="1000" dirty="0"/>
                        <a:t>	+100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41662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VP Enroll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Sivadasan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+2.1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Sivadasan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Sivadasan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r>
                        <a:rPr lang="en-US" sz="1000" dirty="0"/>
                        <a:t>	+36.6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Albers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1300593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VP </a:t>
                      </a:r>
                      <a:r>
                        <a:rPr lang="en-US" sz="1000" dirty="0" err="1"/>
                        <a:t>Acad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Northcut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+1.6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Northcut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Northcut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r>
                        <a:rPr lang="en-US" sz="1000" dirty="0"/>
                        <a:t>	-21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Cawlfield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5712215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VP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Concepcion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+100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8054826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VP DGS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Tsatsoulis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+100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02711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VP Int’l </a:t>
                      </a:r>
                      <a:r>
                        <a:rPr lang="en-US" sz="1000" dirty="0" err="1"/>
                        <a:t>Af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Hofer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+0.6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Hofer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Hofer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r>
                        <a:rPr lang="en-US" sz="1000" dirty="0"/>
                        <a:t>	+1.5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Hofer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203213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AP Admin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-100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Moore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Moore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r>
                        <a:rPr lang="en-US" sz="1000" dirty="0"/>
                        <a:t>	+5.0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Moore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672158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AP Fac </a:t>
                      </a:r>
                      <a:r>
                        <a:rPr lang="en-US" sz="1000" dirty="0" err="1"/>
                        <a:t>Af</a:t>
                      </a:r>
                      <a:r>
                        <a:rPr lang="en-US" sz="1000" baseline="30000" dirty="0" err="1"/>
                        <a:t>a,b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Forciniti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+1.0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Forciniti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Forciniti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r>
                        <a:rPr lang="en-US" sz="1000" dirty="0"/>
                        <a:t>	+1.7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Forciniti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7427614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Spec </a:t>
                      </a:r>
                      <a:r>
                        <a:rPr lang="en-US" sz="1000" dirty="0" err="1"/>
                        <a:t>Asst</a:t>
                      </a:r>
                      <a:r>
                        <a:rPr lang="en-US" sz="1000" baseline="30000" dirty="0" err="1"/>
                        <a:t>a,b</a:t>
                      </a:r>
                      <a:endParaRPr lang="en-US" sz="1000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Stone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+1.2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Stone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-2.3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Stone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r>
                        <a:rPr lang="en-US" sz="1000" dirty="0"/>
                        <a:t>	+136.8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Stone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6760595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512763" algn="dec"/>
                        </a:tabLst>
                      </a:pPr>
                      <a:r>
                        <a:rPr lang="en-US" sz="1000" dirty="0"/>
                        <a:t>	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862322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SUM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$1,919,301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+36.1</a:t>
                      </a:r>
                      <a:endParaRPr lang="en-US" sz="1000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$1,410,250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tabLst>
                          <a:tab pos="401638" algn="dec"/>
                        </a:tabLst>
                      </a:pPr>
                      <a:r>
                        <a:rPr lang="en-US" sz="1000" dirty="0"/>
                        <a:t>	+0.38</a:t>
                      </a:r>
                      <a:r>
                        <a:rPr lang="en-US" sz="1000" baseline="30000" dirty="0"/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$1,404,888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341313" algn="dec"/>
                        </a:tabLst>
                      </a:pPr>
                      <a:r>
                        <a:rPr lang="en-US" sz="1000" dirty="0"/>
                        <a:t>	+5.22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$1,335,145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8029523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26B50B2-D6A5-4C20-AF0B-74AB65EDD90A}"/>
              </a:ext>
            </a:extLst>
          </p:cNvPr>
          <p:cNvSpPr txBox="1"/>
          <p:nvPr/>
        </p:nvSpPr>
        <p:spPr>
          <a:xfrm>
            <a:off x="566531" y="5723751"/>
            <a:ext cx="29105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aseline="30000" dirty="0" err="1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Not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official title; official title Professor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BFA03A-FBDA-42CE-9218-8F6C09D55D7C}"/>
              </a:ext>
            </a:extLst>
          </p:cNvPr>
          <p:cNvSpPr txBox="1"/>
          <p:nvPr/>
        </p:nvSpPr>
        <p:spPr>
          <a:xfrm>
            <a:off x="3498574" y="5723751"/>
            <a:ext cx="18995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aseline="30000" dirty="0" err="1">
                <a:solidFill>
                  <a:prstClr val="black"/>
                </a:solidFill>
                <a:latin typeface="Calibri" panose="020F0502020204030204"/>
              </a:rPr>
              <a:t>b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Fractional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appointment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9573FB-8B25-45EC-B3AA-BFCBD394F4B8}"/>
              </a:ext>
            </a:extLst>
          </p:cNvPr>
          <p:cNvSpPr txBox="1"/>
          <p:nvPr/>
        </p:nvSpPr>
        <p:spPr>
          <a:xfrm>
            <a:off x="6499670" y="5723751"/>
            <a:ext cx="20149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aseline="30000" dirty="0" err="1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Summer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10% cut artefact</a:t>
            </a:r>
          </a:p>
        </p:txBody>
      </p:sp>
    </p:spTree>
    <p:extLst>
      <p:ext uri="{BB962C8B-B14F-4D97-AF65-F5344CB8AC3E}">
        <p14:creationId xmlns:p14="http://schemas.microsoft.com/office/powerpoint/2010/main" val="18705496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4A98-78DA-4DDC-A417-2DE420E6C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  <a:latin typeface="Orgon Slab" panose="02000503000000020004" pitchFamily="50" charset="0"/>
              </a:rPr>
              <a:t>Chairs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D4DA717-AA51-4B7D-84DC-A5A99CF60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94102"/>
            <a:ext cx="7886700" cy="420664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latin typeface="Orgon Slab" panose="02000503000000020004" pitchFamily="50" charset="0"/>
              </a:rPr>
              <a:t>AY 21-22 </a:t>
            </a:r>
          </a:p>
          <a:p>
            <a:r>
              <a:rPr lang="en-US" dirty="0">
                <a:latin typeface="Orgon Slab" panose="02000503000000020004" pitchFamily="50" charset="0"/>
              </a:rPr>
              <a:t>1.32, 1.50, 1.50. 1.51, 1.52, 1.59, 1.78, 2.21, 2.55, 2.63, 6.11</a:t>
            </a:r>
          </a:p>
          <a:p>
            <a:endParaRPr lang="en-US" dirty="0">
              <a:latin typeface="Orgon Slab" panose="02000503000000020004" pitchFamily="50" charset="0"/>
            </a:endParaRPr>
          </a:p>
          <a:p>
            <a:pPr marL="0" indent="0">
              <a:buNone/>
            </a:pPr>
            <a:r>
              <a:rPr lang="en-US" dirty="0">
                <a:latin typeface="Orgon Slab" panose="02000503000000020004" pitchFamily="50" charset="0"/>
              </a:rPr>
              <a:t>AY 20-21 no increases except </a:t>
            </a:r>
          </a:p>
          <a:p>
            <a:r>
              <a:rPr lang="en-US" dirty="0">
                <a:latin typeface="Orgon Slab" panose="02000503000000020004" pitchFamily="50" charset="0"/>
              </a:rPr>
              <a:t>Congratulations, Kwame to Professor (officially MNE no Chair last 4 </a:t>
            </a:r>
            <a:r>
              <a:rPr lang="en-US" dirty="0" err="1">
                <a:latin typeface="Orgon Slab" panose="02000503000000020004" pitchFamily="50" charset="0"/>
              </a:rPr>
              <a:t>yrs</a:t>
            </a:r>
            <a:r>
              <a:rPr lang="en-US" dirty="0">
                <a:latin typeface="Orgon Slab" panose="02000503000000020004" pitchFamily="50" charset="0"/>
              </a:rPr>
              <a:t>)</a:t>
            </a:r>
          </a:p>
          <a:p>
            <a:pPr marL="0" indent="0">
              <a:buNone/>
            </a:pPr>
            <a:endParaRPr lang="en-US" dirty="0">
              <a:latin typeface="Orgon Slab" panose="02000503000000020004" pitchFamily="50" charset="0"/>
            </a:endParaRPr>
          </a:p>
          <a:p>
            <a:pPr marL="0" indent="0">
              <a:buNone/>
            </a:pPr>
            <a:r>
              <a:rPr lang="en-US" dirty="0">
                <a:latin typeface="Orgon Slab" panose="02000503000000020004" pitchFamily="50" charset="0"/>
              </a:rPr>
              <a:t>AY 19-20, 1.5 – 2.6% except: 1 of 11 in CASB and 4 of 9 in CEC:</a:t>
            </a:r>
          </a:p>
          <a:p>
            <a:pPr>
              <a:tabLst>
                <a:tab pos="2099072" algn="r"/>
              </a:tabLst>
            </a:pPr>
            <a:r>
              <a:rPr lang="en-US" dirty="0">
                <a:latin typeface="Orgon Slab" panose="02000503000000020004" pitchFamily="50" charset="0"/>
              </a:rPr>
              <a:t>ALP: 	+  6.6% 	AY 20-21</a:t>
            </a:r>
          </a:p>
          <a:p>
            <a:pPr>
              <a:tabLst>
                <a:tab pos="2099072" algn="r"/>
              </a:tabLst>
            </a:pPr>
            <a:r>
              <a:rPr lang="en-US" dirty="0" err="1">
                <a:latin typeface="Orgon Slab" panose="02000503000000020004" pitchFamily="50" charset="0"/>
              </a:rPr>
              <a:t>CArE</a:t>
            </a:r>
            <a:r>
              <a:rPr lang="en-US" dirty="0">
                <a:latin typeface="Orgon Slab" panose="02000503000000020004" pitchFamily="50" charset="0"/>
              </a:rPr>
              <a:t>:	+4.1%	Merit, AY 19-20</a:t>
            </a:r>
          </a:p>
          <a:p>
            <a:pPr>
              <a:tabLst>
                <a:tab pos="2099072" algn="r"/>
              </a:tabLst>
            </a:pPr>
            <a:r>
              <a:rPr lang="en-US" dirty="0">
                <a:latin typeface="Orgon Slab" panose="02000503000000020004" pitchFamily="50" charset="0"/>
              </a:rPr>
              <a:t>ECE:	+3.3%	Merit, AY 19-20</a:t>
            </a:r>
          </a:p>
          <a:p>
            <a:pPr>
              <a:tabLst>
                <a:tab pos="2099072" algn="r"/>
              </a:tabLst>
            </a:pPr>
            <a:r>
              <a:rPr lang="en-US" dirty="0">
                <a:latin typeface="Orgon Slab" panose="02000503000000020004" pitchFamily="50" charset="0"/>
              </a:rPr>
              <a:t>GGPE:	+5.5%	AY 19-20</a:t>
            </a:r>
          </a:p>
          <a:p>
            <a:pPr>
              <a:tabLst>
                <a:tab pos="2099072" algn="r"/>
              </a:tabLst>
            </a:pPr>
            <a:r>
              <a:rPr lang="en-US" dirty="0">
                <a:latin typeface="Orgon Slab" panose="02000503000000020004" pitchFamily="50" charset="0"/>
              </a:rPr>
              <a:t>MNE:	+5.6%	AY 19-20</a:t>
            </a:r>
          </a:p>
          <a:p>
            <a:pPr>
              <a:tabLst>
                <a:tab pos="2099072" algn="r"/>
              </a:tabLst>
            </a:pPr>
            <a:endParaRPr lang="en-US" dirty="0">
              <a:latin typeface="Orgon Slab" panose="02000503000000020004" pitchFamily="50" charset="0"/>
            </a:endParaRPr>
          </a:p>
          <a:p>
            <a:r>
              <a:rPr lang="en-US" dirty="0">
                <a:latin typeface="Orgon Slab" panose="02000503000000020004" pitchFamily="50" charset="0"/>
              </a:rPr>
              <a:t>Ignores chairperson changes in last two years (History, Math x 2, ChE x 2, Comp Sci x 2, ECE, GGPE, MAE, MSE, NERdS)</a:t>
            </a:r>
          </a:p>
          <a:p>
            <a:r>
              <a:rPr lang="en-US" dirty="0">
                <a:latin typeface="Orgon Slab" panose="02000503000000020004" pitchFamily="50" charset="0"/>
              </a:rPr>
              <a:t>Ignores ROTC commanders, not S&amp;T funded</a:t>
            </a:r>
          </a:p>
          <a:p>
            <a:endParaRPr lang="en-US" dirty="0">
              <a:latin typeface="Orgon Slab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0960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511F9-BE97-4B68-B138-42C49BA81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  <a:latin typeface="Orgon Slab" panose="02000503000000020004" pitchFamily="50" charset="0"/>
              </a:rPr>
              <a:t>Faculty*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82454-C626-4185-8A1F-1469AA38B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26605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500" dirty="0">
                <a:latin typeface="Orgon Slab" panose="02000503000000020004" pitchFamily="50" charset="0"/>
              </a:rPr>
              <a:t>AY 2021-2022</a:t>
            </a:r>
          </a:p>
          <a:p>
            <a:r>
              <a:rPr lang="en-US" sz="1500" dirty="0" err="1">
                <a:latin typeface="Orgon Slab" panose="02000503000000020004" pitchFamily="50" charset="0"/>
              </a:rPr>
              <a:t>Dep’ts</a:t>
            </a:r>
            <a:r>
              <a:rPr lang="en-US" sz="1500" dirty="0">
                <a:latin typeface="Orgon Slab" panose="02000503000000020004" pitchFamily="50" charset="0"/>
              </a:rPr>
              <a:t> varied, 1.13 – 5.74% raise, two groupings = 2.0-2.6 % and 3.3-3.5%</a:t>
            </a:r>
          </a:p>
          <a:p>
            <a:r>
              <a:rPr lang="en-US" sz="1500" dirty="0">
                <a:latin typeface="Orgon Slab" panose="02000503000000020004" pitchFamily="50" charset="0"/>
              </a:rPr>
              <a:t>Faculty range wide (several charts)</a:t>
            </a:r>
          </a:p>
          <a:p>
            <a:pPr marL="0" indent="0">
              <a:buNone/>
            </a:pPr>
            <a:endParaRPr lang="en-US" sz="1500" dirty="0">
              <a:latin typeface="Orgon Slab" panose="02000503000000020004" pitchFamily="50" charset="0"/>
            </a:endParaRPr>
          </a:p>
          <a:p>
            <a:pPr marL="0" indent="0">
              <a:buNone/>
            </a:pPr>
            <a:r>
              <a:rPr lang="en-US" sz="1500" dirty="0">
                <a:latin typeface="Orgon Slab" panose="02000503000000020004" pitchFamily="50" charset="0"/>
              </a:rPr>
              <a:t>AY 2020-2021</a:t>
            </a:r>
          </a:p>
          <a:p>
            <a:r>
              <a:rPr lang="en-US" sz="1500" dirty="0">
                <a:latin typeface="Orgon Slab" panose="02000503000000020004" pitchFamily="50" charset="0"/>
              </a:rPr>
              <a:t>0% raise, few merit, several promotions, eight non-zero cases</a:t>
            </a:r>
          </a:p>
          <a:p>
            <a:endParaRPr lang="en-US" sz="1500" dirty="0">
              <a:latin typeface="Orgon Slab" panose="02000503000000020004" pitchFamily="50" charset="0"/>
            </a:endParaRPr>
          </a:p>
          <a:p>
            <a:pPr marL="0" indent="0">
              <a:buNone/>
            </a:pPr>
            <a:r>
              <a:rPr lang="en-US" sz="1500" dirty="0">
                <a:latin typeface="Orgon Slab" panose="02000503000000020004" pitchFamily="50" charset="0"/>
              </a:rPr>
              <a:t>AY 2019-2020</a:t>
            </a:r>
          </a:p>
          <a:p>
            <a:r>
              <a:rPr lang="en-US" sz="1500" dirty="0" err="1">
                <a:latin typeface="Orgon Slab" panose="02000503000000020004" pitchFamily="50" charset="0"/>
              </a:rPr>
              <a:t>Dep’ts</a:t>
            </a:r>
            <a:r>
              <a:rPr lang="en-US" sz="1500" dirty="0">
                <a:latin typeface="Orgon Slab" panose="02000503000000020004" pitchFamily="50" charset="0"/>
              </a:rPr>
              <a:t> varied, instructed to use 1.5% for all, then 0.5% to top quarter </a:t>
            </a:r>
          </a:p>
          <a:p>
            <a:pPr lvl="1"/>
            <a:r>
              <a:rPr lang="en-US" sz="1500" dirty="0">
                <a:latin typeface="Orgon Slab" panose="02000503000000020004" pitchFamily="50" charset="0"/>
              </a:rPr>
              <a:t>Dominant model was 1-1.5% for many, 3-6% for the rest</a:t>
            </a:r>
          </a:p>
          <a:p>
            <a:pPr lvl="1"/>
            <a:r>
              <a:rPr lang="en-US" sz="1500" dirty="0">
                <a:latin typeface="Orgon Slab" panose="02000503000000020004" pitchFamily="50" charset="0"/>
              </a:rPr>
              <a:t>All 1.5% except one/few below 1% and one/two above 5% (ChE, MAE)</a:t>
            </a:r>
          </a:p>
          <a:p>
            <a:pPr lvl="1"/>
            <a:r>
              <a:rPr lang="en-US" sz="1500" dirty="0">
                <a:latin typeface="Orgon Slab" panose="02000503000000020004" pitchFamily="50" charset="0"/>
              </a:rPr>
              <a:t>0% for a few, 2-4% for the rest (ALP)</a:t>
            </a:r>
          </a:p>
          <a:p>
            <a:pPr lvl="1"/>
            <a:r>
              <a:rPr lang="en-US" sz="1500" dirty="0">
                <a:latin typeface="Orgon Slab" panose="02000503000000020004" pitchFamily="50" charset="0"/>
              </a:rPr>
              <a:t>0.5-1.5% for most, 5-8% a few (</a:t>
            </a:r>
            <a:r>
              <a:rPr lang="en-US" sz="1500" dirty="0" err="1">
                <a:latin typeface="Orgon Slab" panose="02000503000000020004" pitchFamily="50" charset="0"/>
              </a:rPr>
              <a:t>Emgt</a:t>
            </a:r>
            <a:r>
              <a:rPr lang="en-US" sz="1500" dirty="0">
                <a:latin typeface="Orgon Slab" panose="02000503000000020004" pitchFamily="50" charset="0"/>
              </a:rPr>
              <a:t>, GGPE, MNE)</a:t>
            </a:r>
          </a:p>
          <a:p>
            <a:pPr lvl="1"/>
            <a:r>
              <a:rPr lang="en-US" sz="1500" dirty="0">
                <a:latin typeface="Orgon Slab" panose="02000503000000020004" pitchFamily="50" charset="0"/>
              </a:rPr>
              <a:t>1.5% several, 2.0% several, 5% one, 30% one (CS, much churn)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A87B80-30F2-4790-9804-0882ABD5E681}"/>
              </a:ext>
            </a:extLst>
          </p:cNvPr>
          <p:cNvSpPr txBox="1"/>
          <p:nvPr/>
        </p:nvSpPr>
        <p:spPr>
          <a:xfrm>
            <a:off x="921645" y="1760369"/>
            <a:ext cx="73007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350" dirty="0">
                <a:solidFill>
                  <a:srgbClr val="00B050"/>
                </a:solidFill>
                <a:latin typeface="Orgon Slab" panose="02000503000000020004" pitchFamily="50" charset="0"/>
              </a:rPr>
              <a:t>*Did not include Lecturers, Research NTT, Chancellor’s profs, or administrators in numbers</a:t>
            </a:r>
          </a:p>
        </p:txBody>
      </p:sp>
    </p:spTree>
    <p:extLst>
      <p:ext uri="{BB962C8B-B14F-4D97-AF65-F5344CB8AC3E}">
        <p14:creationId xmlns:p14="http://schemas.microsoft.com/office/powerpoint/2010/main" val="6554551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511F9-BE97-4B68-B138-42C49BA81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  <a:latin typeface="Orgon Slab" panose="02000503000000020004" pitchFamily="50" charset="0"/>
              </a:rPr>
              <a:t>AY 21-22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82454-C626-4185-8A1F-1469AA38B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266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>
                <a:latin typeface="Orgon Slab" panose="02000503000000020004" pitchFamily="50" charset="0"/>
              </a:rPr>
              <a:t>Department</a:t>
            </a:r>
          </a:p>
          <a:p>
            <a:endParaRPr lang="en-US" sz="1500" dirty="0">
              <a:latin typeface="Orgon Slab" panose="02000503000000020004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A87B80-30F2-4790-9804-0882ABD5E681}"/>
              </a:ext>
            </a:extLst>
          </p:cNvPr>
          <p:cNvSpPr txBox="1"/>
          <p:nvPr/>
        </p:nvSpPr>
        <p:spPr>
          <a:xfrm>
            <a:off x="921645" y="1760369"/>
            <a:ext cx="73007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350" dirty="0">
                <a:solidFill>
                  <a:srgbClr val="00B050"/>
                </a:solidFill>
                <a:latin typeface="Orgon Slab" panose="02000503000000020004" pitchFamily="50" charset="0"/>
              </a:rPr>
              <a:t>*Did not include Lecturers, Research NTT, Chancellor’s profs, or administrators in numbers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D09CBD-7564-44A5-8AD4-6B9F0B686BE6}"/>
              </a:ext>
            </a:extLst>
          </p:cNvPr>
          <p:cNvCxnSpPr>
            <a:cxnSpLocks/>
            <a:stCxn id="7" idx="0"/>
            <a:endCxn id="18" idx="0"/>
          </p:cNvCxnSpPr>
          <p:nvPr/>
        </p:nvCxnSpPr>
        <p:spPr>
          <a:xfrm flipV="1">
            <a:off x="975570" y="3119920"/>
            <a:ext cx="6116737" cy="104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6279FF-E7F8-46E6-966E-1E167457A3BB}"/>
              </a:ext>
            </a:extLst>
          </p:cNvPr>
          <p:cNvSpPr txBox="1"/>
          <p:nvPr/>
        </p:nvSpPr>
        <p:spPr>
          <a:xfrm>
            <a:off x="839154" y="3130416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BBAEC6-4578-4AC4-A4A9-8247AD86DA3B}"/>
              </a:ext>
            </a:extLst>
          </p:cNvPr>
          <p:cNvSpPr txBox="1"/>
          <p:nvPr/>
        </p:nvSpPr>
        <p:spPr>
          <a:xfrm>
            <a:off x="1862491" y="3127634"/>
            <a:ext cx="2262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1D9137-0F9C-4620-BA70-590B4FECFC01}"/>
              </a:ext>
            </a:extLst>
          </p:cNvPr>
          <p:cNvSpPr txBox="1"/>
          <p:nvPr/>
        </p:nvSpPr>
        <p:spPr>
          <a:xfrm>
            <a:off x="2885827" y="3127634"/>
            <a:ext cx="2262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260B3F-5767-4E3F-86D8-260053B8360E}"/>
              </a:ext>
            </a:extLst>
          </p:cNvPr>
          <p:cNvSpPr txBox="1"/>
          <p:nvPr/>
        </p:nvSpPr>
        <p:spPr>
          <a:xfrm>
            <a:off x="3909164" y="3127634"/>
            <a:ext cx="2262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544143-E525-497F-A5BF-78A5DB91A715}"/>
              </a:ext>
            </a:extLst>
          </p:cNvPr>
          <p:cNvSpPr txBox="1"/>
          <p:nvPr/>
        </p:nvSpPr>
        <p:spPr>
          <a:xfrm>
            <a:off x="4932501" y="3119920"/>
            <a:ext cx="2262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86A953-A685-4FD0-81DE-8EC9E2E92548}"/>
              </a:ext>
            </a:extLst>
          </p:cNvPr>
          <p:cNvSpPr txBox="1"/>
          <p:nvPr/>
        </p:nvSpPr>
        <p:spPr>
          <a:xfrm>
            <a:off x="5955838" y="3119920"/>
            <a:ext cx="2262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992A4F-3B04-4A49-84A6-153E8D7929F1}"/>
              </a:ext>
            </a:extLst>
          </p:cNvPr>
          <p:cNvSpPr txBox="1"/>
          <p:nvPr/>
        </p:nvSpPr>
        <p:spPr>
          <a:xfrm>
            <a:off x="6979174" y="3119920"/>
            <a:ext cx="2262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DC3D0A-CE30-4B67-8172-6A2F82EFCCC7}"/>
              </a:ext>
            </a:extLst>
          </p:cNvPr>
          <p:cNvSpPr txBox="1"/>
          <p:nvPr/>
        </p:nvSpPr>
        <p:spPr>
          <a:xfrm rot="17830925">
            <a:off x="1745384" y="2711475"/>
            <a:ext cx="7294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Econ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7C526F-33A6-4E70-BC0D-207CE931BF64}"/>
              </a:ext>
            </a:extLst>
          </p:cNvPr>
          <p:cNvSpPr txBox="1"/>
          <p:nvPr/>
        </p:nvSpPr>
        <p:spPr>
          <a:xfrm rot="17830925">
            <a:off x="2559167" y="2556340"/>
            <a:ext cx="8143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Engl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&amp;TC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1267A8-008C-4FB3-87BE-BFFBD5085FC6}"/>
              </a:ext>
            </a:extLst>
          </p:cNvPr>
          <p:cNvSpPr txBox="1"/>
          <p:nvPr/>
        </p:nvSpPr>
        <p:spPr>
          <a:xfrm rot="17830925">
            <a:off x="2571673" y="3189210"/>
            <a:ext cx="688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Physics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089C0A-C30F-4A7F-9432-01357B56C931}"/>
              </a:ext>
            </a:extLst>
          </p:cNvPr>
          <p:cNvSpPr txBox="1"/>
          <p:nvPr/>
        </p:nvSpPr>
        <p:spPr>
          <a:xfrm rot="17830925">
            <a:off x="2900437" y="2815385"/>
            <a:ext cx="5164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MAE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36F2F6-0491-433B-A26E-027DFAB8871C}"/>
              </a:ext>
            </a:extLst>
          </p:cNvPr>
          <p:cNvSpPr txBox="1"/>
          <p:nvPr/>
        </p:nvSpPr>
        <p:spPr>
          <a:xfrm rot="17830925">
            <a:off x="2986987" y="3133528"/>
            <a:ext cx="5934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Chem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9AC3D4-7C80-44F0-A988-DD47E5B0821B}"/>
              </a:ext>
            </a:extLst>
          </p:cNvPr>
          <p:cNvSpPr txBox="1"/>
          <p:nvPr/>
        </p:nvSpPr>
        <p:spPr>
          <a:xfrm>
            <a:off x="839154" y="3590617"/>
            <a:ext cx="2802935" cy="237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Econ	1.29	CS	3.14</a:t>
            </a:r>
          </a:p>
          <a:p>
            <a:pPr defTabSz="685800"/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Engl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&amp; TC	2.01	GGPE	3.25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Physics	2.04	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Emgt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	3.34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MAE	2.16	Hist &amp; PS	3.39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Chem	2.38	BIT	3.40</a:t>
            </a:r>
          </a:p>
          <a:p>
            <a:pPr defTabSz="685800"/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CArE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	2.41	Math	3.41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ECE	2.48	TEC	3.54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Psych	2.50	MSE	3.98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Bio Sci	2.57	Che	4.08</a:t>
            </a:r>
          </a:p>
          <a:p>
            <a:pPr defTabSz="685800"/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MinE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	2.57	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NucE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	5.74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ALP	2.61		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715C1F-3EA9-4AAE-B76E-F8B99B19D6B6}"/>
              </a:ext>
            </a:extLst>
          </p:cNvPr>
          <p:cNvSpPr txBox="1"/>
          <p:nvPr/>
        </p:nvSpPr>
        <p:spPr>
          <a:xfrm rot="17830925">
            <a:off x="3160279" y="2817523"/>
            <a:ext cx="5229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CArE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C98333-7589-40C1-A8DA-4F0A1B6CB2A3}"/>
              </a:ext>
            </a:extLst>
          </p:cNvPr>
          <p:cNvSpPr txBox="1"/>
          <p:nvPr/>
        </p:nvSpPr>
        <p:spPr>
          <a:xfrm rot="17830925">
            <a:off x="3198367" y="3098501"/>
            <a:ext cx="4455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ECE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D091AB-380F-4601-9832-810F883244FB}"/>
              </a:ext>
            </a:extLst>
          </p:cNvPr>
          <p:cNvSpPr txBox="1"/>
          <p:nvPr/>
        </p:nvSpPr>
        <p:spPr>
          <a:xfrm rot="17830925">
            <a:off x="3235327" y="2447911"/>
            <a:ext cx="5774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Psych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2231EF-ED6B-4CE5-8844-E974EF551566}"/>
              </a:ext>
            </a:extLst>
          </p:cNvPr>
          <p:cNvSpPr txBox="1"/>
          <p:nvPr/>
        </p:nvSpPr>
        <p:spPr>
          <a:xfrm rot="17830925">
            <a:off x="3246780" y="2744452"/>
            <a:ext cx="6431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Bio Sci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F065D7-3C45-4FC4-9649-7754AEC75170}"/>
              </a:ext>
            </a:extLst>
          </p:cNvPr>
          <p:cNvSpPr txBox="1"/>
          <p:nvPr/>
        </p:nvSpPr>
        <p:spPr>
          <a:xfrm rot="17830925">
            <a:off x="3212599" y="3233951"/>
            <a:ext cx="5485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MinE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C4E4D7-50DD-42BF-8155-DCDC04A48A83}"/>
              </a:ext>
            </a:extLst>
          </p:cNvPr>
          <p:cNvSpPr txBox="1"/>
          <p:nvPr/>
        </p:nvSpPr>
        <p:spPr>
          <a:xfrm rot="17830925">
            <a:off x="3392070" y="2937069"/>
            <a:ext cx="4459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ALP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89E828-05D2-4675-9CA5-F8CEFCBCC3B9}"/>
              </a:ext>
            </a:extLst>
          </p:cNvPr>
          <p:cNvSpPr txBox="1"/>
          <p:nvPr/>
        </p:nvSpPr>
        <p:spPr>
          <a:xfrm rot="17830925">
            <a:off x="3991649" y="2883654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50EAC4-6280-43CB-B32D-D86CAD2D6F7A}"/>
              </a:ext>
            </a:extLst>
          </p:cNvPr>
          <p:cNvSpPr txBox="1"/>
          <p:nvPr/>
        </p:nvSpPr>
        <p:spPr>
          <a:xfrm rot="17830925">
            <a:off x="3967710" y="3157685"/>
            <a:ext cx="5774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GGPE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184C33D-3A16-4906-9BCA-2322097CEE76}"/>
              </a:ext>
            </a:extLst>
          </p:cNvPr>
          <p:cNvSpPr txBox="1"/>
          <p:nvPr/>
        </p:nvSpPr>
        <p:spPr>
          <a:xfrm rot="17830925">
            <a:off x="4173563" y="2782166"/>
            <a:ext cx="5539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EMgt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37B053-F739-4564-9190-3EA04ECC47D9}"/>
              </a:ext>
            </a:extLst>
          </p:cNvPr>
          <p:cNvSpPr txBox="1"/>
          <p:nvPr/>
        </p:nvSpPr>
        <p:spPr>
          <a:xfrm rot="17830925">
            <a:off x="3941475" y="3264000"/>
            <a:ext cx="8207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Hist &amp; PS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78072FA-4E5E-403F-BC8F-C5F4067DD183}"/>
              </a:ext>
            </a:extLst>
          </p:cNvPr>
          <p:cNvSpPr txBox="1"/>
          <p:nvPr/>
        </p:nvSpPr>
        <p:spPr>
          <a:xfrm rot="17830925">
            <a:off x="4234778" y="3407340"/>
            <a:ext cx="4074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BIT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C28466-27C9-4B35-8DA0-BC38A7E86960}"/>
              </a:ext>
            </a:extLst>
          </p:cNvPr>
          <p:cNvSpPr txBox="1"/>
          <p:nvPr/>
        </p:nvSpPr>
        <p:spPr>
          <a:xfrm rot="17830925">
            <a:off x="4267432" y="2778030"/>
            <a:ext cx="5629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Math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22D1DC1-6EF0-4B80-8C0D-C9C7FA17A10C}"/>
              </a:ext>
            </a:extLst>
          </p:cNvPr>
          <p:cNvSpPr txBox="1"/>
          <p:nvPr/>
        </p:nvSpPr>
        <p:spPr>
          <a:xfrm rot="17830925">
            <a:off x="4412051" y="2867355"/>
            <a:ext cx="4455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TEC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07BE773-FE36-41B8-9367-418E0B89DF1D}"/>
              </a:ext>
            </a:extLst>
          </p:cNvPr>
          <p:cNvSpPr txBox="1"/>
          <p:nvPr/>
        </p:nvSpPr>
        <p:spPr>
          <a:xfrm rot="17830925">
            <a:off x="4713103" y="2814000"/>
            <a:ext cx="4972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MSE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A32A98-9A46-46F0-9A92-390AD98BC635}"/>
              </a:ext>
            </a:extLst>
          </p:cNvPr>
          <p:cNvSpPr txBox="1"/>
          <p:nvPr/>
        </p:nvSpPr>
        <p:spPr>
          <a:xfrm rot="17830925">
            <a:off x="4893594" y="2843235"/>
            <a:ext cx="453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ChE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A06741F-74BA-4B29-B6C4-494F9758A0C1}"/>
              </a:ext>
            </a:extLst>
          </p:cNvPr>
          <p:cNvSpPr txBox="1"/>
          <p:nvPr/>
        </p:nvSpPr>
        <p:spPr>
          <a:xfrm rot="17830925">
            <a:off x="6599310" y="2795101"/>
            <a:ext cx="5469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NucE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62F624-4364-4FD3-82AF-E735F8FB25E7}"/>
              </a:ext>
            </a:extLst>
          </p:cNvPr>
          <p:cNvSpPr txBox="1"/>
          <p:nvPr/>
        </p:nvSpPr>
        <p:spPr>
          <a:xfrm>
            <a:off x="4857446" y="3606922"/>
            <a:ext cx="216020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ChE 3.0% w/o counter offer</a:t>
            </a:r>
          </a:p>
          <a:p>
            <a:pPr defTabSz="685800"/>
            <a:r>
              <a:rPr lang="en-US" sz="1350" dirty="0" err="1">
                <a:solidFill>
                  <a:srgbClr val="FF0000"/>
                </a:solidFill>
                <a:latin typeface="Calibri" panose="020F0502020204030204"/>
              </a:rPr>
              <a:t>NucE</a:t>
            </a:r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 4.6% w/o </a:t>
            </a:r>
            <a:r>
              <a:rPr lang="en-US" sz="1350" dirty="0" err="1">
                <a:solidFill>
                  <a:srgbClr val="FF0000"/>
                </a:solidFill>
                <a:latin typeface="Calibri" panose="020F0502020204030204"/>
              </a:rPr>
              <a:t>aTP</a:t>
            </a:r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 to </a:t>
            </a:r>
            <a:r>
              <a:rPr lang="en-US" sz="1350" dirty="0" err="1">
                <a:solidFill>
                  <a:srgbClr val="FF0000"/>
                </a:solidFill>
                <a:latin typeface="Calibri" panose="020F0502020204030204"/>
              </a:rPr>
              <a:t>aP</a:t>
            </a:r>
            <a:endParaRPr lang="en-US" sz="1350" dirty="0">
              <a:solidFill>
                <a:srgbClr val="FF0000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MSE 3.3% w/o counter offer</a:t>
            </a:r>
          </a:p>
        </p:txBody>
      </p:sp>
    </p:spTree>
    <p:extLst>
      <p:ext uri="{BB962C8B-B14F-4D97-AF65-F5344CB8AC3E}">
        <p14:creationId xmlns:p14="http://schemas.microsoft.com/office/powerpoint/2010/main" val="4244423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10790" y="2605087"/>
            <a:ext cx="8197114" cy="4463159"/>
          </a:xfrm>
        </p:spPr>
        <p:txBody>
          <a:bodyPr/>
          <a:lstStyle/>
          <a:p>
            <a:pPr marL="0" indent="0" defTabSz="857250">
              <a:buNone/>
            </a:pPr>
            <a:r>
              <a:rPr lang="en-US" sz="3600" dirty="0">
                <a:latin typeface="Orgon Slab" panose="02000503000000020004" pitchFamily="50" charset="0"/>
              </a:rPr>
              <a:t>III.	President’s Report</a:t>
            </a:r>
          </a:p>
          <a:p>
            <a:pPr marL="0" indent="0" defTabSz="857250">
              <a:buNone/>
            </a:pPr>
            <a:r>
              <a:rPr lang="en-US" sz="3600" b="1" dirty="0">
                <a:solidFill>
                  <a:srgbClr val="003B49"/>
                </a:solidFill>
                <a:latin typeface="Orgon Slab" panose="02000503000000020004" pitchFamily="50" charset="0"/>
              </a:rPr>
              <a:t>	</a:t>
            </a: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K. Homan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0790" y="1790003"/>
            <a:ext cx="8184662" cy="473672"/>
          </a:xfrm>
        </p:spPr>
        <p:txBody>
          <a:bodyPr>
            <a:noAutofit/>
          </a:bodyPr>
          <a:lstStyle/>
          <a:p>
            <a:r>
              <a:rPr lang="en-US" sz="3600" dirty="0">
                <a:latin typeface="Orgon Slab" panose="02000503000000020004" pitchFamily="50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3210477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D6F950A-81E9-4E96-A98F-575FC9AAA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50" y="3090504"/>
            <a:ext cx="7036807" cy="2900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FFD016-086E-4627-8030-20369BE18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083"/>
          <a:stretch/>
        </p:blipFill>
        <p:spPr>
          <a:xfrm>
            <a:off x="794824" y="866600"/>
            <a:ext cx="6996466" cy="22620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C41D4E-E830-4768-A894-60857EA712F2}"/>
              </a:ext>
            </a:extLst>
          </p:cNvPr>
          <p:cNvSpPr txBox="1"/>
          <p:nvPr/>
        </p:nvSpPr>
        <p:spPr>
          <a:xfrm>
            <a:off x="1169894" y="4971883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638A2-420B-4DBC-995F-8EF144B5B1F0}"/>
              </a:ext>
            </a:extLst>
          </p:cNvPr>
          <p:cNvSpPr txBox="1"/>
          <p:nvPr/>
        </p:nvSpPr>
        <p:spPr>
          <a:xfrm>
            <a:off x="1485900" y="4971883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4AB5F4-863A-4BB4-B236-296BA7DE6C11}"/>
              </a:ext>
            </a:extLst>
          </p:cNvPr>
          <p:cNvSpPr txBox="1"/>
          <p:nvPr/>
        </p:nvSpPr>
        <p:spPr>
          <a:xfrm>
            <a:off x="7350042" y="4833383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DAE44-670D-4F24-A0FC-ABFA93F120BB}"/>
              </a:ext>
            </a:extLst>
          </p:cNvPr>
          <p:cNvSpPr txBox="1"/>
          <p:nvPr/>
        </p:nvSpPr>
        <p:spPr>
          <a:xfrm>
            <a:off x="7048706" y="4830036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21E64D-C218-4863-B690-29A067F57453}"/>
              </a:ext>
            </a:extLst>
          </p:cNvPr>
          <p:cNvSpPr txBox="1"/>
          <p:nvPr/>
        </p:nvSpPr>
        <p:spPr>
          <a:xfrm>
            <a:off x="2806157" y="4968535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139E95-6C19-427F-8F9C-44F2620D128D}"/>
              </a:ext>
            </a:extLst>
          </p:cNvPr>
          <p:cNvSpPr txBox="1"/>
          <p:nvPr/>
        </p:nvSpPr>
        <p:spPr>
          <a:xfrm>
            <a:off x="1169893" y="5349567"/>
            <a:ext cx="15300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* Change in person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6E9F96-F759-4F7A-AD08-567CD4C42C87}"/>
              </a:ext>
            </a:extLst>
          </p:cNvPr>
          <p:cNvSpPr txBox="1"/>
          <p:nvPr/>
        </p:nvSpPr>
        <p:spPr>
          <a:xfrm>
            <a:off x="2486483" y="4968535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5DE931-3649-4509-8A7A-E540C68C0D8F}"/>
              </a:ext>
            </a:extLst>
          </p:cNvPr>
          <p:cNvSpPr txBox="1"/>
          <p:nvPr/>
        </p:nvSpPr>
        <p:spPr>
          <a:xfrm>
            <a:off x="7161236" y="3169741"/>
            <a:ext cx="163943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Added VC KI, </a:t>
            </a:r>
          </a:p>
          <a:p>
            <a:pPr defTabSz="685800"/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Added VP Grad</a:t>
            </a:r>
          </a:p>
          <a:p>
            <a:pPr defTabSz="685800"/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Added VP KI </a:t>
            </a:r>
          </a:p>
          <a:p>
            <a:pPr defTabSz="685800"/>
            <a:r>
              <a:rPr lang="en-US" sz="1200" dirty="0">
                <a:solidFill>
                  <a:srgbClr val="FF0000"/>
                </a:solidFill>
                <a:latin typeface="Calibri" panose="020F0502020204030204"/>
              </a:rPr>
              <a:t>Deleted VPGL</a:t>
            </a:r>
          </a:p>
        </p:txBody>
      </p:sp>
    </p:spTree>
    <p:extLst>
      <p:ext uri="{BB962C8B-B14F-4D97-AF65-F5344CB8AC3E}">
        <p14:creationId xmlns:p14="http://schemas.microsoft.com/office/powerpoint/2010/main" val="33604313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D6F950A-81E9-4E96-A98F-575FC9AAA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50" y="3090504"/>
            <a:ext cx="7036807" cy="2900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FFD016-086E-4627-8030-20369BE18D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083"/>
          <a:stretch/>
        </p:blipFill>
        <p:spPr>
          <a:xfrm>
            <a:off x="794824" y="866600"/>
            <a:ext cx="6996466" cy="226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7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00104 -0.44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477032-AE42-45D7-84F3-B714AC59F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02" y="2455453"/>
            <a:ext cx="8390348" cy="34750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D82CDC6-04D2-4417-B8FC-4AFA6D0AB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5201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  <a:latin typeface="Orgon Slab Medium" panose="02000603000000020004" pitchFamily="50" charset="0"/>
              </a:rPr>
              <a:t>Faculty number per ¼ percent bin 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10BFFF-0E73-410A-87A6-2AF187276537}"/>
              </a:ext>
            </a:extLst>
          </p:cNvPr>
          <p:cNvCxnSpPr/>
          <p:nvPr/>
        </p:nvCxnSpPr>
        <p:spPr>
          <a:xfrm flipV="1">
            <a:off x="1539970" y="2261703"/>
            <a:ext cx="0" cy="3322229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9DDE93D-CCD1-4B9F-B021-21507D45B559}"/>
              </a:ext>
            </a:extLst>
          </p:cNvPr>
          <p:cNvSpPr txBox="1"/>
          <p:nvPr/>
        </p:nvSpPr>
        <p:spPr>
          <a:xfrm>
            <a:off x="388318" y="2306876"/>
            <a:ext cx="106150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1.5% or less,</a:t>
            </a:r>
          </a:p>
          <a:p>
            <a:pPr algn="ctr"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118 faculty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33076E-3FFA-406F-A6E2-F3DD209A5384}"/>
              </a:ext>
            </a:extLst>
          </p:cNvPr>
          <p:cNvCxnSpPr/>
          <p:nvPr/>
        </p:nvCxnSpPr>
        <p:spPr>
          <a:xfrm flipV="1">
            <a:off x="2635744" y="2259586"/>
            <a:ext cx="0" cy="3322229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23C18C7-24A5-4AFA-B4FB-9F64D3274D3A}"/>
              </a:ext>
            </a:extLst>
          </p:cNvPr>
          <p:cNvSpPr txBox="1"/>
          <p:nvPr/>
        </p:nvSpPr>
        <p:spPr>
          <a:xfrm>
            <a:off x="1606893" y="2306875"/>
            <a:ext cx="9619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1.5% - 3%,</a:t>
            </a:r>
          </a:p>
          <a:p>
            <a:pPr algn="ctr"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136 faculty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CB91D6-5133-4B9B-A4C1-51BC16CAEA9E}"/>
              </a:ext>
            </a:extLst>
          </p:cNvPr>
          <p:cNvSpPr txBox="1"/>
          <p:nvPr/>
        </p:nvSpPr>
        <p:spPr>
          <a:xfrm>
            <a:off x="2584873" y="2319366"/>
            <a:ext cx="108164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3% or more, </a:t>
            </a:r>
          </a:p>
          <a:p>
            <a:pPr algn="ctr" defTabSz="685800"/>
            <a:r>
              <a:rPr lang="en-US" sz="1350" dirty="0">
                <a:solidFill>
                  <a:srgbClr val="FF0000"/>
                </a:solidFill>
                <a:latin typeface="Calibri" panose="020F0502020204030204"/>
              </a:rPr>
              <a:t>73 faculty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DA58A8-CB7A-4AB8-8F4F-419C762C5D40}"/>
              </a:ext>
            </a:extLst>
          </p:cNvPr>
          <p:cNvSpPr txBox="1"/>
          <p:nvPr/>
        </p:nvSpPr>
        <p:spPr>
          <a:xfrm>
            <a:off x="258897" y="1864204"/>
            <a:ext cx="8626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17 faculty members above 10% not shown, influenced by counter-offer (5), TPI (7), or additional duties (4) and one converted from NTT</a:t>
            </a:r>
            <a:endParaRPr lang="en-US" sz="1200" dirty="0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1DC7EC-F005-479C-BD2E-BFDB03364FA2}"/>
              </a:ext>
            </a:extLst>
          </p:cNvPr>
          <p:cNvSpPr txBox="1"/>
          <p:nvPr/>
        </p:nvSpPr>
        <p:spPr>
          <a:xfrm>
            <a:off x="6092719" y="2359902"/>
            <a:ext cx="243034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To increase salary: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Get an offer somewhere else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Become an administrator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Merit it</a:t>
            </a:r>
          </a:p>
        </p:txBody>
      </p:sp>
    </p:spTree>
    <p:extLst>
      <p:ext uri="{BB962C8B-B14F-4D97-AF65-F5344CB8AC3E}">
        <p14:creationId xmlns:p14="http://schemas.microsoft.com/office/powerpoint/2010/main" val="11003245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58D9165-29DA-4C2A-ABDE-AA65E6D73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7702"/>
            <a:ext cx="9144000" cy="502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176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E27AF0-EA65-46CD-BDAE-FD55AB160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76" y="1124971"/>
            <a:ext cx="8307855" cy="48757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0CEB98-6947-4AB1-A560-605F00070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54" y="857250"/>
            <a:ext cx="7886700" cy="688571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  <a:latin typeface="Orgon Slab Medium" panose="02000603000000020004"/>
              </a:rPr>
              <a:t>Faculty headcount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FBBCE9-5D77-4091-973F-C6F571D8022F}"/>
              </a:ext>
            </a:extLst>
          </p:cNvPr>
          <p:cNvSpPr txBox="1"/>
          <p:nvPr/>
        </p:nvSpPr>
        <p:spPr>
          <a:xfrm>
            <a:off x="3583030" y="1534818"/>
            <a:ext cx="41112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382	364	352	337   (~4% fewer per year)</a:t>
            </a:r>
          </a:p>
        </p:txBody>
      </p:sp>
    </p:spTree>
    <p:extLst>
      <p:ext uri="{BB962C8B-B14F-4D97-AF65-F5344CB8AC3E}">
        <p14:creationId xmlns:p14="http://schemas.microsoft.com/office/powerpoint/2010/main" val="28685837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272E5-78A9-40F5-9BE3-19A5DEC78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B050"/>
                </a:solidFill>
                <a:latin typeface="Orgon Slab" panose="02000503000000020004" pitchFamily="50" charset="0"/>
              </a:rPr>
              <a:t>Faculty*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50A8F03-A82B-4F8A-9EAD-5DA3158A43F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2475" y="2226469"/>
          <a:ext cx="8510875" cy="17335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1074">
                  <a:extLst>
                    <a:ext uri="{9D8B030D-6E8A-4147-A177-3AD203B41FA5}">
                      <a16:colId xmlns:a16="http://schemas.microsoft.com/office/drawing/2014/main" val="522523940"/>
                    </a:ext>
                  </a:extLst>
                </a:gridCol>
                <a:gridCol w="342641">
                  <a:extLst>
                    <a:ext uri="{9D8B030D-6E8A-4147-A177-3AD203B41FA5}">
                      <a16:colId xmlns:a16="http://schemas.microsoft.com/office/drawing/2014/main" val="548409263"/>
                    </a:ext>
                  </a:extLst>
                </a:gridCol>
                <a:gridCol w="386858">
                  <a:extLst>
                    <a:ext uri="{9D8B030D-6E8A-4147-A177-3AD203B41FA5}">
                      <a16:colId xmlns:a16="http://schemas.microsoft.com/office/drawing/2014/main" val="3068122874"/>
                    </a:ext>
                  </a:extLst>
                </a:gridCol>
                <a:gridCol w="386858">
                  <a:extLst>
                    <a:ext uri="{9D8B030D-6E8A-4147-A177-3AD203B41FA5}">
                      <a16:colId xmlns:a16="http://schemas.microsoft.com/office/drawing/2014/main" val="874206575"/>
                    </a:ext>
                  </a:extLst>
                </a:gridCol>
                <a:gridCol w="386858">
                  <a:extLst>
                    <a:ext uri="{9D8B030D-6E8A-4147-A177-3AD203B41FA5}">
                      <a16:colId xmlns:a16="http://schemas.microsoft.com/office/drawing/2014/main" val="4022196305"/>
                    </a:ext>
                  </a:extLst>
                </a:gridCol>
                <a:gridCol w="386858">
                  <a:extLst>
                    <a:ext uri="{9D8B030D-6E8A-4147-A177-3AD203B41FA5}">
                      <a16:colId xmlns:a16="http://schemas.microsoft.com/office/drawing/2014/main" val="2624644251"/>
                    </a:ext>
                  </a:extLst>
                </a:gridCol>
                <a:gridCol w="386858">
                  <a:extLst>
                    <a:ext uri="{9D8B030D-6E8A-4147-A177-3AD203B41FA5}">
                      <a16:colId xmlns:a16="http://schemas.microsoft.com/office/drawing/2014/main" val="2138715601"/>
                    </a:ext>
                  </a:extLst>
                </a:gridCol>
                <a:gridCol w="386858">
                  <a:extLst>
                    <a:ext uri="{9D8B030D-6E8A-4147-A177-3AD203B41FA5}">
                      <a16:colId xmlns:a16="http://schemas.microsoft.com/office/drawing/2014/main" val="1795465864"/>
                    </a:ext>
                  </a:extLst>
                </a:gridCol>
                <a:gridCol w="386858">
                  <a:extLst>
                    <a:ext uri="{9D8B030D-6E8A-4147-A177-3AD203B41FA5}">
                      <a16:colId xmlns:a16="http://schemas.microsoft.com/office/drawing/2014/main" val="1267472214"/>
                    </a:ext>
                  </a:extLst>
                </a:gridCol>
                <a:gridCol w="386858">
                  <a:extLst>
                    <a:ext uri="{9D8B030D-6E8A-4147-A177-3AD203B41FA5}">
                      <a16:colId xmlns:a16="http://schemas.microsoft.com/office/drawing/2014/main" val="1303938635"/>
                    </a:ext>
                  </a:extLst>
                </a:gridCol>
                <a:gridCol w="386858">
                  <a:extLst>
                    <a:ext uri="{9D8B030D-6E8A-4147-A177-3AD203B41FA5}">
                      <a16:colId xmlns:a16="http://schemas.microsoft.com/office/drawing/2014/main" val="4105590531"/>
                    </a:ext>
                  </a:extLst>
                </a:gridCol>
                <a:gridCol w="386858">
                  <a:extLst>
                    <a:ext uri="{9D8B030D-6E8A-4147-A177-3AD203B41FA5}">
                      <a16:colId xmlns:a16="http://schemas.microsoft.com/office/drawing/2014/main" val="2930233029"/>
                    </a:ext>
                  </a:extLst>
                </a:gridCol>
                <a:gridCol w="386858">
                  <a:extLst>
                    <a:ext uri="{9D8B030D-6E8A-4147-A177-3AD203B41FA5}">
                      <a16:colId xmlns:a16="http://schemas.microsoft.com/office/drawing/2014/main" val="556717203"/>
                    </a:ext>
                  </a:extLst>
                </a:gridCol>
                <a:gridCol w="386858">
                  <a:extLst>
                    <a:ext uri="{9D8B030D-6E8A-4147-A177-3AD203B41FA5}">
                      <a16:colId xmlns:a16="http://schemas.microsoft.com/office/drawing/2014/main" val="210363888"/>
                    </a:ext>
                  </a:extLst>
                </a:gridCol>
                <a:gridCol w="386858">
                  <a:extLst>
                    <a:ext uri="{9D8B030D-6E8A-4147-A177-3AD203B41FA5}">
                      <a16:colId xmlns:a16="http://schemas.microsoft.com/office/drawing/2014/main" val="2187036147"/>
                    </a:ext>
                  </a:extLst>
                </a:gridCol>
                <a:gridCol w="386858">
                  <a:extLst>
                    <a:ext uri="{9D8B030D-6E8A-4147-A177-3AD203B41FA5}">
                      <a16:colId xmlns:a16="http://schemas.microsoft.com/office/drawing/2014/main" val="2465503581"/>
                    </a:ext>
                  </a:extLst>
                </a:gridCol>
                <a:gridCol w="386858">
                  <a:extLst>
                    <a:ext uri="{9D8B030D-6E8A-4147-A177-3AD203B41FA5}">
                      <a16:colId xmlns:a16="http://schemas.microsoft.com/office/drawing/2014/main" val="505734802"/>
                    </a:ext>
                  </a:extLst>
                </a:gridCol>
                <a:gridCol w="386858">
                  <a:extLst>
                    <a:ext uri="{9D8B030D-6E8A-4147-A177-3AD203B41FA5}">
                      <a16:colId xmlns:a16="http://schemas.microsoft.com/office/drawing/2014/main" val="997007980"/>
                    </a:ext>
                  </a:extLst>
                </a:gridCol>
                <a:gridCol w="386858">
                  <a:extLst>
                    <a:ext uri="{9D8B030D-6E8A-4147-A177-3AD203B41FA5}">
                      <a16:colId xmlns:a16="http://schemas.microsoft.com/office/drawing/2014/main" val="4126452670"/>
                    </a:ext>
                  </a:extLst>
                </a:gridCol>
                <a:gridCol w="386858">
                  <a:extLst>
                    <a:ext uri="{9D8B030D-6E8A-4147-A177-3AD203B41FA5}">
                      <a16:colId xmlns:a16="http://schemas.microsoft.com/office/drawing/2014/main" val="1556997043"/>
                    </a:ext>
                  </a:extLst>
                </a:gridCol>
                <a:gridCol w="386858">
                  <a:extLst>
                    <a:ext uri="{9D8B030D-6E8A-4147-A177-3AD203B41FA5}">
                      <a16:colId xmlns:a16="http://schemas.microsoft.com/office/drawing/2014/main" val="3532771622"/>
                    </a:ext>
                  </a:extLst>
                </a:gridCol>
                <a:gridCol w="386858">
                  <a:extLst>
                    <a:ext uri="{9D8B030D-6E8A-4147-A177-3AD203B41FA5}">
                      <a16:colId xmlns:a16="http://schemas.microsoft.com/office/drawing/2014/main" val="139962596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Dept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ALP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Bio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BIT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Chm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ChE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err="1"/>
                        <a:t>CArE</a:t>
                      </a:r>
                      <a:endParaRPr lang="en-US" sz="9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CS</a:t>
                      </a:r>
                      <a:r>
                        <a:rPr lang="en-US" sz="900" b="0" baseline="300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Econ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ECE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/>
                        <a:t>EMgt</a:t>
                      </a:r>
                      <a:endParaRPr lang="en-US" sz="9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/>
                        <a:t>Engl</a:t>
                      </a:r>
                      <a:endParaRPr lang="en-US" sz="9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GPE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Hist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/>
                        <a:t>Mth</a:t>
                      </a:r>
                      <a:endParaRPr lang="en-US" sz="9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MSE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MAE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MNE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Phys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Psych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TEC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1447857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Net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+2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+3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+1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+2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9911582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’18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2676181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’19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7003756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‘20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9200823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’21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6196968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5F0D76E-1EED-4326-BE21-127995CB3896}"/>
              </a:ext>
            </a:extLst>
          </p:cNvPr>
          <p:cNvSpPr txBox="1"/>
          <p:nvPr/>
        </p:nvSpPr>
        <p:spPr>
          <a:xfrm>
            <a:off x="628651" y="4279252"/>
            <a:ext cx="508761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2018-19 AY, 382 faculty, 45 fewer now (-12%)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E3B605-B8D7-4E67-89F0-9C03E7A2FAA3}"/>
              </a:ext>
            </a:extLst>
          </p:cNvPr>
          <p:cNvSpPr txBox="1"/>
          <p:nvPr/>
        </p:nvSpPr>
        <p:spPr>
          <a:xfrm>
            <a:off x="352374" y="3992469"/>
            <a:ext cx="931665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788" baseline="30000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lang="en-US" sz="788" dirty="0">
                <a:solidFill>
                  <a:prstClr val="black"/>
                </a:solidFill>
                <a:latin typeface="Calibri" panose="020F0502020204030204"/>
              </a:rPr>
              <a:t>Frimpong in MNE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CF5CB9-A1B6-4514-BC30-51565C227107}"/>
              </a:ext>
            </a:extLst>
          </p:cNvPr>
          <p:cNvSpPr txBox="1"/>
          <p:nvPr/>
        </p:nvSpPr>
        <p:spPr>
          <a:xfrm>
            <a:off x="921645" y="1760369"/>
            <a:ext cx="73007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350" dirty="0">
                <a:solidFill>
                  <a:srgbClr val="00B050"/>
                </a:solidFill>
                <a:latin typeface="Orgon Slab" panose="02000503000000020004" pitchFamily="50" charset="0"/>
              </a:rPr>
              <a:t>*Did not include Lecturers, Research NTT, Chancellor’s profs, or administrators in numbers</a:t>
            </a:r>
          </a:p>
        </p:txBody>
      </p:sp>
    </p:spTree>
    <p:extLst>
      <p:ext uri="{BB962C8B-B14F-4D97-AF65-F5344CB8AC3E}">
        <p14:creationId xmlns:p14="http://schemas.microsoft.com/office/powerpoint/2010/main" val="11755618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46314" y="2653393"/>
            <a:ext cx="8514806" cy="3943350"/>
          </a:xfrm>
        </p:spPr>
        <p:txBody>
          <a:bodyPr/>
          <a:lstStyle/>
          <a:p>
            <a:pPr marL="0" indent="0" defTabSz="685800">
              <a:buNone/>
            </a:pPr>
            <a:r>
              <a:rPr lang="en-US" sz="3600" dirty="0">
                <a:latin typeface="Orgon Slab" panose="02000503000000020004" pitchFamily="50" charset="0"/>
              </a:rPr>
              <a:t>VI. Reports of Standing Committees</a:t>
            </a:r>
          </a:p>
          <a:p>
            <a:pPr marL="0" indent="0" defTabSz="685800">
              <a:buNone/>
            </a:pPr>
            <a:r>
              <a:rPr lang="en-US" sz="3600" dirty="0"/>
              <a:t>	</a:t>
            </a: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C.	Curricula</a:t>
            </a:r>
            <a:b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</a:b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		S. Raper</a:t>
            </a:r>
          </a:p>
          <a:p>
            <a:pPr marL="0" indent="0" defTabSz="685800">
              <a:buNone/>
            </a:pP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		</a:t>
            </a:r>
          </a:p>
          <a:p>
            <a:pPr marL="0" indent="0" defTabSz="685800">
              <a:buNone/>
            </a:pPr>
            <a:r>
              <a:rPr lang="en-US" sz="3600" b="1" dirty="0">
                <a:latin typeface="Orgon Slab" panose="02000503000000020004" pitchFamily="50" charset="0"/>
              </a:rPr>
              <a:t>	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57898" y="1921865"/>
            <a:ext cx="8184662" cy="473672"/>
          </a:xfrm>
        </p:spPr>
        <p:txBody>
          <a:bodyPr>
            <a:noAutofit/>
          </a:bodyPr>
          <a:lstStyle/>
          <a:p>
            <a:pPr marL="6350" indent="-6350" defTabSz="685800"/>
            <a:r>
              <a:rPr lang="en-US" sz="3600" dirty="0">
                <a:latin typeface="Orgon Slab" panose="02000503000000020004" pitchFamily="50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0012072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3178D-84EE-4CB8-A279-6A93DE17B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3006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3006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C3315F-9967-456E-8C9A-C46355C10412}"/>
              </a:ext>
            </a:extLst>
          </p:cNvPr>
          <p:cNvSpPr txBox="1"/>
          <p:nvPr/>
        </p:nvSpPr>
        <p:spPr>
          <a:xfrm>
            <a:off x="568754" y="1859280"/>
            <a:ext cx="800649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CCC Meeting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-07 December, 2021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3006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Committee Activity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Course Change Requests (CC Forms)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Program Change Form (PC Forms)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Experimental Course Request (EC Form)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A7E8F-CEE5-4015-83D0-2AA09E36D79A}"/>
              </a:ext>
            </a:extLst>
          </p:cNvPr>
          <p:cNvSpPr txBox="1"/>
          <p:nvPr/>
        </p:nvSpPr>
        <p:spPr>
          <a:xfrm>
            <a:off x="4846525" y="355600"/>
            <a:ext cx="372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Campus Curricula Committee Report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January 2022</a:t>
            </a:r>
          </a:p>
        </p:txBody>
      </p:sp>
    </p:spTree>
    <p:extLst>
      <p:ext uri="{BB962C8B-B14F-4D97-AF65-F5344CB8AC3E}">
        <p14:creationId xmlns:p14="http://schemas.microsoft.com/office/powerpoint/2010/main" val="6140698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3178D-84EE-4CB8-A279-6A93DE17B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3006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3006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E6BE61-1AD9-4A49-83B6-0CC317AA675C}"/>
              </a:ext>
            </a:extLst>
          </p:cNvPr>
          <p:cNvSpPr/>
          <p:nvPr/>
        </p:nvSpPr>
        <p:spPr>
          <a:xfrm>
            <a:off x="177552" y="1706820"/>
            <a:ext cx="890430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Course Changes (CC) Requested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006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File: 132.1 BIO SCI 2223 : General Genetics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File: 4828 BIO SCI 4369 : Freshwater Ecology Laboratory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File: 4835 BIO SCI 5443 : Population and Conservation Genetics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File: 92.3 ENG MGT 1210 : Economic Analysis of Engineering Projects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File: 1393.2 ENG MGT 2310 : Introduction to System Engineering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File: 4833 ENGLISH 3236 : Tolkien &amp; Lewis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File: 4838 ENV SCI 1110 :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Environmental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Science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Freshman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Seminar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File: 4839 ENV SCI 4028 :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Environmental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Science Senior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Capstone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33006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File: 4605.4 GEOLOGY 6100 : Advanced Professional Geoscience Skills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File: 1126.5 GEOLOGY 6611 : Advanced Palynology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File: 931.2 MECH ENG 4480 : Control System Laboratory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006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006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006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006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006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5D525E-CBA5-4F0E-A0E9-0E9E1A9768ED}"/>
              </a:ext>
            </a:extLst>
          </p:cNvPr>
          <p:cNvSpPr txBox="1"/>
          <p:nvPr/>
        </p:nvSpPr>
        <p:spPr>
          <a:xfrm>
            <a:off x="5120640" y="678765"/>
            <a:ext cx="372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Campus Curricula Committee Report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January 2022</a:t>
            </a:r>
          </a:p>
        </p:txBody>
      </p:sp>
    </p:spTree>
    <p:extLst>
      <p:ext uri="{BB962C8B-B14F-4D97-AF65-F5344CB8AC3E}">
        <p14:creationId xmlns:p14="http://schemas.microsoft.com/office/powerpoint/2010/main" val="320239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3178D-84EE-4CB8-A279-6A93DE17B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3006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3006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E6BE61-1AD9-4A49-83B6-0CC317AA675C}"/>
              </a:ext>
            </a:extLst>
          </p:cNvPr>
          <p:cNvSpPr/>
          <p:nvPr/>
        </p:nvSpPr>
        <p:spPr>
          <a:xfrm>
            <a:off x="177552" y="1706820"/>
            <a:ext cx="890430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 Changes (PC) Requested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006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File: 382 PROPOSED : Environmental Sciences BS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File: 385 PROPOSED : Foundations of Supply Chain Integration Systems CT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File: 383 PROPOSED : Modeling and Simulation for Decision Systems CT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File: 384 PROPOSED : Systems of Human Capital Management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CT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at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006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006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-Bold"/>
                <a:ea typeface="Times New Roman" panose="02020603050405020304" pitchFamily="18" charset="0"/>
                <a:cs typeface="Calibri-Bold"/>
              </a:rPr>
              <a:t>	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006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006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5D525E-CBA5-4F0E-A0E9-0E9E1A9768ED}"/>
              </a:ext>
            </a:extLst>
          </p:cNvPr>
          <p:cNvSpPr txBox="1"/>
          <p:nvPr/>
        </p:nvSpPr>
        <p:spPr>
          <a:xfrm>
            <a:off x="5120640" y="678765"/>
            <a:ext cx="372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Campus Curricula Committee Report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January 2022</a:t>
            </a:r>
          </a:p>
        </p:txBody>
      </p:sp>
    </p:spTree>
    <p:extLst>
      <p:ext uri="{BB962C8B-B14F-4D97-AF65-F5344CB8AC3E}">
        <p14:creationId xmlns:p14="http://schemas.microsoft.com/office/powerpoint/2010/main" val="1564407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7455" y="1207944"/>
            <a:ext cx="6277982" cy="581025"/>
          </a:xfrm>
        </p:spPr>
        <p:txBody>
          <a:bodyPr>
            <a:normAutofit/>
          </a:bodyPr>
          <a:lstStyle/>
          <a:p>
            <a:r>
              <a:rPr lang="en-US" sz="2700" dirty="0"/>
              <a:t>President’s Report: UM System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100" dirty="0">
                <a:solidFill>
                  <a:srgbClr val="003B49"/>
                </a:solidFill>
              </a:rPr>
              <a:t>IFC (Intercampus Faculty Cabinet): 06 Dec 2021 Mtg (Zoom)</a:t>
            </a:r>
          </a:p>
          <a:p>
            <a:pPr lvl="1"/>
            <a:r>
              <a:rPr lang="en-US" sz="1800" dirty="0">
                <a:solidFill>
                  <a:srgbClr val="003B49"/>
                </a:solidFill>
              </a:rPr>
              <a:t>UM System Libraries funding (Christopher Dames, UMSL)</a:t>
            </a:r>
          </a:p>
          <a:p>
            <a:pPr lvl="2"/>
            <a:r>
              <a:rPr lang="en-US" sz="1650" dirty="0">
                <a:solidFill>
                  <a:srgbClr val="003B49"/>
                </a:solidFill>
              </a:rPr>
              <a:t>Journal and database subscriptions have seen near 10% year-over-year cost increases</a:t>
            </a:r>
          </a:p>
          <a:p>
            <a:pPr lvl="2"/>
            <a:r>
              <a:rPr lang="en-US" sz="1650" dirty="0">
                <a:solidFill>
                  <a:srgbClr val="003B49"/>
                </a:solidFill>
              </a:rPr>
              <a:t>Integrated Library System expected to yield $1.5M cost savings</a:t>
            </a:r>
          </a:p>
          <a:p>
            <a:pPr lvl="1"/>
            <a:r>
              <a:rPr lang="en-US" sz="1950" dirty="0">
                <a:solidFill>
                  <a:srgbClr val="003B49"/>
                </a:solidFill>
              </a:rPr>
              <a:t>IFC Working Group on Shared Governance</a:t>
            </a:r>
          </a:p>
          <a:p>
            <a:pPr lvl="2"/>
            <a:r>
              <a:rPr lang="en-US" sz="1800" dirty="0">
                <a:solidFill>
                  <a:srgbClr val="003B49"/>
                </a:solidFill>
              </a:rPr>
              <a:t>WG has members focusing on CRR view and AAUP view of shared governance, separately.</a:t>
            </a:r>
          </a:p>
          <a:p>
            <a:pPr lvl="2"/>
            <a:r>
              <a:rPr lang="en-US" sz="1800" dirty="0">
                <a:solidFill>
                  <a:srgbClr val="003B49"/>
                </a:solidFill>
              </a:rPr>
              <a:t>The WG is planning a focused survey, to be administered in Spring 2022 to faculty across all campuses, on perceptions of shared governance</a:t>
            </a:r>
          </a:p>
          <a:p>
            <a:pPr marL="0" indent="0">
              <a:buNone/>
            </a:pPr>
            <a:endParaRPr lang="en-US" sz="2100" dirty="0">
              <a:solidFill>
                <a:srgbClr val="003B49"/>
              </a:solidFill>
            </a:endParaRPr>
          </a:p>
          <a:p>
            <a:pPr marL="0" indent="0">
              <a:buNone/>
            </a:pPr>
            <a:endParaRPr lang="en-US" sz="2100" dirty="0">
              <a:solidFill>
                <a:srgbClr val="003B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4963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3178D-84EE-4CB8-A279-6A93DE17B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3006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3006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E6BE61-1AD9-4A49-83B6-0CC317AA675C}"/>
              </a:ext>
            </a:extLst>
          </p:cNvPr>
          <p:cNvSpPr/>
          <p:nvPr/>
        </p:nvSpPr>
        <p:spPr>
          <a:xfrm>
            <a:off x="132080" y="1688389"/>
            <a:ext cx="8910320" cy="2702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1513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Informational Purposes; No Senate Approval Required</a:t>
            </a:r>
          </a:p>
          <a:p>
            <a:pPr marL="231775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1513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Experimental Courses (EC) Requested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006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File: 4832 COMP SCI 6001.008 : High-Performance Computing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File: 4830 COMP SCI 6001.009 : Industrial Control Systems for Computer Scientists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File: 4837 MECH ENG 5001.006 : Applied Computational Fluid Dynamics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File: 4829 MS&amp;E 5001.004 : Scientific Challenges to Hypersonic Flight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006F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006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C43BAA-6D2B-4B33-B8A6-66A21DD2F8EB}"/>
              </a:ext>
            </a:extLst>
          </p:cNvPr>
          <p:cNvSpPr txBox="1"/>
          <p:nvPr/>
        </p:nvSpPr>
        <p:spPr>
          <a:xfrm>
            <a:off x="5039360" y="678765"/>
            <a:ext cx="372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Campus Curricula Committee Report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January 2022</a:t>
            </a:r>
          </a:p>
        </p:txBody>
      </p:sp>
    </p:spTree>
    <p:extLst>
      <p:ext uri="{BB962C8B-B14F-4D97-AF65-F5344CB8AC3E}">
        <p14:creationId xmlns:p14="http://schemas.microsoft.com/office/powerpoint/2010/main" val="2795152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03178D-84EE-4CB8-A279-6A93DE17B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3006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3006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E6BE61-1AD9-4A49-83B6-0CC317AA675C}"/>
              </a:ext>
            </a:extLst>
          </p:cNvPr>
          <p:cNvSpPr/>
          <p:nvPr/>
        </p:nvSpPr>
        <p:spPr>
          <a:xfrm>
            <a:off x="457734" y="2215542"/>
            <a:ext cx="795262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Curriculum committee moves for FS to approve the 11 CC and 4 PC form actions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006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Discussion: Questions or comments?</a:t>
            </a:r>
          </a:p>
          <a:p>
            <a:pPr marL="463550" marR="0" lvl="1" indent="-2317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1513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E06AEA-0764-4C18-8F88-EF9FD554C6FD}"/>
              </a:ext>
            </a:extLst>
          </p:cNvPr>
          <p:cNvSpPr txBox="1"/>
          <p:nvPr/>
        </p:nvSpPr>
        <p:spPr>
          <a:xfrm>
            <a:off x="5120640" y="678765"/>
            <a:ext cx="372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Campus Curricula Committee Report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006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January 2022</a:t>
            </a:r>
          </a:p>
        </p:txBody>
      </p:sp>
    </p:spTree>
    <p:extLst>
      <p:ext uri="{BB962C8B-B14F-4D97-AF65-F5344CB8AC3E}">
        <p14:creationId xmlns:p14="http://schemas.microsoft.com/office/powerpoint/2010/main" val="41959904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50630" y="2704420"/>
            <a:ext cx="7904381" cy="3958333"/>
          </a:xfrm>
        </p:spPr>
        <p:txBody>
          <a:bodyPr/>
          <a:lstStyle/>
          <a:p>
            <a:pPr marL="0" indent="0" defTabSz="685800">
              <a:buNone/>
            </a:pPr>
            <a:r>
              <a:rPr lang="en-US" sz="3600" dirty="0">
                <a:latin typeface="Orgon Slab" panose="02000503000000020004" pitchFamily="50" charset="0"/>
              </a:rPr>
              <a:t>VII. Reports of Standing Committees</a:t>
            </a:r>
          </a:p>
          <a:p>
            <a:pPr marL="741362" indent="0" defTabSz="685800">
              <a:buNone/>
            </a:pP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D.	CET</a:t>
            </a:r>
            <a:b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</a:br>
            <a:r>
              <a:rPr lang="en-US" sz="3600" dirty="0">
                <a:solidFill>
                  <a:srgbClr val="003B49"/>
                </a:solidFill>
                <a:latin typeface="Orgon Slab" panose="02000503000000020004" pitchFamily="50" charset="0"/>
              </a:rPr>
              <a:t>	D. Burns</a:t>
            </a:r>
            <a:r>
              <a:rPr lang="en-US" sz="3200" dirty="0">
                <a:solidFill>
                  <a:srgbClr val="003B49"/>
                </a:solidFill>
                <a:latin typeface="Orgon Slab" panose="02000503000000020004" pitchFamily="50" charset="0"/>
              </a:rPr>
              <a:t>	</a:t>
            </a:r>
          </a:p>
          <a:p>
            <a:pPr marL="0" indent="0" defTabSz="685800">
              <a:buNone/>
            </a:pPr>
            <a:r>
              <a:rPr lang="en-US" sz="3200" dirty="0"/>
              <a:t>	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57898" y="1921865"/>
            <a:ext cx="8184662" cy="473672"/>
          </a:xfrm>
        </p:spPr>
        <p:txBody>
          <a:bodyPr>
            <a:noAutofit/>
          </a:bodyPr>
          <a:lstStyle/>
          <a:p>
            <a:pPr marL="6350" indent="-6350" defTabSz="685800"/>
            <a:r>
              <a:rPr lang="en-US" sz="3600" dirty="0">
                <a:latin typeface="Orgon Slab" panose="02000503000000020004" pitchFamily="50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1139003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71757" y="1894009"/>
            <a:ext cx="6972300" cy="308576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CET Presentation to Faculty Senate</a:t>
            </a:r>
          </a:p>
          <a:p>
            <a:endParaRPr lang="en-US" sz="2900" dirty="0"/>
          </a:p>
          <a:p>
            <a:r>
              <a:rPr lang="en-US" sz="2900" dirty="0"/>
              <a:t>January 20, 2022</a:t>
            </a:r>
          </a:p>
          <a:p>
            <a:r>
              <a:rPr lang="en-US" sz="2900" dirty="0"/>
              <a:t>Dr. Devin Burns</a:t>
            </a:r>
          </a:p>
        </p:txBody>
      </p:sp>
    </p:spTree>
    <p:extLst>
      <p:ext uri="{BB962C8B-B14F-4D97-AF65-F5344CB8AC3E}">
        <p14:creationId xmlns:p14="http://schemas.microsoft.com/office/powerpoint/2010/main" val="1775072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19D815-F4E1-A047-A914-F21D3ED325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Plans for improving Assessment of teaching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5FB62-B785-A14F-A05A-76E391BEEE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Plan to vote on new Student Evaluation of Teaching (SET) survey instrument during the February senate meeting</a:t>
            </a:r>
          </a:p>
          <a:p>
            <a:r>
              <a:rPr lang="en-US" dirty="0"/>
              <a:t>IT said they can implement it for this semester</a:t>
            </a:r>
          </a:p>
          <a:p>
            <a:r>
              <a:rPr lang="en-US" dirty="0"/>
              <a:t>The CET committee will continue developing recommendations for complementary methods of assessment such as peer observation and self-reflection</a:t>
            </a:r>
          </a:p>
        </p:txBody>
      </p:sp>
    </p:spTree>
    <p:extLst>
      <p:ext uri="{BB962C8B-B14F-4D97-AF65-F5344CB8AC3E}">
        <p14:creationId xmlns:p14="http://schemas.microsoft.com/office/powerpoint/2010/main" val="28463061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07BD0E-E9CE-EF40-9F7D-D8E0FEAFA5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209" y="482720"/>
            <a:ext cx="8184662" cy="991999"/>
          </a:xfrm>
        </p:spPr>
        <p:txBody>
          <a:bodyPr>
            <a:normAutofit/>
          </a:bodyPr>
          <a:lstStyle/>
          <a:p>
            <a:r>
              <a:rPr lang="en-US" sz="2800" dirty="0"/>
              <a:t>New Student Evaluation of Teaching (SET) Instrument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C161E-900E-8C41-AE2B-AF9F6AEC47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Please rate your instructor on the frequency that they have exhibited these qualities and behaviors," with the response options "never," "rarely", "sometimes", "often", and "always":</a:t>
            </a:r>
          </a:p>
          <a:p>
            <a:pPr marL="0" indent="0">
              <a:buNone/>
            </a:pPr>
            <a:endParaRPr lang="en-US" sz="2000" dirty="0"/>
          </a:p>
          <a:p>
            <a:pPr marL="457200" indent="-457200" fontAlgn="base">
              <a:buFont typeface="+mj-lt"/>
              <a:buAutoNum type="arabicPeriod"/>
            </a:pPr>
            <a:r>
              <a:rPr lang="en-US" sz="2000" dirty="0"/>
              <a:t>Knowledgeable About Subject Matter (e.g. appropriately answers students’ questions; provides value beyond required texts)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sz="2000" dirty="0"/>
              <a:t>Engaging and Interesting (e.g. uses technology to support and enhance lectures; uses interesting, relevant, and/or personal examples)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n-US" sz="2000" dirty="0"/>
              <a:t>Receptive to feedback (e.g. requests course feedback from students; responds to student suggestions)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 Attentive to Student Learning (e.g. asks questions to check student understanding; reinforce information when necessary)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1004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07BD0E-E9CE-EF40-9F7D-D8E0FEAFA5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209" y="482720"/>
            <a:ext cx="8184662" cy="991999"/>
          </a:xfrm>
        </p:spPr>
        <p:txBody>
          <a:bodyPr>
            <a:normAutofit/>
          </a:bodyPr>
          <a:lstStyle/>
          <a:p>
            <a:r>
              <a:rPr lang="en-US" sz="2800" dirty="0"/>
              <a:t>New Student Evaluation of Teaching (SET) Instrument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C161E-900E-8C41-AE2B-AF9F6AEC47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Please rate your instructor on the frequency that they have exhibited these qualities and behaviors," with the response options "never," "rarely", "sometimes", "often", and "always":</a:t>
            </a:r>
          </a:p>
          <a:p>
            <a:pPr marL="0" indent="0">
              <a:buNone/>
            </a:pPr>
            <a:endParaRPr lang="en-US" sz="2000" dirty="0"/>
          </a:p>
          <a:p>
            <a:pPr marL="457200" indent="-457200" fontAlgn="base">
              <a:buFont typeface="+mj-lt"/>
              <a:buAutoNum type="arabicPeriod" startAt="5"/>
            </a:pPr>
            <a:r>
              <a:rPr lang="en-US" sz="2000" dirty="0"/>
              <a:t>Provides Constructive Feedback (e.g. provides useful, timely feedback on returned work)</a:t>
            </a:r>
          </a:p>
          <a:p>
            <a:pPr marL="457200" indent="-457200" fontAlgn="base">
              <a:buFont typeface="+mj-lt"/>
              <a:buAutoNum type="arabicPeriod" startAt="5"/>
            </a:pPr>
            <a:r>
              <a:rPr lang="en-US" sz="2000" dirty="0"/>
              <a:t>Respectful (e.g. is considerate and polite, encourages students )</a:t>
            </a:r>
          </a:p>
          <a:p>
            <a:pPr marL="457200" indent="-457200" fontAlgn="base">
              <a:buFont typeface="+mj-lt"/>
              <a:buAutoNum type="arabicPeriod" startAt="5"/>
            </a:pPr>
            <a:r>
              <a:rPr lang="en-US" sz="2000" dirty="0"/>
              <a:t>Accessible (e.g. posts/attends office hours, gives contact information, responds in a reasonable amount of time)</a:t>
            </a:r>
          </a:p>
          <a:p>
            <a:pPr marL="457200" indent="-457200" fontAlgn="base">
              <a:buFont typeface="+mj-lt"/>
              <a:buAutoNum type="arabicPeriod" startAt="5"/>
            </a:pPr>
            <a:r>
              <a:rPr lang="en-US" sz="2000" dirty="0"/>
              <a:t>Establishes Learning Objectives (e.g. prepares/follows the syllabus; has clear learning objectives)</a:t>
            </a:r>
          </a:p>
          <a:p>
            <a:pPr marL="457200" indent="-457200" fontAlgn="base">
              <a:buFont typeface="+mj-lt"/>
              <a:buAutoNum type="arabicPeriod" startAt="5"/>
            </a:pPr>
            <a:r>
              <a:rPr lang="en-US" sz="2000" dirty="0"/>
              <a:t>Uses Relevant Assessments (e.g. assessments target key learning objectives)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463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2F156E-7301-A84D-96B8-7FCA2DC984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Old Items which we will retain: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49431-15B7-9B44-A297-E1A4565DEC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US" sz="2000" dirty="0"/>
              <a:t>The below use a 5-point agree-disagree response scale:</a:t>
            </a:r>
          </a:p>
          <a:p>
            <a:pPr marL="457200" indent="-457200" fontAlgn="base">
              <a:buFont typeface="+mj-lt"/>
              <a:buAutoNum type="arabicPeriod" startAt="10"/>
            </a:pPr>
            <a:endParaRPr lang="en-US" sz="2000" dirty="0"/>
          </a:p>
          <a:p>
            <a:pPr marL="457200" indent="-457200" fontAlgn="base">
              <a:buFont typeface="+mj-lt"/>
              <a:buAutoNum type="arabicPeriod" startAt="10"/>
            </a:pPr>
            <a:r>
              <a:rPr lang="en-US" sz="2000" dirty="0"/>
              <a:t>I would tell other students that the instructor was effective in communicating the content of the course.</a:t>
            </a:r>
          </a:p>
          <a:p>
            <a:pPr marL="457200" indent="-457200" fontAlgn="base">
              <a:buFont typeface="+mj-lt"/>
              <a:buAutoNum type="arabicPeriod" startAt="10"/>
            </a:pPr>
            <a:r>
              <a:rPr lang="en-US" sz="2000" dirty="0"/>
              <a:t>I would tell other students that the instructor described and consistently followed course and grading policies.</a:t>
            </a:r>
          </a:p>
          <a:p>
            <a:pPr marL="457200" indent="-457200" fontAlgn="base">
              <a:buFont typeface="+mj-lt"/>
              <a:buAutoNum type="arabicPeriod" startAt="10"/>
            </a:pPr>
            <a:r>
              <a:rPr lang="en-US" sz="2000" dirty="0"/>
              <a:t>I would tell other students that the instructor was prepared for class.</a:t>
            </a:r>
          </a:p>
          <a:p>
            <a:pPr marL="457200" indent="-457200" fontAlgn="base">
              <a:buFont typeface="+mj-lt"/>
              <a:buAutoNum type="arabicPeriod" startAt="10"/>
            </a:pPr>
            <a:r>
              <a:rPr lang="en-US" sz="2000" dirty="0"/>
              <a:t>I would recommend this instructor to other students.</a:t>
            </a:r>
          </a:p>
          <a:p>
            <a:pPr marL="457200" indent="-457200" fontAlgn="base">
              <a:buFont typeface="+mj-lt"/>
              <a:buAutoNum type="arabicPeriod" startAt="10"/>
            </a:pPr>
            <a:r>
              <a:rPr lang="en-US" sz="2000" dirty="0"/>
              <a:t>This instructor was an effective teacher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2242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55170" y="2584619"/>
            <a:ext cx="7695041" cy="4202582"/>
          </a:xfrm>
        </p:spPr>
        <p:txBody>
          <a:bodyPr/>
          <a:lstStyle/>
          <a:p>
            <a:pPr marL="0" indent="0" defTabSz="914400">
              <a:buNone/>
            </a:pPr>
            <a:r>
              <a:rPr lang="en-US" sz="3600" dirty="0">
                <a:latin typeface="Orgon Slab" panose="02000503000000020004" pitchFamily="50" charset="0"/>
              </a:rPr>
              <a:t>VIII. Unfinished Business </a:t>
            </a:r>
          </a:p>
          <a:p>
            <a:pPr marL="857250" indent="-857250" defTabSz="914400">
              <a:buAutoNum type="romanUcPeriod" startAt="8"/>
            </a:pPr>
            <a:endParaRPr lang="en-US" sz="3600" b="1" dirty="0">
              <a:solidFill>
                <a:srgbClr val="003B49"/>
              </a:solidFill>
              <a:latin typeface="Orgon Slab" panose="02000503000000020004" pitchFamily="50" charset="0"/>
            </a:endParaRPr>
          </a:p>
          <a:p>
            <a:pPr marL="0" indent="0" defTabSz="914400">
              <a:buNone/>
            </a:pPr>
            <a:endParaRPr lang="en-US" sz="3600" b="1" dirty="0">
              <a:solidFill>
                <a:srgbClr val="003B49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5170" y="1790003"/>
            <a:ext cx="7695042" cy="473672"/>
          </a:xfrm>
        </p:spPr>
        <p:txBody>
          <a:bodyPr>
            <a:noAutofit/>
          </a:bodyPr>
          <a:lstStyle/>
          <a:p>
            <a:r>
              <a:rPr lang="en-US" sz="3600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2025807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14400" y="2604973"/>
            <a:ext cx="7781052" cy="2116317"/>
          </a:xfrm>
        </p:spPr>
        <p:txBody>
          <a:bodyPr/>
          <a:lstStyle/>
          <a:p>
            <a:pPr marL="857250" indent="-857250">
              <a:buAutoNum type="romanUcPeriod" startAt="9"/>
              <a:tabLst>
                <a:tab pos="914400" algn="l"/>
              </a:tabLst>
            </a:pPr>
            <a:r>
              <a:rPr lang="en-US" sz="3600" b="1" dirty="0">
                <a:latin typeface="Orgon Slab Light" panose="02000503000000020004" pitchFamily="50" charset="0"/>
              </a:rPr>
              <a:t>New Business</a:t>
            </a:r>
          </a:p>
          <a:p>
            <a:pPr marL="400050" lvl="1" indent="0">
              <a:buNone/>
              <a:tabLst>
                <a:tab pos="914400" algn="l"/>
              </a:tabLst>
            </a:pP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Orgon Slab Light" panose="02000503000000020004" pitchFamily="50" charset="0"/>
              </a:rPr>
              <a:t>	</a:t>
            </a:r>
            <a:endParaRPr lang="en-US" sz="3600" b="1" dirty="0">
              <a:solidFill>
                <a:srgbClr val="003B49"/>
              </a:solidFill>
              <a:latin typeface="Orgon Slab Light" panose="02000503000000020004" pitchFamily="50" charset="0"/>
            </a:endParaRPr>
          </a:p>
          <a:p>
            <a:pPr marL="514350" indent="-514350">
              <a:buAutoNum type="romanUcPeriod" startAt="5"/>
            </a:pPr>
            <a:endParaRPr lang="en-US" sz="3600" b="1" dirty="0">
              <a:solidFill>
                <a:srgbClr val="003B49"/>
              </a:solidFill>
              <a:latin typeface="Orgon Slab ExtraLight" panose="02000503000000020004" pitchFamily="50" charset="0"/>
            </a:endParaRPr>
          </a:p>
          <a:p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914400" y="1790003"/>
            <a:ext cx="7781052" cy="696720"/>
          </a:xfrm>
        </p:spPr>
        <p:txBody>
          <a:bodyPr/>
          <a:lstStyle/>
          <a:p>
            <a:r>
              <a:rPr lang="en-US" sz="3600" dirty="0">
                <a:latin typeface="Orgon Slab" panose="02000503000000020004" pitchFamily="50" charset="0"/>
              </a:rPr>
              <a:t>Agenda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69559" y="6311387"/>
            <a:ext cx="437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003B49"/>
                </a:solidFill>
              </a:defRPr>
            </a:lvl1pPr>
          </a:lstStyle>
          <a:p>
            <a:fld id="{477D04EB-D600-4A5B-9F34-2ADF860BB5CA}" type="slidenum">
              <a:rPr lang="en-US">
                <a:solidFill>
                  <a:schemeClr val="tx1">
                    <a:tint val="75000"/>
                  </a:schemeClr>
                </a:solidFill>
              </a:rPr>
              <a:pPr/>
              <a:t>69</a:t>
            </a:fld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155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7455" y="1207944"/>
            <a:ext cx="6277982" cy="581025"/>
          </a:xfrm>
        </p:spPr>
        <p:txBody>
          <a:bodyPr>
            <a:normAutofit/>
          </a:bodyPr>
          <a:lstStyle/>
          <a:p>
            <a:r>
              <a:rPr lang="en-US" sz="2700" dirty="0"/>
              <a:t>President’s Report: UM System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100" dirty="0">
                <a:solidFill>
                  <a:srgbClr val="003B49"/>
                </a:solidFill>
              </a:rPr>
              <a:t>IFC (Intercampus Faculty Cabinet): 10 Jan 2022 Mtg (Zoom)</a:t>
            </a:r>
          </a:p>
          <a:p>
            <a:pPr lvl="1"/>
            <a:r>
              <a:rPr lang="en-US" sz="1800" dirty="0">
                <a:solidFill>
                  <a:srgbClr val="003B49"/>
                </a:solidFill>
              </a:rPr>
              <a:t>Research Board Tier 3 Funding</a:t>
            </a:r>
          </a:p>
          <a:p>
            <a:pPr lvl="2"/>
            <a:r>
              <a:rPr lang="en-US" sz="1950" dirty="0">
                <a:solidFill>
                  <a:srgbClr val="003B49"/>
                </a:solidFill>
              </a:rPr>
              <a:t>Funds have not been distributed since at least 2020.</a:t>
            </a:r>
          </a:p>
          <a:p>
            <a:pPr lvl="2"/>
            <a:r>
              <a:rPr lang="en-US" sz="1950" dirty="0">
                <a:solidFill>
                  <a:srgbClr val="003B49"/>
                </a:solidFill>
              </a:rPr>
              <a:t>Funds have been retained in Weldon Spring endowment, according to Eric </a:t>
            </a:r>
            <a:r>
              <a:rPr lang="en-US" sz="1950" dirty="0" err="1">
                <a:solidFill>
                  <a:srgbClr val="003B49"/>
                </a:solidFill>
              </a:rPr>
              <a:t>Vogelweid</a:t>
            </a:r>
            <a:r>
              <a:rPr lang="en-US" sz="1950" dirty="0">
                <a:solidFill>
                  <a:srgbClr val="003B49"/>
                </a:solidFill>
              </a:rPr>
              <a:t> (UM Assistant VP and Controller).</a:t>
            </a:r>
          </a:p>
          <a:p>
            <a:pPr lvl="2"/>
            <a:r>
              <a:rPr lang="en-US" sz="1950" dirty="0">
                <a:solidFill>
                  <a:srgbClr val="003B49"/>
                </a:solidFill>
              </a:rPr>
              <a:t>President Choi has committed to working out distribution model and releasing funds to individual campuses.</a:t>
            </a:r>
          </a:p>
          <a:p>
            <a:pPr lvl="1"/>
            <a:r>
              <a:rPr lang="en-US" sz="2100" dirty="0">
                <a:solidFill>
                  <a:srgbClr val="003B49"/>
                </a:solidFill>
              </a:rPr>
              <a:t>Special Meeting of Board of Curators was to be held on 11 Jan.</a:t>
            </a:r>
          </a:p>
          <a:p>
            <a:pPr lvl="2"/>
            <a:r>
              <a:rPr lang="en-US" sz="1950" dirty="0">
                <a:solidFill>
                  <a:srgbClr val="003B49"/>
                </a:solidFill>
              </a:rPr>
              <a:t>President Choi indicated </a:t>
            </a:r>
            <a:r>
              <a:rPr lang="en-US" sz="1950" dirty="0" err="1">
                <a:solidFill>
                  <a:srgbClr val="003B49"/>
                </a:solidFill>
              </a:rPr>
              <a:t>BoC</a:t>
            </a:r>
            <a:r>
              <a:rPr lang="en-US" sz="1950" dirty="0">
                <a:solidFill>
                  <a:srgbClr val="003B49"/>
                </a:solidFill>
              </a:rPr>
              <a:t> had taken authority away from him as Chancellor to make a mandate decision (such as for masks).</a:t>
            </a:r>
          </a:p>
          <a:p>
            <a:pPr lvl="1"/>
            <a:r>
              <a:rPr lang="en-US" sz="2100" dirty="0">
                <a:solidFill>
                  <a:srgbClr val="003B49"/>
                </a:solidFill>
              </a:rPr>
              <a:t>2022 Legislative Priority for Missouri S&amp;T: Missouri </a:t>
            </a:r>
            <a:r>
              <a:rPr lang="en-US" sz="2100" dirty="0" err="1">
                <a:solidFill>
                  <a:srgbClr val="003B49"/>
                </a:solidFill>
              </a:rPr>
              <a:t>Protoplex</a:t>
            </a:r>
            <a:r>
              <a:rPr lang="en-US" sz="2100" dirty="0">
                <a:solidFill>
                  <a:srgbClr val="003B49"/>
                </a:solidFill>
              </a:rPr>
              <a:t>, $</a:t>
            </a:r>
            <a:r>
              <a:rPr lang="en-US" sz="2100">
                <a:solidFill>
                  <a:srgbClr val="003B49"/>
                </a:solidFill>
              </a:rPr>
              <a:t>50M state request </a:t>
            </a:r>
            <a:r>
              <a:rPr lang="en-US" sz="2100" dirty="0">
                <a:solidFill>
                  <a:srgbClr val="003B49"/>
                </a:solidFill>
              </a:rPr>
              <a:t>to match $50M from S&amp;T (private support).</a:t>
            </a:r>
          </a:p>
          <a:p>
            <a:pPr marL="0" indent="0">
              <a:buNone/>
            </a:pPr>
            <a:endParaRPr lang="en-US" sz="2100" dirty="0">
              <a:solidFill>
                <a:srgbClr val="003B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5021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14400" y="2604973"/>
            <a:ext cx="7781052" cy="2116317"/>
          </a:xfrm>
        </p:spPr>
        <p:txBody>
          <a:bodyPr/>
          <a:lstStyle/>
          <a:p>
            <a:pPr marL="0" indent="0">
              <a:buNone/>
              <a:tabLst>
                <a:tab pos="914400" algn="l"/>
              </a:tabLst>
            </a:pPr>
            <a:r>
              <a:rPr lang="en-US" sz="3600" b="1" dirty="0">
                <a:latin typeface="Orgon Slab Light" panose="02000503000000020004" pitchFamily="50" charset="0"/>
              </a:rPr>
              <a:t>X. 	Adjourn</a:t>
            </a:r>
          </a:p>
          <a:p>
            <a:endParaRPr lang="en-US" sz="3600" b="1" dirty="0">
              <a:solidFill>
                <a:srgbClr val="003B49"/>
              </a:solidFill>
              <a:latin typeface="Orgon Slab Light" panose="02000503000000020004" pitchFamily="50" charset="0"/>
            </a:endParaRPr>
          </a:p>
          <a:p>
            <a:pPr marL="514350" indent="-514350">
              <a:buAutoNum type="romanUcPeriod" startAt="5"/>
            </a:pPr>
            <a:endParaRPr lang="en-US" sz="3600" b="1" dirty="0">
              <a:solidFill>
                <a:srgbClr val="003B49"/>
              </a:solidFill>
              <a:latin typeface="Orgon Slab ExtraLight" panose="02000503000000020004" pitchFamily="50" charset="0"/>
            </a:endParaRPr>
          </a:p>
          <a:p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914400" y="1790003"/>
            <a:ext cx="7781052" cy="696720"/>
          </a:xfrm>
        </p:spPr>
        <p:txBody>
          <a:bodyPr/>
          <a:lstStyle/>
          <a:p>
            <a:r>
              <a:rPr lang="en-US" sz="3600" dirty="0">
                <a:latin typeface="Orgon Slab" panose="02000503000000020004" pitchFamily="50" charset="0"/>
              </a:rPr>
              <a:t>Agenda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69559" y="6311387"/>
            <a:ext cx="437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003B49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D04EB-D600-4A5B-9F34-2ADF860BB5C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3006F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3006F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423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FDE2A4-3C78-447A-B359-F759DD1BB0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Campus Chapter of AAUP chartered in Fall 2021</a:t>
            </a:r>
          </a:p>
          <a:p>
            <a:pPr lvl="1"/>
            <a:r>
              <a:rPr lang="en-US" dirty="0"/>
              <a:t>AAUP = American Association of University Professors</a:t>
            </a:r>
          </a:p>
          <a:p>
            <a:pPr lvl="1"/>
            <a:r>
              <a:rPr lang="en-US" dirty="0"/>
              <a:t>Chapter intends advocacy role for faculty and shared governance</a:t>
            </a:r>
          </a:p>
          <a:p>
            <a:pPr lvl="1"/>
            <a:r>
              <a:rPr lang="en-US" dirty="0"/>
              <a:t>POC: Ulrich Jentschura (Phys), email: </a:t>
            </a:r>
            <a:r>
              <a:rPr lang="en-US" b="0" i="0" u="sng" dirty="0">
                <a:solidFill>
                  <a:srgbClr val="000000"/>
                </a:solidFill>
                <a:effectLst/>
                <a:latin typeface="Orgon Slab" panose="02000503000000020004" pitchFamily="50" charset="0"/>
                <a:hlinkClick r:id="rId2"/>
              </a:rPr>
              <a:t>ulj@mst.edu</a:t>
            </a:r>
            <a:r>
              <a:rPr lang="en-US" b="0" i="0" u="sng" dirty="0">
                <a:solidFill>
                  <a:srgbClr val="000000"/>
                </a:solidFill>
                <a:effectLst/>
                <a:latin typeface="Orgon Slab" panose="02000503000000020004" pitchFamily="50" charset="0"/>
              </a:rPr>
              <a:t>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A4D66-EF15-4C0D-9FA1-FF9A32E459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402" y="1246526"/>
            <a:ext cx="8370643" cy="34501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President’s Report: S&amp;T Campus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485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FDE2A4-3C78-447A-B359-F759DD1BB0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Ad-Hoc Committee on Assessment of Campus Climate</a:t>
            </a:r>
          </a:p>
          <a:p>
            <a:pPr lvl="1"/>
            <a:r>
              <a:rPr lang="en-US" dirty="0"/>
              <a:t>Committee formation initiated by Faculty Senate leadership.</a:t>
            </a:r>
          </a:p>
          <a:p>
            <a:pPr lvl="1"/>
            <a:r>
              <a:rPr lang="en-US" dirty="0"/>
              <a:t>In response to concerns related to faculty and staff morale on campus.</a:t>
            </a:r>
          </a:p>
          <a:p>
            <a:pPr lvl="1"/>
            <a:r>
              <a:rPr lang="en-US" dirty="0"/>
              <a:t>Ideally, will provide annual quantified feedback on the health of the campus community</a:t>
            </a:r>
          </a:p>
          <a:p>
            <a:pPr lvl="1"/>
            <a:r>
              <a:rPr lang="en-US" dirty="0"/>
              <a:t>Charge to committee:</a:t>
            </a:r>
          </a:p>
          <a:p>
            <a:pPr lvl="2"/>
            <a:r>
              <a:rPr lang="en-US" dirty="0"/>
              <a:t>Identify, and modify as appropriate, nationally-recognized assessment instrument to gauge campus climate.  Desire emphasis on identifying positives, negatives and actionable suggestions for improvement.</a:t>
            </a:r>
          </a:p>
          <a:p>
            <a:pPr lvl="2"/>
            <a:r>
              <a:rPr lang="en-US" dirty="0"/>
              <a:t>Identify standing Fac Senate committee to be charged with annual administration and summary of the survey results, as well as Bylaw changes, if necessary.</a:t>
            </a:r>
          </a:p>
          <a:p>
            <a:pPr lvl="1"/>
            <a:r>
              <a:rPr lang="en-US" dirty="0"/>
              <a:t>Committee membership: Megan Fowler (Staff Council), Claire Reynolds </a:t>
            </a:r>
            <a:r>
              <a:rPr lang="en-US" dirty="0" err="1"/>
              <a:t>Keuny</a:t>
            </a:r>
            <a:r>
              <a:rPr lang="en-US" dirty="0"/>
              <a:t> (Psych Sci), Devin Burns (Psych Sci), Dave Westenberg (Bio), and Kelly Homan (MAE).</a:t>
            </a:r>
          </a:p>
          <a:p>
            <a:pPr lvl="1"/>
            <a:r>
              <a:rPr lang="en-US" dirty="0"/>
              <a:t>Ad-Hoc Committee will bring proposal to Faculty Senate for consideration within 2 months.</a:t>
            </a:r>
          </a:p>
          <a:p>
            <a:pPr lvl="1"/>
            <a:r>
              <a:rPr lang="en-US" dirty="0"/>
              <a:t>The survey will be separate from Administrative Reviews to avoid bias.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A4D66-EF15-4C0D-9FA1-FF9A32E459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402" y="1246526"/>
            <a:ext cx="8370643" cy="34501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President’s Report: Faculty Senate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603783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Custom 1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0070C0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Custom Design">
  <a:themeElements>
    <a:clrScheme name="Custom 1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0070C0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8_Custom Design">
  <a:themeElements>
    <a:clrScheme name="Custom 1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0070C0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9_Custom Design">
  <a:themeElements>
    <a:clrScheme name="Custom 1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0070C0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_SandT-Option A">
  <a:themeElements>
    <a:clrScheme name="SandT2018">
      <a:dk1>
        <a:srgbClr val="000000"/>
      </a:dk1>
      <a:lt1>
        <a:srgbClr val="FFFFFF"/>
      </a:lt1>
      <a:dk2>
        <a:srgbClr val="DCE3E3"/>
      </a:dk2>
      <a:lt2>
        <a:srgbClr val="636669"/>
      </a:lt2>
      <a:accent1>
        <a:srgbClr val="007933"/>
      </a:accent1>
      <a:accent2>
        <a:srgbClr val="003B49"/>
      </a:accent2>
      <a:accent3>
        <a:srgbClr val="2CCCD3"/>
      </a:accent3>
      <a:accent4>
        <a:srgbClr val="E87722"/>
      </a:accent4>
      <a:accent5>
        <a:srgbClr val="DAAA00"/>
      </a:accent5>
      <a:accent6>
        <a:srgbClr val="78BE20"/>
      </a:accent6>
      <a:hlink>
        <a:srgbClr val="003B49"/>
      </a:hlink>
      <a:folHlink>
        <a:srgbClr val="7D613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mpleGreen16x9" id="{31EDC70C-A0A6-453C-8919-52310EEE4DA3}" vid="{777ACB0D-E0F4-42F6-BEE5-AB7C7005C05E}"/>
    </a:ext>
  </a:extLst>
</a:theme>
</file>

<file path=ppt/theme/theme14.xml><?xml version="1.0" encoding="utf-8"?>
<a:theme xmlns:a="http://schemas.openxmlformats.org/drawingml/2006/main" name="10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50th-Modern">
  <a:themeElements>
    <a:clrScheme name="SandT2018">
      <a:dk1>
        <a:srgbClr val="000000"/>
      </a:dk1>
      <a:lt1>
        <a:srgbClr val="FFFFFF"/>
      </a:lt1>
      <a:dk2>
        <a:srgbClr val="DCE3E3"/>
      </a:dk2>
      <a:lt2>
        <a:srgbClr val="636669"/>
      </a:lt2>
      <a:accent1>
        <a:srgbClr val="007933"/>
      </a:accent1>
      <a:accent2>
        <a:srgbClr val="003B49"/>
      </a:accent2>
      <a:accent3>
        <a:srgbClr val="2CCCD3"/>
      </a:accent3>
      <a:accent4>
        <a:srgbClr val="E87722"/>
      </a:accent4>
      <a:accent5>
        <a:srgbClr val="DAAA00"/>
      </a:accent5>
      <a:accent6>
        <a:srgbClr val="78BE20"/>
      </a:accent6>
      <a:hlink>
        <a:srgbClr val="003B49"/>
      </a:hlink>
      <a:folHlink>
        <a:srgbClr val="7D613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mpleGreen16x9" id="{31EDC70C-A0A6-453C-8919-52310EEE4DA3}" vid="{518641A1-C872-4586-8C07-E8497545EC21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SandT-Option A">
  <a:themeElements>
    <a:clrScheme name="SandT2018">
      <a:dk1>
        <a:srgbClr val="000000"/>
      </a:dk1>
      <a:lt1>
        <a:srgbClr val="FFFFFF"/>
      </a:lt1>
      <a:dk2>
        <a:srgbClr val="DCE3E3"/>
      </a:dk2>
      <a:lt2>
        <a:srgbClr val="636669"/>
      </a:lt2>
      <a:accent1>
        <a:srgbClr val="007933"/>
      </a:accent1>
      <a:accent2>
        <a:srgbClr val="003B49"/>
      </a:accent2>
      <a:accent3>
        <a:srgbClr val="2CCCD3"/>
      </a:accent3>
      <a:accent4>
        <a:srgbClr val="E87722"/>
      </a:accent4>
      <a:accent5>
        <a:srgbClr val="DAAA00"/>
      </a:accent5>
      <a:accent6>
        <a:srgbClr val="78BE20"/>
      </a:accent6>
      <a:hlink>
        <a:srgbClr val="003B49"/>
      </a:hlink>
      <a:folHlink>
        <a:srgbClr val="7D613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1121 Faculty Senate Chancellor Report" id="{57A06184-AFAF-4AF3-BC36-7769E5B512E6}" vid="{70CDE4D9-A1FD-4000-804C-3D7F033F82FE}"/>
    </a:ext>
  </a:extLst>
</a:theme>
</file>

<file path=ppt/theme/theme1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Custom 1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0070C0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3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rgon_slab_16x9.pptx" id="{C6C56743-1A2C-409A-987B-98533324C665}" vid="{251781DE-715D-4CAA-A302-669C6AA33B45}"/>
    </a:ext>
  </a:extLst>
</a:theme>
</file>

<file path=ppt/theme/theme6.xml><?xml version="1.0" encoding="utf-8"?>
<a:theme xmlns:a="http://schemas.openxmlformats.org/drawingml/2006/main" name="14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rgon_slab_16x9.pptx" id="{C6C56743-1A2C-409A-987B-98533324C665}" vid="{5604960E-3091-4605-8AE2-1F0C125F8078}"/>
    </a:ext>
  </a:extLst>
</a:theme>
</file>

<file path=ppt/theme/theme7.xml><?xml version="1.0" encoding="utf-8"?>
<a:theme xmlns:a="http://schemas.openxmlformats.org/drawingml/2006/main" name="27_Custom Design">
  <a:themeElements>
    <a:clrScheme name="Custom 1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0070C0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5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6_Custom Design">
  <a:themeElements>
    <a:clrScheme name="MDD">
      <a:dk1>
        <a:srgbClr val="509E2F"/>
      </a:dk1>
      <a:lt1>
        <a:srgbClr val="B2B4B2"/>
      </a:lt1>
      <a:dk2>
        <a:srgbClr val="509E6F"/>
      </a:dk2>
      <a:lt2>
        <a:srgbClr val="FFFFFF"/>
      </a:lt2>
      <a:accent1>
        <a:srgbClr val="78BE20"/>
      </a:accent1>
      <a:accent2>
        <a:srgbClr val="003B49"/>
      </a:accent2>
      <a:accent3>
        <a:srgbClr val="FDDA24"/>
      </a:accent3>
      <a:accent4>
        <a:srgbClr val="E87722"/>
      </a:accent4>
      <a:accent5>
        <a:srgbClr val="2DCCD3"/>
      </a:accent5>
      <a:accent6>
        <a:srgbClr val="005F83"/>
      </a:accent6>
      <a:hlink>
        <a:srgbClr val="2BC3C9"/>
      </a:hlink>
      <a:folHlink>
        <a:srgbClr val="E0621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hapter 7" id="{7F27FF92-48DB-D842-B6D0-BC8FEB1C3911}" vid="{BE78C99F-3AA0-9043-9F9A-B350534D1F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19237</TotalTime>
  <Words>4609</Words>
  <Application>Microsoft Office PowerPoint</Application>
  <PresentationFormat>On-screen Show (4:3)</PresentationFormat>
  <Paragraphs>1017</Paragraphs>
  <Slides>70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107" baseType="lpstr">
      <vt:lpstr>.Hiragino Kaku Gothic Interface W3</vt:lpstr>
      <vt:lpstr>Arial</vt:lpstr>
      <vt:lpstr>ArialMT</vt:lpstr>
      <vt:lpstr>Calibri</vt:lpstr>
      <vt:lpstr>Calibri Light</vt:lpstr>
      <vt:lpstr>Calibri-Bold</vt:lpstr>
      <vt:lpstr>Cambria</vt:lpstr>
      <vt:lpstr>Courier New</vt:lpstr>
      <vt:lpstr>Encode Sans Normal Black</vt:lpstr>
      <vt:lpstr>Lucida Grande</vt:lpstr>
      <vt:lpstr>Orgon Slab</vt:lpstr>
      <vt:lpstr>Orgon Slab ExtraLight</vt:lpstr>
      <vt:lpstr>Orgon Slab Light</vt:lpstr>
      <vt:lpstr>Orgon Slab Medium</vt:lpstr>
      <vt:lpstr>System Font Regular</vt:lpstr>
      <vt:lpstr>Times New Roman</vt:lpstr>
      <vt:lpstr>Tungsten Book</vt:lpstr>
      <vt:lpstr>Wingdings 3</vt:lpstr>
      <vt:lpstr>1_Custom Design</vt:lpstr>
      <vt:lpstr>3_Custom Design</vt:lpstr>
      <vt:lpstr>2_Custom Design</vt:lpstr>
      <vt:lpstr>4_Custom Design</vt:lpstr>
      <vt:lpstr>13_Custom Design</vt:lpstr>
      <vt:lpstr>14_Custom Design</vt:lpstr>
      <vt:lpstr>27_Custom Design</vt:lpstr>
      <vt:lpstr>5_Custom Design</vt:lpstr>
      <vt:lpstr>6_Custom Design</vt:lpstr>
      <vt:lpstr>7_Custom Design</vt:lpstr>
      <vt:lpstr>8_Custom Design</vt:lpstr>
      <vt:lpstr>9_Custom Design</vt:lpstr>
      <vt:lpstr>1_SandT-Option A</vt:lpstr>
      <vt:lpstr>10_Custom Design</vt:lpstr>
      <vt:lpstr>150th-Modern</vt:lpstr>
      <vt:lpstr>Office Theme</vt:lpstr>
      <vt:lpstr>2_SandT-Option A</vt:lpstr>
      <vt:lpstr>1_Office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Missouri Gov. Mike Parson has released his proposed budget, including $41,250,000 for the Missouri Protoplex®. </vt:lpstr>
      <vt:lpstr>The MME is a statewide network of companies, educational partners and government partners. </vt:lpstr>
      <vt:lpstr>The Manufacturing Technology and Innovation Campus at S&amp;T will be the destination of choice for MME members.</vt:lpstr>
      <vt:lpstr>The Missouri Protoplex® is the first building of a proposed six-building campus.</vt:lpstr>
      <vt:lpstr>What will Missouri S&amp;T become over our next 150 years? </vt:lpstr>
      <vt:lpstr>The start of a new semester can be a challenging time for our students.</vt:lpstr>
      <vt:lpstr>Thank you! Questions?</vt:lpstr>
      <vt:lpstr>PowerPoint Presentation</vt:lpstr>
      <vt:lpstr>Academic Affairs Update (1)</vt:lpstr>
      <vt:lpstr>Academic Affairs Update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Corporate and Professional Education</vt:lpstr>
      <vt:lpstr>Corporate and Professional 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Library</vt:lpstr>
      <vt:lpstr>Library</vt:lpstr>
      <vt:lpstr>Budget = no change</vt:lpstr>
      <vt:lpstr>General Revenue Budget</vt:lpstr>
      <vt:lpstr>General Revenue Budget: costs</vt:lpstr>
      <vt:lpstr>Raises</vt:lpstr>
      <vt:lpstr>Notes and Oddities</vt:lpstr>
      <vt:lpstr>Chancellor positions </vt:lpstr>
      <vt:lpstr>Provost positions </vt:lpstr>
      <vt:lpstr>Chairs</vt:lpstr>
      <vt:lpstr>Faculty*</vt:lpstr>
      <vt:lpstr>AY 21-22</vt:lpstr>
      <vt:lpstr>PowerPoint Presentation</vt:lpstr>
      <vt:lpstr>PowerPoint Presentation</vt:lpstr>
      <vt:lpstr>Faculty number per ¼ percent bin </vt:lpstr>
      <vt:lpstr>PowerPoint Presentation</vt:lpstr>
      <vt:lpstr>Faculty headcount</vt:lpstr>
      <vt:lpstr>Faculty*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House, Misty M.</cp:lastModifiedBy>
  <cp:revision>467</cp:revision>
  <cp:lastPrinted>2021-01-28T18:57:52Z</cp:lastPrinted>
  <dcterms:created xsi:type="dcterms:W3CDTF">2014-10-14T00:51:43Z</dcterms:created>
  <dcterms:modified xsi:type="dcterms:W3CDTF">2022-01-20T18:54:16Z</dcterms:modified>
</cp:coreProperties>
</file>