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0.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charts/chart3.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88" r:id="rId2"/>
    <p:sldMasterId id="2147484211" r:id="rId3"/>
    <p:sldMasterId id="2147484221" r:id="rId4"/>
    <p:sldMasterId id="2147484344" r:id="rId5"/>
    <p:sldMasterId id="2147484349" r:id="rId6"/>
    <p:sldMasterId id="2147484372" r:id="rId7"/>
    <p:sldMasterId id="2147484375" r:id="rId8"/>
    <p:sldMasterId id="2147484400" r:id="rId9"/>
    <p:sldMasterId id="2147484404" r:id="rId10"/>
    <p:sldMasterId id="2147484423" r:id="rId11"/>
    <p:sldMasterId id="2147484441" r:id="rId12"/>
    <p:sldMasterId id="2147484446" r:id="rId13"/>
    <p:sldMasterId id="2147484460" r:id="rId14"/>
    <p:sldMasterId id="2147484465" r:id="rId15"/>
    <p:sldMasterId id="2147484491" r:id="rId16"/>
    <p:sldMasterId id="2147484505" r:id="rId17"/>
    <p:sldMasterId id="2147484518" r:id="rId18"/>
    <p:sldMasterId id="2147484532" r:id="rId19"/>
  </p:sldMasterIdLst>
  <p:notesMasterIdLst>
    <p:notesMasterId r:id="rId95"/>
  </p:notesMasterIdLst>
  <p:handoutMasterIdLst>
    <p:handoutMasterId r:id="rId96"/>
  </p:handoutMasterIdLst>
  <p:sldIdLst>
    <p:sldId id="259" r:id="rId20"/>
    <p:sldId id="599" r:id="rId21"/>
    <p:sldId id="1382" r:id="rId22"/>
    <p:sldId id="531" r:id="rId23"/>
    <p:sldId id="266" r:id="rId24"/>
    <p:sldId id="574" r:id="rId25"/>
    <p:sldId id="412" r:id="rId26"/>
    <p:sldId id="410" r:id="rId27"/>
    <p:sldId id="413" r:id="rId28"/>
    <p:sldId id="414" r:id="rId29"/>
    <p:sldId id="330" r:id="rId30"/>
    <p:sldId id="1391" r:id="rId31"/>
    <p:sldId id="258" r:id="rId32"/>
    <p:sldId id="1392" r:id="rId33"/>
    <p:sldId id="524" r:id="rId34"/>
    <p:sldId id="256" r:id="rId35"/>
    <p:sldId id="257" r:id="rId36"/>
    <p:sldId id="1394" r:id="rId37"/>
    <p:sldId id="260" r:id="rId38"/>
    <p:sldId id="1395" r:id="rId39"/>
    <p:sldId id="326" r:id="rId40"/>
    <p:sldId id="1387" r:id="rId41"/>
    <p:sldId id="372" r:id="rId42"/>
    <p:sldId id="1388" r:id="rId43"/>
    <p:sldId id="595" r:id="rId44"/>
    <p:sldId id="601" r:id="rId45"/>
    <p:sldId id="1011" r:id="rId46"/>
    <p:sldId id="404" r:id="rId47"/>
    <p:sldId id="1014" r:id="rId48"/>
    <p:sldId id="1016" r:id="rId49"/>
    <p:sldId id="378" r:id="rId50"/>
    <p:sldId id="366" r:id="rId51"/>
    <p:sldId id="355" r:id="rId52"/>
    <p:sldId id="1015" r:id="rId53"/>
    <p:sldId id="804" r:id="rId54"/>
    <p:sldId id="1017" r:id="rId55"/>
    <p:sldId id="1018" r:id="rId56"/>
    <p:sldId id="1019" r:id="rId57"/>
    <p:sldId id="525" r:id="rId58"/>
    <p:sldId id="1386" r:id="rId59"/>
    <p:sldId id="396" r:id="rId60"/>
    <p:sldId id="397" r:id="rId61"/>
    <p:sldId id="399" r:id="rId62"/>
    <p:sldId id="401" r:id="rId63"/>
    <p:sldId id="398" r:id="rId64"/>
    <p:sldId id="400" r:id="rId65"/>
    <p:sldId id="576" r:id="rId66"/>
    <p:sldId id="380" r:id="rId67"/>
    <p:sldId id="382" r:id="rId68"/>
    <p:sldId id="383" r:id="rId69"/>
    <p:sldId id="625" r:id="rId70"/>
    <p:sldId id="596" r:id="rId71"/>
    <p:sldId id="261" r:id="rId72"/>
    <p:sldId id="609" r:id="rId73"/>
    <p:sldId id="610" r:id="rId74"/>
    <p:sldId id="608" r:id="rId75"/>
    <p:sldId id="611" r:id="rId76"/>
    <p:sldId id="1385" r:id="rId77"/>
    <p:sldId id="607" r:id="rId78"/>
    <p:sldId id="556" r:id="rId79"/>
    <p:sldId id="268" r:id="rId80"/>
    <p:sldId id="264" r:id="rId81"/>
    <p:sldId id="263" r:id="rId82"/>
    <p:sldId id="265" r:id="rId83"/>
    <p:sldId id="1393" r:id="rId84"/>
    <p:sldId id="267" r:id="rId85"/>
    <p:sldId id="1383" r:id="rId86"/>
    <p:sldId id="1390" r:id="rId87"/>
    <p:sldId id="323" r:id="rId88"/>
    <p:sldId id="325" r:id="rId89"/>
    <p:sldId id="324" r:id="rId90"/>
    <p:sldId id="322" r:id="rId91"/>
    <p:sldId id="555" r:id="rId92"/>
    <p:sldId id="301" r:id="rId93"/>
    <p:sldId id="624" r:id="rId9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9">
          <p15:clr>
            <a:srgbClr val="A4A3A4"/>
          </p15:clr>
        </p15:guide>
        <p15:guide id="2" pos="344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49"/>
    <a:srgbClr val="000000"/>
    <a:srgbClr val="509E2F"/>
    <a:srgbClr val="005F83"/>
    <a:srgbClr val="0A0AA6"/>
    <a:srgbClr val="B2B4B2"/>
    <a:srgbClr val="3300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1" autoAdjust="0"/>
    <p:restoredTop sz="94586" autoAdjust="0"/>
  </p:normalViewPr>
  <p:slideViewPr>
    <p:cSldViewPr snapToGrid="0" snapToObjects="1" showGuides="1">
      <p:cViewPr varScale="1">
        <p:scale>
          <a:sx n="78" d="100"/>
          <a:sy n="78" d="100"/>
        </p:scale>
        <p:origin x="96" y="666"/>
      </p:cViewPr>
      <p:guideLst>
        <p:guide orient="horz" pos="2109"/>
        <p:guide pos="3448"/>
      </p:guideLst>
    </p:cSldViewPr>
  </p:slideViewPr>
  <p:outlineViewPr>
    <p:cViewPr>
      <p:scale>
        <a:sx n="33" d="100"/>
        <a:sy n="33" d="100"/>
      </p:scale>
      <p:origin x="0" y="-22338"/>
    </p:cViewPr>
  </p:outlineViewPr>
  <p:notesTextViewPr>
    <p:cViewPr>
      <p:scale>
        <a:sx n="3" d="2"/>
        <a:sy n="3" d="2"/>
      </p:scale>
      <p:origin x="0" y="0"/>
    </p:cViewPr>
  </p:notesTextViewPr>
  <p:sorterViewPr>
    <p:cViewPr>
      <p:scale>
        <a:sx n="100" d="100"/>
        <a:sy n="100" d="100"/>
      </p:scale>
      <p:origin x="0" y="-3456"/>
    </p:cViewPr>
  </p:sorterViewPr>
  <p:notesViewPr>
    <p:cSldViewPr snapToGrid="0" snapToObjects="1">
      <p:cViewPr varScale="1">
        <p:scale>
          <a:sx n="82" d="100"/>
          <a:sy n="82" d="100"/>
        </p:scale>
        <p:origin x="383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notesMaster" Target="notesMasters/notesMaster1.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rAngAx val="0"/>
      <c:perspective val="0"/>
    </c:view3D>
    <c:floor>
      <c:thickness val="0"/>
    </c:floor>
    <c:sideWall>
      <c:thickness val="0"/>
    </c:sideWall>
    <c:backWall>
      <c:thickness val="0"/>
    </c:backWall>
    <c:plotArea>
      <c:layout>
        <c:manualLayout>
          <c:layoutTarget val="inner"/>
          <c:xMode val="edge"/>
          <c:yMode val="edge"/>
          <c:x val="0.12623590871746163"/>
          <c:y val="5.0382314343060057E-2"/>
          <c:w val="0.81404225019420862"/>
          <c:h val="0.82474119962946202"/>
        </c:manualLayout>
      </c:layout>
      <c:area3DChart>
        <c:grouping val="percentStacked"/>
        <c:varyColors val="0"/>
        <c:ser>
          <c:idx val="1"/>
          <c:order val="0"/>
          <c:tx>
            <c:strRef>
              <c:f>Sheet1!$B$1</c:f>
              <c:strCache>
                <c:ptCount val="1"/>
                <c:pt idx="0">
                  <c:v>State Appropriations</c:v>
                </c:pt>
              </c:strCache>
            </c:strRef>
          </c:tx>
          <c:spPr>
            <a:solidFill>
              <a:schemeClr val="accent2"/>
            </a:solidFill>
          </c:spPr>
          <c:cat>
            <c:strRef>
              <c:f>Sheet1!$A$2:$A$33</c:f>
              <c:strCache>
                <c:ptCount val="32"/>
                <c:pt idx="0">
                  <c:v>1990</c:v>
                </c:pt>
                <c:pt idx="5">
                  <c:v>1995</c:v>
                </c:pt>
                <c:pt idx="10">
                  <c:v>2000</c:v>
                </c:pt>
                <c:pt idx="15">
                  <c:v>2005</c:v>
                </c:pt>
                <c:pt idx="20">
                  <c:v>2010</c:v>
                </c:pt>
                <c:pt idx="25">
                  <c:v>2015</c:v>
                </c:pt>
                <c:pt idx="31">
                  <c:v>2021</c:v>
                </c:pt>
              </c:strCache>
            </c:strRef>
          </c:cat>
          <c:val>
            <c:numRef>
              <c:f>Sheet1!$B$2:$B$33</c:f>
              <c:numCache>
                <c:formatCode>0.0%</c:formatCode>
                <c:ptCount val="32"/>
                <c:pt idx="0">
                  <c:v>0.66319165931337554</c:v>
                </c:pt>
                <c:pt idx="1">
                  <c:v>0.65447542268145797</c:v>
                </c:pt>
                <c:pt idx="2">
                  <c:v>0.60076039133153092</c:v>
                </c:pt>
                <c:pt idx="3">
                  <c:v>0.56918720256815991</c:v>
                </c:pt>
                <c:pt idx="4">
                  <c:v>0.54695333217459019</c:v>
                </c:pt>
                <c:pt idx="5">
                  <c:v>0.54237666372619886</c:v>
                </c:pt>
                <c:pt idx="6">
                  <c:v>0.52576023417019002</c:v>
                </c:pt>
                <c:pt idx="7">
                  <c:v>0.52749495496382692</c:v>
                </c:pt>
                <c:pt idx="8">
                  <c:v>0.53839141080594144</c:v>
                </c:pt>
                <c:pt idx="9">
                  <c:v>0.54548657910885634</c:v>
                </c:pt>
                <c:pt idx="10">
                  <c:v>0.56255635944102689</c:v>
                </c:pt>
                <c:pt idx="11">
                  <c:v>0.56697190218859272</c:v>
                </c:pt>
                <c:pt idx="12">
                  <c:v>0.51200207055503266</c:v>
                </c:pt>
                <c:pt idx="13">
                  <c:v>0.47795921770212602</c:v>
                </c:pt>
                <c:pt idx="14">
                  <c:v>0.45280283608471045</c:v>
                </c:pt>
                <c:pt idx="15">
                  <c:v>0.43946824832556342</c:v>
                </c:pt>
                <c:pt idx="16">
                  <c:v>0.42412259587301621</c:v>
                </c:pt>
                <c:pt idx="17">
                  <c:v>0.40106977404459054</c:v>
                </c:pt>
                <c:pt idx="18">
                  <c:v>0.39250222944159185</c:v>
                </c:pt>
                <c:pt idx="19">
                  <c:v>0.38741115983754798</c:v>
                </c:pt>
                <c:pt idx="20">
                  <c:v>0.36966413521903363</c:v>
                </c:pt>
                <c:pt idx="21">
                  <c:v>0.33923844158963828</c:v>
                </c:pt>
                <c:pt idx="22">
                  <c:v>0.30393926556392137</c:v>
                </c:pt>
                <c:pt idx="23">
                  <c:v>0.28827207011612599</c:v>
                </c:pt>
                <c:pt idx="24">
                  <c:v>0.27564735469659007</c:v>
                </c:pt>
                <c:pt idx="25">
                  <c:v>0.28182347248573392</c:v>
                </c:pt>
                <c:pt idx="26">
                  <c:v>0.27959215090202222</c:v>
                </c:pt>
                <c:pt idx="27">
                  <c:v>0.26737751564049178</c:v>
                </c:pt>
                <c:pt idx="28">
                  <c:v>0.25362929759138786</c:v>
                </c:pt>
                <c:pt idx="29">
                  <c:v>0.25509855253092961</c:v>
                </c:pt>
                <c:pt idx="30">
                  <c:v>0.23465736947236931</c:v>
                </c:pt>
                <c:pt idx="31">
                  <c:v>0.25711857203940613</c:v>
                </c:pt>
              </c:numCache>
            </c:numRef>
          </c:val>
          <c:extLst>
            <c:ext xmlns:c16="http://schemas.microsoft.com/office/drawing/2014/chart" uri="{C3380CC4-5D6E-409C-BE32-E72D297353CC}">
              <c16:uniqueId val="{00000000-1C06-4F4F-BD80-EA6FDA6F6070}"/>
            </c:ext>
          </c:extLst>
        </c:ser>
        <c:ser>
          <c:idx val="0"/>
          <c:order val="1"/>
          <c:tx>
            <c:strRef>
              <c:f>Sheet1!$C$1</c:f>
              <c:strCache>
                <c:ptCount val="1"/>
                <c:pt idx="0">
                  <c:v>Tuition &amp; Fees</c:v>
                </c:pt>
              </c:strCache>
            </c:strRef>
          </c:tx>
          <c:spPr>
            <a:solidFill>
              <a:schemeClr val="accent6"/>
            </a:solidFill>
          </c:spPr>
          <c:cat>
            <c:strRef>
              <c:f>Sheet1!$A$2:$A$33</c:f>
              <c:strCache>
                <c:ptCount val="32"/>
                <c:pt idx="0">
                  <c:v>1990</c:v>
                </c:pt>
                <c:pt idx="5">
                  <c:v>1995</c:v>
                </c:pt>
                <c:pt idx="10">
                  <c:v>2000</c:v>
                </c:pt>
                <c:pt idx="15">
                  <c:v>2005</c:v>
                </c:pt>
                <c:pt idx="20">
                  <c:v>2010</c:v>
                </c:pt>
                <c:pt idx="25">
                  <c:v>2015</c:v>
                </c:pt>
                <c:pt idx="31">
                  <c:v>2021</c:v>
                </c:pt>
              </c:strCache>
            </c:strRef>
          </c:cat>
          <c:val>
            <c:numRef>
              <c:f>Sheet1!$C$2:$C$33</c:f>
              <c:numCache>
                <c:formatCode>0.0%</c:formatCode>
                <c:ptCount val="32"/>
                <c:pt idx="0">
                  <c:v>0.2926112585999498</c:v>
                </c:pt>
                <c:pt idx="1">
                  <c:v>0.30194949620179501</c:v>
                </c:pt>
                <c:pt idx="2">
                  <c:v>0.34711095325195107</c:v>
                </c:pt>
                <c:pt idx="3">
                  <c:v>0.3758098654326692</c:v>
                </c:pt>
                <c:pt idx="4">
                  <c:v>0.40482785030633955</c:v>
                </c:pt>
                <c:pt idx="5">
                  <c:v>0.41208332771137279</c:v>
                </c:pt>
                <c:pt idx="6">
                  <c:v>0.42501316784473325</c:v>
                </c:pt>
                <c:pt idx="7">
                  <c:v>0.42908022508447874</c:v>
                </c:pt>
                <c:pt idx="8">
                  <c:v>0.41733707774646434</c:v>
                </c:pt>
                <c:pt idx="9">
                  <c:v>0.40816956319703518</c:v>
                </c:pt>
                <c:pt idx="10">
                  <c:v>0.39218538452168317</c:v>
                </c:pt>
                <c:pt idx="11">
                  <c:v>0.38153478159103926</c:v>
                </c:pt>
                <c:pt idx="12">
                  <c:v>0.40986168663202055</c:v>
                </c:pt>
                <c:pt idx="13">
                  <c:v>0.44051974829431756</c:v>
                </c:pt>
                <c:pt idx="14">
                  <c:v>0.46783798858081344</c:v>
                </c:pt>
                <c:pt idx="15">
                  <c:v>0.47668050278163138</c:v>
                </c:pt>
                <c:pt idx="16">
                  <c:v>0.49143140203272734</c:v>
                </c:pt>
                <c:pt idx="17">
                  <c:v>0.51849874908210458</c:v>
                </c:pt>
                <c:pt idx="18">
                  <c:v>0.52105499807858746</c:v>
                </c:pt>
                <c:pt idx="19">
                  <c:v>0.52912513326800503</c:v>
                </c:pt>
                <c:pt idx="20">
                  <c:v>0.53845514861621657</c:v>
                </c:pt>
                <c:pt idx="21">
                  <c:v>0.57369700496732545</c:v>
                </c:pt>
                <c:pt idx="22">
                  <c:v>0.61505784009666131</c:v>
                </c:pt>
                <c:pt idx="23">
                  <c:v>0.63313949919510526</c:v>
                </c:pt>
                <c:pt idx="24">
                  <c:v>0.64435662882389988</c:v>
                </c:pt>
                <c:pt idx="25">
                  <c:v>0.64287431882358081</c:v>
                </c:pt>
                <c:pt idx="26">
                  <c:v>0.65618146912745878</c:v>
                </c:pt>
                <c:pt idx="27">
                  <c:v>0.66378767768506852</c:v>
                </c:pt>
                <c:pt idx="28">
                  <c:v>0.67711947853793242</c:v>
                </c:pt>
                <c:pt idx="29">
                  <c:v>0.67249346279177724</c:v>
                </c:pt>
                <c:pt idx="30">
                  <c:v>0.6910176737430721</c:v>
                </c:pt>
                <c:pt idx="31">
                  <c:v>0.67346732589108471</c:v>
                </c:pt>
              </c:numCache>
            </c:numRef>
          </c:val>
          <c:extLst>
            <c:ext xmlns:c16="http://schemas.microsoft.com/office/drawing/2014/chart" uri="{C3380CC4-5D6E-409C-BE32-E72D297353CC}">
              <c16:uniqueId val="{00000001-1C06-4F4F-BD80-EA6FDA6F6070}"/>
            </c:ext>
          </c:extLst>
        </c:ser>
        <c:dLbls>
          <c:showLegendKey val="0"/>
          <c:showVal val="0"/>
          <c:showCatName val="0"/>
          <c:showSerName val="0"/>
          <c:showPercent val="0"/>
          <c:showBubbleSize val="0"/>
        </c:dLbls>
        <c:gapDepth val="257"/>
        <c:axId val="432880888"/>
        <c:axId val="432874224"/>
        <c:axId val="0"/>
      </c:area3DChart>
      <c:catAx>
        <c:axId val="432880888"/>
        <c:scaling>
          <c:orientation val="minMax"/>
        </c:scaling>
        <c:delete val="0"/>
        <c:axPos val="b"/>
        <c:numFmt formatCode="General" sourceLinked="1"/>
        <c:majorTickMark val="out"/>
        <c:minorTickMark val="none"/>
        <c:tickLblPos val="nextTo"/>
        <c:txPr>
          <a:bodyPr rot="-2100000"/>
          <a:lstStyle/>
          <a:p>
            <a:pPr>
              <a:defRPr sz="1200">
                <a:latin typeface="+mn-lt"/>
              </a:defRPr>
            </a:pPr>
            <a:endParaRPr lang="en-US"/>
          </a:p>
        </c:txPr>
        <c:crossAx val="432874224"/>
        <c:crosses val="autoZero"/>
        <c:auto val="1"/>
        <c:lblAlgn val="ctr"/>
        <c:lblOffset val="100"/>
        <c:tickLblSkip val="1"/>
        <c:noMultiLvlLbl val="0"/>
      </c:catAx>
      <c:valAx>
        <c:axId val="432874224"/>
        <c:scaling>
          <c:orientation val="minMax"/>
        </c:scaling>
        <c:delete val="0"/>
        <c:axPos val="l"/>
        <c:majorGridlines/>
        <c:numFmt formatCode="0%" sourceLinked="1"/>
        <c:majorTickMark val="none"/>
        <c:minorTickMark val="none"/>
        <c:tickLblPos val="nextTo"/>
        <c:txPr>
          <a:bodyPr/>
          <a:lstStyle/>
          <a:p>
            <a:pPr>
              <a:defRPr sz="1200">
                <a:latin typeface="Arial" pitchFamily="34" charset="0"/>
                <a:cs typeface="Arial" pitchFamily="34" charset="0"/>
              </a:defRPr>
            </a:pPr>
            <a:endParaRPr lang="en-US"/>
          </a:p>
        </c:txPr>
        <c:crossAx val="432880888"/>
        <c:crosses val="autoZero"/>
        <c:crossBetween val="midCat"/>
        <c:majorUnit val="0.1"/>
      </c:valAx>
      <c:spPr>
        <a:noFill/>
      </c:spPr>
    </c:plotArea>
    <c:plotVisOnly val="1"/>
    <c:dispBlanksAs val="zero"/>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22492409037106"/>
          <c:y val="0.1193256160144161"/>
          <c:w val="0.87660971383431441"/>
          <c:h val="0.64195557644846646"/>
        </c:manualLayout>
      </c:layout>
      <c:barChart>
        <c:barDir val="col"/>
        <c:grouping val="stacked"/>
        <c:varyColors val="0"/>
        <c:ser>
          <c:idx val="0"/>
          <c:order val="0"/>
          <c:tx>
            <c:strRef>
              <c:f>Sheet1!$B$1</c:f>
              <c:strCache>
                <c:ptCount val="1"/>
                <c:pt idx="0">
                  <c:v>State Appropriations / FTE</c:v>
                </c:pt>
              </c:strCache>
            </c:strRef>
          </c:tx>
          <c:spPr>
            <a:solidFill>
              <a:schemeClr val="accent2"/>
            </a:solidFill>
            <a:ln>
              <a:solidFill>
                <a:schemeClr val="tx1"/>
              </a:solidFill>
            </a:ln>
          </c:spPr>
          <c:invertIfNegative val="0"/>
          <c:dPt>
            <c:idx val="11"/>
            <c:invertIfNegative val="0"/>
            <c:bubble3D val="0"/>
            <c:spPr>
              <a:solidFill>
                <a:schemeClr val="accent2"/>
              </a:solidFill>
              <a:ln>
                <a:solidFill>
                  <a:srgbClr val="2E3346"/>
                </a:solidFill>
              </a:ln>
            </c:spPr>
            <c:extLst>
              <c:ext xmlns:c16="http://schemas.microsoft.com/office/drawing/2014/chart" uri="{C3380CC4-5D6E-409C-BE32-E72D297353CC}">
                <c16:uniqueId val="{00000001-EA02-4F8B-86CA-809AD788E1E0}"/>
              </c:ext>
            </c:extLst>
          </c:dPt>
          <c:cat>
            <c:strRef>
              <c:f>Sheet1!$A$2:$A$22</c:f>
              <c:strCach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strCache>
            </c:strRef>
          </c:cat>
          <c:val>
            <c:numRef>
              <c:f>Sheet1!$B$2:$B$22</c:f>
              <c:numCache>
                <c:formatCode>#,##0</c:formatCode>
                <c:ptCount val="21"/>
                <c:pt idx="0">
                  <c:v>12669.577204042831</c:v>
                </c:pt>
                <c:pt idx="1">
                  <c:v>10766.198891031823</c:v>
                </c:pt>
                <c:pt idx="2">
                  <c:v>10244.111359071636</c:v>
                </c:pt>
                <c:pt idx="3">
                  <c:v>9641.8588490770908</c:v>
                </c:pt>
                <c:pt idx="4">
                  <c:v>9760.8367253651431</c:v>
                </c:pt>
                <c:pt idx="5">
                  <c:v>9402.5021719519227</c:v>
                </c:pt>
                <c:pt idx="6">
                  <c:v>9233.5494665102178</c:v>
                </c:pt>
                <c:pt idx="7">
                  <c:v>9078.4921089086929</c:v>
                </c:pt>
                <c:pt idx="8">
                  <c:v>9235.0194935302061</c:v>
                </c:pt>
                <c:pt idx="9">
                  <c:v>8677.1719912445787</c:v>
                </c:pt>
                <c:pt idx="10">
                  <c:v>7740.5127837126274</c:v>
                </c:pt>
                <c:pt idx="11">
                  <c:v>6909.6644923568565</c:v>
                </c:pt>
                <c:pt idx="12">
                  <c:v>6795.4371262908489</c:v>
                </c:pt>
                <c:pt idx="13">
                  <c:v>6793.7016814551243</c:v>
                </c:pt>
                <c:pt idx="14">
                  <c:v>7068.5431950005568</c:v>
                </c:pt>
                <c:pt idx="15">
                  <c:v>7004.523454570719</c:v>
                </c:pt>
                <c:pt idx="16">
                  <c:v>6887.1605978142507</c:v>
                </c:pt>
                <c:pt idx="17">
                  <c:v>6632.0892710450926</c:v>
                </c:pt>
                <c:pt idx="18">
                  <c:v>6935.5638326609123</c:v>
                </c:pt>
                <c:pt idx="19">
                  <c:v>6474.6209092642584</c:v>
                </c:pt>
                <c:pt idx="20">
                  <c:v>7200.8479980197699</c:v>
                </c:pt>
              </c:numCache>
            </c:numRef>
          </c:val>
          <c:extLst>
            <c:ext xmlns:c16="http://schemas.microsoft.com/office/drawing/2014/chart" uri="{C3380CC4-5D6E-409C-BE32-E72D297353CC}">
              <c16:uniqueId val="{00000002-EA02-4F8B-86CA-809AD788E1E0}"/>
            </c:ext>
          </c:extLst>
        </c:ser>
        <c:ser>
          <c:idx val="1"/>
          <c:order val="1"/>
          <c:tx>
            <c:strRef>
              <c:f>Sheet1!$C$1</c:f>
              <c:strCache>
                <c:ptCount val="1"/>
                <c:pt idx="0">
                  <c:v>Tuition / FTE</c:v>
                </c:pt>
              </c:strCache>
            </c:strRef>
          </c:tx>
          <c:spPr>
            <a:solidFill>
              <a:schemeClr val="accent6"/>
            </a:solidFill>
            <a:ln>
              <a:solidFill>
                <a:schemeClr val="accent6"/>
              </a:solidFill>
            </a:ln>
          </c:spPr>
          <c:invertIfNegative val="0"/>
          <c:dPt>
            <c:idx val="11"/>
            <c:invertIfNegative val="0"/>
            <c:bubble3D val="0"/>
            <c:extLst>
              <c:ext xmlns:c16="http://schemas.microsoft.com/office/drawing/2014/chart" uri="{C3380CC4-5D6E-409C-BE32-E72D297353CC}">
                <c16:uniqueId val="{00000004-EA02-4F8B-86CA-809AD788E1E0}"/>
              </c:ext>
            </c:extLst>
          </c:dPt>
          <c:cat>
            <c:strRef>
              <c:f>Sheet1!$A$2:$A$22</c:f>
              <c:strCach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strCache>
            </c:strRef>
          </c:cat>
          <c:val>
            <c:numRef>
              <c:f>Sheet1!$C$2:$C$22</c:f>
              <c:numCache>
                <c:formatCode>#,##0</c:formatCode>
                <c:ptCount val="21"/>
                <c:pt idx="0">
                  <c:v>8525.7917592314625</c:v>
                </c:pt>
                <c:pt idx="1">
                  <c:v>8618.426935872707</c:v>
                </c:pt>
                <c:pt idx="2">
                  <c:v>9441.6703146619166</c:v>
                </c:pt>
                <c:pt idx="3">
                  <c:v>9962.0132442996801</c:v>
                </c:pt>
                <c:pt idx="4">
                  <c:v>10587.341805794391</c:v>
                </c:pt>
                <c:pt idx="5">
                  <c:v>10894.691464072683</c:v>
                </c:pt>
                <c:pt idx="6">
                  <c:v>11937.034794950674</c:v>
                </c:pt>
                <c:pt idx="7">
                  <c:v>12051.889985679225</c:v>
                </c:pt>
                <c:pt idx="8">
                  <c:v>12613.165099053494</c:v>
                </c:pt>
                <c:pt idx="9">
                  <c:v>12639.224336290175</c:v>
                </c:pt>
                <c:pt idx="10">
                  <c:v>13090.229338746221</c:v>
                </c:pt>
                <c:pt idx="11">
                  <c:v>13982.541250721742</c:v>
                </c:pt>
                <c:pt idx="12">
                  <c:v>14924.996574307159</c:v>
                </c:pt>
                <c:pt idx="13">
                  <c:v>15881.040170025026</c:v>
                </c:pt>
                <c:pt idx="14">
                  <c:v>16124.224329082703</c:v>
                </c:pt>
                <c:pt idx="15">
                  <c:v>16439.082700031238</c:v>
                </c:pt>
                <c:pt idx="16">
                  <c:v>17097.968496401507</c:v>
                </c:pt>
                <c:pt idx="17">
                  <c:v>17705.828433361377</c:v>
                </c:pt>
                <c:pt idx="18">
                  <c:v>18283.605657362725</c:v>
                </c:pt>
                <c:pt idx="19">
                  <c:v>19066.426463179374</c:v>
                </c:pt>
                <c:pt idx="20">
                  <c:v>18861.087345457498</c:v>
                </c:pt>
              </c:numCache>
            </c:numRef>
          </c:val>
          <c:extLst>
            <c:ext xmlns:c16="http://schemas.microsoft.com/office/drawing/2014/chart" uri="{C3380CC4-5D6E-409C-BE32-E72D297353CC}">
              <c16:uniqueId val="{00000005-EA02-4F8B-86CA-809AD788E1E0}"/>
            </c:ext>
          </c:extLst>
        </c:ser>
        <c:dLbls>
          <c:showLegendKey val="0"/>
          <c:showVal val="0"/>
          <c:showCatName val="0"/>
          <c:showSerName val="0"/>
          <c:showPercent val="0"/>
          <c:showBubbleSize val="0"/>
        </c:dLbls>
        <c:gapWidth val="75"/>
        <c:overlap val="100"/>
        <c:axId val="426074920"/>
        <c:axId val="426073352"/>
      </c:barChart>
      <c:lineChart>
        <c:grouping val="standard"/>
        <c:varyColors val="0"/>
        <c:ser>
          <c:idx val="2"/>
          <c:order val="2"/>
          <c:tx>
            <c:strRef>
              <c:f>Sheet1!$D$1</c:f>
              <c:strCache>
                <c:ptCount val="1"/>
                <c:pt idx="0">
                  <c:v>Inflation Adjusted Funding / FTE</c:v>
                </c:pt>
              </c:strCache>
            </c:strRef>
          </c:tx>
          <c:spPr>
            <a:ln w="31750">
              <a:solidFill>
                <a:srgbClr val="C00000"/>
              </a:solidFill>
            </a:ln>
          </c:spPr>
          <c:marker>
            <c:symbol val="diamond"/>
            <c:size val="5"/>
            <c:spPr>
              <a:solidFill>
                <a:srgbClr val="C00000"/>
              </a:solidFill>
              <a:ln w="31750">
                <a:solidFill>
                  <a:srgbClr val="C00000"/>
                </a:solidFill>
              </a:ln>
            </c:spPr>
          </c:marker>
          <c:dPt>
            <c:idx val="14"/>
            <c:marker>
              <c:spPr>
                <a:solidFill>
                  <a:schemeClr val="tx1">
                    <a:lumMod val="95000"/>
                    <a:lumOff val="5000"/>
                  </a:schemeClr>
                </a:solidFill>
                <a:ln w="31750">
                  <a:solidFill>
                    <a:srgbClr val="C00000"/>
                  </a:solidFill>
                </a:ln>
              </c:spPr>
            </c:marker>
            <c:bubble3D val="0"/>
            <c:extLst>
              <c:ext xmlns:c16="http://schemas.microsoft.com/office/drawing/2014/chart" uri="{C3380CC4-5D6E-409C-BE32-E72D297353CC}">
                <c16:uniqueId val="{00000003-F8AE-40A6-834A-08716BF0EF94}"/>
              </c:ext>
            </c:extLst>
          </c:dPt>
          <c:cat>
            <c:strRef>
              <c:f>Sheet1!$A$2:$A$22</c:f>
              <c:strCach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strCache>
            </c:strRef>
          </c:cat>
          <c:val>
            <c:numRef>
              <c:f>Sheet1!$D$2:$D$22</c:f>
              <c:numCache>
                <c:formatCode>#,##0</c:formatCode>
                <c:ptCount val="21"/>
                <c:pt idx="0">
                  <c:v>21195.36896327429</c:v>
                </c:pt>
                <c:pt idx="1">
                  <c:v>21421.611665691264</c:v>
                </c:pt>
                <c:pt idx="2">
                  <c:v>21874.097070525208</c:v>
                </c:pt>
                <c:pt idx="3">
                  <c:v>22588.5477097367</c:v>
                </c:pt>
                <c:pt idx="4">
                  <c:v>23160.108221105897</c:v>
                </c:pt>
                <c:pt idx="5">
                  <c:v>24160.339116001986</c:v>
                </c:pt>
                <c:pt idx="6">
                  <c:v>24815.252201945856</c:v>
                </c:pt>
                <c:pt idx="7">
                  <c:v>26053.633309912442</c:v>
                </c:pt>
                <c:pt idx="8">
                  <c:v>25684.500479653168</c:v>
                </c:pt>
                <c:pt idx="9">
                  <c:v>25958.373224684245</c:v>
                </c:pt>
                <c:pt idx="10">
                  <c:v>26875.251545005656</c:v>
                </c:pt>
                <c:pt idx="11">
                  <c:v>27327.736949839604</c:v>
                </c:pt>
                <c:pt idx="12">
                  <c:v>27804.037375980599</c:v>
                </c:pt>
                <c:pt idx="13">
                  <c:v>28380.71811693081</c:v>
                </c:pt>
                <c:pt idx="14">
                  <c:v>28415.845273358707</c:v>
                </c:pt>
                <c:pt idx="15">
                  <c:v>28701.625529043307</c:v>
                </c:pt>
                <c:pt idx="16">
                  <c:v>29168.042721341877</c:v>
                </c:pt>
                <c:pt idx="17">
                  <c:v>30006.926846882699</c:v>
                </c:pt>
                <c:pt idx="18">
                  <c:v>30500.255013258233</c:v>
                </c:pt>
                <c:pt idx="19">
                  <c:v>30697.205239467541</c:v>
                </c:pt>
                <c:pt idx="20">
                  <c:v>32352.230145200967</c:v>
                </c:pt>
              </c:numCache>
            </c:numRef>
          </c:val>
          <c:smooth val="0"/>
          <c:extLst>
            <c:ext xmlns:c16="http://schemas.microsoft.com/office/drawing/2014/chart" uri="{C3380CC4-5D6E-409C-BE32-E72D297353CC}">
              <c16:uniqueId val="{00000006-EA02-4F8B-86CA-809AD788E1E0}"/>
            </c:ext>
          </c:extLst>
        </c:ser>
        <c:dLbls>
          <c:showLegendKey val="0"/>
          <c:showVal val="0"/>
          <c:showCatName val="0"/>
          <c:showSerName val="0"/>
          <c:showPercent val="0"/>
          <c:showBubbleSize val="0"/>
        </c:dLbls>
        <c:marker val="1"/>
        <c:smooth val="0"/>
        <c:axId val="426074920"/>
        <c:axId val="426073352"/>
      </c:lineChart>
      <c:catAx>
        <c:axId val="426074920"/>
        <c:scaling>
          <c:orientation val="minMax"/>
        </c:scaling>
        <c:delete val="0"/>
        <c:axPos val="b"/>
        <c:numFmt formatCode="General" sourceLinked="1"/>
        <c:majorTickMark val="out"/>
        <c:minorTickMark val="none"/>
        <c:tickLblPos val="nextTo"/>
        <c:txPr>
          <a:bodyPr/>
          <a:lstStyle/>
          <a:p>
            <a:pPr>
              <a:defRPr sz="1200" b="1"/>
            </a:pPr>
            <a:endParaRPr lang="en-US"/>
          </a:p>
        </c:txPr>
        <c:crossAx val="426073352"/>
        <c:crosses val="autoZero"/>
        <c:auto val="1"/>
        <c:lblAlgn val="ctr"/>
        <c:lblOffset val="100"/>
        <c:noMultiLvlLbl val="0"/>
      </c:catAx>
      <c:valAx>
        <c:axId val="426073352"/>
        <c:scaling>
          <c:orientation val="minMax"/>
        </c:scaling>
        <c:delete val="0"/>
        <c:axPos val="l"/>
        <c:majorGridlines/>
        <c:numFmt formatCode="#,##0" sourceLinked="1"/>
        <c:majorTickMark val="none"/>
        <c:minorTickMark val="none"/>
        <c:tickLblPos val="nextTo"/>
        <c:spPr>
          <a:ln w="9525">
            <a:noFill/>
          </a:ln>
        </c:spPr>
        <c:txPr>
          <a:bodyPr/>
          <a:lstStyle/>
          <a:p>
            <a:pPr>
              <a:defRPr sz="1400"/>
            </a:pPr>
            <a:endParaRPr lang="en-US"/>
          </a:p>
        </c:txPr>
        <c:crossAx val="426074920"/>
        <c:crosses val="autoZero"/>
        <c:crossBetween val="between"/>
      </c:valAx>
    </c:plotArea>
    <c:legend>
      <c:legendPos val="b"/>
      <c:layout>
        <c:manualLayout>
          <c:xMode val="edge"/>
          <c:yMode val="edge"/>
          <c:x val="1.0239822963306057E-2"/>
          <c:y val="0.85071348618187437"/>
          <c:w val="0.90000000000000013"/>
          <c:h val="5.7012379049633723E-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dirty="0">
                <a:solidFill>
                  <a:schemeClr val="accent1"/>
                </a:solidFill>
              </a:rPr>
              <a:t>Bordering States</a:t>
            </a:r>
          </a:p>
        </c:rich>
      </c:tx>
      <c:layout>
        <c:manualLayout>
          <c:xMode val="edge"/>
          <c:yMode val="edge"/>
          <c:x val="0.38100547318579936"/>
          <c:y val="0"/>
        </c:manualLayout>
      </c:layout>
      <c:overlay val="0"/>
    </c:title>
    <c:autoTitleDeleted val="0"/>
    <c:plotArea>
      <c:layout>
        <c:manualLayout>
          <c:layoutTarget val="inner"/>
          <c:xMode val="edge"/>
          <c:yMode val="edge"/>
          <c:x val="7.039051333004627E-2"/>
          <c:y val="0.15869253238506478"/>
          <c:w val="0.9008739360615976"/>
          <c:h val="0.7542547298773763"/>
        </c:manualLayout>
      </c:layout>
      <c:barChart>
        <c:barDir val="col"/>
        <c:grouping val="clustered"/>
        <c:varyColors val="0"/>
        <c:ser>
          <c:idx val="0"/>
          <c:order val="0"/>
          <c:tx>
            <c:strRef>
              <c:f>Sheet1!$B$1</c:f>
              <c:strCache>
                <c:ptCount val="1"/>
                <c:pt idx="0">
                  <c:v>Boardering States</c:v>
                </c:pt>
              </c:strCache>
            </c:strRef>
          </c:tx>
          <c:spPr>
            <a:solidFill>
              <a:schemeClr val="bg2"/>
            </a:solidFill>
          </c:spPr>
          <c:invertIfNegative val="0"/>
          <c:dPt>
            <c:idx val="4"/>
            <c:invertIfNegative val="0"/>
            <c:bubble3D val="0"/>
            <c:spPr>
              <a:solidFill>
                <a:schemeClr val="accent6"/>
              </a:solidFill>
            </c:spPr>
            <c:extLst>
              <c:ext xmlns:c16="http://schemas.microsoft.com/office/drawing/2014/chart" uri="{C3380CC4-5D6E-409C-BE32-E72D297353CC}">
                <c16:uniqueId val="{00000008-027A-4EB6-802C-382A7F911CFD}"/>
              </c:ext>
            </c:extLst>
          </c:dPt>
          <c:dPt>
            <c:idx val="5"/>
            <c:invertIfNegative val="0"/>
            <c:bubble3D val="0"/>
            <c:extLst>
              <c:ext xmlns:c16="http://schemas.microsoft.com/office/drawing/2014/chart" uri="{C3380CC4-5D6E-409C-BE32-E72D297353CC}">
                <c16:uniqueId val="{00000001-027A-4EB6-802C-382A7F911CFD}"/>
              </c:ext>
            </c:extLst>
          </c:dPt>
          <c:dPt>
            <c:idx val="7"/>
            <c:invertIfNegative val="0"/>
            <c:bubble3D val="0"/>
            <c:extLst>
              <c:ext xmlns:c16="http://schemas.microsoft.com/office/drawing/2014/chart" uri="{C3380CC4-5D6E-409C-BE32-E72D297353CC}">
                <c16:uniqueId val="{00000003-027A-4EB6-802C-382A7F911CFD}"/>
              </c:ext>
            </c:extLst>
          </c:dPt>
          <c:dPt>
            <c:idx val="9"/>
            <c:invertIfNegative val="0"/>
            <c:bubble3D val="0"/>
            <c:extLst>
              <c:ext xmlns:c16="http://schemas.microsoft.com/office/drawing/2014/chart" uri="{C3380CC4-5D6E-409C-BE32-E72D297353CC}">
                <c16:uniqueId val="{00000005-027A-4EB6-802C-382A7F911CFD}"/>
              </c:ext>
            </c:extLst>
          </c:dPt>
          <c:dPt>
            <c:idx val="11"/>
            <c:invertIfNegative val="0"/>
            <c:bubble3D val="0"/>
            <c:extLst>
              <c:ext xmlns:c16="http://schemas.microsoft.com/office/drawing/2014/chart" uri="{C3380CC4-5D6E-409C-BE32-E72D297353CC}">
                <c16:uniqueId val="{00000007-027A-4EB6-802C-382A7F911CFD}"/>
              </c:ext>
            </c:extLst>
          </c:dPt>
          <c:dLbls>
            <c:dLbl>
              <c:idx val="4"/>
              <c:layout>
                <c:manualLayout>
                  <c:x val="-7.9076059251557279E-4"/>
                  <c:y val="-2.6881957142457311E-3"/>
                </c:manualLayout>
              </c:layout>
              <c:showLegendKey val="0"/>
              <c:showVal val="1"/>
              <c:showCatName val="0"/>
              <c:showSerName val="0"/>
              <c:showPercent val="0"/>
              <c:showBubbleSize val="0"/>
              <c:extLst>
                <c:ext xmlns:c15="http://schemas.microsoft.com/office/drawing/2012/chart" uri="{CE6537A1-D6FC-4f65-9D91-7224C49458BB}">
                  <c15:layout>
                    <c:manualLayout>
                      <c:w val="5.086506694131452E-2"/>
                      <c:h val="6.552361862638871E-2"/>
                    </c:manualLayout>
                  </c15:layout>
                </c:ext>
                <c:ext xmlns:c16="http://schemas.microsoft.com/office/drawing/2014/chart" uri="{C3380CC4-5D6E-409C-BE32-E72D297353CC}">
                  <c16:uniqueId val="{00000008-027A-4EB6-802C-382A7F911CFD}"/>
                </c:ext>
              </c:extLst>
            </c:dLbl>
            <c:dLbl>
              <c:idx val="7"/>
              <c:layout>
                <c:manualLayout>
                  <c:x val="0"/>
                  <c:y val="8.06451612903225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27A-4EB6-802C-382A7F911CFD}"/>
                </c:ext>
              </c:extLst>
            </c:dLbl>
            <c:dLbl>
              <c:idx val="9"/>
              <c:layout>
                <c:manualLayout>
                  <c:x val="-1.1595902307114983E-16"/>
                  <c:y val="8.06451612903225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27A-4EB6-802C-382A7F911CFD}"/>
                </c:ext>
              </c:extLst>
            </c:dLbl>
            <c:numFmt formatCode="&quot;$&quot;#,##0.00" sourceLinked="0"/>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Arkansas</c:v>
                </c:pt>
                <c:pt idx="1">
                  <c:v>Iowa</c:v>
                </c:pt>
                <c:pt idx="2">
                  <c:v>Kansas</c:v>
                </c:pt>
                <c:pt idx="3">
                  <c:v>Kentucky</c:v>
                </c:pt>
                <c:pt idx="4">
                  <c:v>Missouri</c:v>
                </c:pt>
                <c:pt idx="5">
                  <c:v>Nebraska</c:v>
                </c:pt>
                <c:pt idx="6">
                  <c:v>Oklahoma</c:v>
                </c:pt>
                <c:pt idx="7">
                  <c:v>Tennessee</c:v>
                </c:pt>
                <c:pt idx="8">
                  <c:v>Illinois</c:v>
                </c:pt>
                <c:pt idx="9">
                  <c:v>US Average</c:v>
                </c:pt>
              </c:strCache>
            </c:strRef>
          </c:cat>
          <c:val>
            <c:numRef>
              <c:f>Sheet1!$B$2:$B$11</c:f>
              <c:numCache>
                <c:formatCode>"$"#,##0.00</c:formatCode>
                <c:ptCount val="10"/>
                <c:pt idx="0">
                  <c:v>6.55</c:v>
                </c:pt>
                <c:pt idx="1">
                  <c:v>4.5599999999999996</c:v>
                </c:pt>
                <c:pt idx="2">
                  <c:v>4.9400000000000004</c:v>
                </c:pt>
                <c:pt idx="3">
                  <c:v>5.27</c:v>
                </c:pt>
                <c:pt idx="4">
                  <c:v>2.8</c:v>
                </c:pt>
                <c:pt idx="5">
                  <c:v>7.03</c:v>
                </c:pt>
                <c:pt idx="6">
                  <c:v>3.95</c:v>
                </c:pt>
                <c:pt idx="7">
                  <c:v>6.09</c:v>
                </c:pt>
                <c:pt idx="8">
                  <c:v>5.74</c:v>
                </c:pt>
                <c:pt idx="9">
                  <c:v>4.6500000000000004</c:v>
                </c:pt>
              </c:numCache>
            </c:numRef>
          </c:val>
          <c:extLst>
            <c:ext xmlns:c16="http://schemas.microsoft.com/office/drawing/2014/chart" uri="{C3380CC4-5D6E-409C-BE32-E72D297353CC}">
              <c16:uniqueId val="{00000009-027A-4EB6-802C-382A7F911CFD}"/>
            </c:ext>
          </c:extLst>
        </c:ser>
        <c:dLbls>
          <c:showLegendKey val="0"/>
          <c:showVal val="0"/>
          <c:showCatName val="0"/>
          <c:showSerName val="0"/>
          <c:showPercent val="0"/>
          <c:showBubbleSize val="0"/>
        </c:dLbls>
        <c:gapWidth val="71"/>
        <c:overlap val="75"/>
        <c:axId val="431066336"/>
        <c:axId val="431066728"/>
      </c:barChart>
      <c:catAx>
        <c:axId val="431066336"/>
        <c:scaling>
          <c:orientation val="minMax"/>
        </c:scaling>
        <c:delete val="0"/>
        <c:axPos val="b"/>
        <c:numFmt formatCode="General" sourceLinked="0"/>
        <c:majorTickMark val="none"/>
        <c:minorTickMark val="none"/>
        <c:tickLblPos val="nextTo"/>
        <c:txPr>
          <a:bodyPr rot="0" vert="horz"/>
          <a:lstStyle/>
          <a:p>
            <a:pPr>
              <a:defRPr sz="1200"/>
            </a:pPr>
            <a:endParaRPr lang="en-US"/>
          </a:p>
        </c:txPr>
        <c:crossAx val="431066728"/>
        <c:crosses val="autoZero"/>
        <c:auto val="1"/>
        <c:lblAlgn val="ctr"/>
        <c:lblOffset val="100"/>
        <c:noMultiLvlLbl val="0"/>
      </c:catAx>
      <c:valAx>
        <c:axId val="431066728"/>
        <c:scaling>
          <c:orientation val="minMax"/>
        </c:scaling>
        <c:delete val="0"/>
        <c:axPos val="l"/>
        <c:majorGridlines/>
        <c:numFmt formatCode="&quot;$&quot;#,##0" sourceLinked="0"/>
        <c:majorTickMark val="none"/>
        <c:minorTickMark val="none"/>
        <c:tickLblPos val="nextTo"/>
        <c:spPr>
          <a:ln w="9525">
            <a:noFill/>
          </a:ln>
        </c:spPr>
        <c:txPr>
          <a:bodyPr/>
          <a:lstStyle/>
          <a:p>
            <a:pPr>
              <a:defRPr sz="1400"/>
            </a:pPr>
            <a:endParaRPr lang="en-US"/>
          </a:p>
        </c:txPr>
        <c:crossAx val="4310663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0.93137</cdr:x>
      <cdr:y>0.06834</cdr:y>
    </cdr:from>
    <cdr:to>
      <cdr:x>1</cdr:x>
      <cdr:y>0.8707</cdr:y>
    </cdr:to>
    <cdr:sp macro="" textlink="">
      <cdr:nvSpPr>
        <cdr:cNvPr id="21" name="TextBox 20"/>
        <cdr:cNvSpPr txBox="1"/>
      </cdr:nvSpPr>
      <cdr:spPr>
        <a:xfrm xmlns:a="http://schemas.openxmlformats.org/drawingml/2006/main">
          <a:off x="6889049" y="354085"/>
          <a:ext cx="507634" cy="41575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r"/>
          <a:endParaRPr lang="en-US" sz="1100" b="1" dirty="0">
            <a:solidFill>
              <a:schemeClr val="tx1"/>
            </a:solidFill>
          </a:endParaRPr>
        </a:p>
        <a:p xmlns:a="http://schemas.openxmlformats.org/drawingml/2006/main">
          <a:pPr algn="r"/>
          <a:endParaRPr lang="en-US" b="1" dirty="0">
            <a:solidFill>
              <a:schemeClr val="tx1"/>
            </a:solidFill>
          </a:endParaRPr>
        </a:p>
        <a:p xmlns:a="http://schemas.openxmlformats.org/drawingml/2006/main">
          <a:pPr algn="r"/>
          <a:endParaRPr lang="en-US" sz="1100" b="1" dirty="0">
            <a:solidFill>
              <a:schemeClr val="tx1"/>
            </a:solidFill>
          </a:endParaRPr>
        </a:p>
        <a:p xmlns:a="http://schemas.openxmlformats.org/drawingml/2006/main">
          <a:pPr algn="r"/>
          <a:endParaRPr lang="en-US" b="1" dirty="0">
            <a:solidFill>
              <a:schemeClr val="tx1"/>
            </a:solidFill>
          </a:endParaRPr>
        </a:p>
        <a:p xmlns:a="http://schemas.openxmlformats.org/drawingml/2006/main">
          <a:pPr algn="r"/>
          <a:endParaRPr lang="en-US" sz="1100" b="1" dirty="0">
            <a:solidFill>
              <a:schemeClr val="tx1"/>
            </a:solidFill>
          </a:endParaRPr>
        </a:p>
        <a:p xmlns:a="http://schemas.openxmlformats.org/drawingml/2006/main">
          <a:pPr algn="r"/>
          <a:endParaRPr lang="en-US" sz="800" b="1" dirty="0">
            <a:solidFill>
              <a:schemeClr val="tx1"/>
            </a:solidFill>
          </a:endParaRPr>
        </a:p>
        <a:p xmlns:a="http://schemas.openxmlformats.org/drawingml/2006/main">
          <a:pPr algn="r"/>
          <a:r>
            <a:rPr lang="en-US" b="1" dirty="0">
              <a:solidFill>
                <a:schemeClr val="tx1"/>
              </a:solidFill>
            </a:rPr>
            <a:t>69</a:t>
          </a:r>
          <a:r>
            <a:rPr lang="en-US" sz="1100" b="1" dirty="0">
              <a:solidFill>
                <a:schemeClr val="tx1"/>
              </a:solidFill>
            </a:rPr>
            <a:t>%</a:t>
          </a:r>
        </a:p>
        <a:p xmlns:a="http://schemas.openxmlformats.org/drawingml/2006/main">
          <a:pPr algn="r"/>
          <a:endParaRPr lang="en-US" sz="1000" b="1" dirty="0">
            <a:solidFill>
              <a:schemeClr val="tx1"/>
            </a:solidFill>
          </a:endParaRPr>
        </a:p>
        <a:p xmlns:a="http://schemas.openxmlformats.org/drawingml/2006/main">
          <a:pPr algn="r"/>
          <a:endParaRPr lang="en-US" b="1" dirty="0">
            <a:solidFill>
              <a:schemeClr val="tx1"/>
            </a:solidFill>
          </a:endParaRPr>
        </a:p>
        <a:p xmlns:a="http://schemas.openxmlformats.org/drawingml/2006/main">
          <a:pPr algn="r"/>
          <a:endParaRPr lang="en-US" sz="1100" b="1" dirty="0">
            <a:solidFill>
              <a:schemeClr val="tx1"/>
            </a:solidFill>
          </a:endParaRPr>
        </a:p>
        <a:p xmlns:a="http://schemas.openxmlformats.org/drawingml/2006/main">
          <a:pPr algn="r"/>
          <a:endParaRPr lang="en-US" b="1" dirty="0">
            <a:solidFill>
              <a:schemeClr val="tx1"/>
            </a:solidFill>
          </a:endParaRPr>
        </a:p>
        <a:p xmlns:a="http://schemas.openxmlformats.org/drawingml/2006/main">
          <a:pPr algn="r"/>
          <a:endParaRPr lang="en-US" sz="1100" b="1" dirty="0">
            <a:solidFill>
              <a:schemeClr val="tx1"/>
            </a:solidFill>
          </a:endParaRPr>
        </a:p>
        <a:p xmlns:a="http://schemas.openxmlformats.org/drawingml/2006/main">
          <a:pPr algn="r"/>
          <a:endParaRPr lang="en-US" sz="1100" b="1" dirty="0">
            <a:solidFill>
              <a:schemeClr val="tx1"/>
            </a:solidFill>
          </a:endParaRPr>
        </a:p>
        <a:p xmlns:a="http://schemas.openxmlformats.org/drawingml/2006/main">
          <a:pPr algn="r"/>
          <a:endParaRPr lang="en-US" sz="1100" b="1" dirty="0">
            <a:solidFill>
              <a:schemeClr val="tx1"/>
            </a:solidFill>
          </a:endParaRPr>
        </a:p>
        <a:p xmlns:a="http://schemas.openxmlformats.org/drawingml/2006/main">
          <a:pPr algn="r"/>
          <a:endParaRPr lang="en-US" sz="1100" b="1" dirty="0">
            <a:solidFill>
              <a:schemeClr val="tx1"/>
            </a:solidFill>
          </a:endParaRPr>
        </a:p>
        <a:p xmlns:a="http://schemas.openxmlformats.org/drawingml/2006/main">
          <a:pPr algn="r"/>
          <a:endParaRPr lang="en-US" sz="1100" b="1" dirty="0">
            <a:solidFill>
              <a:schemeClr val="tx1"/>
            </a:solidFill>
          </a:endParaRPr>
        </a:p>
        <a:p xmlns:a="http://schemas.openxmlformats.org/drawingml/2006/main">
          <a:pPr algn="r"/>
          <a:endParaRPr lang="en-US" sz="1100" b="1" dirty="0">
            <a:solidFill>
              <a:schemeClr val="tx1"/>
            </a:solidFill>
          </a:endParaRPr>
        </a:p>
        <a:p xmlns:a="http://schemas.openxmlformats.org/drawingml/2006/main">
          <a:pPr algn="r"/>
          <a:endParaRPr lang="en-US" sz="1000" b="1" dirty="0">
            <a:solidFill>
              <a:schemeClr val="tx1"/>
            </a:solidFill>
          </a:endParaRPr>
        </a:p>
        <a:p xmlns:a="http://schemas.openxmlformats.org/drawingml/2006/main">
          <a:pPr algn="r"/>
          <a:endParaRPr lang="en-US" sz="800" b="1" dirty="0">
            <a:solidFill>
              <a:schemeClr val="tx1"/>
            </a:solidFill>
          </a:endParaRPr>
        </a:p>
        <a:p xmlns:a="http://schemas.openxmlformats.org/drawingml/2006/main">
          <a:pPr algn="r"/>
          <a:endParaRPr lang="en-US" sz="800" b="1" dirty="0">
            <a:solidFill>
              <a:schemeClr val="tx1"/>
            </a:solidFill>
          </a:endParaRPr>
        </a:p>
        <a:p xmlns:a="http://schemas.openxmlformats.org/drawingml/2006/main">
          <a:pPr algn="r"/>
          <a:endParaRPr lang="en-US" b="1" dirty="0">
            <a:solidFill>
              <a:schemeClr val="tx1"/>
            </a:solidFill>
          </a:endParaRPr>
        </a:p>
        <a:p xmlns:a="http://schemas.openxmlformats.org/drawingml/2006/main">
          <a:pPr algn="r"/>
          <a:r>
            <a:rPr lang="en-US" b="1" dirty="0">
              <a:solidFill>
                <a:schemeClr val="tx1"/>
              </a:solidFill>
            </a:rPr>
            <a:t>   31%</a:t>
          </a:r>
        </a:p>
        <a:p xmlns:a="http://schemas.openxmlformats.org/drawingml/2006/main">
          <a:pPr algn="r"/>
          <a:endParaRPr lang="en-US" sz="1000" b="1"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258EE4D-8A6D-FE43-9221-048F51E281B9}" type="datetimeFigureOut">
              <a:rPr lang="en-US" smtClean="0"/>
              <a:t>2/23/2022</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0D20F39-116C-1340-B5D6-764DD69AD68F}" type="slidenum">
              <a:rPr lang="en-US" smtClean="0"/>
              <a:t>‹#›</a:t>
            </a:fld>
            <a:endParaRPr lang="en-US" dirty="0"/>
          </a:p>
        </p:txBody>
      </p:sp>
    </p:spTree>
    <p:extLst>
      <p:ext uri="{BB962C8B-B14F-4D97-AF65-F5344CB8AC3E}">
        <p14:creationId xmlns:p14="http://schemas.microsoft.com/office/powerpoint/2010/main" val="4320780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7AD45B-D55B-416C-938F-6E117D78AE10}" type="datetimeFigureOut">
              <a:rPr lang="en-US" smtClean="0"/>
              <a:t>2/23/2022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2A66E6F-1E71-40F1-A2D2-2FDF91F15AFC}" type="slidenum">
              <a:rPr lang="en-US" smtClean="0"/>
              <a:t>‹#›</a:t>
            </a:fld>
            <a:endParaRPr lang="en-US" dirty="0"/>
          </a:p>
        </p:txBody>
      </p:sp>
    </p:spTree>
    <p:extLst>
      <p:ext uri="{BB962C8B-B14F-4D97-AF65-F5344CB8AC3E}">
        <p14:creationId xmlns:p14="http://schemas.microsoft.com/office/powerpoint/2010/main" val="33615564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22A66E6F-1E71-40F1-A2D2-2FDF91F15AFC}" type="slidenum">
              <a:rPr lang="en-US" smtClean="0"/>
              <a:t>1</a:t>
            </a:fld>
            <a:endParaRPr lang="en-US" dirty="0"/>
          </a:p>
        </p:txBody>
      </p:sp>
    </p:spTree>
    <p:extLst>
      <p:ext uri="{BB962C8B-B14F-4D97-AF65-F5344CB8AC3E}">
        <p14:creationId xmlns:p14="http://schemas.microsoft.com/office/powerpoint/2010/main" val="3685336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21</a:t>
            </a:fld>
            <a:endParaRPr lang="en-US" dirty="0"/>
          </a:p>
        </p:txBody>
      </p:sp>
    </p:spTree>
    <p:extLst>
      <p:ext uri="{BB962C8B-B14F-4D97-AF65-F5344CB8AC3E}">
        <p14:creationId xmlns:p14="http://schemas.microsoft.com/office/powerpoint/2010/main" val="1700549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23</a:t>
            </a:fld>
            <a:endParaRPr lang="en-US" dirty="0"/>
          </a:p>
        </p:txBody>
      </p:sp>
    </p:spTree>
    <p:extLst>
      <p:ext uri="{BB962C8B-B14F-4D97-AF65-F5344CB8AC3E}">
        <p14:creationId xmlns:p14="http://schemas.microsoft.com/office/powerpoint/2010/main" val="3629891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25</a:t>
            </a:fld>
            <a:endParaRPr lang="en-US" dirty="0"/>
          </a:p>
        </p:txBody>
      </p:sp>
    </p:spTree>
    <p:extLst>
      <p:ext uri="{BB962C8B-B14F-4D97-AF65-F5344CB8AC3E}">
        <p14:creationId xmlns:p14="http://schemas.microsoft.com/office/powerpoint/2010/main" val="3856779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26</a:t>
            </a:fld>
            <a:endParaRPr lang="en-US" dirty="0"/>
          </a:p>
        </p:txBody>
      </p:sp>
    </p:spTree>
    <p:extLst>
      <p:ext uri="{BB962C8B-B14F-4D97-AF65-F5344CB8AC3E}">
        <p14:creationId xmlns:p14="http://schemas.microsoft.com/office/powerpoint/2010/main" val="3492985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9141803A-2A43-4100-B3E0-48E02D7949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071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Scholarship allowance shifted down from reduction of revenue to be included in expenses</a:t>
            </a:r>
          </a:p>
          <a:p>
            <a:r>
              <a:rPr lang="en-US" dirty="0"/>
              <a:t>Gift &amp; Endowment includes $11M in </a:t>
            </a:r>
            <a:r>
              <a:rPr lang="en-US" dirty="0" err="1"/>
              <a:t>Kummer</a:t>
            </a:r>
            <a:r>
              <a:rPr lang="en-US" dirty="0"/>
              <a:t> operations budget </a:t>
            </a:r>
          </a:p>
          <a:p>
            <a:r>
              <a:rPr lang="en-US" dirty="0"/>
              <a:t>G&amp;C includes CARES funding, Pell grants, and State funded aid (Bright Flight, Missouri Access, </a:t>
            </a:r>
            <a:r>
              <a:rPr lang="en-US" dirty="0" err="1"/>
              <a:t>etc</a:t>
            </a:r>
            <a:r>
              <a:rPr lang="en-US" dirty="0"/>
              <a:t>)</a:t>
            </a:r>
          </a:p>
          <a:p>
            <a:endParaRPr lang="en-US" dirty="0"/>
          </a:p>
          <a:p>
            <a:pPr defTabSz="931774">
              <a:defRPr/>
            </a:pPr>
            <a:r>
              <a:rPr lang="en-US" baseline="0" dirty="0"/>
              <a:t>Source: Hyperion BB1G – original budget FY22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C7F2C5-88BF-4A4D-85E4-BB684D514F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172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349415" indent="-349415" defTabSz="931774">
              <a:buFontTx/>
              <a:buAutoNum type="arabicParenR"/>
              <a:defRPr/>
            </a:pPr>
            <a:r>
              <a:rPr lang="en-US" sz="1800" dirty="0">
                <a:solidFill>
                  <a:srgbClr val="000000"/>
                </a:solidFill>
                <a:latin typeface="Calibri" panose="020F0502020204030204" pitchFamily="34" charset="0"/>
              </a:rPr>
              <a:t>$7.5M Contingency reserve; $1.4M new in FY22 and will be allocated in FY23</a:t>
            </a:r>
            <a:r>
              <a:rPr lang="en-US" dirty="0"/>
              <a:t> </a:t>
            </a:r>
          </a:p>
          <a:p>
            <a:pPr marL="349415" indent="-349415" defTabSz="931774">
              <a:buFontTx/>
              <a:buAutoNum type="arabicParenR"/>
              <a:defRPr/>
            </a:pPr>
            <a:r>
              <a:rPr lang="en-US" sz="1800" dirty="0" err="1">
                <a:solidFill>
                  <a:srgbClr val="000000"/>
                </a:solidFill>
                <a:latin typeface="Calibri" panose="020F0502020204030204" pitchFamily="34" charset="0"/>
              </a:rPr>
              <a:t>NonGRA</a:t>
            </a:r>
            <a:r>
              <a:rPr lang="en-US" sz="1800" dirty="0">
                <a:solidFill>
                  <a:srgbClr val="000000"/>
                </a:solidFill>
                <a:latin typeface="Calibri" panose="020F0502020204030204" pitchFamily="34" charset="0"/>
              </a:rPr>
              <a:t> Tuition &amp; Fees:</a:t>
            </a:r>
            <a:r>
              <a:rPr lang="en-US" dirty="0"/>
              <a:t> </a:t>
            </a:r>
          </a:p>
          <a:p>
            <a:pPr marL="815302" lvl="1" indent="-349415" defTabSz="931774">
              <a:buFontTx/>
              <a:buAutoNum type="arabicParenR"/>
              <a:defRPr/>
            </a:pPr>
            <a:r>
              <a:rPr lang="en-US" sz="1800" dirty="0">
                <a:solidFill>
                  <a:srgbClr val="000000"/>
                </a:solidFill>
                <a:latin typeface="Calibri" panose="020F0502020204030204" pitchFamily="34" charset="0"/>
              </a:rPr>
              <a:t>MSU</a:t>
            </a:r>
            <a:r>
              <a:rPr lang="en-US" dirty="0"/>
              <a:t> </a:t>
            </a:r>
            <a:r>
              <a:rPr lang="en-US" sz="1800" dirty="0">
                <a:solidFill>
                  <a:srgbClr val="000000"/>
                </a:solidFill>
                <a:latin typeface="Calibri" panose="020F0502020204030204" pitchFamily="34" charset="0"/>
              </a:rPr>
              <a:t>                        	1,123,618 </a:t>
            </a:r>
          </a:p>
          <a:p>
            <a:pPr marL="815302" lvl="1" indent="-349415" defTabSz="931774">
              <a:buFontTx/>
              <a:buAutoNum type="arabicParenR"/>
              <a:defRPr/>
            </a:pPr>
            <a:r>
              <a:rPr lang="en-US" sz="1800" dirty="0">
                <a:solidFill>
                  <a:srgbClr val="000000"/>
                </a:solidFill>
                <a:latin typeface="Calibri" panose="020F0502020204030204" pitchFamily="34" charset="0"/>
              </a:rPr>
              <a:t>Distance outside GRA	1,240,150 </a:t>
            </a:r>
          </a:p>
          <a:p>
            <a:pPr marL="815302" lvl="1" indent="-349415" defTabSz="931774">
              <a:buFontTx/>
              <a:buAutoNum type="arabicParenR"/>
              <a:defRPr/>
            </a:pPr>
            <a:r>
              <a:rPr lang="en-US" sz="1800" dirty="0">
                <a:solidFill>
                  <a:srgbClr val="000000"/>
                </a:solidFill>
                <a:latin typeface="Calibri" panose="020F0502020204030204" pitchFamily="34" charset="0"/>
              </a:rPr>
              <a:t>A&amp;F fees</a:t>
            </a:r>
            <a:r>
              <a:rPr lang="en-US" dirty="0"/>
              <a:t> </a:t>
            </a:r>
            <a:r>
              <a:rPr lang="en-US" sz="1800" dirty="0">
                <a:solidFill>
                  <a:srgbClr val="000000"/>
                </a:solidFill>
                <a:latin typeface="Calibri" panose="020F0502020204030204" pitchFamily="34" charset="0"/>
              </a:rPr>
              <a:t>                                 	4,248,443 </a:t>
            </a:r>
          </a:p>
          <a:p>
            <a:pPr marL="815302" lvl="1" indent="-349415" defTabSz="931774">
              <a:buFontTx/>
              <a:buAutoNum type="arabicParenR"/>
              <a:defRPr/>
            </a:pPr>
            <a:r>
              <a:rPr lang="en-US" sz="1800" dirty="0" err="1">
                <a:solidFill>
                  <a:srgbClr val="000000"/>
                </a:solidFill>
                <a:latin typeface="Calibri" panose="020F0502020204030204" pitchFamily="34" charset="0"/>
              </a:rPr>
              <a:t>Misc</a:t>
            </a:r>
            <a:r>
              <a:rPr lang="en-US" sz="1800" dirty="0">
                <a:solidFill>
                  <a:srgbClr val="000000"/>
                </a:solidFill>
                <a:latin typeface="Calibri" panose="020F0502020204030204" pitchFamily="34" charset="0"/>
              </a:rPr>
              <a:t> student fees - dept charged - 178,500 </a:t>
            </a:r>
          </a:p>
          <a:p>
            <a:pPr marL="465887" lvl="1" defTabSz="931774">
              <a:defRPr/>
            </a:pPr>
            <a:endParaRPr lang="en-US" sz="1800" dirty="0">
              <a:solidFill>
                <a:srgbClr val="000000"/>
              </a:solidFill>
              <a:latin typeface="Calibri" panose="020F0502020204030204" pitchFamily="34" charset="0"/>
            </a:endParaRPr>
          </a:p>
          <a:p>
            <a:pPr defTabSz="931774">
              <a:defRPr/>
            </a:pPr>
            <a:r>
              <a:rPr lang="en-US" sz="1800" dirty="0">
                <a:solidFill>
                  <a:srgbClr val="000000"/>
                </a:solidFill>
                <a:latin typeface="Calibri" panose="020F0502020204030204" pitchFamily="34" charset="0"/>
              </a:rPr>
              <a:t>3) F&amp;A Distribution: 70% VCR; 20% Colleges; 8% Facilities; 2% Library</a:t>
            </a:r>
            <a:r>
              <a:rPr lang="en-US" dirty="0"/>
              <a:t> </a:t>
            </a:r>
          </a:p>
          <a:p>
            <a:pPr defTabSz="931774">
              <a:defRPr/>
            </a:pPr>
            <a:r>
              <a:rPr lang="en-US" sz="1800" dirty="0">
                <a:solidFill>
                  <a:srgbClr val="000000"/>
                </a:solidFill>
                <a:latin typeface="Calibri" panose="020F0502020204030204" pitchFamily="34" charset="0"/>
              </a:rPr>
              <a:t>4) Other Income</a:t>
            </a:r>
            <a:r>
              <a:rPr lang="en-US" dirty="0"/>
              <a:t> </a:t>
            </a:r>
          </a:p>
          <a:p>
            <a:pPr defTabSz="931774">
              <a:defRPr/>
            </a:pPr>
            <a:r>
              <a:rPr lang="en-US" sz="1800" dirty="0">
                <a:solidFill>
                  <a:srgbClr val="000000"/>
                </a:solidFill>
                <a:latin typeface="Calibri" panose="020F0502020204030204" pitchFamily="34" charset="0"/>
              </a:rPr>
              <a:t>	GRA:</a:t>
            </a:r>
            <a:r>
              <a:rPr lang="en-US" dirty="0"/>
              <a:t> </a:t>
            </a:r>
            <a:r>
              <a:rPr lang="en-US" sz="1800" dirty="0">
                <a:solidFill>
                  <a:srgbClr val="000000"/>
                </a:solidFill>
                <a:latin typeface="Calibri" panose="020F0502020204030204" pitchFamily="34" charset="0"/>
              </a:rPr>
              <a:t>UMSYS General Investment Pool </a:t>
            </a:r>
            <a:r>
              <a:rPr lang="en-US" sz="1800" dirty="0" err="1">
                <a:solidFill>
                  <a:srgbClr val="000000"/>
                </a:solidFill>
                <a:latin typeface="Calibri" panose="020F0502020204030204" pitchFamily="34" charset="0"/>
              </a:rPr>
              <a:t>Distr</a:t>
            </a:r>
            <a:r>
              <a:rPr lang="en-US" dirty="0"/>
              <a:t> 	</a:t>
            </a:r>
            <a:r>
              <a:rPr lang="en-US" sz="1800" dirty="0">
                <a:solidFill>
                  <a:srgbClr val="000000"/>
                </a:solidFill>
                <a:latin typeface="Calibri" panose="020F0502020204030204" pitchFamily="34" charset="0"/>
              </a:rPr>
              <a:t>1,255,590 </a:t>
            </a:r>
          </a:p>
          <a:p>
            <a:pPr marL="465887" lvl="1" defTabSz="931774">
              <a:defRPr/>
            </a:pPr>
            <a:r>
              <a:rPr lang="en-US" sz="1800" dirty="0">
                <a:solidFill>
                  <a:srgbClr val="000000"/>
                </a:solidFill>
                <a:latin typeface="Calibri" panose="020F0502020204030204" pitchFamily="34" charset="0"/>
              </a:rPr>
              <a:t>	         Endowment Admin Fee &amp; Gift Fee</a:t>
            </a:r>
            <a:r>
              <a:rPr lang="en-US" dirty="0"/>
              <a:t> </a:t>
            </a:r>
            <a:r>
              <a:rPr lang="en-US" sz="1800" dirty="0">
                <a:solidFill>
                  <a:srgbClr val="000000"/>
                </a:solidFill>
                <a:latin typeface="Calibri" panose="020F0502020204030204" pitchFamily="34" charset="0"/>
              </a:rPr>
              <a:t>  	1,682,500 </a:t>
            </a:r>
          </a:p>
          <a:p>
            <a:pPr marL="465887" lvl="1" defTabSz="931774">
              <a:defRPr/>
            </a:pP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Misc</a:t>
            </a:r>
            <a:r>
              <a:rPr lang="en-US" sz="1800" dirty="0">
                <a:solidFill>
                  <a:srgbClr val="000000"/>
                </a:solidFill>
                <a:latin typeface="Calibri" panose="020F0502020204030204" pitchFamily="34" charset="0"/>
              </a:rPr>
              <a:t> Rev</a:t>
            </a:r>
            <a:r>
              <a:rPr lang="en-US" dirty="0"/>
              <a:t> </a:t>
            </a:r>
            <a:r>
              <a:rPr lang="en-US" sz="1800" dirty="0">
                <a:solidFill>
                  <a:srgbClr val="000000"/>
                </a:solidFill>
                <a:latin typeface="Calibri" panose="020F0502020204030204" pitchFamily="34" charset="0"/>
              </a:rPr>
              <a:t>                           	106,000 </a:t>
            </a:r>
          </a:p>
          <a:p>
            <a:pPr marL="465887" lvl="1" defTabSz="931774">
              <a:defRPr/>
            </a:pPr>
            <a:r>
              <a:rPr lang="en-US" sz="1800" dirty="0">
                <a:solidFill>
                  <a:srgbClr val="000000"/>
                </a:solidFill>
                <a:latin typeface="Calibri" panose="020F0502020204030204" pitchFamily="34" charset="0"/>
              </a:rPr>
              <a:t>	         Full Costing</a:t>
            </a:r>
            <a:r>
              <a:rPr lang="en-US" dirty="0"/>
              <a:t> </a:t>
            </a:r>
            <a:r>
              <a:rPr lang="en-US" sz="1800" dirty="0">
                <a:solidFill>
                  <a:srgbClr val="000000"/>
                </a:solidFill>
                <a:latin typeface="Calibri" panose="020F0502020204030204" pitchFamily="34" charset="0"/>
              </a:rPr>
              <a:t>                              	36,730 </a:t>
            </a:r>
          </a:p>
          <a:p>
            <a:pPr marL="465887" lvl="1" defTabSz="931774">
              <a:defRPr/>
            </a:pP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NonGRA</a:t>
            </a:r>
            <a:r>
              <a:rPr lang="en-US" sz="1800" dirty="0">
                <a:solidFill>
                  <a:srgbClr val="000000"/>
                </a:solidFill>
                <a:latin typeface="Calibri" panose="020F0502020204030204" pitchFamily="34" charset="0"/>
              </a:rPr>
              <a:t>:</a:t>
            </a:r>
            <a:r>
              <a:rPr lang="en-US" dirty="0"/>
              <a:t> </a:t>
            </a:r>
            <a:r>
              <a:rPr lang="en-US" sz="1800" dirty="0">
                <a:solidFill>
                  <a:srgbClr val="000000"/>
                </a:solidFill>
                <a:latin typeface="Calibri" panose="020F0502020204030204" pitchFamily="34" charset="0"/>
              </a:rPr>
              <a:t>Gifts</a:t>
            </a:r>
            <a:r>
              <a:rPr lang="en-US" dirty="0"/>
              <a:t> </a:t>
            </a:r>
            <a:r>
              <a:rPr lang="en-US" sz="1800" dirty="0">
                <a:solidFill>
                  <a:srgbClr val="000000"/>
                </a:solidFill>
                <a:latin typeface="Calibri" panose="020F0502020204030204" pitchFamily="34" charset="0"/>
              </a:rPr>
              <a:t>                           	       345,500 </a:t>
            </a:r>
          </a:p>
          <a:p>
            <a:pPr marL="465887" lvl="1" defTabSz="931774">
              <a:defRPr/>
            </a:pPr>
            <a:r>
              <a:rPr lang="en-US" sz="1800" dirty="0">
                <a:solidFill>
                  <a:srgbClr val="000000"/>
                </a:solidFill>
                <a:latin typeface="Calibri" panose="020F0502020204030204" pitchFamily="34" charset="0"/>
              </a:rPr>
              <a:t>	                </a:t>
            </a:r>
            <a:r>
              <a:rPr lang="en-US" sz="1800" dirty="0" err="1">
                <a:solidFill>
                  <a:srgbClr val="000000"/>
                </a:solidFill>
                <a:latin typeface="Calibri" panose="020F0502020204030204" pitchFamily="34" charset="0"/>
              </a:rPr>
              <a:t>Misc</a:t>
            </a:r>
            <a:r>
              <a:rPr lang="en-US" sz="1800" dirty="0">
                <a:solidFill>
                  <a:srgbClr val="000000"/>
                </a:solidFill>
                <a:latin typeface="Calibri" panose="020F0502020204030204" pitchFamily="34" charset="0"/>
              </a:rPr>
              <a:t> Rev - Depts</a:t>
            </a:r>
            <a:r>
              <a:rPr lang="en-US" dirty="0"/>
              <a:t> </a:t>
            </a:r>
            <a:r>
              <a:rPr lang="en-US" sz="1800" dirty="0">
                <a:solidFill>
                  <a:srgbClr val="000000"/>
                </a:solidFill>
                <a:latin typeface="Calibri" panose="020F0502020204030204" pitchFamily="34" charset="0"/>
              </a:rPr>
              <a:t>                        	    2,815,659 </a:t>
            </a:r>
          </a:p>
          <a:p>
            <a:pPr marL="465887" lvl="1" defTabSz="931774">
              <a:defRPr/>
            </a:pPr>
            <a:r>
              <a:rPr lang="en-US" sz="1800" dirty="0">
                <a:solidFill>
                  <a:srgbClr val="000000"/>
                </a:solidFill>
                <a:latin typeface="Calibri" panose="020F0502020204030204" pitchFamily="34" charset="0"/>
              </a:rPr>
              <a:t>	                Unrestricted Endowment Income</a:t>
            </a:r>
            <a:r>
              <a:rPr lang="en-US" dirty="0"/>
              <a:t> </a:t>
            </a:r>
            <a:r>
              <a:rPr lang="en-US" sz="1800" dirty="0">
                <a:solidFill>
                  <a:srgbClr val="000000"/>
                </a:solidFill>
                <a:latin typeface="Calibri" panose="020F0502020204030204" pitchFamily="34" charset="0"/>
              </a:rPr>
              <a:t>	       182,153 </a:t>
            </a:r>
          </a:p>
          <a:p>
            <a:pPr marL="465887" lvl="1" defTabSz="931774">
              <a:defRPr/>
            </a:pPr>
            <a:r>
              <a:rPr lang="en-US" sz="1800" dirty="0">
                <a:solidFill>
                  <a:srgbClr val="000000"/>
                </a:solidFill>
                <a:latin typeface="Calibri" panose="020F0502020204030204" pitchFamily="34" charset="0"/>
              </a:rPr>
              <a:t>                            Sales &amp; Service Inc (Athletics, COER)- 1,065,880 </a:t>
            </a:r>
          </a:p>
          <a:p>
            <a:pPr defTabSz="931774">
              <a:defRPr/>
            </a:pPr>
            <a:r>
              <a:rPr lang="en-US" sz="1800" dirty="0">
                <a:solidFill>
                  <a:srgbClr val="000000"/>
                </a:solidFill>
                <a:latin typeface="Calibri" panose="020F0502020204030204" pitchFamily="34" charset="0"/>
              </a:rPr>
              <a:t>GRA tie back in file</a:t>
            </a:r>
          </a:p>
        </p:txBody>
      </p:sp>
    </p:spTree>
    <p:extLst>
      <p:ext uri="{BB962C8B-B14F-4D97-AF65-F5344CB8AC3E}">
        <p14:creationId xmlns:p14="http://schemas.microsoft.com/office/powerpoint/2010/main" val="3302233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baseline="0" dirty="0"/>
          </a:p>
        </p:txBody>
      </p:sp>
    </p:spTree>
    <p:extLst>
      <p:ext uri="{BB962C8B-B14F-4D97-AF65-F5344CB8AC3E}">
        <p14:creationId xmlns:p14="http://schemas.microsoft.com/office/powerpoint/2010/main" val="4064852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All Tuition and Fees (excluding auxiliary funds)</a:t>
            </a:r>
          </a:p>
          <a:p>
            <a:r>
              <a:rPr lang="en-US" baseline="0" dirty="0"/>
              <a:t>June CPI rates</a:t>
            </a:r>
          </a:p>
          <a:p>
            <a:endParaRPr lang="en-US" dirty="0"/>
          </a:p>
        </p:txBody>
      </p:sp>
    </p:spTree>
    <p:extLst>
      <p:ext uri="{BB962C8B-B14F-4D97-AF65-F5344CB8AC3E}">
        <p14:creationId xmlns:p14="http://schemas.microsoft.com/office/powerpoint/2010/main" val="1216939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094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760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6918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246EE-DFBD-43EC-BFCD-396B10153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871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246EE-DFBD-43EC-BFCD-396B10153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174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Tenure &amp; Promotion</a:t>
            </a:r>
          </a:p>
          <a:p>
            <a:r>
              <a:rPr lang="en-US" dirty="0"/>
              <a:t>NTT increases</a:t>
            </a:r>
          </a:p>
          <a:p>
            <a:r>
              <a:rPr lang="en-US" dirty="0"/>
              <a:t>Tenure awards</a:t>
            </a:r>
          </a:p>
          <a:p>
            <a:r>
              <a:rPr lang="en-US" dirty="0" err="1"/>
              <a:t>Gradescope</a:t>
            </a:r>
            <a:endParaRPr lang="en-US" dirty="0"/>
          </a:p>
          <a:p>
            <a:r>
              <a:rPr lang="en-US" dirty="0"/>
              <a:t>IT position to support SAP</a:t>
            </a:r>
          </a:p>
          <a:p>
            <a:r>
              <a:rPr lang="en-US" dirty="0"/>
              <a:t>OSP staffing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246EE-DFBD-43EC-BFCD-396B10153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541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246EE-DFBD-43EC-BFCD-396B10153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74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39</a:t>
            </a:fld>
            <a:endParaRPr lang="en-US" dirty="0"/>
          </a:p>
        </p:txBody>
      </p:sp>
    </p:spTree>
    <p:extLst>
      <p:ext uri="{BB962C8B-B14F-4D97-AF65-F5344CB8AC3E}">
        <p14:creationId xmlns:p14="http://schemas.microsoft.com/office/powerpoint/2010/main" val="101099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401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434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47</a:t>
            </a:fld>
            <a:endParaRPr lang="en-US" dirty="0"/>
          </a:p>
        </p:txBody>
      </p:sp>
    </p:spTree>
    <p:extLst>
      <p:ext uri="{BB962C8B-B14F-4D97-AF65-F5344CB8AC3E}">
        <p14:creationId xmlns:p14="http://schemas.microsoft.com/office/powerpoint/2010/main" val="2647417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A66E6F-1E71-40F1-A2D2-2FDF91F15AFC}" type="slidenum">
              <a:rPr lang="en-US" smtClean="0"/>
              <a:t>48</a:t>
            </a:fld>
            <a:endParaRPr lang="en-US"/>
          </a:p>
        </p:txBody>
      </p:sp>
    </p:spTree>
    <p:extLst>
      <p:ext uri="{BB962C8B-B14F-4D97-AF65-F5344CB8AC3E}">
        <p14:creationId xmlns:p14="http://schemas.microsoft.com/office/powerpoint/2010/main" val="2418667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22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A66E6F-1E71-40F1-A2D2-2FDF91F15AFC}" type="slidenum">
              <a:rPr lang="en-US" smtClean="0"/>
              <a:t>49</a:t>
            </a:fld>
            <a:endParaRPr lang="en-US"/>
          </a:p>
        </p:txBody>
      </p:sp>
    </p:spTree>
    <p:extLst>
      <p:ext uri="{BB962C8B-B14F-4D97-AF65-F5344CB8AC3E}">
        <p14:creationId xmlns:p14="http://schemas.microsoft.com/office/powerpoint/2010/main" val="18107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A66E6F-1E71-40F1-A2D2-2FDF91F15AFC}" type="slidenum">
              <a:rPr lang="en-US" smtClean="0"/>
              <a:t>50</a:t>
            </a:fld>
            <a:endParaRPr lang="en-US"/>
          </a:p>
        </p:txBody>
      </p:sp>
    </p:spTree>
    <p:extLst>
      <p:ext uri="{BB962C8B-B14F-4D97-AF65-F5344CB8AC3E}">
        <p14:creationId xmlns:p14="http://schemas.microsoft.com/office/powerpoint/2010/main" val="441760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51</a:t>
            </a:fld>
            <a:endParaRPr lang="en-US" dirty="0"/>
          </a:p>
        </p:txBody>
      </p:sp>
    </p:spTree>
    <p:extLst>
      <p:ext uri="{BB962C8B-B14F-4D97-AF65-F5344CB8AC3E}">
        <p14:creationId xmlns:p14="http://schemas.microsoft.com/office/powerpoint/2010/main" val="58524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336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46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46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46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844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844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165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66E6F-1E71-40F1-A2D2-2FDF91F15AFC}" type="slidenum">
              <a:rPr lang="en-US" smtClean="0"/>
              <a:t>4</a:t>
            </a:fld>
            <a:endParaRPr lang="en-US" dirty="0"/>
          </a:p>
        </p:txBody>
      </p:sp>
    </p:spTree>
    <p:extLst>
      <p:ext uri="{BB962C8B-B14F-4D97-AF65-F5344CB8AC3E}">
        <p14:creationId xmlns:p14="http://schemas.microsoft.com/office/powerpoint/2010/main" val="681656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045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60</a:t>
            </a:fld>
            <a:endParaRPr lang="en-US" dirty="0"/>
          </a:p>
        </p:txBody>
      </p:sp>
    </p:spTree>
    <p:extLst>
      <p:ext uri="{BB962C8B-B14F-4D97-AF65-F5344CB8AC3E}">
        <p14:creationId xmlns:p14="http://schemas.microsoft.com/office/powerpoint/2010/main" val="2213885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010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29AAD-2604-425D-8AED-EE3752077B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736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9430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22A66E6F-1E71-40F1-A2D2-2FDF91F15AFC}" type="slidenum">
              <a:rPr lang="en-US" smtClean="0"/>
              <a:t>74</a:t>
            </a:fld>
            <a:endParaRPr lang="en-US" dirty="0"/>
          </a:p>
        </p:txBody>
      </p:sp>
    </p:spTree>
    <p:extLst>
      <p:ext uri="{BB962C8B-B14F-4D97-AF65-F5344CB8AC3E}">
        <p14:creationId xmlns:p14="http://schemas.microsoft.com/office/powerpoint/2010/main" val="926644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644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5</a:t>
            </a:fld>
            <a:endParaRPr lang="en-US" dirty="0"/>
          </a:p>
        </p:txBody>
      </p:sp>
    </p:spTree>
    <p:extLst>
      <p:ext uri="{BB962C8B-B14F-4D97-AF65-F5344CB8AC3E}">
        <p14:creationId xmlns:p14="http://schemas.microsoft.com/office/powerpoint/2010/main" val="2106006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6</a:t>
            </a:fld>
            <a:endParaRPr lang="en-US" dirty="0"/>
          </a:p>
        </p:txBody>
      </p:sp>
    </p:spTree>
    <p:extLst>
      <p:ext uri="{BB962C8B-B14F-4D97-AF65-F5344CB8AC3E}">
        <p14:creationId xmlns:p14="http://schemas.microsoft.com/office/powerpoint/2010/main" val="3676426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388E3E53-C1FF-4D03-B3F2-95E2E72038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484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11</a:t>
            </a:fld>
            <a:endParaRPr lang="en-US" dirty="0"/>
          </a:p>
        </p:txBody>
      </p:sp>
    </p:spTree>
    <p:extLst>
      <p:ext uri="{BB962C8B-B14F-4D97-AF65-F5344CB8AC3E}">
        <p14:creationId xmlns:p14="http://schemas.microsoft.com/office/powerpoint/2010/main" val="2161835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15</a:t>
            </a:fld>
            <a:endParaRPr lang="en-US" dirty="0"/>
          </a:p>
        </p:txBody>
      </p:sp>
    </p:spTree>
    <p:extLst>
      <p:ext uri="{BB962C8B-B14F-4D97-AF65-F5344CB8AC3E}">
        <p14:creationId xmlns:p14="http://schemas.microsoft.com/office/powerpoint/2010/main" val="13818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7.xml"/><Relationship Id="rId4" Type="http://schemas.openxmlformats.org/officeDocument/2006/relationships/image" Target="../media/image11.emf"/></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sp>
        <p:nvSpPr>
          <p:cNvPr id="3" name="Slide Number Placeholder 2"/>
          <p:cNvSpPr>
            <a:spLocks noGrp="1"/>
          </p:cNvSpPr>
          <p:nvPr>
            <p:ph type="sldNum" sz="quarter" idx="11"/>
          </p:nvPr>
        </p:nvSpPr>
        <p:spPr/>
        <p:txBody>
          <a:bodyPr/>
          <a:lstStyle/>
          <a:p>
            <a:fld id="{7E03178D-84EE-4CB8-A279-6A93DE17BCD8}" type="slidenum">
              <a:rPr lang="en-US" smtClean="0"/>
              <a:t>‹#›</a:t>
            </a:fld>
            <a:endParaRPr lang="en-US" dirty="0"/>
          </a:p>
        </p:txBody>
      </p:sp>
    </p:spTree>
    <p:extLst>
      <p:ext uri="{BB962C8B-B14F-4D97-AF65-F5344CB8AC3E}">
        <p14:creationId xmlns:p14="http://schemas.microsoft.com/office/powerpoint/2010/main" val="3397191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510791" y="3042961"/>
            <a:ext cx="8021637" cy="3416457"/>
          </a:xfrm>
          <a:prstGeom prst="rect">
            <a:avLst/>
          </a:prstGeom>
        </p:spPr>
        <p:txBody>
          <a:bodyPr>
            <a:normAutofit/>
          </a:bodyPr>
          <a:lstStyle>
            <a:lvl1pPr marL="0" indent="0">
              <a:buNone/>
              <a:defRPr sz="1800" b="0" i="0" baseline="0">
                <a:solidFill>
                  <a:srgbClr val="509E2F"/>
                </a:solidFill>
                <a:latin typeface="Orgon Slab Light"/>
                <a:cs typeface="Orgon Slab Light"/>
              </a:defRPr>
            </a:lvl1pPr>
          </a:lstStyle>
          <a:p>
            <a:r>
              <a:rPr lang="en-US" dirty="0"/>
              <a:t>Graphic Here</a:t>
            </a:r>
          </a:p>
        </p:txBody>
      </p:sp>
      <p:sp>
        <p:nvSpPr>
          <p:cNvPr id="11" name="Text Placeholder 5"/>
          <p:cNvSpPr>
            <a:spLocks noGrp="1"/>
          </p:cNvSpPr>
          <p:nvPr>
            <p:ph type="body" sz="quarter" idx="13" hasCustomPrompt="1"/>
          </p:nvPr>
        </p:nvSpPr>
        <p:spPr>
          <a:xfrm>
            <a:off x="510790" y="1790004"/>
            <a:ext cx="8184662" cy="991999"/>
          </a:xfrm>
          <a:prstGeom prst="rect">
            <a:avLst/>
          </a:prstGeom>
        </p:spPr>
        <p:txBody>
          <a:bodyPr>
            <a:normAutofit/>
          </a:bodyPr>
          <a:lstStyle>
            <a:lvl1pPr marL="0" indent="0">
              <a:lnSpc>
                <a:spcPct val="90000"/>
              </a:lnSpc>
              <a:buNone/>
              <a:defRPr sz="22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5348411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C412AE-7D1C-4C90-B909-BC586CEA975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FD5A69-316E-40D1-AC28-6A4C2D752E1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A7A76-B8B4-4409-AD7F-6EC82E726788}"/>
              </a:ext>
            </a:extLst>
          </p:cNvPr>
          <p:cNvSpPr>
            <a:spLocks noGrp="1"/>
          </p:cNvSpPr>
          <p:nvPr>
            <p:ph type="dt" sz="half" idx="10"/>
          </p:nvPr>
        </p:nvSpPr>
        <p:spPr/>
        <p:txBody>
          <a:bodyPr/>
          <a:lstStyle/>
          <a:p>
            <a:fld id="{804A86F5-AFF2-4BB5-B4F8-18327348C569}" type="datetimeFigureOut">
              <a:rPr lang="en-US" smtClean="0"/>
              <a:t>2/23/2022</a:t>
            </a:fld>
            <a:endParaRPr lang="en-US"/>
          </a:p>
        </p:txBody>
      </p:sp>
      <p:sp>
        <p:nvSpPr>
          <p:cNvPr id="5" name="Footer Placeholder 4">
            <a:extLst>
              <a:ext uri="{FF2B5EF4-FFF2-40B4-BE49-F238E27FC236}">
                <a16:creationId xmlns:a16="http://schemas.microsoft.com/office/drawing/2014/main" id="{700726D2-F8E1-47AB-9C75-D26A91973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B4AC7-3A13-40B2-9CEC-77BBEB499237}"/>
              </a:ext>
            </a:extLst>
          </p:cNvPr>
          <p:cNvSpPr>
            <a:spLocks noGrp="1"/>
          </p:cNvSpPr>
          <p:nvPr>
            <p:ph type="sldNum" sz="quarter" idx="12"/>
          </p:nvPr>
        </p:nvSpPr>
        <p:spPr/>
        <p:txBody>
          <a:bodyPr/>
          <a:lstStyle/>
          <a:p>
            <a:fld id="{B338C930-273C-4EC3-9CA4-80D8A696D765}" type="slidenum">
              <a:rPr lang="en-US" smtClean="0"/>
              <a:t>‹#›</a:t>
            </a:fld>
            <a:endParaRPr lang="en-US"/>
          </a:p>
        </p:txBody>
      </p:sp>
    </p:spTree>
    <p:extLst>
      <p:ext uri="{BB962C8B-B14F-4D97-AF65-F5344CB8AC3E}">
        <p14:creationId xmlns:p14="http://schemas.microsoft.com/office/powerpoint/2010/main" val="5697718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9306" y="2002740"/>
            <a:ext cx="8197114" cy="3810087"/>
          </a:xfrm>
          <a:prstGeom prst="rect">
            <a:avLst/>
          </a:prstGeom>
        </p:spPr>
        <p:txBody>
          <a:bodyPr/>
          <a:lstStyle>
            <a:lvl1pPr marL="342892" indent="-342892">
              <a:buFont typeface="Lucida Grande"/>
              <a:buChar char="&gt;"/>
              <a:defRPr sz="2400" b="0" i="0" baseline="0">
                <a:solidFill>
                  <a:srgbClr val="005F83"/>
                </a:solidFill>
                <a:latin typeface="Orgon Slab ExtraLight"/>
                <a:cs typeface="Orgon Slab ExtraLight"/>
              </a:defRPr>
            </a:lvl1pPr>
            <a:lvl2pPr>
              <a:defRPr sz="2000" b="0" i="0" baseline="0">
                <a:solidFill>
                  <a:srgbClr val="005F83"/>
                </a:solidFill>
                <a:latin typeface="Orgon Slab ExtraLight"/>
                <a:cs typeface="Orgon Slab ExtraLight"/>
              </a:defRPr>
            </a:lvl2pPr>
            <a:lvl3pPr marL="1142972" indent="-228594">
              <a:buSzPct val="100000"/>
              <a:buFont typeface="Lucida Grande"/>
              <a:buChar char="&gt;"/>
              <a:defRPr sz="1800" b="0" i="0" baseline="0">
                <a:solidFill>
                  <a:srgbClr val="005F83"/>
                </a:solidFill>
                <a:latin typeface="Orgon Slab ExtraLight"/>
                <a:cs typeface="Orgon Slab ExtraLight"/>
              </a:defRPr>
            </a:lvl3pPr>
            <a:lvl4pPr>
              <a:defRPr sz="1600" b="0" i="0" baseline="0">
                <a:solidFill>
                  <a:srgbClr val="005F83"/>
                </a:solidFill>
                <a:latin typeface="Orgon Slab ExtraLight"/>
                <a:cs typeface="Orgon Slab ExtraLight"/>
              </a:defRPr>
            </a:lvl4pPr>
            <a:lvl5pPr marL="2057348" indent="-228594">
              <a:buFont typeface="Lucida Grande"/>
              <a:buChar char="&gt;"/>
              <a:defRPr sz="1400" b="0" i="0" baseline="0">
                <a:solidFill>
                  <a:srgbClr val="005F83"/>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5" name="Text Placeholder 5"/>
          <p:cNvSpPr>
            <a:spLocks noGrp="1"/>
          </p:cNvSpPr>
          <p:nvPr>
            <p:ph type="body" sz="quarter" idx="12" hasCustomPrompt="1"/>
          </p:nvPr>
        </p:nvSpPr>
        <p:spPr>
          <a:xfrm>
            <a:off x="671758" y="1413169"/>
            <a:ext cx="8184662" cy="411171"/>
          </a:xfrm>
          <a:prstGeom prst="rect">
            <a:avLst/>
          </a:prstGeom>
        </p:spPr>
        <p:txBody>
          <a:bodyPr>
            <a:noAutofit/>
          </a:bodyPr>
          <a:lstStyle>
            <a:lvl1pPr marL="0" indent="0">
              <a:lnSpc>
                <a:spcPct val="90000"/>
              </a:lnSpc>
              <a:buNone/>
              <a:defRPr sz="2400" b="0" i="0" baseline="0">
                <a:solidFill>
                  <a:srgbClr val="005F83"/>
                </a:solidFill>
                <a:latin typeface="Orgon Slab Light"/>
                <a:cs typeface="Orgon Slab Light"/>
              </a:defRPr>
            </a:lvl1pPr>
            <a:lvl2pPr marL="457189" indent="0">
              <a:buNone/>
              <a:defRPr b="0" i="0">
                <a:solidFill>
                  <a:srgbClr val="E8D3A2"/>
                </a:solidFill>
                <a:latin typeface="Encode Sans Normal Black"/>
                <a:cs typeface="Encode Sans Normal Black"/>
              </a:defRPr>
            </a:lvl2pPr>
            <a:lvl3pPr marL="914378" indent="0">
              <a:buNone/>
              <a:defRPr b="0" i="0">
                <a:solidFill>
                  <a:srgbClr val="E8D3A2"/>
                </a:solidFill>
                <a:latin typeface="Encode Sans Normal Black"/>
                <a:cs typeface="Encode Sans Normal Black"/>
              </a:defRPr>
            </a:lvl3pPr>
            <a:lvl4pPr marL="1371566" indent="0">
              <a:buNone/>
              <a:defRPr b="0" i="0">
                <a:solidFill>
                  <a:srgbClr val="E8D3A2"/>
                </a:solidFill>
                <a:latin typeface="Encode Sans Normal Black"/>
                <a:cs typeface="Encode Sans Normal Black"/>
              </a:defRPr>
            </a:lvl4pPr>
            <a:lvl5pPr marL="1828754"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22" name="L-Shape 21"/>
          <p:cNvSpPr/>
          <p:nvPr userDrawn="1"/>
        </p:nvSpPr>
        <p:spPr>
          <a:xfrm flipH="1">
            <a:off x="-1" y="2"/>
            <a:ext cx="9155111" cy="6869113"/>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a:solidFill>
                <a:srgbClr val="CCFFCC"/>
              </a:solidFill>
            </a:endParaRPr>
          </a:p>
        </p:txBody>
      </p:sp>
      <p:sp>
        <p:nvSpPr>
          <p:cNvPr id="23" name="Rectangle 22"/>
          <p:cNvSpPr/>
          <p:nvPr userDrawn="1"/>
        </p:nvSpPr>
        <p:spPr>
          <a:xfrm>
            <a:off x="567" y="-41154"/>
            <a:ext cx="9155110" cy="1091021"/>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4" name="Picture 23"/>
          <p:cNvPicPr>
            <a:picLocks noChangeAspect="1"/>
          </p:cNvPicPr>
          <p:nvPr userDrawn="1"/>
        </p:nvPicPr>
        <p:blipFill>
          <a:blip r:embed="rId2"/>
          <a:stretch>
            <a:fillRect/>
          </a:stretch>
        </p:blipFill>
        <p:spPr>
          <a:xfrm>
            <a:off x="8472951" y="23836"/>
            <a:ext cx="660400" cy="1727200"/>
          </a:xfrm>
          <a:prstGeom prst="rect">
            <a:avLst/>
          </a:prstGeom>
        </p:spPr>
      </p:pic>
      <p:pic>
        <p:nvPicPr>
          <p:cNvPr id="25" name="Picture 24"/>
          <p:cNvPicPr>
            <a:picLocks noChangeAspect="1"/>
          </p:cNvPicPr>
          <p:nvPr userDrawn="1"/>
        </p:nvPicPr>
        <p:blipFill>
          <a:blip r:embed="rId3"/>
          <a:stretch>
            <a:fillRect/>
          </a:stretch>
        </p:blipFill>
        <p:spPr>
          <a:xfrm>
            <a:off x="6792" y="4820181"/>
            <a:ext cx="812800" cy="2048933"/>
          </a:xfrm>
          <a:prstGeom prst="rect">
            <a:avLst/>
          </a:prstGeom>
        </p:spPr>
      </p:pic>
      <p:pic>
        <p:nvPicPr>
          <p:cNvPr id="26" name="Picture 25"/>
          <p:cNvPicPr>
            <a:picLocks noChangeAspect="1"/>
          </p:cNvPicPr>
          <p:nvPr userDrawn="1"/>
        </p:nvPicPr>
        <p:blipFill>
          <a:blip r:embed="rId4"/>
          <a:stretch>
            <a:fillRect/>
          </a:stretch>
        </p:blipFill>
        <p:spPr>
          <a:xfrm>
            <a:off x="270917" y="5372560"/>
            <a:ext cx="812800" cy="880533"/>
          </a:xfrm>
          <a:prstGeom prst="rect">
            <a:avLst/>
          </a:prstGeom>
        </p:spPr>
      </p:pic>
      <p:sp>
        <p:nvSpPr>
          <p:cNvPr id="15" name="Text Placeholder 5"/>
          <p:cNvSpPr>
            <a:spLocks noGrp="1"/>
          </p:cNvSpPr>
          <p:nvPr>
            <p:ph type="body" sz="quarter" idx="10" hasCustomPrompt="1"/>
          </p:nvPr>
        </p:nvSpPr>
        <p:spPr>
          <a:xfrm>
            <a:off x="493958" y="-16933"/>
            <a:ext cx="8370643" cy="1066799"/>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189" indent="0">
              <a:buNone/>
              <a:defRPr b="0" i="0">
                <a:solidFill>
                  <a:srgbClr val="E8D3A2"/>
                </a:solidFill>
                <a:latin typeface="Encode Sans Normal Black"/>
                <a:cs typeface="Encode Sans Normal Black"/>
              </a:defRPr>
            </a:lvl2pPr>
            <a:lvl3pPr marL="914378" indent="0">
              <a:buNone/>
              <a:defRPr b="0" i="0">
                <a:solidFill>
                  <a:srgbClr val="E8D3A2"/>
                </a:solidFill>
                <a:latin typeface="Encode Sans Normal Black"/>
                <a:cs typeface="Encode Sans Normal Black"/>
              </a:defRPr>
            </a:lvl3pPr>
            <a:lvl4pPr marL="1371566" indent="0">
              <a:buNone/>
              <a:defRPr b="0" i="0">
                <a:solidFill>
                  <a:srgbClr val="E8D3A2"/>
                </a:solidFill>
                <a:latin typeface="Encode Sans Normal Black"/>
                <a:cs typeface="Encode Sans Normal Black"/>
              </a:defRPr>
            </a:lvl4pPr>
            <a:lvl5pPr marL="1828754" indent="0">
              <a:buNone/>
              <a:defRPr b="0" i="0">
                <a:solidFill>
                  <a:srgbClr val="E8D3A2"/>
                </a:solidFill>
                <a:latin typeface="Encode Sans Normal Black"/>
                <a:cs typeface="Encode Sans Normal Black"/>
              </a:defRPr>
            </a:lvl5pPr>
          </a:lstStyle>
          <a:p>
            <a:pPr lvl="0"/>
            <a:r>
              <a:rPr lang="en-US" dirty="0"/>
              <a:t>HEADER HERE (TUNGSTEN SB 59 PT)</a:t>
            </a:r>
          </a:p>
        </p:txBody>
      </p:sp>
    </p:spTree>
    <p:extLst>
      <p:ext uri="{BB962C8B-B14F-4D97-AF65-F5344CB8AC3E}">
        <p14:creationId xmlns:p14="http://schemas.microsoft.com/office/powerpoint/2010/main" val="889632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760736"/>
            <a:ext cx="6858000" cy="2387600"/>
          </a:xfrm>
          <a:prstGeom prst="rect">
            <a:avLst/>
          </a:prstGeom>
        </p:spPr>
        <p:txBody>
          <a:bodyPr anchor="b"/>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240416"/>
            <a:ext cx="6858000" cy="1655763"/>
          </a:xfrm>
        </p:spPr>
        <p:txBody>
          <a:bodyPr/>
          <a:lstStyle>
            <a:lvl1pPr marL="0" indent="0" algn="l">
              <a:spcBef>
                <a:spcPts val="300"/>
              </a:spcBef>
              <a:spcAft>
                <a:spcPts val="300"/>
              </a:spcAft>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9711974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31"/>
            <a:ext cx="7575550" cy="957397"/>
          </a:xfrm>
          <a:prstGeom prst="rect">
            <a:avLst/>
          </a:prstGeo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28650" y="1628153"/>
            <a:ext cx="7886700" cy="4442971"/>
          </a:xfrm>
        </p:spPr>
        <p:txBody>
          <a:bodyPr/>
          <a:lstStyle>
            <a:lvl1pPr>
              <a:defRPr baseline="0">
                <a:latin typeface="Cambria" panose="02040503050406030204" pitchFamily="18" charset="0"/>
              </a:defRPr>
            </a:lvl1pPr>
            <a:lvl2pPr marL="342884" indent="-334947">
              <a:tabLst/>
              <a:defRPr baseline="0">
                <a:latin typeface="Cambria" panose="02040503050406030204" pitchFamily="18" charset="0"/>
              </a:defRPr>
            </a:lvl2pPr>
            <a:lvl3pPr marL="574647" indent="-255575">
              <a:spcAft>
                <a:spcPts val="375"/>
              </a:spcAft>
              <a:tabLst/>
              <a:defRPr baseline="0">
                <a:latin typeface="Cambria" panose="02040503050406030204" pitchFamily="18" charset="0"/>
              </a:defRPr>
            </a:lvl3pPr>
            <a:lvl4pPr marL="749264" indent="-177791">
              <a:tabLst/>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33469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a:prstGeom prst="rect">
            <a:avLst/>
          </a:prstGeom>
        </p:spPr>
        <p:txBody>
          <a:bodyPr anchor="b"/>
          <a:lstStyle>
            <a:lvl1pPr>
              <a:defRPr sz="450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9"/>
            <a:ext cx="7886700" cy="1500187"/>
          </a:xfrm>
        </p:spPr>
        <p:txBody>
          <a:bodyPr/>
          <a:lstStyle>
            <a:lvl1pPr marL="0" indent="0">
              <a:buNone/>
              <a:defRPr sz="1800">
                <a:solidFill>
                  <a:schemeClr val="tx1">
                    <a:tint val="75000"/>
                  </a:schemeClr>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765040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31"/>
            <a:ext cx="7550150"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663769"/>
            <a:ext cx="3886200" cy="3684588"/>
          </a:xfrm>
          <a:noFill/>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63766"/>
            <a:ext cx="3886200"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32630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1_Small image">
    <p:spTree>
      <p:nvGrpSpPr>
        <p:cNvPr id="1" name=""/>
        <p:cNvGrpSpPr/>
        <p:nvPr/>
      </p:nvGrpSpPr>
      <p:grpSpPr>
        <a:xfrm>
          <a:off x="0" y="0"/>
          <a:ext cx="0" cy="0"/>
          <a:chOff x="0" y="0"/>
          <a:chExt cx="0" cy="0"/>
        </a:xfrm>
      </p:grpSpPr>
      <p:sp>
        <p:nvSpPr>
          <p:cNvPr id="2" name="Title 1"/>
          <p:cNvSpPr>
            <a:spLocks noGrp="1"/>
          </p:cNvSpPr>
          <p:nvPr>
            <p:ph type="title"/>
          </p:nvPr>
        </p:nvSpPr>
        <p:spPr>
          <a:xfrm>
            <a:off x="628652" y="365131"/>
            <a:ext cx="7558617"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noChangeAspect="1"/>
          </p:cNvSpPr>
          <p:nvPr>
            <p:ph sz="half" idx="1"/>
          </p:nvPr>
        </p:nvSpPr>
        <p:spPr>
          <a:xfrm>
            <a:off x="640087" y="1663769"/>
            <a:ext cx="2571825" cy="2438400"/>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77184" y="1663766"/>
            <a:ext cx="5138166"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25469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2" y="365131"/>
            <a:ext cx="7482417"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6" name="Content Placeholder 2">
            <a:extLst>
              <a:ext uri="{FF2B5EF4-FFF2-40B4-BE49-F238E27FC236}">
                <a16:creationId xmlns:a16="http://schemas.microsoft.com/office/drawing/2014/main" id="{38DF611A-3BFB-674D-8829-EC7FF68654D2}"/>
              </a:ext>
            </a:extLst>
          </p:cNvPr>
          <p:cNvSpPr>
            <a:spLocks noGrp="1"/>
          </p:cNvSpPr>
          <p:nvPr>
            <p:ph sz="half" idx="18"/>
          </p:nvPr>
        </p:nvSpPr>
        <p:spPr>
          <a:xfrm>
            <a:off x="2939796"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7" name="Content Placeholder 2">
            <a:extLst>
              <a:ext uri="{FF2B5EF4-FFF2-40B4-BE49-F238E27FC236}">
                <a16:creationId xmlns:a16="http://schemas.microsoft.com/office/drawing/2014/main" id="{9B5ADCA3-958D-B54D-940E-49E4F4221BAC}"/>
              </a:ext>
            </a:extLst>
          </p:cNvPr>
          <p:cNvSpPr>
            <a:spLocks noGrp="1"/>
          </p:cNvSpPr>
          <p:nvPr>
            <p:ph sz="half" idx="19"/>
          </p:nvPr>
        </p:nvSpPr>
        <p:spPr>
          <a:xfrm>
            <a:off x="5224272"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9" name="Picture Placeholder 18">
            <a:extLst>
              <a:ext uri="{FF2B5EF4-FFF2-40B4-BE49-F238E27FC236}">
                <a16:creationId xmlns:a16="http://schemas.microsoft.com/office/drawing/2014/main" id="{842E83D6-6B53-5C47-AEC7-A763EBC16E3A}"/>
              </a:ext>
            </a:extLst>
          </p:cNvPr>
          <p:cNvSpPr>
            <a:spLocks noGrp="1"/>
          </p:cNvSpPr>
          <p:nvPr>
            <p:ph type="pic" sz="quarter" idx="20"/>
          </p:nvPr>
        </p:nvSpPr>
        <p:spPr>
          <a:xfrm>
            <a:off x="628652" y="1869023"/>
            <a:ext cx="2151063" cy="2990849"/>
          </a:xfrm>
        </p:spPr>
        <p:txBody>
          <a:bodyPr/>
          <a:lstStyle>
            <a:lvl1pPr>
              <a:defRPr baseline="0">
                <a:latin typeface="Cambria" panose="02040503050406030204" pitchFamily="18" charset="0"/>
              </a:defRPr>
            </a:lvl1pPr>
          </a:lstStyle>
          <a:p>
            <a:r>
              <a:rPr lang="en-US" dirty="0"/>
              <a:t>Click icon to add picture</a:t>
            </a:r>
          </a:p>
        </p:txBody>
      </p:sp>
      <p:sp>
        <p:nvSpPr>
          <p:cNvPr id="20" name="Picture Placeholder 18">
            <a:extLst>
              <a:ext uri="{FF2B5EF4-FFF2-40B4-BE49-F238E27FC236}">
                <a16:creationId xmlns:a16="http://schemas.microsoft.com/office/drawing/2014/main" id="{AF02CDA0-0AE1-9446-9E2D-7DBD0BA32480}"/>
              </a:ext>
            </a:extLst>
          </p:cNvPr>
          <p:cNvSpPr>
            <a:spLocks noGrp="1"/>
          </p:cNvSpPr>
          <p:nvPr>
            <p:ph type="pic" sz="quarter" idx="21"/>
          </p:nvPr>
        </p:nvSpPr>
        <p:spPr>
          <a:xfrm>
            <a:off x="2926463" y="1869023"/>
            <a:ext cx="2151063" cy="2990849"/>
          </a:xfrm>
        </p:spPr>
        <p:txBody>
          <a:bodyPr/>
          <a:lstStyle>
            <a:lvl1pPr>
              <a:defRPr baseline="0">
                <a:latin typeface="Cambria" panose="02040503050406030204" pitchFamily="18" charset="0"/>
              </a:defRPr>
            </a:lvl1pPr>
          </a:lstStyle>
          <a:p>
            <a:r>
              <a:rPr lang="en-US" dirty="0"/>
              <a:t>Click icon to add picture</a:t>
            </a:r>
          </a:p>
        </p:txBody>
      </p:sp>
      <p:sp>
        <p:nvSpPr>
          <p:cNvPr id="21" name="Picture Placeholder 18">
            <a:extLst>
              <a:ext uri="{FF2B5EF4-FFF2-40B4-BE49-F238E27FC236}">
                <a16:creationId xmlns:a16="http://schemas.microsoft.com/office/drawing/2014/main" id="{2D9F2784-53CA-C04F-B202-3870F8607B7E}"/>
              </a:ext>
            </a:extLst>
          </p:cNvPr>
          <p:cNvSpPr>
            <a:spLocks noGrp="1"/>
          </p:cNvSpPr>
          <p:nvPr>
            <p:ph type="pic" sz="quarter" idx="22"/>
          </p:nvPr>
        </p:nvSpPr>
        <p:spPr>
          <a:xfrm>
            <a:off x="5224337" y="1869023"/>
            <a:ext cx="2151063" cy="2990849"/>
          </a:xfrm>
        </p:spPr>
        <p:txBody>
          <a:bodyPr/>
          <a:lstStyle>
            <a:lvl1pPr>
              <a:defRPr baseline="0">
                <a:latin typeface="Cambria" panose="02040503050406030204" pitchFamily="18" charset="0"/>
              </a:defRPr>
            </a:lvl1pPr>
          </a:lstStyle>
          <a:p>
            <a:r>
              <a:rPr lang="en-US" dirty="0"/>
              <a:t>Click icon to add picture</a:t>
            </a:r>
          </a:p>
        </p:txBody>
      </p:sp>
    </p:spTree>
    <p:extLst>
      <p:ext uri="{BB962C8B-B14F-4D97-AF65-F5344CB8AC3E}">
        <p14:creationId xmlns:p14="http://schemas.microsoft.com/office/powerpoint/2010/main" val="42690818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4" y="365129"/>
            <a:ext cx="7498159" cy="1325563"/>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baseline="0">
                <a:latin typeface="Cambria" panose="02040503050406030204" pitchFamily="18" charset="0"/>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83399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3" y="365131"/>
            <a:ext cx="7516283"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774372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9" name="Picture 8"/>
          <p:cNvPicPr>
            <a:picLocks noChangeAspect="1"/>
          </p:cNvPicPr>
          <p:nvPr userDrawn="1"/>
        </p:nvPicPr>
        <p:blipFill>
          <a:blip r:embed="rId2"/>
          <a:stretch>
            <a:fillRect/>
          </a:stretch>
        </p:blipFill>
        <p:spPr>
          <a:xfrm>
            <a:off x="7644384" y="5522977"/>
            <a:ext cx="1347216" cy="1089660"/>
          </a:xfrm>
          <a:prstGeom prst="rect">
            <a:avLst/>
          </a:prstGeom>
        </p:spPr>
      </p:pic>
      <p:pic>
        <p:nvPicPr>
          <p:cNvPr id="6" name="Picture 5" descr="SquGrid_36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Tree>
    <p:extLst>
      <p:ext uri="{BB962C8B-B14F-4D97-AF65-F5344CB8AC3E}">
        <p14:creationId xmlns:p14="http://schemas.microsoft.com/office/powerpoint/2010/main" val="3989085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6636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3887391" y="987431"/>
            <a:ext cx="4629150" cy="4873625"/>
          </a:xfrm>
        </p:spPr>
        <p:txBody>
          <a:bodyPr/>
          <a:lstStyle>
            <a:lvl1pPr>
              <a:defRPr sz="2400" baseline="0">
                <a:latin typeface="Cambria" panose="02040503050406030204" pitchFamily="18" charset="0"/>
              </a:defRPr>
            </a:lvl1pPr>
            <a:lvl2pPr>
              <a:defRPr sz="2100" baseline="0">
                <a:latin typeface="Cambria" panose="02040503050406030204" pitchFamily="18" charset="0"/>
              </a:defRPr>
            </a:lvl2pPr>
            <a:lvl3pPr>
              <a:defRPr sz="1800" baseline="0">
                <a:latin typeface="Cambria" panose="02040503050406030204" pitchFamily="18" charset="0"/>
              </a:defRPr>
            </a:lvl3pPr>
            <a:lvl4pPr>
              <a:defRPr sz="1500" baseline="0">
                <a:latin typeface="Cambria" panose="02040503050406030204" pitchFamily="18" charset="0"/>
              </a:defRPr>
            </a:lvl4pPr>
            <a:lvl5pPr>
              <a:defRPr sz="1500" baseline="0">
                <a:latin typeface="Cambria" panose="02040503050406030204" pitchFamily="18"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Tree>
    <p:extLst>
      <p:ext uri="{BB962C8B-B14F-4D97-AF65-F5344CB8AC3E}">
        <p14:creationId xmlns:p14="http://schemas.microsoft.com/office/powerpoint/2010/main" val="18661811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1"/>
            <a:ext cx="4629150" cy="4873625"/>
          </a:xfrm>
        </p:spPr>
        <p:txBody>
          <a:bodyPr anchor="t"/>
          <a:lstStyle>
            <a:lvl1pPr marL="0" indent="0">
              <a:buNone/>
              <a:defRPr sz="2400" baseline="0">
                <a:latin typeface="Cambria" panose="02040503050406030204" pitchFamily="18" charset="0"/>
              </a:defRPr>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Tree>
    <p:extLst>
      <p:ext uri="{BB962C8B-B14F-4D97-AF65-F5344CB8AC3E}">
        <p14:creationId xmlns:p14="http://schemas.microsoft.com/office/powerpoint/2010/main" val="14355320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31"/>
            <a:ext cx="7448550"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636442"/>
            <a:ext cx="7886700" cy="4467852"/>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77083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11875" y="365131"/>
            <a:ext cx="1971675" cy="5811839"/>
          </a:xfrm>
          <a:prstGeom prst="rect">
            <a:avLst/>
          </a:prstGeom>
        </p:spPr>
        <p:txBody>
          <a:bodyPr vert="eaVert"/>
          <a:lstStyle>
            <a:lvl1pPr>
              <a:defRPr baseline="0">
                <a:latin typeface="Cambria" panose="02040503050406030204"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47134" y="365131"/>
            <a:ext cx="5650442" cy="5811839"/>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67095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AC31-BBE2-4E7D-9CE3-B6C94C65A4B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00F229-A4F8-4B1E-8B60-99710D9E239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BB4603-83E6-4E87-B9A9-4203037A3570}"/>
              </a:ext>
            </a:extLst>
          </p:cNvPr>
          <p:cNvSpPr>
            <a:spLocks noGrp="1"/>
          </p:cNvSpPr>
          <p:nvPr>
            <p:ph type="dt" sz="half" idx="10"/>
          </p:nvPr>
        </p:nvSpPr>
        <p:spPr/>
        <p:txBody>
          <a:bodyPr/>
          <a:lstStyle/>
          <a:p>
            <a:fld id="{3D24C824-EF66-47B9-A354-2148783B8721}" type="datetimeFigureOut">
              <a:rPr lang="en-US" smtClean="0"/>
              <a:t>2/23/2022</a:t>
            </a:fld>
            <a:endParaRPr lang="en-US"/>
          </a:p>
        </p:txBody>
      </p:sp>
      <p:sp>
        <p:nvSpPr>
          <p:cNvPr id="5" name="Footer Placeholder 4">
            <a:extLst>
              <a:ext uri="{FF2B5EF4-FFF2-40B4-BE49-F238E27FC236}">
                <a16:creationId xmlns:a16="http://schemas.microsoft.com/office/drawing/2014/main" id="{F264794E-CA79-454D-ACA6-953D439F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14FF1-3134-40AA-89A9-22D7A433F9CF}"/>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11592522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5B19B-335F-42D8-95F3-C1B7203558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56BAB0-9530-449A-936D-00FE60847A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C14B-9B1F-4309-84BE-D6450A342F40}"/>
              </a:ext>
            </a:extLst>
          </p:cNvPr>
          <p:cNvSpPr>
            <a:spLocks noGrp="1"/>
          </p:cNvSpPr>
          <p:nvPr>
            <p:ph type="dt" sz="half" idx="10"/>
          </p:nvPr>
        </p:nvSpPr>
        <p:spPr/>
        <p:txBody>
          <a:bodyPr/>
          <a:lstStyle/>
          <a:p>
            <a:fld id="{3D24C824-EF66-47B9-A354-2148783B8721}" type="datetimeFigureOut">
              <a:rPr lang="en-US" smtClean="0"/>
              <a:t>2/23/2022</a:t>
            </a:fld>
            <a:endParaRPr lang="en-US"/>
          </a:p>
        </p:txBody>
      </p:sp>
      <p:sp>
        <p:nvSpPr>
          <p:cNvPr id="5" name="Footer Placeholder 4">
            <a:extLst>
              <a:ext uri="{FF2B5EF4-FFF2-40B4-BE49-F238E27FC236}">
                <a16:creationId xmlns:a16="http://schemas.microsoft.com/office/drawing/2014/main" id="{6A56379F-89A0-4CF4-9542-B2BEAFEAD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B7139-F6EF-4E26-8F46-E3131FBE8114}"/>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27786023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599BE-377B-4D10-86D3-544BE3B14DE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A354DE6-7ACB-4D8F-936A-0D08F144474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BB0AF0-C77E-4155-A853-3E93502FD9F6}"/>
              </a:ext>
            </a:extLst>
          </p:cNvPr>
          <p:cNvSpPr>
            <a:spLocks noGrp="1"/>
          </p:cNvSpPr>
          <p:nvPr>
            <p:ph type="dt" sz="half" idx="10"/>
          </p:nvPr>
        </p:nvSpPr>
        <p:spPr/>
        <p:txBody>
          <a:bodyPr/>
          <a:lstStyle/>
          <a:p>
            <a:fld id="{3D24C824-EF66-47B9-A354-2148783B8721}" type="datetimeFigureOut">
              <a:rPr lang="en-US" smtClean="0"/>
              <a:t>2/23/2022</a:t>
            </a:fld>
            <a:endParaRPr lang="en-US"/>
          </a:p>
        </p:txBody>
      </p:sp>
      <p:sp>
        <p:nvSpPr>
          <p:cNvPr id="5" name="Footer Placeholder 4">
            <a:extLst>
              <a:ext uri="{FF2B5EF4-FFF2-40B4-BE49-F238E27FC236}">
                <a16:creationId xmlns:a16="http://schemas.microsoft.com/office/drawing/2014/main" id="{E3FA2389-90D2-4DFD-A70F-8ADB3757D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033B8-5A1A-4FD3-806B-915D1F10A8C5}"/>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41630019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8CD5B-E69D-4BCF-B572-ADC20387B1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C79CA8-7B11-4F07-95C1-8115FC7EBEE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2BB6DC-72C2-480E-9BB6-FDFE3DAC759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5EA22D-6722-4B51-9CDC-87CA173B05A8}"/>
              </a:ext>
            </a:extLst>
          </p:cNvPr>
          <p:cNvSpPr>
            <a:spLocks noGrp="1"/>
          </p:cNvSpPr>
          <p:nvPr>
            <p:ph type="dt" sz="half" idx="10"/>
          </p:nvPr>
        </p:nvSpPr>
        <p:spPr/>
        <p:txBody>
          <a:bodyPr/>
          <a:lstStyle/>
          <a:p>
            <a:fld id="{3D24C824-EF66-47B9-A354-2148783B8721}" type="datetimeFigureOut">
              <a:rPr lang="en-US" smtClean="0"/>
              <a:t>2/23/2022</a:t>
            </a:fld>
            <a:endParaRPr lang="en-US"/>
          </a:p>
        </p:txBody>
      </p:sp>
      <p:sp>
        <p:nvSpPr>
          <p:cNvPr id="6" name="Footer Placeholder 5">
            <a:extLst>
              <a:ext uri="{FF2B5EF4-FFF2-40B4-BE49-F238E27FC236}">
                <a16:creationId xmlns:a16="http://schemas.microsoft.com/office/drawing/2014/main" id="{80E200CE-9CE8-49FC-A051-29C70D9B93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E1971-A096-425A-86E4-F808B34DD1CE}"/>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33803259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6830-0ABA-4C55-A476-6F7EC37E7D1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6B585B-7A72-4CAF-988C-85D3DAA90D2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FF43847-48B7-4167-957D-96D2292E7E2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A5A48-08A0-4974-BAA3-999BF3DED6B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E6D5C7C-B8F7-48F7-8317-E59682F926C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08DDB-900C-40B4-BB68-04977BC9CD2C}"/>
              </a:ext>
            </a:extLst>
          </p:cNvPr>
          <p:cNvSpPr>
            <a:spLocks noGrp="1"/>
          </p:cNvSpPr>
          <p:nvPr>
            <p:ph type="dt" sz="half" idx="10"/>
          </p:nvPr>
        </p:nvSpPr>
        <p:spPr/>
        <p:txBody>
          <a:bodyPr/>
          <a:lstStyle/>
          <a:p>
            <a:fld id="{3D24C824-EF66-47B9-A354-2148783B8721}" type="datetimeFigureOut">
              <a:rPr lang="en-US" smtClean="0"/>
              <a:t>2/23/2022</a:t>
            </a:fld>
            <a:endParaRPr lang="en-US"/>
          </a:p>
        </p:txBody>
      </p:sp>
      <p:sp>
        <p:nvSpPr>
          <p:cNvPr id="8" name="Footer Placeholder 7">
            <a:extLst>
              <a:ext uri="{FF2B5EF4-FFF2-40B4-BE49-F238E27FC236}">
                <a16:creationId xmlns:a16="http://schemas.microsoft.com/office/drawing/2014/main" id="{F3991969-22E6-4C2E-A7ED-794BEFAEBF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F8EE55-B7A5-48B8-B338-D6C36727DAE7}"/>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431641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8368" y="2320241"/>
            <a:ext cx="8197114" cy="3117863"/>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8"/>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0" name="Picture 9"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7" name="Text Placeholder 5"/>
          <p:cNvSpPr>
            <a:spLocks noGrp="1"/>
          </p:cNvSpPr>
          <p:nvPr>
            <p:ph type="body" sz="quarter" idx="13" hasCustomPrompt="1"/>
          </p:nvPr>
        </p:nvSpPr>
        <p:spPr>
          <a:xfrm>
            <a:off x="824157" y="523910"/>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9145250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A5D5E-146D-4328-BC55-993D4CF155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56A6FB-2C15-4080-843F-6F9B563761DE}"/>
              </a:ext>
            </a:extLst>
          </p:cNvPr>
          <p:cNvSpPr>
            <a:spLocks noGrp="1"/>
          </p:cNvSpPr>
          <p:nvPr>
            <p:ph type="dt" sz="half" idx="10"/>
          </p:nvPr>
        </p:nvSpPr>
        <p:spPr/>
        <p:txBody>
          <a:bodyPr/>
          <a:lstStyle/>
          <a:p>
            <a:fld id="{3D24C824-EF66-47B9-A354-2148783B8721}" type="datetimeFigureOut">
              <a:rPr lang="en-US" smtClean="0"/>
              <a:t>2/23/2022</a:t>
            </a:fld>
            <a:endParaRPr lang="en-US"/>
          </a:p>
        </p:txBody>
      </p:sp>
      <p:sp>
        <p:nvSpPr>
          <p:cNvPr id="4" name="Footer Placeholder 3">
            <a:extLst>
              <a:ext uri="{FF2B5EF4-FFF2-40B4-BE49-F238E27FC236}">
                <a16:creationId xmlns:a16="http://schemas.microsoft.com/office/drawing/2014/main" id="{9D310A78-2FC0-4E75-A263-BAE22F666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DA88F7-A007-47C2-9C53-2ABD27331DFD}"/>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21696393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42F6A-CFDA-4E7A-96FB-20B912B3A8FD}"/>
              </a:ext>
            </a:extLst>
          </p:cNvPr>
          <p:cNvSpPr>
            <a:spLocks noGrp="1"/>
          </p:cNvSpPr>
          <p:nvPr>
            <p:ph type="dt" sz="half" idx="10"/>
          </p:nvPr>
        </p:nvSpPr>
        <p:spPr/>
        <p:txBody>
          <a:bodyPr/>
          <a:lstStyle/>
          <a:p>
            <a:fld id="{3D24C824-EF66-47B9-A354-2148783B8721}" type="datetimeFigureOut">
              <a:rPr lang="en-US" smtClean="0"/>
              <a:t>2/23/2022</a:t>
            </a:fld>
            <a:endParaRPr lang="en-US"/>
          </a:p>
        </p:txBody>
      </p:sp>
      <p:sp>
        <p:nvSpPr>
          <p:cNvPr id="3" name="Footer Placeholder 2">
            <a:extLst>
              <a:ext uri="{FF2B5EF4-FFF2-40B4-BE49-F238E27FC236}">
                <a16:creationId xmlns:a16="http://schemas.microsoft.com/office/drawing/2014/main" id="{A0ADF861-6C90-4AD9-81C5-BEA3010765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8720B1-A2BB-4452-B416-E63502E21541}"/>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42856052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C12E3-A149-4BB4-AB76-82CEBE9E128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567FC1A-4CDD-48BC-9522-1AB66E6EA2C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EF6D64-1D38-49CF-B473-A201CF951DE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5844FB6-200B-48A1-A428-60E2FC1B59C6}"/>
              </a:ext>
            </a:extLst>
          </p:cNvPr>
          <p:cNvSpPr>
            <a:spLocks noGrp="1"/>
          </p:cNvSpPr>
          <p:nvPr>
            <p:ph type="dt" sz="half" idx="10"/>
          </p:nvPr>
        </p:nvSpPr>
        <p:spPr/>
        <p:txBody>
          <a:bodyPr/>
          <a:lstStyle/>
          <a:p>
            <a:fld id="{3D24C824-EF66-47B9-A354-2148783B8721}" type="datetimeFigureOut">
              <a:rPr lang="en-US" smtClean="0"/>
              <a:t>2/23/2022</a:t>
            </a:fld>
            <a:endParaRPr lang="en-US"/>
          </a:p>
        </p:txBody>
      </p:sp>
      <p:sp>
        <p:nvSpPr>
          <p:cNvPr id="6" name="Footer Placeholder 5">
            <a:extLst>
              <a:ext uri="{FF2B5EF4-FFF2-40B4-BE49-F238E27FC236}">
                <a16:creationId xmlns:a16="http://schemas.microsoft.com/office/drawing/2014/main" id="{26E0EA95-DD59-4768-8D26-BFA681186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9A406-E206-4A55-A34C-EA27DC1B6AE8}"/>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988041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BC00-B68A-4DA0-93ED-DE71FC5AC01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B46EB9-E31C-4968-AE47-67D3DAE9789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A8A5270-E4B4-48B4-ABF9-3CC2AE7F2C7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9492F93-2B19-4F9E-AEF5-DF40B336564D}"/>
              </a:ext>
            </a:extLst>
          </p:cNvPr>
          <p:cNvSpPr>
            <a:spLocks noGrp="1"/>
          </p:cNvSpPr>
          <p:nvPr>
            <p:ph type="dt" sz="half" idx="10"/>
          </p:nvPr>
        </p:nvSpPr>
        <p:spPr/>
        <p:txBody>
          <a:bodyPr/>
          <a:lstStyle/>
          <a:p>
            <a:fld id="{3D24C824-EF66-47B9-A354-2148783B8721}" type="datetimeFigureOut">
              <a:rPr lang="en-US" smtClean="0"/>
              <a:t>2/23/2022</a:t>
            </a:fld>
            <a:endParaRPr lang="en-US"/>
          </a:p>
        </p:txBody>
      </p:sp>
      <p:sp>
        <p:nvSpPr>
          <p:cNvPr id="6" name="Footer Placeholder 5">
            <a:extLst>
              <a:ext uri="{FF2B5EF4-FFF2-40B4-BE49-F238E27FC236}">
                <a16:creationId xmlns:a16="http://schemas.microsoft.com/office/drawing/2014/main" id="{777A452D-A5E5-4F5F-8C83-DBAFDBA424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8EA376-AFA0-4F06-8D9C-4BA5B8567DB0}"/>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39517565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443F-BBD9-4B60-8A2B-D69BD0DDE4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710780-9FF4-48C8-97E5-3C0ACECE0E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64A8CC-2E3D-4271-A933-34EA35F212D3}"/>
              </a:ext>
            </a:extLst>
          </p:cNvPr>
          <p:cNvSpPr>
            <a:spLocks noGrp="1"/>
          </p:cNvSpPr>
          <p:nvPr>
            <p:ph type="dt" sz="half" idx="10"/>
          </p:nvPr>
        </p:nvSpPr>
        <p:spPr/>
        <p:txBody>
          <a:bodyPr/>
          <a:lstStyle/>
          <a:p>
            <a:fld id="{3D24C824-EF66-47B9-A354-2148783B8721}" type="datetimeFigureOut">
              <a:rPr lang="en-US" smtClean="0"/>
              <a:t>2/23/2022</a:t>
            </a:fld>
            <a:endParaRPr lang="en-US"/>
          </a:p>
        </p:txBody>
      </p:sp>
      <p:sp>
        <p:nvSpPr>
          <p:cNvPr id="5" name="Footer Placeholder 4">
            <a:extLst>
              <a:ext uri="{FF2B5EF4-FFF2-40B4-BE49-F238E27FC236}">
                <a16:creationId xmlns:a16="http://schemas.microsoft.com/office/drawing/2014/main" id="{CC357362-F07F-4205-8FC6-AB4AFAF0B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35C0A-23D5-4098-A4DC-CF92B0138A3E}"/>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25286525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B6284D-A89C-4D22-8B2D-7AF7A230A48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969B41-A7CD-41BF-A545-300A0AA59D7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742-3F56-4E82-91B3-FD1BF5581738}"/>
              </a:ext>
            </a:extLst>
          </p:cNvPr>
          <p:cNvSpPr>
            <a:spLocks noGrp="1"/>
          </p:cNvSpPr>
          <p:nvPr>
            <p:ph type="dt" sz="half" idx="10"/>
          </p:nvPr>
        </p:nvSpPr>
        <p:spPr/>
        <p:txBody>
          <a:bodyPr/>
          <a:lstStyle/>
          <a:p>
            <a:fld id="{3D24C824-EF66-47B9-A354-2148783B8721}" type="datetimeFigureOut">
              <a:rPr lang="en-US" smtClean="0"/>
              <a:t>2/23/2022</a:t>
            </a:fld>
            <a:endParaRPr lang="en-US"/>
          </a:p>
        </p:txBody>
      </p:sp>
      <p:sp>
        <p:nvSpPr>
          <p:cNvPr id="5" name="Footer Placeholder 4">
            <a:extLst>
              <a:ext uri="{FF2B5EF4-FFF2-40B4-BE49-F238E27FC236}">
                <a16:creationId xmlns:a16="http://schemas.microsoft.com/office/drawing/2014/main" id="{BFE9DE57-DDAF-450D-BF9B-FB59AF3A0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5871B8-FAFB-40C0-82B0-6806CC1F3E4C}"/>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5754329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6"/>
            <a:ext cx="8196210" cy="4015497"/>
          </a:xfrm>
          <a:prstGeom prst="rect">
            <a:avLst/>
          </a:prstGeom>
        </p:spPr>
        <p:txBody>
          <a:bodyPr/>
          <a:lstStyle>
            <a:lvl1pPr marL="257175" indent="-257175">
              <a:buFont typeface="Lucida Grande"/>
              <a:buChar char="&gt;"/>
              <a:defRPr sz="1800" b="0" i="0" baseline="0">
                <a:solidFill>
                  <a:srgbClr val="005F83"/>
                </a:solidFill>
                <a:latin typeface="Orgon Slab Light"/>
                <a:cs typeface="Orgon Slab Light"/>
              </a:defRPr>
            </a:lvl1pPr>
            <a:lvl2pPr>
              <a:defRPr sz="1500" b="0" i="0" baseline="0">
                <a:solidFill>
                  <a:srgbClr val="005F83"/>
                </a:solidFill>
                <a:latin typeface="Orgon Slab Light"/>
                <a:cs typeface="Orgon Slab Light"/>
              </a:defRPr>
            </a:lvl2pPr>
            <a:lvl3pPr marL="857250" indent="-171450">
              <a:buSzPct val="100000"/>
              <a:buFont typeface="Lucida Grande"/>
              <a:buChar char="&gt;"/>
              <a:defRPr sz="1350" b="0" i="0" baseline="0">
                <a:solidFill>
                  <a:srgbClr val="005F83"/>
                </a:solidFill>
                <a:latin typeface="Orgon Slab Light"/>
                <a:cs typeface="Orgon Slab Light"/>
              </a:defRPr>
            </a:lvl3pPr>
            <a:lvl4pPr>
              <a:defRPr sz="1200" b="0" i="0" baseline="0">
                <a:solidFill>
                  <a:srgbClr val="005F83"/>
                </a:solidFill>
                <a:latin typeface="Orgon Slab Light"/>
                <a:cs typeface="Orgon Slab Light"/>
              </a:defRPr>
            </a:lvl4pPr>
            <a:lvl5pPr marL="1543050" indent="-171450">
              <a:buFont typeface="Lucida Grande"/>
              <a:buChar char="&gt;"/>
              <a:defRPr sz="1050" b="0" i="0" baseline="0">
                <a:solidFill>
                  <a:srgbClr val="005F83"/>
                </a:solidFill>
                <a:latin typeface="Orgon Slab Light"/>
                <a:cs typeface="Orgon Slab Light"/>
              </a:defRPr>
            </a:lvl5pPr>
          </a:lstStyle>
          <a:p>
            <a:pPr lvl="0"/>
            <a:r>
              <a:rPr lang="en-US" dirty="0"/>
              <a:t>Bulleted content here (</a:t>
            </a:r>
            <a:r>
              <a:rPr lang="en-US" dirty="0" err="1"/>
              <a:t>Orgon</a:t>
            </a:r>
            <a:r>
              <a:rPr lang="en-US" dirty="0"/>
              <a:t> Sans Light, 24 pt.)</a:t>
            </a:r>
          </a:p>
          <a:p>
            <a:pPr lvl="1"/>
            <a:r>
              <a:rPr lang="en-US" dirty="0"/>
              <a:t>Second level (</a:t>
            </a:r>
            <a:r>
              <a:rPr lang="en-US" dirty="0" err="1"/>
              <a:t>Orgon</a:t>
            </a:r>
            <a:r>
              <a:rPr lang="en-US" dirty="0"/>
              <a:t> Sans Light, 20)</a:t>
            </a:r>
          </a:p>
          <a:p>
            <a:pPr lvl="2"/>
            <a:r>
              <a:rPr lang="en-US" dirty="0"/>
              <a:t>Third level (</a:t>
            </a:r>
            <a:r>
              <a:rPr lang="en-US" dirty="0" err="1"/>
              <a:t>Orgon</a:t>
            </a:r>
            <a:r>
              <a:rPr lang="en-US" dirty="0"/>
              <a:t> Sans Light, 18)</a:t>
            </a:r>
          </a:p>
          <a:p>
            <a:pPr lvl="3"/>
            <a:r>
              <a:rPr lang="en-US" dirty="0"/>
              <a:t>Fourth level (</a:t>
            </a:r>
            <a:r>
              <a:rPr lang="en-US" dirty="0" err="1"/>
              <a:t>Orgon</a:t>
            </a:r>
            <a:r>
              <a:rPr lang="en-US" dirty="0"/>
              <a:t> Sans Light, 16)</a:t>
            </a:r>
          </a:p>
          <a:p>
            <a:pPr lvl="4"/>
            <a:r>
              <a:rPr lang="en-US" dirty="0"/>
              <a:t>Fifth level (</a:t>
            </a:r>
            <a:r>
              <a:rPr lang="en-US"/>
              <a:t>Orgon</a:t>
            </a:r>
            <a:r>
              <a:rPr lang="en-US" dirty="0"/>
              <a:t> Sans Light, 14)</a:t>
            </a:r>
          </a:p>
        </p:txBody>
      </p:sp>
      <p:sp>
        <p:nvSpPr>
          <p:cNvPr id="13" name="Rectangle 12"/>
          <p:cNvSpPr/>
          <p:nvPr userDrawn="1"/>
        </p:nvSpPr>
        <p:spPr>
          <a:xfrm>
            <a:off x="-2" y="-12829"/>
            <a:ext cx="9144003" cy="1113496"/>
          </a:xfrm>
          <a:prstGeom prst="rect">
            <a:avLst/>
          </a:prstGeom>
          <a:solidFill>
            <a:srgbClr val="509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509E2F"/>
              </a:solidFill>
            </a:endParaRPr>
          </a:p>
        </p:txBody>
      </p:sp>
      <p:pic>
        <p:nvPicPr>
          <p:cNvPr id="14" name="Picture 13" descr="DotPattern_309.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234"/>
            <a:ext cx="2755900" cy="628268"/>
          </a:xfrm>
          <a:prstGeom prst="rect">
            <a:avLst/>
          </a:prstGeom>
        </p:spPr>
      </p:pic>
      <p:sp>
        <p:nvSpPr>
          <p:cNvPr id="16" name="Text Placeholder 5"/>
          <p:cNvSpPr>
            <a:spLocks noGrp="1"/>
          </p:cNvSpPr>
          <p:nvPr>
            <p:ph type="body" sz="quarter" idx="10" hasCustomPrompt="1"/>
          </p:nvPr>
        </p:nvSpPr>
        <p:spPr>
          <a:xfrm>
            <a:off x="493957" y="467081"/>
            <a:ext cx="8370643" cy="460021"/>
          </a:xfrm>
          <a:prstGeom prst="rect">
            <a:avLst/>
          </a:prstGeom>
          <a:ln>
            <a:noFill/>
          </a:ln>
        </p:spPr>
        <p:txBody>
          <a:bodyPr>
            <a:normAutofit/>
          </a:bodyPr>
          <a:lstStyle>
            <a:lvl1pPr marL="0" indent="0">
              <a:lnSpc>
                <a:spcPct val="100000"/>
              </a:lnSpc>
              <a:buNone/>
              <a:defRPr sz="2250" b="0" i="0" baseline="0">
                <a:solidFill>
                  <a:schemeClr val="bg2"/>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(ORGON SLAB MEDIUM 30 PT)</a:t>
            </a:r>
          </a:p>
        </p:txBody>
      </p:sp>
    </p:spTree>
    <p:extLst>
      <p:ext uri="{BB962C8B-B14F-4D97-AF65-F5344CB8AC3E}">
        <p14:creationId xmlns:p14="http://schemas.microsoft.com/office/powerpoint/2010/main" val="445375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7"/>
            <a:ext cx="8196210" cy="3701376"/>
          </a:xfrm>
          <a:prstGeom prst="rect">
            <a:avLst/>
          </a:prstGeom>
        </p:spPr>
        <p:txBody>
          <a:bodyPr/>
          <a:lstStyle>
            <a:lvl1pPr marL="342900" indent="-342900">
              <a:buFont typeface="Lucida Grande"/>
              <a:buChar char="&gt;"/>
              <a:defRPr sz="2400" b="0" i="0" baseline="0">
                <a:solidFill>
                  <a:srgbClr val="509E2F"/>
                </a:solidFill>
                <a:latin typeface="Orgon Slab Light"/>
                <a:cs typeface="Orgon Slab Light"/>
              </a:defRPr>
            </a:lvl1pPr>
            <a:lvl2pPr>
              <a:defRPr sz="2000" b="0" i="0" baseline="0">
                <a:solidFill>
                  <a:srgbClr val="509E2F"/>
                </a:solidFill>
                <a:latin typeface="Orgon Slab Light"/>
                <a:cs typeface="Orgon Slab Light"/>
              </a:defRPr>
            </a:lvl2pPr>
            <a:lvl3pPr marL="1143000" indent="-228600">
              <a:buSzPct val="100000"/>
              <a:buFont typeface="Lucida Grande"/>
              <a:buChar char="&gt;"/>
              <a:defRPr sz="1800" b="0" i="0" baseline="0">
                <a:solidFill>
                  <a:srgbClr val="509E2F"/>
                </a:solidFill>
                <a:latin typeface="Orgon Slab Light"/>
                <a:cs typeface="Orgon Slab Light"/>
              </a:defRPr>
            </a:lvl3pPr>
            <a:lvl4pPr>
              <a:defRPr sz="1600" b="0" i="0" baseline="0">
                <a:solidFill>
                  <a:srgbClr val="509E2F"/>
                </a:solidFill>
                <a:latin typeface="Orgon Slab Light"/>
                <a:cs typeface="Orgon Slab Light"/>
              </a:defRPr>
            </a:lvl4pPr>
            <a:lvl5pPr marL="2057400" indent="-228600">
              <a:buFont typeface="Lucida Grande"/>
              <a:buChar char="&gt;"/>
              <a:defRPr sz="1400" b="0" i="0" baseline="0">
                <a:solidFill>
                  <a:srgbClr val="509E2F"/>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sp>
        <p:nvSpPr>
          <p:cNvPr id="7" name="Text Placeholder 5"/>
          <p:cNvSpPr>
            <a:spLocks noGrp="1"/>
          </p:cNvSpPr>
          <p:nvPr>
            <p:ph type="body" sz="quarter" idx="12" hasCustomPrompt="1"/>
          </p:nvPr>
        </p:nvSpPr>
        <p:spPr>
          <a:xfrm>
            <a:off x="824157" y="523910"/>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827452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824157" y="1736726"/>
            <a:ext cx="8021637" cy="3656655"/>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a:t>Graphic Here</a:t>
            </a:r>
          </a:p>
        </p:txBody>
      </p:sp>
      <p:pic>
        <p:nvPicPr>
          <p:cNvPr id="8" name="Picture 7"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6" name="Text Placeholder 5"/>
          <p:cNvSpPr>
            <a:spLocks noGrp="1"/>
          </p:cNvSpPr>
          <p:nvPr>
            <p:ph type="body" sz="quarter" idx="13" hasCustomPrompt="1"/>
          </p:nvPr>
        </p:nvSpPr>
        <p:spPr>
          <a:xfrm>
            <a:off x="824157" y="523910"/>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269831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3897539"/>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9" name="Picture 8"/>
          <p:cNvPicPr>
            <a:picLocks noChangeAspect="1"/>
          </p:cNvPicPr>
          <p:nvPr userDrawn="1"/>
        </p:nvPicPr>
        <p:blipFill>
          <a:blip r:embed="rId2"/>
          <a:stretch>
            <a:fillRect/>
          </a:stretch>
        </p:blipFill>
        <p:spPr>
          <a:xfrm>
            <a:off x="7987284" y="5522978"/>
            <a:ext cx="1010412" cy="1089660"/>
          </a:xfrm>
          <a:prstGeom prst="rect">
            <a:avLst/>
          </a:prstGeom>
        </p:spPr>
      </p:pic>
      <p:pic>
        <p:nvPicPr>
          <p:cNvPr id="6" name="Picture 5" descr="SquGrid_36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Tree>
    <p:extLst>
      <p:ext uri="{BB962C8B-B14F-4D97-AF65-F5344CB8AC3E}">
        <p14:creationId xmlns:p14="http://schemas.microsoft.com/office/powerpoint/2010/main" val="610628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8368" y="2320242"/>
            <a:ext cx="8197114" cy="3117863"/>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9"/>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0" name="Picture 9"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7" name="Text Placeholder 5"/>
          <p:cNvSpPr>
            <a:spLocks noGrp="1"/>
          </p:cNvSpPr>
          <p:nvPr>
            <p:ph type="body" sz="quarter" idx="13" hasCustomPrompt="1"/>
          </p:nvPr>
        </p:nvSpPr>
        <p:spPr>
          <a:xfrm>
            <a:off x="824157" y="523911"/>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9" name="Picture 8"/>
          <p:cNvPicPr>
            <a:picLocks noChangeAspect="1"/>
          </p:cNvPicPr>
          <p:nvPr userDrawn="1"/>
        </p:nvPicPr>
        <p:blipFill>
          <a:blip r:embed="rId3"/>
          <a:stretch>
            <a:fillRect/>
          </a:stretch>
        </p:blipFill>
        <p:spPr>
          <a:xfrm>
            <a:off x="7987284" y="5522978"/>
            <a:ext cx="1010412" cy="1089660"/>
          </a:xfrm>
          <a:prstGeom prst="rect">
            <a:avLst/>
          </a:prstGeom>
        </p:spPr>
      </p:pic>
    </p:spTree>
    <p:extLst>
      <p:ext uri="{BB962C8B-B14F-4D97-AF65-F5344CB8AC3E}">
        <p14:creationId xmlns:p14="http://schemas.microsoft.com/office/powerpoint/2010/main" val="2462381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7"/>
            <a:ext cx="8196210" cy="3701376"/>
          </a:xfrm>
          <a:prstGeom prst="rect">
            <a:avLst/>
          </a:prstGeom>
        </p:spPr>
        <p:txBody>
          <a:bodyPr/>
          <a:lstStyle>
            <a:lvl1pPr marL="342900" indent="-342900">
              <a:buFont typeface="Lucida Grande"/>
              <a:buChar char="&gt;"/>
              <a:defRPr sz="2400" b="0" i="0" baseline="0">
                <a:solidFill>
                  <a:srgbClr val="509E2F"/>
                </a:solidFill>
                <a:latin typeface="Orgon Slab Light"/>
                <a:cs typeface="Orgon Slab Light"/>
              </a:defRPr>
            </a:lvl1pPr>
            <a:lvl2pPr>
              <a:defRPr sz="2000" b="0" i="0" baseline="0">
                <a:solidFill>
                  <a:srgbClr val="509E2F"/>
                </a:solidFill>
                <a:latin typeface="Orgon Slab Light"/>
                <a:cs typeface="Orgon Slab Light"/>
              </a:defRPr>
            </a:lvl2pPr>
            <a:lvl3pPr marL="1143000" indent="-228600">
              <a:buSzPct val="100000"/>
              <a:buFont typeface="Lucida Grande"/>
              <a:buChar char="&gt;"/>
              <a:defRPr sz="1800" b="0" i="0" baseline="0">
                <a:solidFill>
                  <a:srgbClr val="509E2F"/>
                </a:solidFill>
                <a:latin typeface="Orgon Slab Light"/>
                <a:cs typeface="Orgon Slab Light"/>
              </a:defRPr>
            </a:lvl3pPr>
            <a:lvl4pPr>
              <a:defRPr sz="1600" b="0" i="0" baseline="0">
                <a:solidFill>
                  <a:srgbClr val="509E2F"/>
                </a:solidFill>
                <a:latin typeface="Orgon Slab Light"/>
                <a:cs typeface="Orgon Slab Light"/>
              </a:defRPr>
            </a:lvl4pPr>
            <a:lvl5pPr marL="2057400" indent="-228600">
              <a:buFont typeface="Lucida Grande"/>
              <a:buChar char="&gt;"/>
              <a:defRPr sz="1400" b="0" i="0" baseline="0">
                <a:solidFill>
                  <a:srgbClr val="509E2F"/>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pic>
        <p:nvPicPr>
          <p:cNvPr id="9" name="Picture 8"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7" name="Text Placeholder 5"/>
          <p:cNvSpPr>
            <a:spLocks noGrp="1"/>
          </p:cNvSpPr>
          <p:nvPr>
            <p:ph type="body" sz="quarter" idx="12" hasCustomPrompt="1"/>
          </p:nvPr>
        </p:nvSpPr>
        <p:spPr>
          <a:xfrm>
            <a:off x="824157" y="523911"/>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8" name="Picture 7"/>
          <p:cNvPicPr>
            <a:picLocks noChangeAspect="1"/>
          </p:cNvPicPr>
          <p:nvPr userDrawn="1"/>
        </p:nvPicPr>
        <p:blipFill>
          <a:blip r:embed="rId3"/>
          <a:stretch>
            <a:fillRect/>
          </a:stretch>
        </p:blipFill>
        <p:spPr>
          <a:xfrm>
            <a:off x="7987284" y="5522978"/>
            <a:ext cx="1010412" cy="1089660"/>
          </a:xfrm>
          <a:prstGeom prst="rect">
            <a:avLst/>
          </a:prstGeom>
        </p:spPr>
      </p:pic>
    </p:spTree>
    <p:extLst>
      <p:ext uri="{BB962C8B-B14F-4D97-AF65-F5344CB8AC3E}">
        <p14:creationId xmlns:p14="http://schemas.microsoft.com/office/powerpoint/2010/main" val="693724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7" y="1736727"/>
            <a:ext cx="8021637" cy="3656655"/>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a:t>Graphic Here</a:t>
            </a:r>
          </a:p>
        </p:txBody>
      </p:sp>
      <p:pic>
        <p:nvPicPr>
          <p:cNvPr id="8" name="Picture 7"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6" name="Text Placeholder 5"/>
          <p:cNvSpPr>
            <a:spLocks noGrp="1"/>
          </p:cNvSpPr>
          <p:nvPr>
            <p:ph type="body" sz="quarter" idx="13" hasCustomPrompt="1"/>
          </p:nvPr>
        </p:nvSpPr>
        <p:spPr>
          <a:xfrm>
            <a:off x="824157" y="523911"/>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7" name="Picture 6"/>
          <p:cNvPicPr>
            <a:picLocks noChangeAspect="1"/>
          </p:cNvPicPr>
          <p:nvPr userDrawn="1"/>
        </p:nvPicPr>
        <p:blipFill>
          <a:blip r:embed="rId3"/>
          <a:stretch>
            <a:fillRect/>
          </a:stretch>
        </p:blipFill>
        <p:spPr>
          <a:xfrm>
            <a:off x="7987284" y="5522978"/>
            <a:ext cx="1010412" cy="1089660"/>
          </a:xfrm>
          <a:prstGeom prst="rect">
            <a:avLst/>
          </a:prstGeom>
        </p:spPr>
      </p:pic>
    </p:spTree>
    <p:extLst>
      <p:ext uri="{BB962C8B-B14F-4D97-AF65-F5344CB8AC3E}">
        <p14:creationId xmlns:p14="http://schemas.microsoft.com/office/powerpoint/2010/main" val="3407163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894010"/>
            <a:ext cx="69723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0" name="Picture 9"/>
          <p:cNvPicPr>
            <a:picLocks noChangeAspect="1"/>
          </p:cNvPicPr>
          <p:nvPr userDrawn="1"/>
        </p:nvPicPr>
        <p:blipFill>
          <a:blip r:embed="rId2"/>
          <a:stretch>
            <a:fillRect/>
          </a:stretch>
        </p:blipFill>
        <p:spPr>
          <a:xfrm>
            <a:off x="7991856" y="5522386"/>
            <a:ext cx="1010412" cy="108966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spTree>
    <p:extLst>
      <p:ext uri="{BB962C8B-B14F-4D97-AF65-F5344CB8AC3E}">
        <p14:creationId xmlns:p14="http://schemas.microsoft.com/office/powerpoint/2010/main" val="1135887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0" y="3586334"/>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510790" y="2996760"/>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7"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2" name="Slide Number Placeholder 1"/>
          <p:cNvSpPr>
            <a:spLocks noGrp="1"/>
          </p:cNvSpPr>
          <p:nvPr>
            <p:ph type="sldNum" sz="quarter" idx="14"/>
          </p:nvPr>
        </p:nvSpPr>
        <p:spPr/>
        <p:txBody>
          <a:bodyPr/>
          <a:lstStyle/>
          <a:p>
            <a:fld id="{7E03178D-84EE-4CB8-A279-6A93DE17BCD8}" type="slidenum">
              <a:rPr lang="en-US" smtClean="0"/>
              <a:t>‹#›</a:t>
            </a:fld>
            <a:endParaRPr lang="en-US" dirty="0"/>
          </a:p>
        </p:txBody>
      </p:sp>
    </p:spTree>
    <p:extLst>
      <p:ext uri="{BB962C8B-B14F-4D97-AF65-F5344CB8AC3E}">
        <p14:creationId xmlns:p14="http://schemas.microsoft.com/office/powerpoint/2010/main" val="3072872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1"/>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4" name="Text Placeholder 9"/>
          <p:cNvSpPr>
            <a:spLocks noGrp="1"/>
          </p:cNvSpPr>
          <p:nvPr>
            <p:ph type="body" sz="quarter" idx="11" hasCustomPrompt="1"/>
          </p:nvPr>
        </p:nvSpPr>
        <p:spPr>
          <a:xfrm>
            <a:off x="659305" y="2320241"/>
            <a:ext cx="8197114" cy="3810087"/>
          </a:xfrm>
          <a:prstGeom prst="rect">
            <a:avLst/>
          </a:prstGeom>
        </p:spPr>
        <p:txBody>
          <a:bodyPr/>
          <a:lstStyle>
            <a:lvl1pPr marL="342900" indent="-342900">
              <a:buFont typeface="Lucida Grande"/>
              <a:buChar char="&gt;"/>
              <a:defRPr sz="2400" b="0" i="0" baseline="0">
                <a:solidFill>
                  <a:srgbClr val="003B49"/>
                </a:solidFill>
                <a:latin typeface="Orgon Slab ExtraLight"/>
                <a:cs typeface="Orgon Slab ExtraLight"/>
              </a:defRPr>
            </a:lvl1pPr>
            <a:lvl2pPr>
              <a:defRPr sz="2000" b="0" i="0" baseline="0">
                <a:solidFill>
                  <a:srgbClr val="003B49"/>
                </a:solidFill>
                <a:latin typeface="Orgon Slab ExtraLight"/>
                <a:cs typeface="Orgon Slab ExtraLight"/>
              </a:defRPr>
            </a:lvl2pPr>
            <a:lvl3pPr marL="1143000" indent="-228600">
              <a:buSzPct val="100000"/>
              <a:buFont typeface="Lucida Grande"/>
              <a:buChar char="&gt;"/>
              <a:defRPr sz="1800" b="0" i="0" baseline="0">
                <a:solidFill>
                  <a:srgbClr val="003B49"/>
                </a:solidFill>
                <a:latin typeface="Orgon Slab ExtraLight"/>
                <a:cs typeface="Orgon Slab ExtraLight"/>
              </a:defRPr>
            </a:lvl3pPr>
            <a:lvl4pPr>
              <a:defRPr sz="1600" b="0" i="0" baseline="0">
                <a:solidFill>
                  <a:srgbClr val="003B49"/>
                </a:solidFill>
                <a:latin typeface="Orgon Slab ExtraLight"/>
                <a:cs typeface="Orgon Slab ExtraLight"/>
              </a:defRPr>
            </a:lvl4pPr>
            <a:lvl5pPr marL="2057400" indent="-228600">
              <a:buFont typeface="Lucida Grande"/>
              <a:buChar char="&gt;"/>
              <a:defRPr sz="1400" b="0" i="0" baseline="0">
                <a:solidFill>
                  <a:srgbClr val="003B49"/>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9"/>
            <a:ext cx="8184662" cy="411171"/>
          </a:xfrm>
          <a:prstGeom prst="rect">
            <a:avLst/>
          </a:prstGeom>
        </p:spPr>
        <p:txBody>
          <a:bodyPr>
            <a:noAutofit/>
          </a:bodyPr>
          <a:lstStyle>
            <a:lvl1pPr marL="0" indent="0">
              <a:lnSpc>
                <a:spcPct val="90000"/>
              </a:lnSpc>
              <a:buNone/>
              <a:defRPr sz="2400" b="0" i="0" baseline="0">
                <a:solidFill>
                  <a:srgbClr val="003B49"/>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7" name="Picture 6"/>
          <p:cNvPicPr>
            <a:picLocks noChangeAspect="1"/>
          </p:cNvPicPr>
          <p:nvPr userDrawn="1"/>
        </p:nvPicPr>
        <p:blipFill>
          <a:blip r:embed="rId3"/>
          <a:stretch>
            <a:fillRect/>
          </a:stretch>
        </p:blipFill>
        <p:spPr>
          <a:xfrm>
            <a:off x="7991856" y="5522386"/>
            <a:ext cx="1010412" cy="1089660"/>
          </a:xfrm>
          <a:prstGeom prst="rect">
            <a:avLst/>
          </a:prstGeom>
        </p:spPr>
      </p:pic>
    </p:spTree>
    <p:extLst>
      <p:ext uri="{BB962C8B-B14F-4D97-AF65-F5344CB8AC3E}">
        <p14:creationId xmlns:p14="http://schemas.microsoft.com/office/powerpoint/2010/main" val="1618632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1"/>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6" name="Text Placeholder 9"/>
          <p:cNvSpPr>
            <a:spLocks noGrp="1"/>
          </p:cNvSpPr>
          <p:nvPr>
            <p:ph type="body" sz="quarter" idx="11" hasCustomPrompt="1"/>
          </p:nvPr>
        </p:nvSpPr>
        <p:spPr>
          <a:xfrm>
            <a:off x="659305" y="1736727"/>
            <a:ext cx="8196210" cy="4015497"/>
          </a:xfrm>
          <a:prstGeom prst="rect">
            <a:avLst/>
          </a:prstGeom>
        </p:spPr>
        <p:txBody>
          <a:bodyPr/>
          <a:lstStyle>
            <a:lvl1pPr marL="342900" indent="-342900">
              <a:buFont typeface="Lucida Grande"/>
              <a:buChar char="&gt;"/>
              <a:defRPr sz="2400" b="0" i="0" baseline="0">
                <a:solidFill>
                  <a:srgbClr val="003B49"/>
                </a:solidFill>
                <a:latin typeface="Orgon Slab Light"/>
                <a:cs typeface="Orgon Slab Light"/>
              </a:defRPr>
            </a:lvl1pPr>
            <a:lvl2pPr>
              <a:defRPr sz="2000" b="0" i="0" baseline="0">
                <a:solidFill>
                  <a:srgbClr val="003B49"/>
                </a:solidFill>
                <a:latin typeface="Orgon Slab Light"/>
                <a:cs typeface="Orgon Slab Light"/>
              </a:defRPr>
            </a:lvl2pPr>
            <a:lvl3pPr marL="1143000" indent="-228600">
              <a:buSzPct val="100000"/>
              <a:buFont typeface="Lucida Grande"/>
              <a:buChar char="&gt;"/>
              <a:defRPr sz="1800" b="0" i="0" baseline="0">
                <a:solidFill>
                  <a:srgbClr val="003B49"/>
                </a:solidFill>
                <a:latin typeface="Orgon Slab Light"/>
                <a:cs typeface="Orgon Slab Light"/>
              </a:defRPr>
            </a:lvl3pPr>
            <a:lvl4pPr>
              <a:defRPr sz="1600" b="0" i="0" baseline="0">
                <a:solidFill>
                  <a:srgbClr val="003B49"/>
                </a:solidFill>
                <a:latin typeface="Orgon Slab Light"/>
                <a:cs typeface="Orgon Slab Light"/>
              </a:defRPr>
            </a:lvl4pPr>
            <a:lvl5pPr marL="2057400" indent="-228600">
              <a:buFont typeface="Lucida Grande"/>
              <a:buChar char="&gt;"/>
              <a:defRPr sz="1400" b="0" i="0" baseline="0">
                <a:solidFill>
                  <a:srgbClr val="003B49"/>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Light14)</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7" name="Picture 6"/>
          <p:cNvPicPr>
            <a:picLocks noChangeAspect="1"/>
          </p:cNvPicPr>
          <p:nvPr userDrawn="1"/>
        </p:nvPicPr>
        <p:blipFill>
          <a:blip r:embed="rId3"/>
          <a:stretch>
            <a:fillRect/>
          </a:stretch>
        </p:blipFill>
        <p:spPr>
          <a:xfrm>
            <a:off x="7991856" y="5522386"/>
            <a:ext cx="1010412" cy="1089660"/>
          </a:xfrm>
          <a:prstGeom prst="rect">
            <a:avLst/>
          </a:prstGeom>
        </p:spPr>
      </p:pic>
    </p:spTree>
    <p:extLst>
      <p:ext uri="{BB962C8B-B14F-4D97-AF65-F5344CB8AC3E}">
        <p14:creationId xmlns:p14="http://schemas.microsoft.com/office/powerpoint/2010/main" val="2776912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7" y="1736727"/>
            <a:ext cx="8021637" cy="4432300"/>
          </a:xfrm>
          <a:prstGeom prst="rect">
            <a:avLst/>
          </a:prstGeom>
        </p:spPr>
        <p:txBody>
          <a:bodyPr>
            <a:normAutofit/>
          </a:bodyPr>
          <a:lstStyle>
            <a:lvl1pPr marL="0" indent="0">
              <a:buNone/>
              <a:defRPr sz="2400" b="0" i="0" baseline="0">
                <a:solidFill>
                  <a:srgbClr val="003B49"/>
                </a:solidFill>
                <a:latin typeface="Orgon Slab Light"/>
                <a:cs typeface="Orgon Slab Light"/>
              </a:defRPr>
            </a:lvl1pPr>
          </a:lstStyle>
          <a:p>
            <a:r>
              <a:rPr lang="en-US" dirty="0"/>
              <a:t>Graphic Here</a:t>
            </a:r>
          </a:p>
        </p:txBody>
      </p:sp>
      <p:sp>
        <p:nvSpPr>
          <p:cNvPr id="13" name="Text Placeholder 5"/>
          <p:cNvSpPr>
            <a:spLocks noGrp="1"/>
          </p:cNvSpPr>
          <p:nvPr>
            <p:ph type="body" sz="quarter" idx="10" hasCustomPrompt="1"/>
          </p:nvPr>
        </p:nvSpPr>
        <p:spPr>
          <a:xfrm>
            <a:off x="671757" y="371511"/>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8" name="Picture 7"/>
          <p:cNvPicPr>
            <a:picLocks noChangeAspect="1"/>
          </p:cNvPicPr>
          <p:nvPr userDrawn="1"/>
        </p:nvPicPr>
        <p:blipFill>
          <a:blip r:embed="rId3"/>
          <a:stretch>
            <a:fillRect/>
          </a:stretch>
        </p:blipFill>
        <p:spPr>
          <a:xfrm>
            <a:off x="7991856" y="5522386"/>
            <a:ext cx="1010412" cy="1089660"/>
          </a:xfrm>
          <a:prstGeom prst="rect">
            <a:avLst/>
          </a:prstGeom>
        </p:spPr>
      </p:pic>
    </p:spTree>
    <p:extLst>
      <p:ext uri="{BB962C8B-B14F-4D97-AF65-F5344CB8AC3E}">
        <p14:creationId xmlns:p14="http://schemas.microsoft.com/office/powerpoint/2010/main" val="3859161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0" y="3042959"/>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268396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894009"/>
            <a:ext cx="69723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0" name="Picture 9"/>
          <p:cNvPicPr>
            <a:picLocks noChangeAspect="1"/>
          </p:cNvPicPr>
          <p:nvPr userDrawn="1"/>
        </p:nvPicPr>
        <p:blipFill>
          <a:blip r:embed="rId2"/>
          <a:stretch>
            <a:fillRect/>
          </a:stretch>
        </p:blipFill>
        <p:spPr>
          <a:xfrm>
            <a:off x="7644057" y="5522384"/>
            <a:ext cx="1349466"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spTree>
    <p:extLst>
      <p:ext uri="{BB962C8B-B14F-4D97-AF65-F5344CB8AC3E}">
        <p14:creationId xmlns:p14="http://schemas.microsoft.com/office/powerpoint/2010/main" val="4139607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4" name="Text Placeholder 9"/>
          <p:cNvSpPr>
            <a:spLocks noGrp="1"/>
          </p:cNvSpPr>
          <p:nvPr>
            <p:ph type="body" sz="quarter" idx="11" hasCustomPrompt="1"/>
          </p:nvPr>
        </p:nvSpPr>
        <p:spPr>
          <a:xfrm>
            <a:off x="659305" y="2320239"/>
            <a:ext cx="8197114" cy="3810087"/>
          </a:xfrm>
          <a:prstGeom prst="rect">
            <a:avLst/>
          </a:prstGeom>
        </p:spPr>
        <p:txBody>
          <a:bodyPr/>
          <a:lstStyle>
            <a:lvl1pPr marL="342900" indent="-342900">
              <a:buFont typeface="Lucida Grande"/>
              <a:buChar char="&gt;"/>
              <a:defRPr sz="2400" b="0" i="0" baseline="0">
                <a:solidFill>
                  <a:srgbClr val="003B49"/>
                </a:solidFill>
                <a:latin typeface="Orgon Slab ExtraLight"/>
                <a:cs typeface="Orgon Slab ExtraLight"/>
              </a:defRPr>
            </a:lvl1pPr>
            <a:lvl2pPr>
              <a:defRPr sz="2000" b="0" i="0" baseline="0">
                <a:solidFill>
                  <a:srgbClr val="003B49"/>
                </a:solidFill>
                <a:latin typeface="Orgon Slab ExtraLight"/>
                <a:cs typeface="Orgon Slab ExtraLight"/>
              </a:defRPr>
            </a:lvl2pPr>
            <a:lvl3pPr marL="1143000" indent="-228600">
              <a:buSzPct val="100000"/>
              <a:buFont typeface="Lucida Grande"/>
              <a:buChar char="&gt;"/>
              <a:defRPr sz="1800" b="0" i="0" baseline="0">
                <a:solidFill>
                  <a:srgbClr val="003B49"/>
                </a:solidFill>
                <a:latin typeface="Orgon Slab ExtraLight"/>
                <a:cs typeface="Orgon Slab ExtraLight"/>
              </a:defRPr>
            </a:lvl3pPr>
            <a:lvl4pPr>
              <a:defRPr sz="1600" b="0" i="0" baseline="0">
                <a:solidFill>
                  <a:srgbClr val="003B49"/>
                </a:solidFill>
                <a:latin typeface="Orgon Slab ExtraLight"/>
                <a:cs typeface="Orgon Slab ExtraLight"/>
              </a:defRPr>
            </a:lvl4pPr>
            <a:lvl5pPr marL="2057400" indent="-228600">
              <a:buFont typeface="Lucida Grande"/>
              <a:buChar char="&gt;"/>
              <a:defRPr sz="1400" b="0" i="0" baseline="0">
                <a:solidFill>
                  <a:srgbClr val="003B49"/>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8"/>
            <a:ext cx="8184662" cy="411171"/>
          </a:xfrm>
          <a:prstGeom prst="rect">
            <a:avLst/>
          </a:prstGeom>
        </p:spPr>
        <p:txBody>
          <a:bodyPr>
            <a:noAutofit/>
          </a:bodyPr>
          <a:lstStyle>
            <a:lvl1pPr marL="0" indent="0">
              <a:lnSpc>
                <a:spcPct val="90000"/>
              </a:lnSpc>
              <a:buNone/>
              <a:defRPr sz="2400" b="0" i="0" baseline="0">
                <a:solidFill>
                  <a:srgbClr val="003B49"/>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2" name="Picture 11"/>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839074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6" name="Text Placeholder 9"/>
          <p:cNvSpPr>
            <a:spLocks noGrp="1"/>
          </p:cNvSpPr>
          <p:nvPr>
            <p:ph type="body" sz="quarter" idx="11" hasCustomPrompt="1"/>
          </p:nvPr>
        </p:nvSpPr>
        <p:spPr>
          <a:xfrm>
            <a:off x="659305" y="1736726"/>
            <a:ext cx="8196210" cy="4015497"/>
          </a:xfrm>
          <a:prstGeom prst="rect">
            <a:avLst/>
          </a:prstGeom>
        </p:spPr>
        <p:txBody>
          <a:bodyPr/>
          <a:lstStyle>
            <a:lvl1pPr marL="342900" indent="-342900">
              <a:buFont typeface="Lucida Grande"/>
              <a:buChar char="&gt;"/>
              <a:defRPr sz="2400" b="0" i="0" baseline="0">
                <a:solidFill>
                  <a:srgbClr val="003B49"/>
                </a:solidFill>
                <a:latin typeface="Orgon Slab Light"/>
                <a:cs typeface="Orgon Slab Light"/>
              </a:defRPr>
            </a:lvl1pPr>
            <a:lvl2pPr>
              <a:defRPr sz="2000" b="0" i="0" baseline="0">
                <a:solidFill>
                  <a:srgbClr val="003B49"/>
                </a:solidFill>
                <a:latin typeface="Orgon Slab Light"/>
                <a:cs typeface="Orgon Slab Light"/>
              </a:defRPr>
            </a:lvl2pPr>
            <a:lvl3pPr marL="1143000" indent="-228600">
              <a:buSzPct val="100000"/>
              <a:buFont typeface="Lucida Grande"/>
              <a:buChar char="&gt;"/>
              <a:defRPr sz="1800" b="0" i="0" baseline="0">
                <a:solidFill>
                  <a:srgbClr val="003B49"/>
                </a:solidFill>
                <a:latin typeface="Orgon Slab Light"/>
                <a:cs typeface="Orgon Slab Light"/>
              </a:defRPr>
            </a:lvl3pPr>
            <a:lvl4pPr>
              <a:defRPr sz="1600" b="0" i="0" baseline="0">
                <a:solidFill>
                  <a:srgbClr val="003B49"/>
                </a:solidFill>
                <a:latin typeface="Orgon Slab Light"/>
                <a:cs typeface="Orgon Slab Light"/>
              </a:defRPr>
            </a:lvl4pPr>
            <a:lvl5pPr marL="2057400" indent="-228600">
              <a:buFont typeface="Lucida Grande"/>
              <a:buChar char="&gt;"/>
              <a:defRPr sz="1400" b="0" i="0" baseline="0">
                <a:solidFill>
                  <a:srgbClr val="003B49"/>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Light14)</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2" name="Picture 11"/>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1121245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5" y="1736726"/>
            <a:ext cx="8021637" cy="4432300"/>
          </a:xfrm>
          <a:prstGeom prst="rect">
            <a:avLst/>
          </a:prstGeom>
        </p:spPr>
        <p:txBody>
          <a:bodyPr>
            <a:normAutofit/>
          </a:bodyPr>
          <a:lstStyle>
            <a:lvl1pPr marL="0" indent="0">
              <a:buNone/>
              <a:defRPr sz="2400" b="0" i="0" baseline="0">
                <a:solidFill>
                  <a:srgbClr val="003B49"/>
                </a:solidFill>
                <a:latin typeface="Orgon Slab Light"/>
                <a:cs typeface="Orgon Slab Light"/>
              </a:defRPr>
            </a:lvl1pPr>
          </a:lstStyle>
          <a:p>
            <a:r>
              <a:rPr lang="en-US" dirty="0"/>
              <a:t>Graphic Here</a:t>
            </a:r>
          </a:p>
        </p:txBody>
      </p:sp>
      <p:sp>
        <p:nvSpPr>
          <p:cNvPr id="1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1" name="Picture 10"/>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2738904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ext Placeholder 5"/>
          <p:cNvSpPr>
            <a:spLocks noGrp="1"/>
          </p:cNvSpPr>
          <p:nvPr>
            <p:ph type="body" sz="quarter" idx="10" hasCustomPrompt="1"/>
          </p:nvPr>
        </p:nvSpPr>
        <p:spPr>
          <a:xfrm>
            <a:off x="671757" y="1842046"/>
            <a:ext cx="6972300" cy="2641756"/>
          </a:xfrm>
          <a:prstGeom prst="rect">
            <a:avLst/>
          </a:prstGeom>
          <a:ln>
            <a:noFill/>
          </a:ln>
        </p:spPr>
        <p:txBody>
          <a:bodyPr>
            <a:normAutofit/>
          </a:bodyPr>
          <a:lstStyle>
            <a:lvl1pPr marL="0" indent="0">
              <a:lnSpc>
                <a:spcPct val="100000"/>
              </a:lnSpc>
              <a:buNone/>
              <a:defRPr sz="5000" b="0" i="0" baseline="0">
                <a:solidFill>
                  <a:srgbClr val="FAF6EC"/>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3" name="Picture 2"/>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599064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FAF6EC"/>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4" name="Text Placeholder 9"/>
          <p:cNvSpPr>
            <a:spLocks noGrp="1"/>
          </p:cNvSpPr>
          <p:nvPr>
            <p:ph type="body" sz="quarter" idx="11" hasCustomPrompt="1"/>
          </p:nvPr>
        </p:nvSpPr>
        <p:spPr>
          <a:xfrm>
            <a:off x="659305" y="2320239"/>
            <a:ext cx="8197114" cy="3810087"/>
          </a:xfrm>
          <a:prstGeom prst="rect">
            <a:avLst/>
          </a:prstGeom>
        </p:spPr>
        <p:txBody>
          <a:bodyPr/>
          <a:lstStyle>
            <a:lvl1pPr marL="342900" indent="-342900">
              <a:buFont typeface="Lucida Grande"/>
              <a:buChar char="&gt;"/>
              <a:defRPr sz="2400" b="0" i="0" baseline="0">
                <a:solidFill>
                  <a:srgbClr val="FAF6EC"/>
                </a:solidFill>
                <a:latin typeface="Orgon Slab ExtraLight"/>
                <a:cs typeface="Orgon Slab ExtraLight"/>
              </a:defRPr>
            </a:lvl1pPr>
            <a:lvl2pPr>
              <a:defRPr sz="2000" b="0" i="0" baseline="0">
                <a:solidFill>
                  <a:srgbClr val="FAF6EC"/>
                </a:solidFill>
                <a:latin typeface="Orgon Slab ExtraLight"/>
                <a:cs typeface="Orgon Slab ExtraLight"/>
              </a:defRPr>
            </a:lvl2pPr>
            <a:lvl3pPr marL="1143000" indent="-228600">
              <a:buSzPct val="100000"/>
              <a:buFont typeface="Lucida Grande"/>
              <a:buChar char="&gt;"/>
              <a:defRPr sz="1800" b="0" i="0" baseline="0">
                <a:solidFill>
                  <a:srgbClr val="FAF6EC"/>
                </a:solidFill>
                <a:latin typeface="Orgon Slab ExtraLight"/>
                <a:cs typeface="Orgon Slab ExtraLight"/>
              </a:defRPr>
            </a:lvl3pPr>
            <a:lvl4pPr>
              <a:defRPr sz="1600" b="0" i="0" baseline="0">
                <a:solidFill>
                  <a:srgbClr val="FAF6EC"/>
                </a:solidFill>
                <a:latin typeface="Orgon Slab ExtraLight"/>
                <a:cs typeface="Orgon Slab ExtraLight"/>
              </a:defRPr>
            </a:lvl4pPr>
            <a:lvl5pPr marL="2057400" indent="-228600">
              <a:buFont typeface="Lucida Grande"/>
              <a:buChar char="&gt;"/>
              <a:defRPr sz="1400" b="0" i="0" baseline="0">
                <a:solidFill>
                  <a:srgbClr val="FAF6EC"/>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5" name="Text Placeholder 5"/>
          <p:cNvSpPr>
            <a:spLocks noGrp="1"/>
          </p:cNvSpPr>
          <p:nvPr>
            <p:ph type="body" sz="quarter" idx="12" hasCustomPrompt="1"/>
          </p:nvPr>
        </p:nvSpPr>
        <p:spPr>
          <a:xfrm>
            <a:off x="671757" y="1730668"/>
            <a:ext cx="8184662" cy="411171"/>
          </a:xfrm>
          <a:prstGeom prst="rect">
            <a:avLst/>
          </a:prstGeom>
        </p:spPr>
        <p:txBody>
          <a:bodyPr>
            <a:noAutofit/>
          </a:bodyPr>
          <a:lstStyle>
            <a:lvl1pPr marL="0" indent="0">
              <a:lnSpc>
                <a:spcPct val="90000"/>
              </a:lnSpc>
              <a:buNone/>
              <a:defRPr sz="2400" b="0" i="0" baseline="0">
                <a:solidFill>
                  <a:srgbClr val="FAF6EC"/>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8" name="Picture 7"/>
          <p:cNvPicPr>
            <a:picLocks noChangeAspect="1"/>
          </p:cNvPicPr>
          <p:nvPr userDrawn="1"/>
        </p:nvPicPr>
        <p:blipFill>
          <a:blip r:embed="rId2"/>
          <a:stretch>
            <a:fillRect/>
          </a:stretch>
        </p:blipFill>
        <p:spPr>
          <a:xfrm>
            <a:off x="7644057" y="5522384"/>
            <a:ext cx="1349466" cy="109148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189984"/>
            <a:ext cx="9342553" cy="467127"/>
          </a:xfrm>
          <a:prstGeom prst="rect">
            <a:avLst/>
          </a:prstGeom>
        </p:spPr>
      </p:pic>
    </p:spTree>
    <p:extLst>
      <p:ext uri="{BB962C8B-B14F-4D97-AF65-F5344CB8AC3E}">
        <p14:creationId xmlns:p14="http://schemas.microsoft.com/office/powerpoint/2010/main" val="2246165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0" y="3042959"/>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2" name="Slide Number Placeholder 1"/>
          <p:cNvSpPr>
            <a:spLocks noGrp="1"/>
          </p:cNvSpPr>
          <p:nvPr>
            <p:ph type="sldNum" sz="quarter" idx="14"/>
          </p:nvPr>
        </p:nvSpPr>
        <p:spPr/>
        <p:txBody>
          <a:bodyPr/>
          <a:lstStyle/>
          <a:p>
            <a:fld id="{7E03178D-84EE-4CB8-A279-6A93DE17BCD8}" type="slidenum">
              <a:rPr lang="en-US" smtClean="0"/>
              <a:t>‹#›</a:t>
            </a:fld>
            <a:endParaRPr lang="en-US" dirty="0"/>
          </a:p>
        </p:txBody>
      </p:sp>
    </p:spTree>
    <p:extLst>
      <p:ext uri="{BB962C8B-B14F-4D97-AF65-F5344CB8AC3E}">
        <p14:creationId xmlns:p14="http://schemas.microsoft.com/office/powerpoint/2010/main" val="1450220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FAF6EC"/>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6" name="Text Placeholder 9"/>
          <p:cNvSpPr>
            <a:spLocks noGrp="1"/>
          </p:cNvSpPr>
          <p:nvPr>
            <p:ph type="body" sz="quarter" idx="11" hasCustomPrompt="1"/>
          </p:nvPr>
        </p:nvSpPr>
        <p:spPr>
          <a:xfrm>
            <a:off x="659305" y="1736726"/>
            <a:ext cx="8076956" cy="4015497"/>
          </a:xfrm>
          <a:prstGeom prst="rect">
            <a:avLst/>
          </a:prstGeom>
        </p:spPr>
        <p:txBody>
          <a:bodyPr/>
          <a:lstStyle>
            <a:lvl1pPr marL="342900" indent="-342900">
              <a:buFont typeface="Lucida Grande"/>
              <a:buChar char="&gt;"/>
              <a:defRPr sz="2400" b="0" i="0" baseline="0">
                <a:solidFill>
                  <a:srgbClr val="FAF6EC"/>
                </a:solidFill>
                <a:latin typeface="Orgon Slab Light"/>
                <a:cs typeface="Orgon Slab Light"/>
              </a:defRPr>
            </a:lvl1pPr>
            <a:lvl2pPr>
              <a:defRPr sz="2000" b="0" i="0" baseline="0">
                <a:solidFill>
                  <a:srgbClr val="FAF6EC"/>
                </a:solidFill>
                <a:latin typeface="Orgon Slab Light"/>
                <a:cs typeface="Orgon Slab Light"/>
              </a:defRPr>
            </a:lvl2pPr>
            <a:lvl3pPr marL="1143000" indent="-228600">
              <a:buSzPct val="100000"/>
              <a:buFont typeface="Lucida Grande"/>
              <a:buChar char="&gt;"/>
              <a:defRPr sz="1800" b="0" i="0" baseline="0">
                <a:solidFill>
                  <a:srgbClr val="FAF6EC"/>
                </a:solidFill>
                <a:latin typeface="Orgon Slab Light"/>
                <a:cs typeface="Orgon Slab Light"/>
              </a:defRPr>
            </a:lvl3pPr>
            <a:lvl4pPr>
              <a:defRPr sz="1600" b="0" i="0" baseline="0">
                <a:solidFill>
                  <a:srgbClr val="FAF6EC"/>
                </a:solidFill>
                <a:latin typeface="Orgon Slab Light"/>
                <a:cs typeface="Orgon Slab Light"/>
              </a:defRPr>
            </a:lvl4pPr>
            <a:lvl5pPr marL="2057400" indent="-228600">
              <a:buFont typeface="Lucida Grande"/>
              <a:buChar char="&gt;"/>
              <a:defRPr sz="1400" b="0" i="0" baseline="0">
                <a:solidFill>
                  <a:srgbClr val="FAF6EC"/>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pic>
        <p:nvPicPr>
          <p:cNvPr id="9" name="Picture 8"/>
          <p:cNvPicPr>
            <a:picLocks noChangeAspect="1"/>
          </p:cNvPicPr>
          <p:nvPr userDrawn="1"/>
        </p:nvPicPr>
        <p:blipFill>
          <a:blip r:embed="rId2"/>
          <a:stretch>
            <a:fillRect/>
          </a:stretch>
        </p:blipFill>
        <p:spPr>
          <a:xfrm>
            <a:off x="7644057" y="5522384"/>
            <a:ext cx="1349466"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189984"/>
            <a:ext cx="9342553" cy="467127"/>
          </a:xfrm>
          <a:prstGeom prst="rect">
            <a:avLst/>
          </a:prstGeom>
        </p:spPr>
      </p:pic>
    </p:spTree>
    <p:extLst>
      <p:ext uri="{BB962C8B-B14F-4D97-AF65-F5344CB8AC3E}">
        <p14:creationId xmlns:p14="http://schemas.microsoft.com/office/powerpoint/2010/main" val="737579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5" y="1736726"/>
            <a:ext cx="8021637" cy="4432300"/>
          </a:xfrm>
          <a:prstGeom prst="rect">
            <a:avLst/>
          </a:prstGeom>
        </p:spPr>
        <p:txBody>
          <a:bodyPr>
            <a:normAutofit/>
          </a:bodyPr>
          <a:lstStyle>
            <a:lvl1pPr marL="0" indent="0">
              <a:buNone/>
              <a:defRPr sz="2400" b="0" i="0" baseline="0">
                <a:solidFill>
                  <a:srgbClr val="FAF6EC"/>
                </a:solidFill>
                <a:latin typeface="Orgon Slab"/>
                <a:cs typeface="Orgon Slab"/>
              </a:defRPr>
            </a:lvl1pPr>
          </a:lstStyle>
          <a:p>
            <a:r>
              <a:rPr lang="en-US" dirty="0"/>
              <a:t>Graphic Here</a:t>
            </a:r>
          </a:p>
        </p:txBody>
      </p:sp>
      <p:sp>
        <p:nvSpPr>
          <p:cNvPr id="1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chemeClr val="bg1">
                    <a:lumMod val="20000"/>
                    <a:lumOff val="80000"/>
                  </a:schemeClr>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8" name="Picture 7"/>
          <p:cNvPicPr>
            <a:picLocks noChangeAspect="1"/>
          </p:cNvPicPr>
          <p:nvPr userDrawn="1"/>
        </p:nvPicPr>
        <p:blipFill>
          <a:blip r:embed="rId2"/>
          <a:stretch>
            <a:fillRect/>
          </a:stretch>
        </p:blipFill>
        <p:spPr>
          <a:xfrm>
            <a:off x="7644057" y="5522384"/>
            <a:ext cx="1349466" cy="109148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189984"/>
            <a:ext cx="9342553" cy="467127"/>
          </a:xfrm>
          <a:prstGeom prst="rect">
            <a:avLst/>
          </a:prstGeom>
        </p:spPr>
      </p:pic>
    </p:spTree>
    <p:extLst>
      <p:ext uri="{BB962C8B-B14F-4D97-AF65-F5344CB8AC3E}">
        <p14:creationId xmlns:p14="http://schemas.microsoft.com/office/powerpoint/2010/main" val="1575959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894009"/>
            <a:ext cx="69723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0" name="Picture 9"/>
          <p:cNvPicPr>
            <a:picLocks noChangeAspect="1"/>
          </p:cNvPicPr>
          <p:nvPr userDrawn="1"/>
        </p:nvPicPr>
        <p:blipFill>
          <a:blip r:embed="rId2"/>
          <a:stretch>
            <a:fillRect/>
          </a:stretch>
        </p:blipFill>
        <p:spPr>
          <a:xfrm>
            <a:off x="7644057" y="5522384"/>
            <a:ext cx="1349466"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spTree>
    <p:extLst>
      <p:ext uri="{BB962C8B-B14F-4D97-AF65-F5344CB8AC3E}">
        <p14:creationId xmlns:p14="http://schemas.microsoft.com/office/powerpoint/2010/main" val="1426850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cap="all"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6" name="Text Placeholder 9"/>
          <p:cNvSpPr>
            <a:spLocks noGrp="1"/>
          </p:cNvSpPr>
          <p:nvPr>
            <p:ph type="body" sz="quarter" idx="11" hasCustomPrompt="1"/>
          </p:nvPr>
        </p:nvSpPr>
        <p:spPr>
          <a:xfrm>
            <a:off x="660209" y="1363509"/>
            <a:ext cx="8196210" cy="4015497"/>
          </a:xfrm>
          <a:prstGeom prst="rect">
            <a:avLst/>
          </a:prstGeom>
        </p:spPr>
        <p:txBody>
          <a:bodyPr/>
          <a:lstStyle>
            <a:lvl1pPr marL="342900" indent="-342900">
              <a:buFont typeface="Lucida Grande"/>
              <a:buChar char="&gt;"/>
              <a:defRPr sz="2400" b="0" i="0" baseline="0">
                <a:solidFill>
                  <a:srgbClr val="003B49"/>
                </a:solidFill>
                <a:latin typeface="Orgon Slab Light"/>
                <a:cs typeface="Orgon Slab Light"/>
              </a:defRPr>
            </a:lvl1pPr>
            <a:lvl2pPr marL="742950" indent="-285750">
              <a:buFont typeface="ArialMT" charset="0"/>
              <a:buChar char="+"/>
              <a:defRPr sz="2000" b="0" i="0" baseline="0">
                <a:solidFill>
                  <a:srgbClr val="003B49"/>
                </a:solidFill>
                <a:latin typeface="Orgon Slab Light"/>
                <a:cs typeface="Orgon Slab Light"/>
              </a:defRPr>
            </a:lvl2pPr>
            <a:lvl3pPr marL="1143000" indent="-228600">
              <a:buSzPct val="100000"/>
              <a:buFont typeface="Lucida Grande"/>
              <a:buChar char="&gt;"/>
              <a:defRPr sz="1800" b="0" i="0" baseline="0">
                <a:solidFill>
                  <a:srgbClr val="003B49"/>
                </a:solidFill>
                <a:latin typeface="Orgon Slab Light"/>
                <a:cs typeface="Orgon Slab Light"/>
              </a:defRPr>
            </a:lvl3pPr>
            <a:lvl4pPr>
              <a:defRPr sz="1600" b="0" i="0" baseline="0">
                <a:solidFill>
                  <a:srgbClr val="003B49"/>
                </a:solidFill>
                <a:latin typeface="Orgon Slab Light"/>
                <a:cs typeface="Orgon Slab Light"/>
              </a:defRPr>
            </a:lvl4pPr>
            <a:lvl5pPr marL="2057400" indent="-228600">
              <a:buFont typeface="Lucida Grande"/>
              <a:buChar char="&gt;"/>
              <a:defRPr sz="1400" b="0" i="0" baseline="0">
                <a:solidFill>
                  <a:srgbClr val="003B49"/>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Light14)</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2" name="Picture 11"/>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120271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671757" y="1363509"/>
            <a:ext cx="8021637" cy="4432300"/>
          </a:xfrm>
          <a:prstGeom prst="rect">
            <a:avLst/>
          </a:prstGeom>
        </p:spPr>
        <p:txBody>
          <a:bodyPr>
            <a:normAutofit/>
          </a:bodyPr>
          <a:lstStyle>
            <a:lvl1pPr marL="0" indent="0">
              <a:buNone/>
              <a:defRPr sz="2400" b="0" i="0" baseline="0">
                <a:solidFill>
                  <a:srgbClr val="003B49"/>
                </a:solidFill>
                <a:latin typeface="Orgon Slab Light"/>
                <a:cs typeface="Orgon Slab Light"/>
              </a:defRPr>
            </a:lvl1pPr>
          </a:lstStyle>
          <a:p>
            <a:r>
              <a:rPr lang="en-US" dirty="0"/>
              <a:t>Graphic Here</a:t>
            </a:r>
          </a:p>
        </p:txBody>
      </p:sp>
      <p:sp>
        <p:nvSpPr>
          <p:cNvPr id="1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cap="all"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1" name="Picture 10"/>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121805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spTree>
    <p:extLst>
      <p:ext uri="{BB962C8B-B14F-4D97-AF65-F5344CB8AC3E}">
        <p14:creationId xmlns:p14="http://schemas.microsoft.com/office/powerpoint/2010/main" val="4059110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0" y="3586334"/>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510790" y="2996760"/>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7"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25604230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0" y="3042959"/>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569839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510790" y="3042959"/>
            <a:ext cx="8021637" cy="3416457"/>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a:t>Graphic Here</a:t>
            </a:r>
          </a:p>
        </p:txBody>
      </p:sp>
      <p:sp>
        <p:nvSpPr>
          <p:cNvPr id="11"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840274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spTree>
    <p:extLst>
      <p:ext uri="{BB962C8B-B14F-4D97-AF65-F5344CB8AC3E}">
        <p14:creationId xmlns:p14="http://schemas.microsoft.com/office/powerpoint/2010/main" val="2575602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510790" y="3042959"/>
            <a:ext cx="8021637" cy="3416457"/>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a:t>Graphic Here</a:t>
            </a:r>
          </a:p>
        </p:txBody>
      </p:sp>
      <p:sp>
        <p:nvSpPr>
          <p:cNvPr id="11"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2" name="Slide Number Placeholder 1"/>
          <p:cNvSpPr>
            <a:spLocks noGrp="1"/>
          </p:cNvSpPr>
          <p:nvPr>
            <p:ph type="sldNum" sz="quarter" idx="14"/>
          </p:nvPr>
        </p:nvSpPr>
        <p:spPr/>
        <p:txBody>
          <a:bodyPr/>
          <a:lstStyle/>
          <a:p>
            <a:fld id="{7E03178D-84EE-4CB8-A279-6A93DE17BCD8}" type="slidenum">
              <a:rPr lang="en-US" smtClean="0"/>
              <a:t>‹#›</a:t>
            </a:fld>
            <a:endParaRPr lang="en-US" dirty="0"/>
          </a:p>
        </p:txBody>
      </p:sp>
    </p:spTree>
    <p:extLst>
      <p:ext uri="{BB962C8B-B14F-4D97-AF65-F5344CB8AC3E}">
        <p14:creationId xmlns:p14="http://schemas.microsoft.com/office/powerpoint/2010/main" val="2489552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0" y="3586334"/>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510790" y="2996760"/>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7"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576951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0" y="3042959"/>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546699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510790" y="3042959"/>
            <a:ext cx="8021637" cy="3416457"/>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a:t>Graphic Here</a:t>
            </a:r>
          </a:p>
        </p:txBody>
      </p:sp>
      <p:sp>
        <p:nvSpPr>
          <p:cNvPr id="11"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3490824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37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spTree>
    <p:extLst>
      <p:ext uri="{BB962C8B-B14F-4D97-AF65-F5344CB8AC3E}">
        <p14:creationId xmlns:p14="http://schemas.microsoft.com/office/powerpoint/2010/main" val="3878879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1" y="3586334"/>
            <a:ext cx="8197114" cy="2673790"/>
          </a:xfrm>
          <a:prstGeom prst="rect">
            <a:avLst/>
          </a:prstGeom>
        </p:spPr>
        <p:txBody>
          <a:bodyPr/>
          <a:lstStyle>
            <a:lvl1pPr marL="257175" indent="-257175">
              <a:buFont typeface="Lucida Grande"/>
              <a:buChar char="&gt;"/>
              <a:defRPr sz="1800" b="0" i="0" baseline="0">
                <a:solidFill>
                  <a:srgbClr val="509E2F"/>
                </a:solidFill>
                <a:latin typeface="Orgon Slab ExtraLight"/>
                <a:cs typeface="Orgon Slab ExtraLight"/>
              </a:defRPr>
            </a:lvl1pPr>
            <a:lvl2pPr>
              <a:defRPr sz="1500" b="0" i="0" baseline="0">
                <a:solidFill>
                  <a:srgbClr val="509E2F"/>
                </a:solidFill>
                <a:latin typeface="Orgon Slab ExtraLight"/>
                <a:cs typeface="Orgon Slab ExtraLight"/>
              </a:defRPr>
            </a:lvl2pPr>
            <a:lvl3pPr marL="857250" indent="-171450">
              <a:buSzPct val="100000"/>
              <a:buFont typeface="Lucida Grande"/>
              <a:buChar char="&gt;"/>
              <a:defRPr sz="1350" b="0" i="0" baseline="0">
                <a:solidFill>
                  <a:srgbClr val="509E2F"/>
                </a:solidFill>
                <a:latin typeface="Orgon Slab ExtraLight"/>
                <a:cs typeface="Orgon Slab ExtraLight"/>
              </a:defRPr>
            </a:lvl3pPr>
            <a:lvl4pPr>
              <a:defRPr sz="1200" b="0" i="0" baseline="0">
                <a:solidFill>
                  <a:srgbClr val="509E2F"/>
                </a:solidFill>
                <a:latin typeface="Orgon Slab ExtraLight"/>
                <a:cs typeface="Orgon Slab ExtraLight"/>
              </a:defRPr>
            </a:lvl4pPr>
            <a:lvl5pPr marL="1543050" indent="-171450">
              <a:buFont typeface="Lucida Grande"/>
              <a:buChar char="&gt;"/>
              <a:defRPr sz="105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510790" y="2996762"/>
            <a:ext cx="8184662" cy="411171"/>
          </a:xfrm>
          <a:prstGeom prst="rect">
            <a:avLst/>
          </a:prstGeom>
        </p:spPr>
        <p:txBody>
          <a:bodyPr>
            <a:noAutofit/>
          </a:bodyPr>
          <a:lstStyle>
            <a:lvl1pPr marL="0" indent="0">
              <a:lnSpc>
                <a:spcPct val="90000"/>
              </a:lnSpc>
              <a:buNone/>
              <a:defRPr sz="1800" b="0" i="0" baseline="0">
                <a:solidFill>
                  <a:srgbClr val="509E2F"/>
                </a:solidFill>
                <a:latin typeface="Orgon Slab Light"/>
                <a:cs typeface="Orgon Slab Light"/>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7" name="Text Placeholder 5"/>
          <p:cNvSpPr>
            <a:spLocks noGrp="1"/>
          </p:cNvSpPr>
          <p:nvPr>
            <p:ph type="body" sz="quarter" idx="13" hasCustomPrompt="1"/>
          </p:nvPr>
        </p:nvSpPr>
        <p:spPr>
          <a:xfrm>
            <a:off x="510790" y="1790004"/>
            <a:ext cx="8184662" cy="991999"/>
          </a:xfrm>
          <a:prstGeom prst="rect">
            <a:avLst/>
          </a:prstGeom>
        </p:spPr>
        <p:txBody>
          <a:bodyPr>
            <a:normAutofit/>
          </a:bodyPr>
          <a:lstStyle>
            <a:lvl1pPr marL="0" indent="0">
              <a:lnSpc>
                <a:spcPct val="90000"/>
              </a:lnSpc>
              <a:buNone/>
              <a:defRPr sz="22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8159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1" y="3042959"/>
            <a:ext cx="8197114" cy="2673790"/>
          </a:xfrm>
          <a:prstGeom prst="rect">
            <a:avLst/>
          </a:prstGeom>
        </p:spPr>
        <p:txBody>
          <a:bodyPr/>
          <a:lstStyle>
            <a:lvl1pPr marL="257175" indent="-257175">
              <a:buFont typeface="Lucida Grande"/>
              <a:buChar char="&gt;"/>
              <a:defRPr sz="1800" b="0" i="0" baseline="0">
                <a:solidFill>
                  <a:srgbClr val="509E2F"/>
                </a:solidFill>
                <a:latin typeface="Orgon Slab ExtraLight"/>
                <a:cs typeface="Orgon Slab ExtraLight"/>
              </a:defRPr>
            </a:lvl1pPr>
            <a:lvl2pPr>
              <a:defRPr sz="1500" b="0" i="0" baseline="0">
                <a:solidFill>
                  <a:srgbClr val="509E2F"/>
                </a:solidFill>
                <a:latin typeface="Orgon Slab ExtraLight"/>
                <a:cs typeface="Orgon Slab ExtraLight"/>
              </a:defRPr>
            </a:lvl2pPr>
            <a:lvl3pPr marL="857250" indent="-171450">
              <a:buSzPct val="100000"/>
              <a:buFont typeface="Lucida Grande"/>
              <a:buChar char="&gt;"/>
              <a:defRPr sz="1350" b="0" i="0" baseline="0">
                <a:solidFill>
                  <a:srgbClr val="509E2F"/>
                </a:solidFill>
                <a:latin typeface="Orgon Slab ExtraLight"/>
                <a:cs typeface="Orgon Slab ExtraLight"/>
              </a:defRPr>
            </a:lvl3pPr>
            <a:lvl4pPr>
              <a:defRPr sz="1200" b="0" i="0" baseline="0">
                <a:solidFill>
                  <a:srgbClr val="509E2F"/>
                </a:solidFill>
                <a:latin typeface="Orgon Slab ExtraLight"/>
                <a:cs typeface="Orgon Slab ExtraLight"/>
              </a:defRPr>
            </a:lvl4pPr>
            <a:lvl5pPr marL="1543050" indent="-171450">
              <a:buFont typeface="Lucida Grande"/>
              <a:buChar char="&gt;"/>
              <a:defRPr sz="105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4"/>
            <a:ext cx="8184662" cy="991999"/>
          </a:xfrm>
          <a:prstGeom prst="rect">
            <a:avLst/>
          </a:prstGeom>
        </p:spPr>
        <p:txBody>
          <a:bodyPr>
            <a:normAutofit/>
          </a:bodyPr>
          <a:lstStyle>
            <a:lvl1pPr marL="0" indent="0">
              <a:lnSpc>
                <a:spcPct val="90000"/>
              </a:lnSpc>
              <a:buNone/>
              <a:defRPr sz="22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421062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510791" y="3042961"/>
            <a:ext cx="8021637" cy="3416457"/>
          </a:xfrm>
          <a:prstGeom prst="rect">
            <a:avLst/>
          </a:prstGeom>
        </p:spPr>
        <p:txBody>
          <a:bodyPr>
            <a:normAutofit/>
          </a:bodyPr>
          <a:lstStyle>
            <a:lvl1pPr marL="0" indent="0">
              <a:buNone/>
              <a:defRPr sz="1800" b="0" i="0" baseline="0">
                <a:solidFill>
                  <a:srgbClr val="509E2F"/>
                </a:solidFill>
                <a:latin typeface="Orgon Slab Light"/>
                <a:cs typeface="Orgon Slab Light"/>
              </a:defRPr>
            </a:lvl1pPr>
          </a:lstStyle>
          <a:p>
            <a:r>
              <a:rPr lang="en-US" dirty="0"/>
              <a:t>Graphic Here</a:t>
            </a:r>
          </a:p>
        </p:txBody>
      </p:sp>
      <p:sp>
        <p:nvSpPr>
          <p:cNvPr id="11" name="Text Placeholder 5"/>
          <p:cNvSpPr>
            <a:spLocks noGrp="1"/>
          </p:cNvSpPr>
          <p:nvPr>
            <p:ph type="body" sz="quarter" idx="13" hasCustomPrompt="1"/>
          </p:nvPr>
        </p:nvSpPr>
        <p:spPr>
          <a:xfrm>
            <a:off x="510790" y="1790004"/>
            <a:ext cx="8184662" cy="991999"/>
          </a:xfrm>
          <a:prstGeom prst="rect">
            <a:avLst/>
          </a:prstGeom>
        </p:spPr>
        <p:txBody>
          <a:bodyPr>
            <a:normAutofit/>
          </a:bodyPr>
          <a:lstStyle>
            <a:lvl1pPr marL="0" indent="0">
              <a:lnSpc>
                <a:spcPct val="90000"/>
              </a:lnSpc>
              <a:buNone/>
              <a:defRPr sz="22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3087483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760736"/>
            <a:ext cx="6858000" cy="2387600"/>
          </a:xfrm>
          <a:prstGeom prst="rect">
            <a:avLst/>
          </a:prstGeom>
        </p:spPr>
        <p:txBody>
          <a:bodyPr anchor="b"/>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240411"/>
            <a:ext cx="6858000" cy="1655763"/>
          </a:xfrm>
        </p:spPr>
        <p:txBody>
          <a:bodyPr/>
          <a:lstStyle>
            <a:lvl1pPr marL="0" indent="0" algn="l">
              <a:spcBef>
                <a:spcPts val="300"/>
              </a:spcBef>
              <a:spcAft>
                <a:spcPts val="300"/>
              </a:spcAft>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457506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75550" cy="957397"/>
          </a:xfrm>
          <a:prstGeom prst="rect">
            <a:avLst/>
          </a:prstGeom>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a:xfrm>
            <a:off x="628650" y="1628148"/>
            <a:ext cx="7886700" cy="4442971"/>
          </a:xfrm>
        </p:spPr>
        <p:txBody>
          <a:bodyPr/>
          <a:lstStyle>
            <a:lvl1pPr>
              <a:defRPr baseline="0">
                <a:latin typeface="Cambria" panose="02040503050406030204" pitchFamily="18" charset="0"/>
              </a:defRPr>
            </a:lvl1pPr>
            <a:lvl2pPr marL="342900" indent="-334963">
              <a:tabLst/>
              <a:defRPr baseline="0">
                <a:latin typeface="Cambria" panose="02040503050406030204" pitchFamily="18" charset="0"/>
              </a:defRPr>
            </a:lvl2pPr>
            <a:lvl3pPr marL="574675" indent="-255588">
              <a:spcAft>
                <a:spcPts val="375"/>
              </a:spcAft>
              <a:tabLst/>
              <a:defRPr baseline="0">
                <a:latin typeface="Cambria" panose="02040503050406030204" pitchFamily="18" charset="0"/>
              </a:defRPr>
            </a:lvl3pPr>
            <a:lvl4pPr marL="749300" indent="-177800">
              <a:tabLst/>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44464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a:prstGeom prst="rect">
            <a:avLst/>
          </a:prstGeom>
        </p:spPr>
        <p:txBody>
          <a:bodyPr anchor="b"/>
          <a:lstStyle>
            <a:lvl1pPr>
              <a:defRPr sz="4500">
                <a:latin typeface="+mj-lt"/>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44002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894009"/>
            <a:ext cx="69723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0" name="Picture 9"/>
          <p:cNvPicPr>
            <a:picLocks noChangeAspect="1"/>
          </p:cNvPicPr>
          <p:nvPr userDrawn="1"/>
        </p:nvPicPr>
        <p:blipFill>
          <a:blip r:embed="rId2"/>
          <a:stretch>
            <a:fillRect/>
          </a:stretch>
        </p:blipFill>
        <p:spPr>
          <a:xfrm>
            <a:off x="7644057" y="5522384"/>
            <a:ext cx="1349466"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sp>
        <p:nvSpPr>
          <p:cNvPr id="3" name="Slide Number Placeholder 2"/>
          <p:cNvSpPr>
            <a:spLocks noGrp="1"/>
          </p:cNvSpPr>
          <p:nvPr>
            <p:ph type="sldNum" sz="quarter" idx="11"/>
          </p:nvPr>
        </p:nvSpPr>
        <p:spPr/>
        <p:txBody>
          <a:bodyPr/>
          <a:lstStyle/>
          <a:p>
            <a:fld id="{7E03178D-84EE-4CB8-A279-6A93DE17BCD8}" type="slidenum">
              <a:rPr lang="en-US" smtClean="0"/>
              <a:t>‹#›</a:t>
            </a:fld>
            <a:endParaRPr lang="en-US" dirty="0"/>
          </a:p>
        </p:txBody>
      </p:sp>
    </p:spTree>
    <p:extLst>
      <p:ext uri="{BB962C8B-B14F-4D97-AF65-F5344CB8AC3E}">
        <p14:creationId xmlns:p14="http://schemas.microsoft.com/office/powerpoint/2010/main" val="2024342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50150" cy="957397"/>
          </a:xfrm>
          <a:prstGeom prst="rect">
            <a:avLst/>
          </a:prstGeom>
        </p:spPr>
        <p:txBody>
          <a:bodyPr/>
          <a:lstStyle>
            <a:lvl1pPr>
              <a:defRPr baseline="0">
                <a:latin typeface="Cambria" panose="02040503050406030204" pitchFamily="18" charset="0"/>
              </a:defRPr>
            </a:lvl1pPr>
          </a:lstStyle>
          <a:p>
            <a:r>
              <a:rPr lang="en-US" dirty="0"/>
              <a:t>Click to edit Master title style</a:t>
            </a:r>
          </a:p>
        </p:txBody>
      </p:sp>
      <p:sp>
        <p:nvSpPr>
          <p:cNvPr id="3" name="Content Placeholder 2"/>
          <p:cNvSpPr>
            <a:spLocks noGrp="1"/>
          </p:cNvSpPr>
          <p:nvPr>
            <p:ph sz="half" idx="1"/>
          </p:nvPr>
        </p:nvSpPr>
        <p:spPr>
          <a:xfrm>
            <a:off x="628650" y="1663769"/>
            <a:ext cx="3886200" cy="3684588"/>
          </a:xfrm>
          <a:noFill/>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663766"/>
            <a:ext cx="3886200"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7340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1_Small image">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558617" cy="957397"/>
          </a:xfrm>
          <a:prstGeom prst="rect">
            <a:avLst/>
          </a:prstGeom>
        </p:spPr>
        <p:txBody>
          <a:bodyPr/>
          <a:lstStyle>
            <a:lvl1pPr>
              <a:defRPr baseline="0">
                <a:latin typeface="Cambria" panose="02040503050406030204" pitchFamily="18" charset="0"/>
              </a:defRPr>
            </a:lvl1pPr>
          </a:lstStyle>
          <a:p>
            <a:r>
              <a:rPr lang="en-US" dirty="0"/>
              <a:t>Click to edit Master title style</a:t>
            </a:r>
          </a:p>
        </p:txBody>
      </p:sp>
      <p:sp>
        <p:nvSpPr>
          <p:cNvPr id="3" name="Content Placeholder 2"/>
          <p:cNvSpPr>
            <a:spLocks noGrp="1" noChangeAspect="1"/>
          </p:cNvSpPr>
          <p:nvPr>
            <p:ph sz="half" idx="1"/>
          </p:nvPr>
        </p:nvSpPr>
        <p:spPr>
          <a:xfrm>
            <a:off x="640087" y="1663769"/>
            <a:ext cx="2571825" cy="2438400"/>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377184" y="1663766"/>
            <a:ext cx="5138166"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6487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482417" cy="957397"/>
          </a:xfrm>
          <a:prstGeom prst="rect">
            <a:avLst/>
          </a:prstGeom>
        </p:spPr>
        <p:txBody>
          <a:bodyPr/>
          <a:lstStyle>
            <a:lvl1pPr>
              <a:defRPr baseline="0">
                <a:latin typeface="Cambria" panose="02040503050406030204" pitchFamily="18" charset="0"/>
              </a:defRPr>
            </a:lvl1pPr>
          </a:lstStyle>
          <a:p>
            <a:r>
              <a:rPr lang="en-US" dirty="0"/>
              <a:t>Click to edit Master title style</a:t>
            </a:r>
          </a:p>
        </p:txBody>
      </p:sp>
      <p:sp>
        <p:nvSpPr>
          <p:cNvPr id="3" name="Content Placeholder 2"/>
          <p:cNvSpPr>
            <a:spLocks noGrp="1"/>
          </p:cNvSpPr>
          <p:nvPr>
            <p:ph sz="half" idx="1"/>
          </p:nvPr>
        </p:nvSpPr>
        <p:spPr>
          <a:xfrm>
            <a:off x="628650"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dirty="0"/>
              <a:t>Click to edit Master text styles</a:t>
            </a:r>
          </a:p>
          <a:p>
            <a:pPr lvl="1"/>
            <a:r>
              <a:rPr lang="en-US" dirty="0"/>
              <a:t>Second level</a:t>
            </a:r>
          </a:p>
        </p:txBody>
      </p:sp>
      <p:sp>
        <p:nvSpPr>
          <p:cNvPr id="16" name="Content Placeholder 2">
            <a:extLst>
              <a:ext uri="{FF2B5EF4-FFF2-40B4-BE49-F238E27FC236}">
                <a16:creationId xmlns:a16="http://schemas.microsoft.com/office/drawing/2014/main" id="{38DF611A-3BFB-674D-8829-EC7FF68654D2}"/>
              </a:ext>
            </a:extLst>
          </p:cNvPr>
          <p:cNvSpPr>
            <a:spLocks noGrp="1"/>
          </p:cNvSpPr>
          <p:nvPr>
            <p:ph sz="half" idx="18"/>
          </p:nvPr>
        </p:nvSpPr>
        <p:spPr>
          <a:xfrm>
            <a:off x="2939796"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dirty="0"/>
              <a:t>Click to edit Master text styles</a:t>
            </a:r>
          </a:p>
          <a:p>
            <a:pPr lvl="1"/>
            <a:r>
              <a:rPr lang="en-US" dirty="0"/>
              <a:t>Second level</a:t>
            </a:r>
          </a:p>
        </p:txBody>
      </p:sp>
      <p:sp>
        <p:nvSpPr>
          <p:cNvPr id="17" name="Content Placeholder 2">
            <a:extLst>
              <a:ext uri="{FF2B5EF4-FFF2-40B4-BE49-F238E27FC236}">
                <a16:creationId xmlns:a16="http://schemas.microsoft.com/office/drawing/2014/main" id="{9B5ADCA3-958D-B54D-940E-49E4F4221BAC}"/>
              </a:ext>
            </a:extLst>
          </p:cNvPr>
          <p:cNvSpPr>
            <a:spLocks noGrp="1"/>
          </p:cNvSpPr>
          <p:nvPr>
            <p:ph sz="half" idx="19"/>
          </p:nvPr>
        </p:nvSpPr>
        <p:spPr>
          <a:xfrm>
            <a:off x="5224272"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dirty="0"/>
              <a:t>Click to edit Master text styles</a:t>
            </a:r>
          </a:p>
          <a:p>
            <a:pPr lvl="1"/>
            <a:r>
              <a:rPr lang="en-US" dirty="0"/>
              <a:t>Second level</a:t>
            </a:r>
          </a:p>
        </p:txBody>
      </p:sp>
      <p:sp>
        <p:nvSpPr>
          <p:cNvPr id="19" name="Picture Placeholder 18">
            <a:extLst>
              <a:ext uri="{FF2B5EF4-FFF2-40B4-BE49-F238E27FC236}">
                <a16:creationId xmlns:a16="http://schemas.microsoft.com/office/drawing/2014/main" id="{842E83D6-6B53-5C47-AEC7-A763EBC16E3A}"/>
              </a:ext>
            </a:extLst>
          </p:cNvPr>
          <p:cNvSpPr>
            <a:spLocks noGrp="1"/>
          </p:cNvSpPr>
          <p:nvPr>
            <p:ph type="pic" sz="quarter" idx="20"/>
          </p:nvPr>
        </p:nvSpPr>
        <p:spPr>
          <a:xfrm>
            <a:off x="628651" y="1869018"/>
            <a:ext cx="2151063" cy="2990849"/>
          </a:xfrm>
        </p:spPr>
        <p:txBody>
          <a:bodyPr/>
          <a:lstStyle>
            <a:lvl1pPr>
              <a:defRPr baseline="0">
                <a:latin typeface="Cambria" panose="02040503050406030204" pitchFamily="18" charset="0"/>
              </a:defRPr>
            </a:lvl1pPr>
          </a:lstStyle>
          <a:p>
            <a:r>
              <a:rPr lang="en-US" dirty="0"/>
              <a:t>Click icon to add picture</a:t>
            </a:r>
          </a:p>
        </p:txBody>
      </p:sp>
      <p:sp>
        <p:nvSpPr>
          <p:cNvPr id="20" name="Picture Placeholder 18">
            <a:extLst>
              <a:ext uri="{FF2B5EF4-FFF2-40B4-BE49-F238E27FC236}">
                <a16:creationId xmlns:a16="http://schemas.microsoft.com/office/drawing/2014/main" id="{AF02CDA0-0AE1-9446-9E2D-7DBD0BA32480}"/>
              </a:ext>
            </a:extLst>
          </p:cNvPr>
          <p:cNvSpPr>
            <a:spLocks noGrp="1"/>
          </p:cNvSpPr>
          <p:nvPr>
            <p:ph type="pic" sz="quarter" idx="21"/>
          </p:nvPr>
        </p:nvSpPr>
        <p:spPr>
          <a:xfrm>
            <a:off x="2926462" y="1869018"/>
            <a:ext cx="2151063" cy="2990849"/>
          </a:xfrm>
        </p:spPr>
        <p:txBody>
          <a:bodyPr/>
          <a:lstStyle>
            <a:lvl1pPr>
              <a:defRPr baseline="0">
                <a:latin typeface="Cambria" panose="02040503050406030204" pitchFamily="18" charset="0"/>
              </a:defRPr>
            </a:lvl1pPr>
          </a:lstStyle>
          <a:p>
            <a:r>
              <a:rPr lang="en-US" dirty="0"/>
              <a:t>Click icon to add picture</a:t>
            </a:r>
          </a:p>
        </p:txBody>
      </p:sp>
      <p:sp>
        <p:nvSpPr>
          <p:cNvPr id="21" name="Picture Placeholder 18">
            <a:extLst>
              <a:ext uri="{FF2B5EF4-FFF2-40B4-BE49-F238E27FC236}">
                <a16:creationId xmlns:a16="http://schemas.microsoft.com/office/drawing/2014/main" id="{2D9F2784-53CA-C04F-B202-3870F8607B7E}"/>
              </a:ext>
            </a:extLst>
          </p:cNvPr>
          <p:cNvSpPr>
            <a:spLocks noGrp="1"/>
          </p:cNvSpPr>
          <p:nvPr>
            <p:ph type="pic" sz="quarter" idx="22"/>
          </p:nvPr>
        </p:nvSpPr>
        <p:spPr>
          <a:xfrm>
            <a:off x="5224336" y="1869018"/>
            <a:ext cx="2151063" cy="2990849"/>
          </a:xfrm>
        </p:spPr>
        <p:txBody>
          <a:bodyPr/>
          <a:lstStyle>
            <a:lvl1pPr>
              <a:defRPr baseline="0">
                <a:latin typeface="Cambria" panose="02040503050406030204" pitchFamily="18" charset="0"/>
              </a:defRPr>
            </a:lvl1pPr>
          </a:lstStyle>
          <a:p>
            <a:r>
              <a:rPr lang="en-US" dirty="0"/>
              <a:t>Click icon to add picture</a:t>
            </a:r>
          </a:p>
        </p:txBody>
      </p:sp>
    </p:spTree>
    <p:extLst>
      <p:ext uri="{BB962C8B-B14F-4D97-AF65-F5344CB8AC3E}">
        <p14:creationId xmlns:p14="http://schemas.microsoft.com/office/powerpoint/2010/main" val="3295353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5"/>
            <a:ext cx="7498159" cy="1325563"/>
          </a:xfrm>
          <a:prstGeom prst="rect">
            <a:avLst/>
          </a:prstGeom>
        </p:spPr>
        <p:txBody>
          <a:bodyPr/>
          <a:lstStyle>
            <a:lvl1pPr>
              <a:defRPr baseline="0">
                <a:latin typeface="Cambria" panose="02040503050406030204" pitchFamily="18" charset="0"/>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baseline="0">
                <a:latin typeface="Cambria" panose="020405030504060302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76090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516283" cy="957397"/>
          </a:xfrm>
          <a:prstGeom prst="rect">
            <a:avLst/>
          </a:prstGeom>
        </p:spPr>
        <p:txBody>
          <a:bodyPr/>
          <a:lstStyle>
            <a:lvl1pPr>
              <a:defRPr baseline="0">
                <a:latin typeface="Cambria" panose="02040503050406030204" pitchFamily="18" charset="0"/>
              </a:defRPr>
            </a:lvl1pPr>
          </a:lstStyle>
          <a:p>
            <a:r>
              <a:rPr lang="en-US" dirty="0"/>
              <a:t>Click to edit Master title style</a:t>
            </a:r>
          </a:p>
        </p:txBody>
      </p:sp>
    </p:spTree>
    <p:extLst>
      <p:ext uri="{BB962C8B-B14F-4D97-AF65-F5344CB8AC3E}">
        <p14:creationId xmlns:p14="http://schemas.microsoft.com/office/powerpoint/2010/main" val="2267199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3194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baseline="0">
                <a:latin typeface="Cambria" panose="02040503050406030204" pitchFamily="18" charset="0"/>
              </a:defRPr>
            </a:lvl1pPr>
            <a:lvl2pPr>
              <a:defRPr sz="2100" baseline="0">
                <a:latin typeface="Cambria" panose="02040503050406030204" pitchFamily="18" charset="0"/>
              </a:defRPr>
            </a:lvl2pPr>
            <a:lvl3pPr>
              <a:defRPr sz="1800" baseline="0">
                <a:latin typeface="Cambria" panose="02040503050406030204" pitchFamily="18" charset="0"/>
              </a:defRPr>
            </a:lvl3pPr>
            <a:lvl4pPr>
              <a:defRPr sz="1500" baseline="0">
                <a:latin typeface="Cambria" panose="02040503050406030204" pitchFamily="18" charset="0"/>
              </a:defRPr>
            </a:lvl4pPr>
            <a:lvl5pPr>
              <a:defRPr sz="1500" baseline="0">
                <a:latin typeface="Cambria" panose="02040503050406030204" pitchFamily="18"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33650786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baseline="0">
                <a:latin typeface="Cambria" panose="02040503050406030204" pitchFamily="18"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1831478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448550" cy="957397"/>
          </a:xfrm>
          <a:prstGeom prst="rect">
            <a:avLst/>
          </a:prstGeom>
        </p:spPr>
        <p:txBody>
          <a:bodyPr/>
          <a:lstStyle>
            <a:lvl1pPr>
              <a:defRPr baseline="0">
                <a:latin typeface="Cambria" panose="02040503050406030204" pitchFamily="18"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1636442"/>
            <a:ext cx="7886700" cy="4467852"/>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56711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11876" y="365126"/>
            <a:ext cx="1971675" cy="5811839"/>
          </a:xfrm>
          <a:prstGeom prst="rect">
            <a:avLst/>
          </a:prstGeom>
        </p:spPr>
        <p:txBody>
          <a:bodyPr vert="eaVert"/>
          <a:lstStyle>
            <a:lvl1pPr>
              <a:defRPr baseline="0">
                <a:latin typeface="Cambria" panose="02040503050406030204" pitchFamily="18" charset="0"/>
              </a:defRPr>
            </a:lvl1pPr>
          </a:lstStyle>
          <a:p>
            <a:r>
              <a:rPr lang="en-US" dirty="0"/>
              <a:t>Click to edit Master title style</a:t>
            </a:r>
          </a:p>
        </p:txBody>
      </p:sp>
      <p:sp>
        <p:nvSpPr>
          <p:cNvPr id="3" name="Vertical Text Placeholder 2"/>
          <p:cNvSpPr>
            <a:spLocks noGrp="1"/>
          </p:cNvSpPr>
          <p:nvPr>
            <p:ph type="body" orient="vert" idx="1"/>
          </p:nvPr>
        </p:nvSpPr>
        <p:spPr>
          <a:xfrm>
            <a:off x="347133" y="365126"/>
            <a:ext cx="5650442" cy="5811839"/>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3005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0" y="3586334"/>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510790" y="2996760"/>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7"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3002901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3897539"/>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9" name="Picture 8"/>
          <p:cNvPicPr>
            <a:picLocks noChangeAspect="1"/>
          </p:cNvPicPr>
          <p:nvPr userDrawn="1"/>
        </p:nvPicPr>
        <p:blipFill>
          <a:blip r:embed="rId2"/>
          <a:stretch>
            <a:fillRect/>
          </a:stretch>
        </p:blipFill>
        <p:spPr>
          <a:xfrm>
            <a:off x="7987284" y="5522978"/>
            <a:ext cx="1010412" cy="1089660"/>
          </a:xfrm>
          <a:prstGeom prst="rect">
            <a:avLst/>
          </a:prstGeom>
        </p:spPr>
      </p:pic>
      <p:pic>
        <p:nvPicPr>
          <p:cNvPr id="6" name="Picture 5" descr="SquGrid_36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Tree>
    <p:extLst>
      <p:ext uri="{BB962C8B-B14F-4D97-AF65-F5344CB8AC3E}">
        <p14:creationId xmlns:p14="http://schemas.microsoft.com/office/powerpoint/2010/main" val="14482114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8368" y="2320242"/>
            <a:ext cx="8197114" cy="3117863"/>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9"/>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0" name="Picture 9"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7" name="Text Placeholder 5"/>
          <p:cNvSpPr>
            <a:spLocks noGrp="1"/>
          </p:cNvSpPr>
          <p:nvPr>
            <p:ph type="body" sz="quarter" idx="13" hasCustomPrompt="1"/>
          </p:nvPr>
        </p:nvSpPr>
        <p:spPr>
          <a:xfrm>
            <a:off x="824157" y="523911"/>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9" name="Picture 8"/>
          <p:cNvPicPr>
            <a:picLocks noChangeAspect="1"/>
          </p:cNvPicPr>
          <p:nvPr userDrawn="1"/>
        </p:nvPicPr>
        <p:blipFill>
          <a:blip r:embed="rId3"/>
          <a:stretch>
            <a:fillRect/>
          </a:stretch>
        </p:blipFill>
        <p:spPr>
          <a:xfrm>
            <a:off x="7987284" y="5522978"/>
            <a:ext cx="1010412" cy="1089660"/>
          </a:xfrm>
          <a:prstGeom prst="rect">
            <a:avLst/>
          </a:prstGeom>
        </p:spPr>
      </p:pic>
    </p:spTree>
    <p:extLst>
      <p:ext uri="{BB962C8B-B14F-4D97-AF65-F5344CB8AC3E}">
        <p14:creationId xmlns:p14="http://schemas.microsoft.com/office/powerpoint/2010/main" val="1375871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7"/>
            <a:ext cx="8196210" cy="3701376"/>
          </a:xfrm>
          <a:prstGeom prst="rect">
            <a:avLst/>
          </a:prstGeom>
        </p:spPr>
        <p:txBody>
          <a:bodyPr/>
          <a:lstStyle>
            <a:lvl1pPr marL="342900" indent="-342900">
              <a:buFont typeface="Lucida Grande"/>
              <a:buChar char="&gt;"/>
              <a:defRPr sz="2400" b="0" i="0" baseline="0">
                <a:solidFill>
                  <a:srgbClr val="509E2F"/>
                </a:solidFill>
                <a:latin typeface="Orgon Slab Light"/>
                <a:cs typeface="Orgon Slab Light"/>
              </a:defRPr>
            </a:lvl1pPr>
            <a:lvl2pPr>
              <a:defRPr sz="2000" b="0" i="0" baseline="0">
                <a:solidFill>
                  <a:srgbClr val="509E2F"/>
                </a:solidFill>
                <a:latin typeface="Orgon Slab Light"/>
                <a:cs typeface="Orgon Slab Light"/>
              </a:defRPr>
            </a:lvl2pPr>
            <a:lvl3pPr marL="1143000" indent="-228600">
              <a:buSzPct val="100000"/>
              <a:buFont typeface="Lucida Grande"/>
              <a:buChar char="&gt;"/>
              <a:defRPr sz="1800" b="0" i="0" baseline="0">
                <a:solidFill>
                  <a:srgbClr val="509E2F"/>
                </a:solidFill>
                <a:latin typeface="Orgon Slab Light"/>
                <a:cs typeface="Orgon Slab Light"/>
              </a:defRPr>
            </a:lvl3pPr>
            <a:lvl4pPr>
              <a:defRPr sz="1600" b="0" i="0" baseline="0">
                <a:solidFill>
                  <a:srgbClr val="509E2F"/>
                </a:solidFill>
                <a:latin typeface="Orgon Slab Light"/>
                <a:cs typeface="Orgon Slab Light"/>
              </a:defRPr>
            </a:lvl4pPr>
            <a:lvl5pPr marL="2057400" indent="-228600">
              <a:buFont typeface="Lucida Grande"/>
              <a:buChar char="&gt;"/>
              <a:defRPr sz="1400" b="0" i="0" baseline="0">
                <a:solidFill>
                  <a:srgbClr val="509E2F"/>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pic>
        <p:nvPicPr>
          <p:cNvPr id="9" name="Picture 8"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7" name="Text Placeholder 5"/>
          <p:cNvSpPr>
            <a:spLocks noGrp="1"/>
          </p:cNvSpPr>
          <p:nvPr>
            <p:ph type="body" sz="quarter" idx="12" hasCustomPrompt="1"/>
          </p:nvPr>
        </p:nvSpPr>
        <p:spPr>
          <a:xfrm>
            <a:off x="824157" y="523911"/>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8" name="Picture 7"/>
          <p:cNvPicPr>
            <a:picLocks noChangeAspect="1"/>
          </p:cNvPicPr>
          <p:nvPr userDrawn="1"/>
        </p:nvPicPr>
        <p:blipFill>
          <a:blip r:embed="rId3"/>
          <a:stretch>
            <a:fillRect/>
          </a:stretch>
        </p:blipFill>
        <p:spPr>
          <a:xfrm>
            <a:off x="7987284" y="5522978"/>
            <a:ext cx="1010412" cy="1089660"/>
          </a:xfrm>
          <a:prstGeom prst="rect">
            <a:avLst/>
          </a:prstGeom>
        </p:spPr>
      </p:pic>
    </p:spTree>
    <p:extLst>
      <p:ext uri="{BB962C8B-B14F-4D97-AF65-F5344CB8AC3E}">
        <p14:creationId xmlns:p14="http://schemas.microsoft.com/office/powerpoint/2010/main" val="40609539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7" y="1736727"/>
            <a:ext cx="8021637" cy="3656655"/>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a:t>Graphic Here</a:t>
            </a:r>
          </a:p>
        </p:txBody>
      </p:sp>
      <p:pic>
        <p:nvPicPr>
          <p:cNvPr id="8" name="Picture 7"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6" name="Text Placeholder 5"/>
          <p:cNvSpPr>
            <a:spLocks noGrp="1"/>
          </p:cNvSpPr>
          <p:nvPr>
            <p:ph type="body" sz="quarter" idx="13" hasCustomPrompt="1"/>
          </p:nvPr>
        </p:nvSpPr>
        <p:spPr>
          <a:xfrm>
            <a:off x="824157" y="523911"/>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7" name="Picture 6"/>
          <p:cNvPicPr>
            <a:picLocks noChangeAspect="1"/>
          </p:cNvPicPr>
          <p:nvPr userDrawn="1"/>
        </p:nvPicPr>
        <p:blipFill>
          <a:blip r:embed="rId3"/>
          <a:stretch>
            <a:fillRect/>
          </a:stretch>
        </p:blipFill>
        <p:spPr>
          <a:xfrm>
            <a:off x="7987284" y="5522978"/>
            <a:ext cx="1010412" cy="1089660"/>
          </a:xfrm>
          <a:prstGeom prst="rect">
            <a:avLst/>
          </a:prstGeom>
        </p:spPr>
      </p:pic>
    </p:spTree>
    <p:extLst>
      <p:ext uri="{BB962C8B-B14F-4D97-AF65-F5344CB8AC3E}">
        <p14:creationId xmlns:p14="http://schemas.microsoft.com/office/powerpoint/2010/main" val="35936637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760736"/>
            <a:ext cx="6858000" cy="2387600"/>
          </a:xfrm>
        </p:spPr>
        <p:txBody>
          <a:bodyPr anchor="b"/>
          <a:lstStyle>
            <a:lvl1pPr algn="l">
              <a:defRPr sz="4500">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1143000" y="3240411"/>
            <a:ext cx="6858000" cy="1655763"/>
          </a:xfrm>
        </p:spPr>
        <p:txBody>
          <a:bodyPr/>
          <a:lstStyle>
            <a:lvl1pPr marL="0" indent="0" algn="l">
              <a:spcBef>
                <a:spcPts val="300"/>
              </a:spcBef>
              <a:spcAft>
                <a:spcPts val="300"/>
              </a:spcAft>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2497515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628149"/>
            <a:ext cx="7886700" cy="4011689"/>
          </a:xfrm>
        </p:spPr>
        <p:txBody>
          <a:bodyPr/>
          <a:lstStyle>
            <a:lvl2pPr marL="342900" indent="-334963">
              <a:tabLst/>
              <a:defRPr/>
            </a:lvl2pPr>
            <a:lvl3pPr marL="574675" indent="-255588">
              <a:spcAft>
                <a:spcPts val="375"/>
              </a:spcAft>
              <a:tabLst/>
              <a:defRPr/>
            </a:lvl3pPr>
            <a:lvl4pPr marL="749300" indent="-177800">
              <a:tabLst/>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10492020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08354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10818054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663769"/>
            <a:ext cx="3886200" cy="3684588"/>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63767"/>
            <a:ext cx="3886200" cy="3684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4693953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1_Small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sz="half" idx="1"/>
          </p:nvPr>
        </p:nvSpPr>
        <p:spPr>
          <a:xfrm>
            <a:off x="640087" y="1663769"/>
            <a:ext cx="2571825" cy="2438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77184" y="1663767"/>
            <a:ext cx="5138166" cy="39594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22912888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5039931"/>
            <a:ext cx="2151126" cy="674551"/>
          </a:xfrm>
        </p:spPr>
        <p:txBody>
          <a:bodyPr>
            <a:normAutofit/>
          </a:bodyPr>
          <a:lstStyle>
            <a:lvl1pPr>
              <a:spcBef>
                <a:spcPts val="600"/>
              </a:spcBef>
              <a:spcAft>
                <a:spcPts val="300"/>
              </a:spcAft>
              <a:defRPr sz="1600"/>
            </a:lvl1pPr>
            <a:lvl2pPr marL="0" indent="0">
              <a:lnSpc>
                <a:spcPct val="40000"/>
              </a:lnSpc>
              <a:spcBef>
                <a:spcPts val="600"/>
              </a:spcBef>
              <a:buFont typeface="System Font Regular"/>
              <a:buChar char="​"/>
              <a:defRPr sz="1600">
                <a:solidFill>
                  <a:schemeClr val="accent2"/>
                </a:solidFill>
              </a:defRPr>
            </a:lvl2pPr>
          </a:lstStyle>
          <a:p>
            <a:pPr lvl="0"/>
            <a:r>
              <a:rPr lang="en-US"/>
              <a:t>Edit Master text styles</a:t>
            </a:r>
          </a:p>
          <a:p>
            <a:pPr lvl="1"/>
            <a:r>
              <a:rPr lang="en-US"/>
              <a:t>Second level</a:t>
            </a:r>
          </a:p>
        </p:txBody>
      </p:sp>
      <p:sp>
        <p:nvSpPr>
          <p:cNvPr id="7" name="Slide Number Placeholder 6"/>
          <p:cNvSpPr>
            <a:spLocks noGrp="1"/>
          </p:cNvSpPr>
          <p:nvPr>
            <p:ph type="sldNum" sz="quarter" idx="12"/>
          </p:nvPr>
        </p:nvSpPr>
        <p:spPr/>
        <p:txBody>
          <a:bodyPr/>
          <a:lstStyle/>
          <a:p>
            <a:fld id="{1CF77CCB-A837-3E49-BD58-C1431ED74FC9}" type="slidenum">
              <a:rPr lang="en-US" smtClean="0"/>
              <a:t>‹#›</a:t>
            </a:fld>
            <a:endParaRPr lang="en-US"/>
          </a:p>
        </p:txBody>
      </p:sp>
      <p:sp>
        <p:nvSpPr>
          <p:cNvPr id="16" name="Content Placeholder 2">
            <a:extLst>
              <a:ext uri="{FF2B5EF4-FFF2-40B4-BE49-F238E27FC236}">
                <a16:creationId xmlns:a16="http://schemas.microsoft.com/office/drawing/2014/main" id="{38DF611A-3BFB-674D-8829-EC7FF68654D2}"/>
              </a:ext>
            </a:extLst>
          </p:cNvPr>
          <p:cNvSpPr>
            <a:spLocks noGrp="1"/>
          </p:cNvSpPr>
          <p:nvPr>
            <p:ph sz="half" idx="18"/>
          </p:nvPr>
        </p:nvSpPr>
        <p:spPr>
          <a:xfrm>
            <a:off x="2939796" y="5039931"/>
            <a:ext cx="2151126" cy="674551"/>
          </a:xfrm>
        </p:spPr>
        <p:txBody>
          <a:bodyPr>
            <a:normAutofit/>
          </a:bodyPr>
          <a:lstStyle>
            <a:lvl1pPr>
              <a:spcBef>
                <a:spcPts val="600"/>
              </a:spcBef>
              <a:spcAft>
                <a:spcPts val="300"/>
              </a:spcAft>
              <a:defRPr sz="1600"/>
            </a:lvl1pPr>
            <a:lvl2pPr marL="0" indent="0">
              <a:lnSpc>
                <a:spcPct val="40000"/>
              </a:lnSpc>
              <a:spcBef>
                <a:spcPts val="600"/>
              </a:spcBef>
              <a:buFont typeface="System Font Regular"/>
              <a:buChar char="​"/>
              <a:defRPr sz="1600">
                <a:solidFill>
                  <a:schemeClr val="accent2"/>
                </a:solidFill>
              </a:defRPr>
            </a:lvl2pPr>
          </a:lstStyle>
          <a:p>
            <a:pPr lvl="0"/>
            <a:r>
              <a:rPr lang="en-US"/>
              <a:t>Edit Master text styles</a:t>
            </a:r>
          </a:p>
          <a:p>
            <a:pPr lvl="1"/>
            <a:r>
              <a:rPr lang="en-US"/>
              <a:t>Second level</a:t>
            </a:r>
          </a:p>
        </p:txBody>
      </p:sp>
      <p:sp>
        <p:nvSpPr>
          <p:cNvPr id="17" name="Content Placeholder 2">
            <a:extLst>
              <a:ext uri="{FF2B5EF4-FFF2-40B4-BE49-F238E27FC236}">
                <a16:creationId xmlns:a16="http://schemas.microsoft.com/office/drawing/2014/main" id="{9B5ADCA3-958D-B54D-940E-49E4F4221BAC}"/>
              </a:ext>
            </a:extLst>
          </p:cNvPr>
          <p:cNvSpPr>
            <a:spLocks noGrp="1"/>
          </p:cNvSpPr>
          <p:nvPr>
            <p:ph sz="half" idx="19"/>
          </p:nvPr>
        </p:nvSpPr>
        <p:spPr>
          <a:xfrm>
            <a:off x="5224272" y="5039931"/>
            <a:ext cx="2151126" cy="674551"/>
          </a:xfrm>
        </p:spPr>
        <p:txBody>
          <a:bodyPr>
            <a:normAutofit/>
          </a:bodyPr>
          <a:lstStyle>
            <a:lvl1pPr>
              <a:spcBef>
                <a:spcPts val="600"/>
              </a:spcBef>
              <a:spcAft>
                <a:spcPts val="300"/>
              </a:spcAft>
              <a:defRPr sz="1600"/>
            </a:lvl1pPr>
            <a:lvl2pPr marL="0" indent="0">
              <a:lnSpc>
                <a:spcPct val="40000"/>
              </a:lnSpc>
              <a:spcBef>
                <a:spcPts val="600"/>
              </a:spcBef>
              <a:buFont typeface="System Font Regular"/>
              <a:buChar char="​"/>
              <a:defRPr sz="1600">
                <a:solidFill>
                  <a:schemeClr val="accent2"/>
                </a:solidFill>
              </a:defRPr>
            </a:lvl2pPr>
          </a:lstStyle>
          <a:p>
            <a:pPr lvl="0"/>
            <a:r>
              <a:rPr lang="en-US"/>
              <a:t>Edit Master text styles</a:t>
            </a:r>
          </a:p>
          <a:p>
            <a:pPr lvl="1"/>
            <a:r>
              <a:rPr lang="en-US"/>
              <a:t>Second level</a:t>
            </a:r>
          </a:p>
        </p:txBody>
      </p:sp>
      <p:sp>
        <p:nvSpPr>
          <p:cNvPr id="19" name="Picture Placeholder 18">
            <a:extLst>
              <a:ext uri="{FF2B5EF4-FFF2-40B4-BE49-F238E27FC236}">
                <a16:creationId xmlns:a16="http://schemas.microsoft.com/office/drawing/2014/main" id="{842E83D6-6B53-5C47-AEC7-A763EBC16E3A}"/>
              </a:ext>
            </a:extLst>
          </p:cNvPr>
          <p:cNvSpPr>
            <a:spLocks noGrp="1"/>
          </p:cNvSpPr>
          <p:nvPr>
            <p:ph type="pic" sz="quarter" idx="20"/>
          </p:nvPr>
        </p:nvSpPr>
        <p:spPr>
          <a:xfrm>
            <a:off x="628651" y="1869018"/>
            <a:ext cx="2151063" cy="2990849"/>
          </a:xfrm>
        </p:spPr>
        <p:txBody>
          <a:bodyPr/>
          <a:lstStyle/>
          <a:p>
            <a:r>
              <a:rPr lang="en-US"/>
              <a:t>Click icon to add picture</a:t>
            </a:r>
          </a:p>
        </p:txBody>
      </p:sp>
      <p:sp>
        <p:nvSpPr>
          <p:cNvPr id="20" name="Picture Placeholder 18">
            <a:extLst>
              <a:ext uri="{FF2B5EF4-FFF2-40B4-BE49-F238E27FC236}">
                <a16:creationId xmlns:a16="http://schemas.microsoft.com/office/drawing/2014/main" id="{AF02CDA0-0AE1-9446-9E2D-7DBD0BA32480}"/>
              </a:ext>
            </a:extLst>
          </p:cNvPr>
          <p:cNvSpPr>
            <a:spLocks noGrp="1"/>
          </p:cNvSpPr>
          <p:nvPr>
            <p:ph type="pic" sz="quarter" idx="21"/>
          </p:nvPr>
        </p:nvSpPr>
        <p:spPr>
          <a:xfrm>
            <a:off x="2926462" y="1869018"/>
            <a:ext cx="2151063" cy="2990849"/>
          </a:xfrm>
        </p:spPr>
        <p:txBody>
          <a:bodyPr/>
          <a:lstStyle/>
          <a:p>
            <a:r>
              <a:rPr lang="en-US"/>
              <a:t>Click icon to add picture</a:t>
            </a:r>
          </a:p>
        </p:txBody>
      </p:sp>
      <p:sp>
        <p:nvSpPr>
          <p:cNvPr id="21" name="Picture Placeholder 18">
            <a:extLst>
              <a:ext uri="{FF2B5EF4-FFF2-40B4-BE49-F238E27FC236}">
                <a16:creationId xmlns:a16="http://schemas.microsoft.com/office/drawing/2014/main" id="{2D9F2784-53CA-C04F-B202-3870F8607B7E}"/>
              </a:ext>
            </a:extLst>
          </p:cNvPr>
          <p:cNvSpPr>
            <a:spLocks noGrp="1"/>
          </p:cNvSpPr>
          <p:nvPr>
            <p:ph type="pic" sz="quarter" idx="22"/>
          </p:nvPr>
        </p:nvSpPr>
        <p:spPr>
          <a:xfrm>
            <a:off x="5224336" y="1869018"/>
            <a:ext cx="2151063" cy="2990849"/>
          </a:xfrm>
        </p:spPr>
        <p:txBody>
          <a:bodyPr/>
          <a:lstStyle/>
          <a:p>
            <a:r>
              <a:rPr lang="en-US"/>
              <a:t>Click icon to add picture</a:t>
            </a:r>
          </a:p>
        </p:txBody>
      </p:sp>
    </p:spTree>
    <p:extLst>
      <p:ext uri="{BB962C8B-B14F-4D97-AF65-F5344CB8AC3E}">
        <p14:creationId xmlns:p14="http://schemas.microsoft.com/office/powerpoint/2010/main" val="2986682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37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spTree>
    <p:extLst>
      <p:ext uri="{BB962C8B-B14F-4D97-AF65-F5344CB8AC3E}">
        <p14:creationId xmlns:p14="http://schemas.microsoft.com/office/powerpoint/2010/main" val="6199182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1430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6"/>
            <a:ext cx="3887391" cy="31430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9636916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41675800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42359564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7"/>
            <a:ext cx="4629150" cy="46358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62560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2151134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65241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1"/>
            <a:ext cx="2949178" cy="363858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31234664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1820903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7"/>
            <a:ext cx="1971675" cy="53161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7"/>
            <a:ext cx="5800725" cy="531618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38367878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760736"/>
            <a:ext cx="6858000" cy="2387600"/>
          </a:xfrm>
          <a:prstGeom prst="rect">
            <a:avLst/>
          </a:prstGeom>
        </p:spPr>
        <p:txBody>
          <a:bodyPr anchor="b"/>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240411"/>
            <a:ext cx="6858000" cy="1655763"/>
          </a:xfrm>
        </p:spPr>
        <p:txBody>
          <a:bodyPr/>
          <a:lstStyle>
            <a:lvl1pPr marL="0" indent="0" algn="l">
              <a:spcBef>
                <a:spcPts val="300"/>
              </a:spcBef>
              <a:spcAft>
                <a:spcPts val="300"/>
              </a:spcAft>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8130424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75550" cy="957397"/>
          </a:xfrm>
          <a:prstGeom prst="rect">
            <a:avLst/>
          </a:prstGeo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28650" y="1628148"/>
            <a:ext cx="7886700" cy="4442971"/>
          </a:xfrm>
        </p:spPr>
        <p:txBody>
          <a:bodyPr/>
          <a:lstStyle>
            <a:lvl1pPr>
              <a:defRPr baseline="0">
                <a:latin typeface="Cambria" panose="02040503050406030204" pitchFamily="18" charset="0"/>
              </a:defRPr>
            </a:lvl1pPr>
            <a:lvl2pPr marL="342900" indent="-334963">
              <a:tabLst/>
              <a:defRPr baseline="0">
                <a:latin typeface="Cambria" panose="02040503050406030204" pitchFamily="18" charset="0"/>
              </a:defRPr>
            </a:lvl2pPr>
            <a:lvl3pPr marL="574675" indent="-255588">
              <a:spcAft>
                <a:spcPts val="375"/>
              </a:spcAft>
              <a:tabLst/>
              <a:defRPr baseline="0">
                <a:latin typeface="Cambria" panose="02040503050406030204" pitchFamily="18" charset="0"/>
              </a:defRPr>
            </a:lvl3pPr>
            <a:lvl4pPr marL="749300" indent="-177800">
              <a:tabLst/>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23943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a:prstGeom prst="rect">
            <a:avLst/>
          </a:prstGeom>
        </p:spPr>
        <p:txBody>
          <a:bodyPr anchor="b"/>
          <a:lstStyle>
            <a:lvl1pPr>
              <a:defRPr sz="450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89753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1" y="3586334"/>
            <a:ext cx="8197114" cy="2673790"/>
          </a:xfrm>
          <a:prstGeom prst="rect">
            <a:avLst/>
          </a:prstGeom>
        </p:spPr>
        <p:txBody>
          <a:bodyPr/>
          <a:lstStyle>
            <a:lvl1pPr marL="257175" indent="-257175">
              <a:buFont typeface="Lucida Grande"/>
              <a:buChar char="&gt;"/>
              <a:defRPr sz="1800" b="0" i="0" baseline="0">
                <a:solidFill>
                  <a:srgbClr val="509E2F"/>
                </a:solidFill>
                <a:latin typeface="Orgon Slab ExtraLight"/>
                <a:cs typeface="Orgon Slab ExtraLight"/>
              </a:defRPr>
            </a:lvl1pPr>
            <a:lvl2pPr>
              <a:defRPr sz="1500" b="0" i="0" baseline="0">
                <a:solidFill>
                  <a:srgbClr val="509E2F"/>
                </a:solidFill>
                <a:latin typeface="Orgon Slab ExtraLight"/>
                <a:cs typeface="Orgon Slab ExtraLight"/>
              </a:defRPr>
            </a:lvl2pPr>
            <a:lvl3pPr marL="857250" indent="-171450">
              <a:buSzPct val="100000"/>
              <a:buFont typeface="Lucida Grande"/>
              <a:buChar char="&gt;"/>
              <a:defRPr sz="1350" b="0" i="0" baseline="0">
                <a:solidFill>
                  <a:srgbClr val="509E2F"/>
                </a:solidFill>
                <a:latin typeface="Orgon Slab ExtraLight"/>
                <a:cs typeface="Orgon Slab ExtraLight"/>
              </a:defRPr>
            </a:lvl3pPr>
            <a:lvl4pPr>
              <a:defRPr sz="1200" b="0" i="0" baseline="0">
                <a:solidFill>
                  <a:srgbClr val="509E2F"/>
                </a:solidFill>
                <a:latin typeface="Orgon Slab ExtraLight"/>
                <a:cs typeface="Orgon Slab ExtraLight"/>
              </a:defRPr>
            </a:lvl4pPr>
            <a:lvl5pPr marL="1543050" indent="-171450">
              <a:buFont typeface="Lucida Grande"/>
              <a:buChar char="&gt;"/>
              <a:defRPr sz="105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510790" y="2996762"/>
            <a:ext cx="8184662" cy="411171"/>
          </a:xfrm>
          <a:prstGeom prst="rect">
            <a:avLst/>
          </a:prstGeom>
        </p:spPr>
        <p:txBody>
          <a:bodyPr>
            <a:noAutofit/>
          </a:bodyPr>
          <a:lstStyle>
            <a:lvl1pPr marL="0" indent="0">
              <a:lnSpc>
                <a:spcPct val="90000"/>
              </a:lnSpc>
              <a:buNone/>
              <a:defRPr sz="1800" b="0" i="0" baseline="0">
                <a:solidFill>
                  <a:srgbClr val="509E2F"/>
                </a:solidFill>
                <a:latin typeface="Orgon Slab Light"/>
                <a:cs typeface="Orgon Slab Light"/>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7" name="Text Placeholder 5"/>
          <p:cNvSpPr>
            <a:spLocks noGrp="1"/>
          </p:cNvSpPr>
          <p:nvPr>
            <p:ph type="body" sz="quarter" idx="13" hasCustomPrompt="1"/>
          </p:nvPr>
        </p:nvSpPr>
        <p:spPr>
          <a:xfrm>
            <a:off x="510790" y="1790004"/>
            <a:ext cx="8184662" cy="991999"/>
          </a:xfrm>
          <a:prstGeom prst="rect">
            <a:avLst/>
          </a:prstGeom>
        </p:spPr>
        <p:txBody>
          <a:bodyPr>
            <a:normAutofit/>
          </a:bodyPr>
          <a:lstStyle>
            <a:lvl1pPr marL="0" indent="0">
              <a:lnSpc>
                <a:spcPct val="90000"/>
              </a:lnSpc>
              <a:buNone/>
              <a:defRPr sz="22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161239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50150"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663769"/>
            <a:ext cx="3886200" cy="3684588"/>
          </a:xfrm>
          <a:noFill/>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63766"/>
            <a:ext cx="3886200"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87957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1_Small image">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558617"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noChangeAspect="1"/>
          </p:cNvSpPr>
          <p:nvPr>
            <p:ph sz="half" idx="1"/>
          </p:nvPr>
        </p:nvSpPr>
        <p:spPr>
          <a:xfrm>
            <a:off x="640087" y="1663769"/>
            <a:ext cx="2571825" cy="2438400"/>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77184" y="1663766"/>
            <a:ext cx="5138166"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226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482417"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6" name="Content Placeholder 2">
            <a:extLst>
              <a:ext uri="{FF2B5EF4-FFF2-40B4-BE49-F238E27FC236}">
                <a16:creationId xmlns:a16="http://schemas.microsoft.com/office/drawing/2014/main" id="{38DF611A-3BFB-674D-8829-EC7FF68654D2}"/>
              </a:ext>
            </a:extLst>
          </p:cNvPr>
          <p:cNvSpPr>
            <a:spLocks noGrp="1"/>
          </p:cNvSpPr>
          <p:nvPr>
            <p:ph sz="half" idx="18"/>
          </p:nvPr>
        </p:nvSpPr>
        <p:spPr>
          <a:xfrm>
            <a:off x="2939796"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7" name="Content Placeholder 2">
            <a:extLst>
              <a:ext uri="{FF2B5EF4-FFF2-40B4-BE49-F238E27FC236}">
                <a16:creationId xmlns:a16="http://schemas.microsoft.com/office/drawing/2014/main" id="{9B5ADCA3-958D-B54D-940E-49E4F4221BAC}"/>
              </a:ext>
            </a:extLst>
          </p:cNvPr>
          <p:cNvSpPr>
            <a:spLocks noGrp="1"/>
          </p:cNvSpPr>
          <p:nvPr>
            <p:ph sz="half" idx="19"/>
          </p:nvPr>
        </p:nvSpPr>
        <p:spPr>
          <a:xfrm>
            <a:off x="5224272"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9" name="Picture Placeholder 18">
            <a:extLst>
              <a:ext uri="{FF2B5EF4-FFF2-40B4-BE49-F238E27FC236}">
                <a16:creationId xmlns:a16="http://schemas.microsoft.com/office/drawing/2014/main" id="{842E83D6-6B53-5C47-AEC7-A763EBC16E3A}"/>
              </a:ext>
            </a:extLst>
          </p:cNvPr>
          <p:cNvSpPr>
            <a:spLocks noGrp="1"/>
          </p:cNvSpPr>
          <p:nvPr>
            <p:ph type="pic" sz="quarter" idx="20"/>
          </p:nvPr>
        </p:nvSpPr>
        <p:spPr>
          <a:xfrm>
            <a:off x="628651" y="1869018"/>
            <a:ext cx="2151063" cy="2990849"/>
          </a:xfrm>
        </p:spPr>
        <p:txBody>
          <a:bodyPr/>
          <a:lstStyle>
            <a:lvl1pPr>
              <a:defRPr baseline="0">
                <a:latin typeface="Cambria" panose="02040503050406030204" pitchFamily="18" charset="0"/>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AF02CDA0-0AE1-9446-9E2D-7DBD0BA32480}"/>
              </a:ext>
            </a:extLst>
          </p:cNvPr>
          <p:cNvSpPr>
            <a:spLocks noGrp="1"/>
          </p:cNvSpPr>
          <p:nvPr>
            <p:ph type="pic" sz="quarter" idx="21"/>
          </p:nvPr>
        </p:nvSpPr>
        <p:spPr>
          <a:xfrm>
            <a:off x="2926462" y="1869018"/>
            <a:ext cx="2151063" cy="2990849"/>
          </a:xfrm>
        </p:spPr>
        <p:txBody>
          <a:bodyPr/>
          <a:lstStyle>
            <a:lvl1pPr>
              <a:defRPr baseline="0">
                <a:latin typeface="Cambria" panose="02040503050406030204" pitchFamily="18" charset="0"/>
              </a:defRPr>
            </a:lvl1pPr>
          </a:lstStyle>
          <a:p>
            <a:r>
              <a:rPr lang="en-US"/>
              <a:t>Click icon to add picture</a:t>
            </a:r>
            <a:endParaRPr lang="en-US" dirty="0"/>
          </a:p>
        </p:txBody>
      </p:sp>
      <p:sp>
        <p:nvSpPr>
          <p:cNvPr id="21" name="Picture Placeholder 18">
            <a:extLst>
              <a:ext uri="{FF2B5EF4-FFF2-40B4-BE49-F238E27FC236}">
                <a16:creationId xmlns:a16="http://schemas.microsoft.com/office/drawing/2014/main" id="{2D9F2784-53CA-C04F-B202-3870F8607B7E}"/>
              </a:ext>
            </a:extLst>
          </p:cNvPr>
          <p:cNvSpPr>
            <a:spLocks noGrp="1"/>
          </p:cNvSpPr>
          <p:nvPr>
            <p:ph type="pic" sz="quarter" idx="22"/>
          </p:nvPr>
        </p:nvSpPr>
        <p:spPr>
          <a:xfrm>
            <a:off x="5224336" y="1869018"/>
            <a:ext cx="2151063" cy="2990849"/>
          </a:xfrm>
        </p:spPr>
        <p:txBody>
          <a:bodyPr/>
          <a:lstStyle>
            <a:lvl1pPr>
              <a:defRPr baseline="0">
                <a:latin typeface="Cambria" panose="02040503050406030204" pitchFamily="18" charset="0"/>
              </a:defRPr>
            </a:lvl1pPr>
          </a:lstStyle>
          <a:p>
            <a:r>
              <a:rPr lang="en-US"/>
              <a:t>Click icon to add picture</a:t>
            </a:r>
            <a:endParaRPr lang="en-US" dirty="0"/>
          </a:p>
        </p:txBody>
      </p:sp>
    </p:spTree>
    <p:extLst>
      <p:ext uri="{BB962C8B-B14F-4D97-AF65-F5344CB8AC3E}">
        <p14:creationId xmlns:p14="http://schemas.microsoft.com/office/powerpoint/2010/main" val="23396477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5"/>
            <a:ext cx="7498159" cy="1325563"/>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baseline="0">
                <a:latin typeface="Cambria" panose="020405030504060302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317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516283"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5706738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2716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baseline="0">
                <a:latin typeface="Cambria" panose="02040503050406030204" pitchFamily="18" charset="0"/>
              </a:defRPr>
            </a:lvl1pPr>
            <a:lvl2pPr>
              <a:defRPr sz="2100" baseline="0">
                <a:latin typeface="Cambria" panose="02040503050406030204" pitchFamily="18" charset="0"/>
              </a:defRPr>
            </a:lvl2pPr>
            <a:lvl3pPr>
              <a:defRPr sz="1800" baseline="0">
                <a:latin typeface="Cambria" panose="02040503050406030204" pitchFamily="18" charset="0"/>
              </a:defRPr>
            </a:lvl3pPr>
            <a:lvl4pPr>
              <a:defRPr sz="1500" baseline="0">
                <a:latin typeface="Cambria" panose="02040503050406030204" pitchFamily="18" charset="0"/>
              </a:defRPr>
            </a:lvl4pPr>
            <a:lvl5pPr>
              <a:defRPr sz="1500" baseline="0">
                <a:latin typeface="Cambria" panose="02040503050406030204" pitchFamily="18"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476309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baseline="0">
                <a:latin typeface="Cambria" panose="02040503050406030204" pitchFamily="18"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9380055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448550"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636442"/>
            <a:ext cx="7886700" cy="4467852"/>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91141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11876" y="365126"/>
            <a:ext cx="1971675" cy="5811839"/>
          </a:xfrm>
          <a:prstGeom prst="rect">
            <a:avLst/>
          </a:prstGeom>
        </p:spPr>
        <p:txBody>
          <a:bodyPr vert="eaVert"/>
          <a:lstStyle>
            <a:lvl1pPr>
              <a:defRPr baseline="0">
                <a:latin typeface="Cambria" panose="02040503050406030204"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47133" y="365126"/>
            <a:ext cx="5650442" cy="5811839"/>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474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1" y="3042959"/>
            <a:ext cx="8197114" cy="2673790"/>
          </a:xfrm>
          <a:prstGeom prst="rect">
            <a:avLst/>
          </a:prstGeom>
        </p:spPr>
        <p:txBody>
          <a:bodyPr/>
          <a:lstStyle>
            <a:lvl1pPr marL="257175" indent="-257175">
              <a:buFont typeface="Lucida Grande"/>
              <a:buChar char="&gt;"/>
              <a:defRPr sz="1800" b="0" i="0" baseline="0">
                <a:solidFill>
                  <a:srgbClr val="509E2F"/>
                </a:solidFill>
                <a:latin typeface="Orgon Slab ExtraLight"/>
                <a:cs typeface="Orgon Slab ExtraLight"/>
              </a:defRPr>
            </a:lvl1pPr>
            <a:lvl2pPr>
              <a:defRPr sz="1500" b="0" i="0" baseline="0">
                <a:solidFill>
                  <a:srgbClr val="509E2F"/>
                </a:solidFill>
                <a:latin typeface="Orgon Slab ExtraLight"/>
                <a:cs typeface="Orgon Slab ExtraLight"/>
              </a:defRPr>
            </a:lvl2pPr>
            <a:lvl3pPr marL="857250" indent="-171450">
              <a:buSzPct val="100000"/>
              <a:buFont typeface="Lucida Grande"/>
              <a:buChar char="&gt;"/>
              <a:defRPr sz="1350" b="0" i="0" baseline="0">
                <a:solidFill>
                  <a:srgbClr val="509E2F"/>
                </a:solidFill>
                <a:latin typeface="Orgon Slab ExtraLight"/>
                <a:cs typeface="Orgon Slab ExtraLight"/>
              </a:defRPr>
            </a:lvl3pPr>
            <a:lvl4pPr>
              <a:defRPr sz="1200" b="0" i="0" baseline="0">
                <a:solidFill>
                  <a:srgbClr val="509E2F"/>
                </a:solidFill>
                <a:latin typeface="Orgon Slab ExtraLight"/>
                <a:cs typeface="Orgon Slab ExtraLight"/>
              </a:defRPr>
            </a:lvl4pPr>
            <a:lvl5pPr marL="1543050" indent="-171450">
              <a:buFont typeface="Lucida Grande"/>
              <a:buChar char="&gt;"/>
              <a:defRPr sz="105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4"/>
            <a:ext cx="8184662" cy="991999"/>
          </a:xfrm>
          <a:prstGeom prst="rect">
            <a:avLst/>
          </a:prstGeom>
        </p:spPr>
        <p:txBody>
          <a:bodyPr>
            <a:normAutofit/>
          </a:bodyPr>
          <a:lstStyle>
            <a:lvl1pPr marL="0" indent="0">
              <a:lnSpc>
                <a:spcPct val="90000"/>
              </a:lnSpc>
              <a:buNone/>
              <a:defRPr sz="22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41859770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C1AA7-DD9E-4A7D-BA82-FD178ABA39C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8CBF591-C95B-4A5E-9714-2FCC809ECA3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A8924A5-E20A-44E0-81F0-D7C3F3DE8F3A}"/>
              </a:ext>
            </a:extLst>
          </p:cNvPr>
          <p:cNvSpPr>
            <a:spLocks noGrp="1"/>
          </p:cNvSpPr>
          <p:nvPr>
            <p:ph type="dt" sz="half" idx="10"/>
          </p:nvPr>
        </p:nvSpPr>
        <p:spPr/>
        <p:txBody>
          <a:bodyPr/>
          <a:lstStyle/>
          <a:p>
            <a:fld id="{804A86F5-AFF2-4BB5-B4F8-18327348C569}" type="datetimeFigureOut">
              <a:rPr lang="en-US" smtClean="0"/>
              <a:t>2/23/2022</a:t>
            </a:fld>
            <a:endParaRPr lang="en-US"/>
          </a:p>
        </p:txBody>
      </p:sp>
      <p:sp>
        <p:nvSpPr>
          <p:cNvPr id="5" name="Footer Placeholder 4">
            <a:extLst>
              <a:ext uri="{FF2B5EF4-FFF2-40B4-BE49-F238E27FC236}">
                <a16:creationId xmlns:a16="http://schemas.microsoft.com/office/drawing/2014/main" id="{DF425B5F-4C53-45E6-AB9C-61606E03D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0A214-3518-48F1-A0D2-2421DC4E56BC}"/>
              </a:ext>
            </a:extLst>
          </p:cNvPr>
          <p:cNvSpPr>
            <a:spLocks noGrp="1"/>
          </p:cNvSpPr>
          <p:nvPr>
            <p:ph type="sldNum" sz="quarter" idx="12"/>
          </p:nvPr>
        </p:nvSpPr>
        <p:spPr/>
        <p:txBody>
          <a:bodyPr/>
          <a:lstStyle/>
          <a:p>
            <a:fld id="{B338C930-273C-4EC3-9CA4-80D8A696D765}" type="slidenum">
              <a:rPr lang="en-US" smtClean="0"/>
              <a:t>‹#›</a:t>
            </a:fld>
            <a:endParaRPr lang="en-US"/>
          </a:p>
        </p:txBody>
      </p:sp>
    </p:spTree>
    <p:extLst>
      <p:ext uri="{BB962C8B-B14F-4D97-AF65-F5344CB8AC3E}">
        <p14:creationId xmlns:p14="http://schemas.microsoft.com/office/powerpoint/2010/main" val="14537836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4B387-7F5B-4496-8ED5-82ECEBB95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362C3-989F-4CFB-8BA8-59C59A0C21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0BA71-0A77-40DE-9329-BBDE78D6796C}"/>
              </a:ext>
            </a:extLst>
          </p:cNvPr>
          <p:cNvSpPr>
            <a:spLocks noGrp="1"/>
          </p:cNvSpPr>
          <p:nvPr>
            <p:ph type="dt" sz="half" idx="10"/>
          </p:nvPr>
        </p:nvSpPr>
        <p:spPr/>
        <p:txBody>
          <a:bodyPr/>
          <a:lstStyle/>
          <a:p>
            <a:fld id="{804A86F5-AFF2-4BB5-B4F8-18327348C569}" type="datetimeFigureOut">
              <a:rPr lang="en-US" smtClean="0"/>
              <a:t>2/23/2022</a:t>
            </a:fld>
            <a:endParaRPr lang="en-US"/>
          </a:p>
        </p:txBody>
      </p:sp>
      <p:sp>
        <p:nvSpPr>
          <p:cNvPr id="5" name="Footer Placeholder 4">
            <a:extLst>
              <a:ext uri="{FF2B5EF4-FFF2-40B4-BE49-F238E27FC236}">
                <a16:creationId xmlns:a16="http://schemas.microsoft.com/office/drawing/2014/main" id="{2EB8FAE6-AD40-4BFC-956E-4BA262C52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EAE47-B3A5-48AE-ADC5-0470B4EA9DC3}"/>
              </a:ext>
            </a:extLst>
          </p:cNvPr>
          <p:cNvSpPr>
            <a:spLocks noGrp="1"/>
          </p:cNvSpPr>
          <p:nvPr>
            <p:ph type="sldNum" sz="quarter" idx="12"/>
          </p:nvPr>
        </p:nvSpPr>
        <p:spPr/>
        <p:txBody>
          <a:bodyPr/>
          <a:lstStyle/>
          <a:p>
            <a:fld id="{B338C930-273C-4EC3-9CA4-80D8A696D765}" type="slidenum">
              <a:rPr lang="en-US" smtClean="0"/>
              <a:t>‹#›</a:t>
            </a:fld>
            <a:endParaRPr lang="en-US"/>
          </a:p>
        </p:txBody>
      </p:sp>
    </p:spTree>
    <p:extLst>
      <p:ext uri="{BB962C8B-B14F-4D97-AF65-F5344CB8AC3E}">
        <p14:creationId xmlns:p14="http://schemas.microsoft.com/office/powerpoint/2010/main" val="12855377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F0745-45C0-4169-A8C3-00C46FF1E5F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CD0FE04-4995-4785-86DE-986B364224E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5761C6-168F-4A74-8BAD-D3C432C5FA01}"/>
              </a:ext>
            </a:extLst>
          </p:cNvPr>
          <p:cNvSpPr>
            <a:spLocks noGrp="1"/>
          </p:cNvSpPr>
          <p:nvPr>
            <p:ph type="dt" sz="half" idx="10"/>
          </p:nvPr>
        </p:nvSpPr>
        <p:spPr/>
        <p:txBody>
          <a:bodyPr/>
          <a:lstStyle/>
          <a:p>
            <a:fld id="{804A86F5-AFF2-4BB5-B4F8-18327348C569}" type="datetimeFigureOut">
              <a:rPr lang="en-US" smtClean="0"/>
              <a:t>2/23/2022</a:t>
            </a:fld>
            <a:endParaRPr lang="en-US"/>
          </a:p>
        </p:txBody>
      </p:sp>
      <p:sp>
        <p:nvSpPr>
          <p:cNvPr id="5" name="Footer Placeholder 4">
            <a:extLst>
              <a:ext uri="{FF2B5EF4-FFF2-40B4-BE49-F238E27FC236}">
                <a16:creationId xmlns:a16="http://schemas.microsoft.com/office/drawing/2014/main" id="{F45F35EA-47C7-46F0-9725-40161BA509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0FB2B-4DA3-47D3-8446-EB7E7C94DAAC}"/>
              </a:ext>
            </a:extLst>
          </p:cNvPr>
          <p:cNvSpPr>
            <a:spLocks noGrp="1"/>
          </p:cNvSpPr>
          <p:nvPr>
            <p:ph type="sldNum" sz="quarter" idx="12"/>
          </p:nvPr>
        </p:nvSpPr>
        <p:spPr/>
        <p:txBody>
          <a:bodyPr/>
          <a:lstStyle/>
          <a:p>
            <a:fld id="{B338C930-273C-4EC3-9CA4-80D8A696D765}" type="slidenum">
              <a:rPr lang="en-US" smtClean="0"/>
              <a:t>‹#›</a:t>
            </a:fld>
            <a:endParaRPr lang="en-US"/>
          </a:p>
        </p:txBody>
      </p:sp>
    </p:spTree>
    <p:extLst>
      <p:ext uri="{BB962C8B-B14F-4D97-AF65-F5344CB8AC3E}">
        <p14:creationId xmlns:p14="http://schemas.microsoft.com/office/powerpoint/2010/main" val="38367507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21ADD-C98B-4AEB-8C23-C06F1E691F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F8BD9E-3456-42DC-B52B-3D30D88FB3B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C2B946-8FEC-48EE-8E4C-C46E8323E2C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1310A9-30DB-42FA-A43C-96573CFF340F}"/>
              </a:ext>
            </a:extLst>
          </p:cNvPr>
          <p:cNvSpPr>
            <a:spLocks noGrp="1"/>
          </p:cNvSpPr>
          <p:nvPr>
            <p:ph type="dt" sz="half" idx="10"/>
          </p:nvPr>
        </p:nvSpPr>
        <p:spPr/>
        <p:txBody>
          <a:bodyPr/>
          <a:lstStyle/>
          <a:p>
            <a:fld id="{804A86F5-AFF2-4BB5-B4F8-18327348C569}" type="datetimeFigureOut">
              <a:rPr lang="en-US" smtClean="0"/>
              <a:t>2/23/2022</a:t>
            </a:fld>
            <a:endParaRPr lang="en-US"/>
          </a:p>
        </p:txBody>
      </p:sp>
      <p:sp>
        <p:nvSpPr>
          <p:cNvPr id="6" name="Footer Placeholder 5">
            <a:extLst>
              <a:ext uri="{FF2B5EF4-FFF2-40B4-BE49-F238E27FC236}">
                <a16:creationId xmlns:a16="http://schemas.microsoft.com/office/drawing/2014/main" id="{FED4C935-1253-4E03-8424-1C8AD3E0CE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692A7F-EC23-469C-A3D6-92196E00AC22}"/>
              </a:ext>
            </a:extLst>
          </p:cNvPr>
          <p:cNvSpPr>
            <a:spLocks noGrp="1"/>
          </p:cNvSpPr>
          <p:nvPr>
            <p:ph type="sldNum" sz="quarter" idx="12"/>
          </p:nvPr>
        </p:nvSpPr>
        <p:spPr/>
        <p:txBody>
          <a:bodyPr/>
          <a:lstStyle/>
          <a:p>
            <a:fld id="{B338C930-273C-4EC3-9CA4-80D8A696D765}" type="slidenum">
              <a:rPr lang="en-US" smtClean="0"/>
              <a:t>‹#›</a:t>
            </a:fld>
            <a:endParaRPr lang="en-US"/>
          </a:p>
        </p:txBody>
      </p:sp>
    </p:spTree>
    <p:extLst>
      <p:ext uri="{BB962C8B-B14F-4D97-AF65-F5344CB8AC3E}">
        <p14:creationId xmlns:p14="http://schemas.microsoft.com/office/powerpoint/2010/main" val="30764303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AF08-08F2-4D69-8200-30736B8075D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BD0E4D-503B-4B1B-9B15-EF8443D9156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AB203A9-CE79-409B-80EF-A7E28879637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4EDB39-F3CC-47AD-AF4A-7A3EFA18DE8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E5E3620-7423-4879-A418-30066E23199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B2AD10-8C51-41C5-885E-8EF2F7D8B04A}"/>
              </a:ext>
            </a:extLst>
          </p:cNvPr>
          <p:cNvSpPr>
            <a:spLocks noGrp="1"/>
          </p:cNvSpPr>
          <p:nvPr>
            <p:ph type="dt" sz="half" idx="10"/>
          </p:nvPr>
        </p:nvSpPr>
        <p:spPr/>
        <p:txBody>
          <a:bodyPr/>
          <a:lstStyle/>
          <a:p>
            <a:fld id="{804A86F5-AFF2-4BB5-B4F8-18327348C569}" type="datetimeFigureOut">
              <a:rPr lang="en-US" smtClean="0"/>
              <a:t>2/23/2022</a:t>
            </a:fld>
            <a:endParaRPr lang="en-US"/>
          </a:p>
        </p:txBody>
      </p:sp>
      <p:sp>
        <p:nvSpPr>
          <p:cNvPr id="8" name="Footer Placeholder 7">
            <a:extLst>
              <a:ext uri="{FF2B5EF4-FFF2-40B4-BE49-F238E27FC236}">
                <a16:creationId xmlns:a16="http://schemas.microsoft.com/office/drawing/2014/main" id="{3310B6C8-1E6F-44AF-A74C-8EF59FF251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AA769E-0653-4687-92CA-8F57674A98E8}"/>
              </a:ext>
            </a:extLst>
          </p:cNvPr>
          <p:cNvSpPr>
            <a:spLocks noGrp="1"/>
          </p:cNvSpPr>
          <p:nvPr>
            <p:ph type="sldNum" sz="quarter" idx="12"/>
          </p:nvPr>
        </p:nvSpPr>
        <p:spPr/>
        <p:txBody>
          <a:bodyPr/>
          <a:lstStyle/>
          <a:p>
            <a:fld id="{B338C930-273C-4EC3-9CA4-80D8A696D765}" type="slidenum">
              <a:rPr lang="en-US" smtClean="0"/>
              <a:t>‹#›</a:t>
            </a:fld>
            <a:endParaRPr lang="en-US"/>
          </a:p>
        </p:txBody>
      </p:sp>
    </p:spTree>
    <p:extLst>
      <p:ext uri="{BB962C8B-B14F-4D97-AF65-F5344CB8AC3E}">
        <p14:creationId xmlns:p14="http://schemas.microsoft.com/office/powerpoint/2010/main" val="18460091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4C578-89A7-47EE-9DAD-3EBB51261C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7D234C-AA25-49D9-9DEA-368AED2DD599}"/>
              </a:ext>
            </a:extLst>
          </p:cNvPr>
          <p:cNvSpPr>
            <a:spLocks noGrp="1"/>
          </p:cNvSpPr>
          <p:nvPr>
            <p:ph type="dt" sz="half" idx="10"/>
          </p:nvPr>
        </p:nvSpPr>
        <p:spPr/>
        <p:txBody>
          <a:bodyPr/>
          <a:lstStyle/>
          <a:p>
            <a:fld id="{804A86F5-AFF2-4BB5-B4F8-18327348C569}" type="datetimeFigureOut">
              <a:rPr lang="en-US" smtClean="0"/>
              <a:t>2/23/2022</a:t>
            </a:fld>
            <a:endParaRPr lang="en-US"/>
          </a:p>
        </p:txBody>
      </p:sp>
      <p:sp>
        <p:nvSpPr>
          <p:cNvPr id="4" name="Footer Placeholder 3">
            <a:extLst>
              <a:ext uri="{FF2B5EF4-FFF2-40B4-BE49-F238E27FC236}">
                <a16:creationId xmlns:a16="http://schemas.microsoft.com/office/drawing/2014/main" id="{482BC72A-5DFF-4E45-9FAF-1F7F24008E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9B5986-E9D1-4C29-A72F-26852C708A08}"/>
              </a:ext>
            </a:extLst>
          </p:cNvPr>
          <p:cNvSpPr>
            <a:spLocks noGrp="1"/>
          </p:cNvSpPr>
          <p:nvPr>
            <p:ph type="sldNum" sz="quarter" idx="12"/>
          </p:nvPr>
        </p:nvSpPr>
        <p:spPr/>
        <p:txBody>
          <a:bodyPr/>
          <a:lstStyle/>
          <a:p>
            <a:fld id="{B338C930-273C-4EC3-9CA4-80D8A696D765}" type="slidenum">
              <a:rPr lang="en-US" smtClean="0"/>
              <a:t>‹#›</a:t>
            </a:fld>
            <a:endParaRPr lang="en-US"/>
          </a:p>
        </p:txBody>
      </p:sp>
    </p:spTree>
    <p:extLst>
      <p:ext uri="{BB962C8B-B14F-4D97-AF65-F5344CB8AC3E}">
        <p14:creationId xmlns:p14="http://schemas.microsoft.com/office/powerpoint/2010/main" val="4601680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7DB845-C97C-4549-9F6F-EB2A17991263}"/>
              </a:ext>
            </a:extLst>
          </p:cNvPr>
          <p:cNvSpPr>
            <a:spLocks noGrp="1"/>
          </p:cNvSpPr>
          <p:nvPr>
            <p:ph type="dt" sz="half" idx="10"/>
          </p:nvPr>
        </p:nvSpPr>
        <p:spPr/>
        <p:txBody>
          <a:bodyPr/>
          <a:lstStyle/>
          <a:p>
            <a:fld id="{804A86F5-AFF2-4BB5-B4F8-18327348C569}" type="datetimeFigureOut">
              <a:rPr lang="en-US" smtClean="0"/>
              <a:t>2/23/2022</a:t>
            </a:fld>
            <a:endParaRPr lang="en-US"/>
          </a:p>
        </p:txBody>
      </p:sp>
      <p:sp>
        <p:nvSpPr>
          <p:cNvPr id="3" name="Footer Placeholder 2">
            <a:extLst>
              <a:ext uri="{FF2B5EF4-FFF2-40B4-BE49-F238E27FC236}">
                <a16:creationId xmlns:a16="http://schemas.microsoft.com/office/drawing/2014/main" id="{FD780877-53B8-4CAE-A0E6-5C8B2EE2D7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89C3D1-9D66-4466-AACC-29372E3F0F5A}"/>
              </a:ext>
            </a:extLst>
          </p:cNvPr>
          <p:cNvSpPr>
            <a:spLocks noGrp="1"/>
          </p:cNvSpPr>
          <p:nvPr>
            <p:ph type="sldNum" sz="quarter" idx="12"/>
          </p:nvPr>
        </p:nvSpPr>
        <p:spPr/>
        <p:txBody>
          <a:bodyPr/>
          <a:lstStyle/>
          <a:p>
            <a:fld id="{B338C930-273C-4EC3-9CA4-80D8A696D765}" type="slidenum">
              <a:rPr lang="en-US" smtClean="0"/>
              <a:t>‹#›</a:t>
            </a:fld>
            <a:endParaRPr lang="en-US"/>
          </a:p>
        </p:txBody>
      </p:sp>
    </p:spTree>
    <p:extLst>
      <p:ext uri="{BB962C8B-B14F-4D97-AF65-F5344CB8AC3E}">
        <p14:creationId xmlns:p14="http://schemas.microsoft.com/office/powerpoint/2010/main" val="29236890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C5D03-1E0D-4EFA-8CD8-2085BCBEE1E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C40AAF1-6CFA-432B-8BF4-513144F101C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32FDD-6235-48C6-9A02-C0EAB9E2494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0DD4B8A-0EE0-4602-800B-5914E9B5CB95}"/>
              </a:ext>
            </a:extLst>
          </p:cNvPr>
          <p:cNvSpPr>
            <a:spLocks noGrp="1"/>
          </p:cNvSpPr>
          <p:nvPr>
            <p:ph type="dt" sz="half" idx="10"/>
          </p:nvPr>
        </p:nvSpPr>
        <p:spPr/>
        <p:txBody>
          <a:bodyPr/>
          <a:lstStyle/>
          <a:p>
            <a:fld id="{804A86F5-AFF2-4BB5-B4F8-18327348C569}" type="datetimeFigureOut">
              <a:rPr lang="en-US" smtClean="0"/>
              <a:t>2/23/2022</a:t>
            </a:fld>
            <a:endParaRPr lang="en-US"/>
          </a:p>
        </p:txBody>
      </p:sp>
      <p:sp>
        <p:nvSpPr>
          <p:cNvPr id="6" name="Footer Placeholder 5">
            <a:extLst>
              <a:ext uri="{FF2B5EF4-FFF2-40B4-BE49-F238E27FC236}">
                <a16:creationId xmlns:a16="http://schemas.microsoft.com/office/drawing/2014/main" id="{F05CEB0E-5F3E-4138-8DDA-E5E447B509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EF59E-99DF-434A-875C-A568FAA4E2F4}"/>
              </a:ext>
            </a:extLst>
          </p:cNvPr>
          <p:cNvSpPr>
            <a:spLocks noGrp="1"/>
          </p:cNvSpPr>
          <p:nvPr>
            <p:ph type="sldNum" sz="quarter" idx="12"/>
          </p:nvPr>
        </p:nvSpPr>
        <p:spPr/>
        <p:txBody>
          <a:bodyPr/>
          <a:lstStyle/>
          <a:p>
            <a:fld id="{B338C930-273C-4EC3-9CA4-80D8A696D765}" type="slidenum">
              <a:rPr lang="en-US" smtClean="0"/>
              <a:t>‹#›</a:t>
            </a:fld>
            <a:endParaRPr lang="en-US"/>
          </a:p>
        </p:txBody>
      </p:sp>
    </p:spTree>
    <p:extLst>
      <p:ext uri="{BB962C8B-B14F-4D97-AF65-F5344CB8AC3E}">
        <p14:creationId xmlns:p14="http://schemas.microsoft.com/office/powerpoint/2010/main" val="37171987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8B5CB-C209-4371-BF03-C45E4747341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A517BF-B985-4200-8E7C-4CCEB2872C4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DA9A39A-AE97-4C2D-B3A4-8F6A9843966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A16A6D2-A2A4-467C-A277-CA95330AD3ED}"/>
              </a:ext>
            </a:extLst>
          </p:cNvPr>
          <p:cNvSpPr>
            <a:spLocks noGrp="1"/>
          </p:cNvSpPr>
          <p:nvPr>
            <p:ph type="dt" sz="half" idx="10"/>
          </p:nvPr>
        </p:nvSpPr>
        <p:spPr/>
        <p:txBody>
          <a:bodyPr/>
          <a:lstStyle/>
          <a:p>
            <a:fld id="{804A86F5-AFF2-4BB5-B4F8-18327348C569}" type="datetimeFigureOut">
              <a:rPr lang="en-US" smtClean="0"/>
              <a:t>2/23/2022</a:t>
            </a:fld>
            <a:endParaRPr lang="en-US"/>
          </a:p>
        </p:txBody>
      </p:sp>
      <p:sp>
        <p:nvSpPr>
          <p:cNvPr id="6" name="Footer Placeholder 5">
            <a:extLst>
              <a:ext uri="{FF2B5EF4-FFF2-40B4-BE49-F238E27FC236}">
                <a16:creationId xmlns:a16="http://schemas.microsoft.com/office/drawing/2014/main" id="{E8B91C04-807F-4ABD-9D05-467965129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DB7157-FEAD-47D2-822D-13667C24235E}"/>
              </a:ext>
            </a:extLst>
          </p:cNvPr>
          <p:cNvSpPr>
            <a:spLocks noGrp="1"/>
          </p:cNvSpPr>
          <p:nvPr>
            <p:ph type="sldNum" sz="quarter" idx="12"/>
          </p:nvPr>
        </p:nvSpPr>
        <p:spPr/>
        <p:txBody>
          <a:bodyPr/>
          <a:lstStyle/>
          <a:p>
            <a:fld id="{B338C930-273C-4EC3-9CA4-80D8A696D765}" type="slidenum">
              <a:rPr lang="en-US" smtClean="0"/>
              <a:t>‹#›</a:t>
            </a:fld>
            <a:endParaRPr lang="en-US"/>
          </a:p>
        </p:txBody>
      </p:sp>
    </p:spTree>
    <p:extLst>
      <p:ext uri="{BB962C8B-B14F-4D97-AF65-F5344CB8AC3E}">
        <p14:creationId xmlns:p14="http://schemas.microsoft.com/office/powerpoint/2010/main" val="8960425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9B3B7-E244-446E-9D57-4EC0DB7DAF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42C47A-88BA-4AA4-9318-7501278EE0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1F8C42-62CE-4008-AF3F-2D7F63C8FA11}"/>
              </a:ext>
            </a:extLst>
          </p:cNvPr>
          <p:cNvSpPr>
            <a:spLocks noGrp="1"/>
          </p:cNvSpPr>
          <p:nvPr>
            <p:ph type="dt" sz="half" idx="10"/>
          </p:nvPr>
        </p:nvSpPr>
        <p:spPr/>
        <p:txBody>
          <a:bodyPr/>
          <a:lstStyle/>
          <a:p>
            <a:fld id="{804A86F5-AFF2-4BB5-B4F8-18327348C569}" type="datetimeFigureOut">
              <a:rPr lang="en-US" smtClean="0"/>
              <a:t>2/23/2022</a:t>
            </a:fld>
            <a:endParaRPr lang="en-US"/>
          </a:p>
        </p:txBody>
      </p:sp>
      <p:sp>
        <p:nvSpPr>
          <p:cNvPr id="5" name="Footer Placeholder 4">
            <a:extLst>
              <a:ext uri="{FF2B5EF4-FFF2-40B4-BE49-F238E27FC236}">
                <a16:creationId xmlns:a16="http://schemas.microsoft.com/office/drawing/2014/main" id="{A12F5D6E-65CF-42CF-9B12-B099CE41A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10F45-F902-428A-8ACE-BC5648202A82}"/>
              </a:ext>
            </a:extLst>
          </p:cNvPr>
          <p:cNvSpPr>
            <a:spLocks noGrp="1"/>
          </p:cNvSpPr>
          <p:nvPr>
            <p:ph type="sldNum" sz="quarter" idx="12"/>
          </p:nvPr>
        </p:nvSpPr>
        <p:spPr/>
        <p:txBody>
          <a:bodyPr/>
          <a:lstStyle/>
          <a:p>
            <a:fld id="{B338C930-273C-4EC3-9CA4-80D8A696D765}" type="slidenum">
              <a:rPr lang="en-US" smtClean="0"/>
              <a:t>‹#›</a:t>
            </a:fld>
            <a:endParaRPr lang="en-US"/>
          </a:p>
        </p:txBody>
      </p:sp>
    </p:spTree>
    <p:extLst>
      <p:ext uri="{BB962C8B-B14F-4D97-AF65-F5344CB8AC3E}">
        <p14:creationId xmlns:p14="http://schemas.microsoft.com/office/powerpoint/2010/main" val="42082063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jpg"/><Relationship Id="rId5" Type="http://schemas.openxmlformats.org/officeDocument/2006/relationships/theme" Target="../theme/theme10.xml"/><Relationship Id="rId4" Type="http://schemas.openxmlformats.org/officeDocument/2006/relationships/slideLayout" Target="../slideLayouts/slideLayout3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jpg"/><Relationship Id="rId5" Type="http://schemas.openxmlformats.org/officeDocument/2006/relationships/theme" Target="../theme/theme11.xml"/><Relationship Id="rId4"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jpg"/><Relationship Id="rId5" Type="http://schemas.openxmlformats.org/officeDocument/2006/relationships/theme" Target="../theme/theme12.xml"/><Relationship Id="rId4" Type="http://schemas.openxmlformats.org/officeDocument/2006/relationships/slideLayout" Target="../slideLayouts/slideLayout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7.emf"/><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5" Type="http://schemas.openxmlformats.org/officeDocument/2006/relationships/theme" Target="../theme/theme14.xml"/><Relationship Id="rId4" Type="http://schemas.openxmlformats.org/officeDocument/2006/relationships/slideLayout" Target="../slideLayouts/slideLayout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8.emf"/><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7.emf"/><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1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7.emf"/><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9.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5.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6.xml"/><Relationship Id="rId4"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03178D-84EE-4CB8-A279-6A93DE17BCD8}" type="slidenum">
              <a:rPr lang="en-US" smtClean="0"/>
              <a:t>‹#›</a:t>
            </a:fld>
            <a:endParaRPr lang="en-US" dirty="0"/>
          </a:p>
        </p:txBody>
      </p:sp>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674" r:id="rId5"/>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Tree>
    <p:extLst>
      <p:ext uri="{BB962C8B-B14F-4D97-AF65-F5344CB8AC3E}">
        <p14:creationId xmlns:p14="http://schemas.microsoft.com/office/powerpoint/2010/main" val="1621171458"/>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Tree>
    <p:extLst>
      <p:ext uri="{BB962C8B-B14F-4D97-AF65-F5344CB8AC3E}">
        <p14:creationId xmlns:p14="http://schemas.microsoft.com/office/powerpoint/2010/main" val="3700805683"/>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10790" y="439717"/>
            <a:ext cx="3979628" cy="1089329"/>
          </a:xfrm>
          <a:prstGeom prst="rect">
            <a:avLst/>
          </a:prstGeom>
        </p:spPr>
      </p:pic>
    </p:spTree>
    <p:extLst>
      <p:ext uri="{BB962C8B-B14F-4D97-AF65-F5344CB8AC3E}">
        <p14:creationId xmlns:p14="http://schemas.microsoft.com/office/powerpoint/2010/main" val="2710886609"/>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28148"/>
            <a:ext cx="7886700" cy="47282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B3310C24-589F-F340-B891-1A5FCE3EA9B9}"/>
              </a:ext>
            </a:extLst>
          </p:cNvPr>
          <p:cNvSpPr>
            <a:spLocks noGrp="1"/>
          </p:cNvSpPr>
          <p:nvPr>
            <p:ph type="title"/>
          </p:nvPr>
        </p:nvSpPr>
        <p:spPr>
          <a:xfrm>
            <a:off x="628650" y="366185"/>
            <a:ext cx="7524750" cy="1325033"/>
          </a:xfrm>
          <a:prstGeom prst="rect">
            <a:avLst/>
          </a:prstGeom>
        </p:spPr>
        <p:txBody>
          <a:bodyPr vert="horz" lIns="91440" tIns="45720" rIns="91440" bIns="45720" rtlCol="0" anchor="ctr">
            <a:normAutofit/>
          </a:bodyPr>
          <a:lstStyle/>
          <a:p>
            <a:r>
              <a:rPr lang="en-US" dirty="0"/>
              <a:t>Click to edit Master title style</a:t>
            </a:r>
          </a:p>
        </p:txBody>
      </p:sp>
      <p:sp>
        <p:nvSpPr>
          <p:cNvPr id="2" name="TextBox 1">
            <a:extLst>
              <a:ext uri="{FF2B5EF4-FFF2-40B4-BE49-F238E27FC236}">
                <a16:creationId xmlns:a16="http://schemas.microsoft.com/office/drawing/2014/main" id="{D0C5A525-CEB5-401C-88F5-7DA176501986}"/>
              </a:ext>
            </a:extLst>
          </p:cNvPr>
          <p:cNvSpPr txBox="1"/>
          <p:nvPr userDrawn="1"/>
        </p:nvSpPr>
        <p:spPr>
          <a:xfrm>
            <a:off x="8794802" y="6535124"/>
            <a:ext cx="466049" cy="230832"/>
          </a:xfrm>
          <a:prstGeom prst="rect">
            <a:avLst/>
          </a:prstGeom>
          <a:noFill/>
        </p:spPr>
        <p:txBody>
          <a:bodyPr wrap="square" rtlCol="0">
            <a:spAutoFit/>
          </a:bodyPr>
          <a:lstStyle/>
          <a:p>
            <a:pPr algn="l"/>
            <a:fld id="{A1A8087B-9C9D-448B-A9E8-A5E8B8B6C022}" type="slidenum">
              <a:rPr lang="en-US" sz="900" baseline="0" smtClean="0">
                <a:solidFill>
                  <a:schemeClr val="accent2"/>
                </a:solidFill>
                <a:latin typeface="+mj-lt"/>
              </a:rPr>
              <a:pPr algn="l"/>
              <a:t>‹#›</a:t>
            </a:fld>
            <a:endParaRPr lang="en-US" sz="900" baseline="0" dirty="0">
              <a:solidFill>
                <a:schemeClr val="accent2"/>
              </a:solidFill>
              <a:latin typeface="+mj-lt"/>
            </a:endParaRPr>
          </a:p>
        </p:txBody>
      </p:sp>
    </p:spTree>
    <p:extLst>
      <p:ext uri="{BB962C8B-B14F-4D97-AF65-F5344CB8AC3E}">
        <p14:creationId xmlns:p14="http://schemas.microsoft.com/office/powerpoint/2010/main" val="1511901693"/>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 id="2147484459" r:id="rId13"/>
  </p:sldLayoutIdLst>
  <p:txStyles>
    <p:titleStyle>
      <a:lvl1pPr algn="l" defTabSz="685800" rtl="0" eaLnBrk="1" latinLnBrk="0" hangingPunct="1">
        <a:lnSpc>
          <a:spcPct val="90000"/>
        </a:lnSpc>
        <a:spcBef>
          <a:spcPct val="0"/>
        </a:spcBef>
        <a:buNone/>
        <a:defRPr sz="4400" b="1" i="0" kern="1200" baseline="0">
          <a:solidFill>
            <a:schemeClr val="accent1"/>
          </a:solidFill>
          <a:latin typeface="Cambria" panose="02040503050406030204" pitchFamily="18" charset="0"/>
          <a:ea typeface="+mj-ea"/>
          <a:cs typeface="+mj-cs"/>
        </a:defRPr>
      </a:lvl1pPr>
    </p:titleStyle>
    <p:bodyStyle>
      <a:lvl1pPr marL="0" indent="0" algn="l" defTabSz="685800" rtl="0" eaLnBrk="1" latinLnBrk="0" hangingPunct="1">
        <a:lnSpc>
          <a:spcPct val="90000"/>
        </a:lnSpc>
        <a:spcBef>
          <a:spcPts val="1800"/>
        </a:spcBef>
        <a:spcAft>
          <a:spcPts val="600"/>
        </a:spcAft>
        <a:buFont typeface="System Font Regular"/>
        <a:buChar char="​"/>
        <a:defRPr sz="2400" b="1" i="0" kern="1200" baseline="0">
          <a:solidFill>
            <a:schemeClr val="accent1"/>
          </a:solidFill>
          <a:latin typeface="Cambria" panose="02040503050406030204" pitchFamily="18" charset="0"/>
          <a:ea typeface="+mn-ea"/>
          <a:cs typeface="+mn-cs"/>
        </a:defRPr>
      </a:lvl1pPr>
      <a:lvl2pPr marL="342900" indent="-334963" algn="l" defTabSz="685800" rtl="0" eaLnBrk="1" latinLnBrk="0" hangingPunct="1">
        <a:lnSpc>
          <a:spcPct val="90000"/>
        </a:lnSpc>
        <a:spcBef>
          <a:spcPts val="375"/>
        </a:spcBef>
        <a:spcAft>
          <a:spcPts val="375"/>
        </a:spcAft>
        <a:buClr>
          <a:schemeClr val="accent6"/>
        </a:buClr>
        <a:buSzPct val="80000"/>
        <a:buFont typeface="Cambria" panose="02040503050406030204" pitchFamily="18" charset="0"/>
        <a:buChar char="▶"/>
        <a:tabLst/>
        <a:defRPr sz="2000" b="0" i="0" kern="1200" baseline="0">
          <a:solidFill>
            <a:schemeClr val="accent1"/>
          </a:solidFill>
          <a:latin typeface="Cambria" panose="02040503050406030204" pitchFamily="18" charset="0"/>
          <a:ea typeface="+mn-ea"/>
          <a:cs typeface="+mn-cs"/>
        </a:defRPr>
      </a:lvl2pPr>
      <a:lvl3pPr marL="519113" indent="-200025" algn="l" defTabSz="685800" rtl="0" eaLnBrk="1" latinLnBrk="0" hangingPunct="1">
        <a:lnSpc>
          <a:spcPct val="100000"/>
        </a:lnSpc>
        <a:spcBef>
          <a:spcPts val="375"/>
        </a:spcBef>
        <a:spcAft>
          <a:spcPts val="0"/>
        </a:spcAft>
        <a:buClr>
          <a:schemeClr val="accent2"/>
        </a:buClr>
        <a:buFont typeface="System Font Regular"/>
        <a:buChar char="▸"/>
        <a:tabLst/>
        <a:defRPr sz="2000" b="0" i="0" kern="1200" baseline="0">
          <a:solidFill>
            <a:schemeClr val="accent1"/>
          </a:solidFill>
          <a:latin typeface="Cambria" panose="02040503050406030204" pitchFamily="18" charset="0"/>
          <a:ea typeface="+mn-ea"/>
          <a:cs typeface="+mn-cs"/>
        </a:defRPr>
      </a:lvl3pPr>
      <a:lvl4pPr marL="742950" indent="-171450" algn="l" defTabSz="685800" rtl="0" eaLnBrk="1" latinLnBrk="0" hangingPunct="1">
        <a:lnSpc>
          <a:spcPct val="100000"/>
        </a:lnSpc>
        <a:spcBef>
          <a:spcPts val="375"/>
        </a:spcBef>
        <a:spcAft>
          <a:spcPts val="300"/>
        </a:spcAft>
        <a:buClr>
          <a:schemeClr val="accent4"/>
        </a:buClr>
        <a:buSzPct val="85000"/>
        <a:buFont typeface="Lucida Grande" panose="020B0600040502020204" pitchFamily="34" charset="0"/>
        <a:buChar char="▪"/>
        <a:tabLst/>
        <a:defRPr sz="1800" b="0" i="0" kern="1200" baseline="0">
          <a:solidFill>
            <a:schemeClr val="accent1"/>
          </a:solidFill>
          <a:latin typeface="Cambria" panose="02040503050406030204" pitchFamily="18" charset="0"/>
          <a:ea typeface="+mn-ea"/>
          <a:cs typeface="+mn-cs"/>
        </a:defRPr>
      </a:lvl4pPr>
      <a:lvl5pPr marL="0" indent="0" algn="l" defTabSz="685800" rtl="0" eaLnBrk="1" latinLnBrk="0" hangingPunct="1">
        <a:lnSpc>
          <a:spcPct val="90000"/>
        </a:lnSpc>
        <a:spcBef>
          <a:spcPts val="1200"/>
        </a:spcBef>
        <a:spcAft>
          <a:spcPts val="1200"/>
        </a:spcAft>
        <a:buFont typeface="System Font Regular"/>
        <a:buChar char="​"/>
        <a:defRPr sz="2800" b="0" i="1" kern="1200" baseline="0">
          <a:solidFill>
            <a:schemeClr val="accent2"/>
          </a:solidFill>
          <a:latin typeface="Cambria" panose="02040503050406030204" pitchFamily="18" charset="0"/>
          <a:ea typeface="+mn-ea"/>
          <a:cs typeface="+mn-cs"/>
        </a:defRPr>
      </a:lvl5pPr>
      <a:lvl6pPr marL="0" indent="0" algn="l" defTabSz="685800" rtl="0" eaLnBrk="1" latinLnBrk="0" hangingPunct="1">
        <a:lnSpc>
          <a:spcPct val="90000"/>
        </a:lnSpc>
        <a:spcBef>
          <a:spcPts val="375"/>
        </a:spcBef>
        <a:buFont typeface="System Font Regular"/>
        <a:buChar char="​"/>
        <a:defRPr sz="2400" b="0" i="0" kern="1200">
          <a:solidFill>
            <a:schemeClr val="accent6"/>
          </a:solidFill>
          <a:latin typeface="Orgon Slab Light" panose="02000503000000020004" pitchFamily="2" charset="77"/>
          <a:ea typeface="+mn-ea"/>
          <a:cs typeface="+mn-cs"/>
        </a:defRPr>
      </a:lvl6pPr>
      <a:lvl7pPr marL="0" indent="-457200" algn="l" defTabSz="685800" rtl="0" eaLnBrk="1" latinLnBrk="0" hangingPunct="1">
        <a:lnSpc>
          <a:spcPct val="90000"/>
        </a:lnSpc>
        <a:spcBef>
          <a:spcPts val="375"/>
        </a:spcBef>
        <a:buClr>
          <a:schemeClr val="accent3"/>
        </a:buClr>
        <a:buFont typeface=".Hiragino Kaku Gothic Interface W3"/>
        <a:buChar char="▷"/>
        <a:defRPr sz="2800" b="0" i="0" kern="1200">
          <a:solidFill>
            <a:schemeClr val="accent2"/>
          </a:solidFill>
          <a:latin typeface="Orgon Slab Light" panose="02000503000000020004" pitchFamily="2" charset="77"/>
          <a:ea typeface="+mn-ea"/>
          <a:cs typeface="+mn-cs"/>
        </a:defRPr>
      </a:lvl7pPr>
      <a:lvl8pPr marL="0" indent="-445770" algn="l" defTabSz="685800" rtl="0" eaLnBrk="1" latinLnBrk="0" hangingPunct="1">
        <a:lnSpc>
          <a:spcPct val="90000"/>
        </a:lnSpc>
        <a:spcBef>
          <a:spcPts val="375"/>
        </a:spcBef>
        <a:buClr>
          <a:schemeClr val="accent4"/>
        </a:buClr>
        <a:buFont typeface=".Hiragino Kaku Gothic Interface W3"/>
        <a:buChar char="◉"/>
        <a:defRPr sz="2400" b="0" i="0" kern="1200">
          <a:solidFill>
            <a:schemeClr val="bg2"/>
          </a:solidFill>
          <a:latin typeface="Orgon Slab Medium" panose="02000503000000020004" pitchFamily="2" charset="77"/>
          <a:ea typeface="+mn-ea"/>
          <a:cs typeface="+mn-cs"/>
        </a:defRPr>
      </a:lvl8pPr>
      <a:lvl9pPr marL="0" indent="0" algn="l" defTabSz="685800" rtl="0" eaLnBrk="1" latinLnBrk="0" hangingPunct="1">
        <a:lnSpc>
          <a:spcPct val="90000"/>
        </a:lnSpc>
        <a:spcBef>
          <a:spcPts val="375"/>
        </a:spcBef>
        <a:buFont typeface="System Font Regular"/>
        <a:buChar char="​"/>
        <a:defRPr sz="1400" b="0" i="0" kern="1200">
          <a:solidFill>
            <a:schemeClr val="tx1"/>
          </a:solidFill>
          <a:latin typeface="Orgon Slab Light" panose="02000503000000020004" pitchFamily="2" charset="77"/>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663792"/>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9C5D91-933B-364F-AAC6-128711C14B4C}"/>
              </a:ext>
            </a:extLst>
          </p:cNvPr>
          <p:cNvPicPr>
            <a:picLocks noChangeAspect="1"/>
          </p:cNvPicPr>
          <p:nvPr userDrawn="1"/>
        </p:nvPicPr>
        <p:blipFill rotWithShape="1">
          <a:blip r:embed="rId15"/>
          <a:srcRect t="84321"/>
          <a:stretch/>
        </p:blipFill>
        <p:spPr>
          <a:xfrm>
            <a:off x="0" y="5782733"/>
            <a:ext cx="9144000" cy="1075267"/>
          </a:xfrm>
          <a:prstGeom prst="rect">
            <a:avLst/>
          </a:prstGeom>
        </p:spPr>
      </p:pic>
      <p:sp>
        <p:nvSpPr>
          <p:cNvPr id="2" name="Title Placeholder 1"/>
          <p:cNvSpPr>
            <a:spLocks noGrp="1"/>
          </p:cNvSpPr>
          <p:nvPr>
            <p:ph type="title"/>
          </p:nvPr>
        </p:nvSpPr>
        <p:spPr>
          <a:xfrm>
            <a:off x="628650" y="365126"/>
            <a:ext cx="7886700" cy="9573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628149"/>
            <a:ext cx="7886700" cy="396831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bg1"/>
                </a:solidFill>
                <a:latin typeface="Orgon Slab" panose="02000503000000020004" pitchFamily="2" charset="77"/>
              </a:defRPr>
            </a:lvl1pPr>
          </a:lstStyle>
          <a:p>
            <a:fld id="{1CF77CCB-A837-3E49-BD58-C1431ED74FC9}" type="slidenum">
              <a:rPr lang="en-US" smtClean="0"/>
              <a:pPr/>
              <a:t>‹#›</a:t>
            </a:fld>
            <a:endParaRPr lang="en-US" dirty="0"/>
          </a:p>
        </p:txBody>
      </p:sp>
    </p:spTree>
    <p:extLst>
      <p:ext uri="{BB962C8B-B14F-4D97-AF65-F5344CB8AC3E}">
        <p14:creationId xmlns:p14="http://schemas.microsoft.com/office/powerpoint/2010/main" val="2205216845"/>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 id="2147484478" r:id="rId13"/>
  </p:sldLayoutIdLst>
  <p:txStyles>
    <p:titleStyle>
      <a:lvl1pPr algn="l" defTabSz="685800" rtl="0" eaLnBrk="1" latinLnBrk="0" hangingPunct="1">
        <a:lnSpc>
          <a:spcPct val="90000"/>
        </a:lnSpc>
        <a:spcBef>
          <a:spcPct val="0"/>
        </a:spcBef>
        <a:buNone/>
        <a:defRPr sz="4400" b="0" i="0" kern="1200">
          <a:solidFill>
            <a:schemeClr val="accent2"/>
          </a:solidFill>
          <a:latin typeface="Orgon Slab Medium" panose="02000503000000020004" pitchFamily="2" charset="77"/>
          <a:ea typeface="+mj-ea"/>
          <a:cs typeface="+mj-cs"/>
        </a:defRPr>
      </a:lvl1pPr>
    </p:titleStyle>
    <p:bodyStyle>
      <a:lvl1pPr marL="0" indent="0" algn="l" defTabSz="685800" rtl="0" eaLnBrk="1" latinLnBrk="0" hangingPunct="1">
        <a:lnSpc>
          <a:spcPct val="90000"/>
        </a:lnSpc>
        <a:spcBef>
          <a:spcPts val="1800"/>
        </a:spcBef>
        <a:spcAft>
          <a:spcPts val="600"/>
        </a:spcAft>
        <a:buFont typeface="System Font Regular"/>
        <a:buChar char="​"/>
        <a:defRPr sz="2400" b="0" i="0" kern="1200">
          <a:solidFill>
            <a:schemeClr val="accent6"/>
          </a:solidFill>
          <a:latin typeface="Orgon Slab Medium" panose="02000503000000020004" pitchFamily="2" charset="77"/>
          <a:ea typeface="+mn-ea"/>
          <a:cs typeface="+mn-cs"/>
        </a:defRPr>
      </a:lvl1pPr>
      <a:lvl2pPr marL="342900" indent="-334963" algn="l" defTabSz="685800" rtl="0" eaLnBrk="1" latinLnBrk="0" hangingPunct="1">
        <a:lnSpc>
          <a:spcPct val="90000"/>
        </a:lnSpc>
        <a:spcBef>
          <a:spcPts val="375"/>
        </a:spcBef>
        <a:spcAft>
          <a:spcPts val="375"/>
        </a:spcAft>
        <a:buClr>
          <a:schemeClr val="accent6"/>
        </a:buClr>
        <a:buSzPct val="80000"/>
        <a:buFont typeface="Lucida Grande" panose="020B0600040502020204" pitchFamily="34" charset="0"/>
        <a:buChar char="▶"/>
        <a:tabLst/>
        <a:defRPr sz="2000" b="0" i="0" kern="1200">
          <a:solidFill>
            <a:schemeClr val="accent2"/>
          </a:solidFill>
          <a:latin typeface="Orgon Slab" panose="02000503000000020004" pitchFamily="2" charset="77"/>
          <a:ea typeface="+mn-ea"/>
          <a:cs typeface="+mn-cs"/>
        </a:defRPr>
      </a:lvl2pPr>
      <a:lvl3pPr marL="519113" indent="-200025" algn="l" defTabSz="685800" rtl="0" eaLnBrk="1" latinLnBrk="0" hangingPunct="1">
        <a:lnSpc>
          <a:spcPct val="90000"/>
        </a:lnSpc>
        <a:spcBef>
          <a:spcPts val="375"/>
        </a:spcBef>
        <a:spcAft>
          <a:spcPts val="0"/>
        </a:spcAft>
        <a:buClr>
          <a:schemeClr val="accent2"/>
        </a:buClr>
        <a:buFont typeface="System Font Regular"/>
        <a:buChar char="▸"/>
        <a:tabLst/>
        <a:defRPr sz="2000" b="0" i="0" kern="1200">
          <a:solidFill>
            <a:schemeClr val="accent2"/>
          </a:solidFill>
          <a:latin typeface="Orgon Slab Light" panose="02000503000000020004" pitchFamily="2" charset="77"/>
          <a:ea typeface="+mn-ea"/>
          <a:cs typeface="+mn-cs"/>
        </a:defRPr>
      </a:lvl3pPr>
      <a:lvl4pPr marL="742950" indent="-171450" algn="l" defTabSz="685800" rtl="0" eaLnBrk="1" latinLnBrk="0" hangingPunct="1">
        <a:lnSpc>
          <a:spcPct val="90000"/>
        </a:lnSpc>
        <a:spcBef>
          <a:spcPts val="375"/>
        </a:spcBef>
        <a:spcAft>
          <a:spcPts val="300"/>
        </a:spcAft>
        <a:buClr>
          <a:schemeClr val="accent4"/>
        </a:buClr>
        <a:buSzPct val="85000"/>
        <a:buFont typeface="Lucida Grande" panose="020B0600040502020204" pitchFamily="34" charset="0"/>
        <a:buChar char="▪"/>
        <a:tabLst/>
        <a:defRPr sz="1800" b="0" i="0" kern="1200">
          <a:solidFill>
            <a:schemeClr val="accent2"/>
          </a:solidFill>
          <a:latin typeface="Orgon Slab Light" panose="02000503000000020004" pitchFamily="2" charset="77"/>
          <a:ea typeface="+mn-ea"/>
          <a:cs typeface="+mn-cs"/>
        </a:defRPr>
      </a:lvl4pPr>
      <a:lvl5pPr marL="0" indent="0" algn="l" defTabSz="685800" rtl="0" eaLnBrk="1" latinLnBrk="0" hangingPunct="1">
        <a:lnSpc>
          <a:spcPct val="90000"/>
        </a:lnSpc>
        <a:spcBef>
          <a:spcPts val="1200"/>
        </a:spcBef>
        <a:spcAft>
          <a:spcPts val="1200"/>
        </a:spcAft>
        <a:buFont typeface="System Font Regular"/>
        <a:buChar char="​"/>
        <a:defRPr sz="2800" b="0" i="1" kern="1200">
          <a:solidFill>
            <a:schemeClr val="accent2"/>
          </a:solidFill>
          <a:latin typeface="Orgon Slab Light" panose="02000503000000020004" pitchFamily="2" charset="77"/>
          <a:ea typeface="+mn-ea"/>
          <a:cs typeface="+mn-cs"/>
        </a:defRPr>
      </a:lvl5pPr>
      <a:lvl6pPr marL="0" indent="0" algn="l" defTabSz="685800" rtl="0" eaLnBrk="1" latinLnBrk="0" hangingPunct="1">
        <a:lnSpc>
          <a:spcPct val="90000"/>
        </a:lnSpc>
        <a:spcBef>
          <a:spcPts val="375"/>
        </a:spcBef>
        <a:buFont typeface="System Font Regular"/>
        <a:buChar char="​"/>
        <a:defRPr sz="2400" b="0" i="0" kern="1200">
          <a:solidFill>
            <a:schemeClr val="accent6"/>
          </a:solidFill>
          <a:latin typeface="Orgon Slab Light" panose="02000503000000020004" pitchFamily="2" charset="77"/>
          <a:ea typeface="+mn-ea"/>
          <a:cs typeface="+mn-cs"/>
        </a:defRPr>
      </a:lvl6pPr>
      <a:lvl7pPr marL="0" indent="-457200" algn="l" defTabSz="685800" rtl="0" eaLnBrk="1" latinLnBrk="0" hangingPunct="1">
        <a:lnSpc>
          <a:spcPct val="90000"/>
        </a:lnSpc>
        <a:spcBef>
          <a:spcPts val="375"/>
        </a:spcBef>
        <a:buClr>
          <a:schemeClr val="accent3"/>
        </a:buClr>
        <a:buFont typeface=".Hiragino Kaku Gothic Interface W3"/>
        <a:buChar char="▷"/>
        <a:defRPr sz="2800" b="0" i="0" kern="1200">
          <a:solidFill>
            <a:schemeClr val="accent2"/>
          </a:solidFill>
          <a:latin typeface="Orgon Slab Light" panose="02000503000000020004" pitchFamily="2" charset="77"/>
          <a:ea typeface="+mn-ea"/>
          <a:cs typeface="+mn-cs"/>
        </a:defRPr>
      </a:lvl7pPr>
      <a:lvl8pPr marL="0" indent="-445770" algn="l" defTabSz="685800" rtl="0" eaLnBrk="1" latinLnBrk="0" hangingPunct="1">
        <a:lnSpc>
          <a:spcPct val="90000"/>
        </a:lnSpc>
        <a:spcBef>
          <a:spcPts val="375"/>
        </a:spcBef>
        <a:buClr>
          <a:schemeClr val="accent4"/>
        </a:buClr>
        <a:buFont typeface=".Hiragino Kaku Gothic Interface W3"/>
        <a:buChar char="◉"/>
        <a:defRPr sz="2400" b="0" i="0" kern="1200">
          <a:solidFill>
            <a:schemeClr val="bg2"/>
          </a:solidFill>
          <a:latin typeface="Orgon Slab Medium" panose="02000503000000020004" pitchFamily="2" charset="77"/>
          <a:ea typeface="+mn-ea"/>
          <a:cs typeface="+mn-cs"/>
        </a:defRPr>
      </a:lvl8pPr>
      <a:lvl9pPr marL="0" indent="0" algn="l" defTabSz="685800" rtl="0" eaLnBrk="1" latinLnBrk="0" hangingPunct="1">
        <a:lnSpc>
          <a:spcPct val="90000"/>
        </a:lnSpc>
        <a:spcBef>
          <a:spcPts val="375"/>
        </a:spcBef>
        <a:buFont typeface="System Font Regular"/>
        <a:buChar char="​"/>
        <a:defRPr sz="1400" b="0" i="0" kern="1200">
          <a:solidFill>
            <a:schemeClr val="tx1"/>
          </a:solidFill>
          <a:latin typeface="Orgon Slab Light" panose="02000503000000020004" pitchFamily="2" charset="77"/>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28148"/>
            <a:ext cx="7886700" cy="47282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8">
            <a:extLst>
              <a:ext uri="{FF2B5EF4-FFF2-40B4-BE49-F238E27FC236}">
                <a16:creationId xmlns:a16="http://schemas.microsoft.com/office/drawing/2014/main" id="{B3310C24-589F-F340-B891-1A5FCE3EA9B9}"/>
              </a:ext>
            </a:extLst>
          </p:cNvPr>
          <p:cNvSpPr>
            <a:spLocks noGrp="1"/>
          </p:cNvSpPr>
          <p:nvPr>
            <p:ph type="title"/>
          </p:nvPr>
        </p:nvSpPr>
        <p:spPr>
          <a:xfrm>
            <a:off x="628650" y="366185"/>
            <a:ext cx="752475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TextBox 1">
            <a:extLst>
              <a:ext uri="{FF2B5EF4-FFF2-40B4-BE49-F238E27FC236}">
                <a16:creationId xmlns:a16="http://schemas.microsoft.com/office/drawing/2014/main" id="{D0C5A525-CEB5-401C-88F5-7DA176501986}"/>
              </a:ext>
            </a:extLst>
          </p:cNvPr>
          <p:cNvSpPr txBox="1"/>
          <p:nvPr userDrawn="1"/>
        </p:nvSpPr>
        <p:spPr>
          <a:xfrm>
            <a:off x="8794802" y="6535124"/>
            <a:ext cx="466049" cy="230832"/>
          </a:xfrm>
          <a:prstGeom prst="rect">
            <a:avLst/>
          </a:prstGeom>
          <a:noFill/>
        </p:spPr>
        <p:txBody>
          <a:bodyPr wrap="square" rtlCol="0">
            <a:spAutoFit/>
          </a:bodyPr>
          <a:lstStyle/>
          <a:p>
            <a:pPr algn="l"/>
            <a:fld id="{A1A8087B-9C9D-448B-A9E8-A5E8B8B6C022}" type="slidenum">
              <a:rPr lang="en-US" sz="900" baseline="0" smtClean="0">
                <a:solidFill>
                  <a:schemeClr val="accent2"/>
                </a:solidFill>
                <a:latin typeface="+mj-lt"/>
              </a:rPr>
              <a:pPr algn="l"/>
              <a:t>‹#›</a:t>
            </a:fld>
            <a:endParaRPr lang="en-US" sz="900" baseline="0" dirty="0">
              <a:solidFill>
                <a:schemeClr val="accent2"/>
              </a:solidFill>
              <a:latin typeface="+mj-lt"/>
            </a:endParaRPr>
          </a:p>
        </p:txBody>
      </p:sp>
    </p:spTree>
    <p:extLst>
      <p:ext uri="{BB962C8B-B14F-4D97-AF65-F5344CB8AC3E}">
        <p14:creationId xmlns:p14="http://schemas.microsoft.com/office/powerpoint/2010/main" val="2392621629"/>
      </p:ext>
    </p:extLst>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 id="2147484503" r:id="rId12"/>
    <p:sldLayoutId id="2147484504" r:id="rId13"/>
  </p:sldLayoutIdLst>
  <p:txStyles>
    <p:titleStyle>
      <a:lvl1pPr algn="l" defTabSz="685800" rtl="0" eaLnBrk="1" latinLnBrk="0" hangingPunct="1">
        <a:lnSpc>
          <a:spcPct val="90000"/>
        </a:lnSpc>
        <a:spcBef>
          <a:spcPct val="0"/>
        </a:spcBef>
        <a:buNone/>
        <a:defRPr sz="4400" b="1" i="0" kern="1200" baseline="0">
          <a:solidFill>
            <a:schemeClr val="accent1"/>
          </a:solidFill>
          <a:latin typeface="Cambria" panose="02040503050406030204" pitchFamily="18" charset="0"/>
          <a:ea typeface="+mj-ea"/>
          <a:cs typeface="+mj-cs"/>
        </a:defRPr>
      </a:lvl1pPr>
    </p:titleStyle>
    <p:bodyStyle>
      <a:lvl1pPr marL="0" indent="0" algn="l" defTabSz="685800" rtl="0" eaLnBrk="1" latinLnBrk="0" hangingPunct="1">
        <a:lnSpc>
          <a:spcPct val="90000"/>
        </a:lnSpc>
        <a:spcBef>
          <a:spcPts val="1800"/>
        </a:spcBef>
        <a:spcAft>
          <a:spcPts val="600"/>
        </a:spcAft>
        <a:buFont typeface="System Font Regular"/>
        <a:buChar char="​"/>
        <a:defRPr sz="2400" b="1" i="0" kern="1200" baseline="0">
          <a:solidFill>
            <a:schemeClr val="accent1"/>
          </a:solidFill>
          <a:latin typeface="Cambria" panose="02040503050406030204" pitchFamily="18" charset="0"/>
          <a:ea typeface="+mn-ea"/>
          <a:cs typeface="+mn-cs"/>
        </a:defRPr>
      </a:lvl1pPr>
      <a:lvl2pPr marL="342900" indent="-334963" algn="l" defTabSz="685800" rtl="0" eaLnBrk="1" latinLnBrk="0" hangingPunct="1">
        <a:lnSpc>
          <a:spcPct val="90000"/>
        </a:lnSpc>
        <a:spcBef>
          <a:spcPts val="375"/>
        </a:spcBef>
        <a:spcAft>
          <a:spcPts val="375"/>
        </a:spcAft>
        <a:buClr>
          <a:schemeClr val="accent6"/>
        </a:buClr>
        <a:buSzPct val="80000"/>
        <a:buFont typeface="Cambria" panose="02040503050406030204" pitchFamily="18" charset="0"/>
        <a:buChar char="▶"/>
        <a:tabLst/>
        <a:defRPr sz="2000" b="0" i="0" kern="1200" baseline="0">
          <a:solidFill>
            <a:schemeClr val="accent1"/>
          </a:solidFill>
          <a:latin typeface="Cambria" panose="02040503050406030204" pitchFamily="18" charset="0"/>
          <a:ea typeface="+mn-ea"/>
          <a:cs typeface="+mn-cs"/>
        </a:defRPr>
      </a:lvl2pPr>
      <a:lvl3pPr marL="519113" indent="-200025" algn="l" defTabSz="685800" rtl="0" eaLnBrk="1" latinLnBrk="0" hangingPunct="1">
        <a:lnSpc>
          <a:spcPct val="100000"/>
        </a:lnSpc>
        <a:spcBef>
          <a:spcPts val="375"/>
        </a:spcBef>
        <a:spcAft>
          <a:spcPts val="0"/>
        </a:spcAft>
        <a:buClr>
          <a:schemeClr val="accent2"/>
        </a:buClr>
        <a:buFont typeface="System Font Regular"/>
        <a:buChar char="▸"/>
        <a:tabLst/>
        <a:defRPr sz="2000" b="0" i="0" kern="1200" baseline="0">
          <a:solidFill>
            <a:schemeClr val="accent1"/>
          </a:solidFill>
          <a:latin typeface="Cambria" panose="02040503050406030204" pitchFamily="18" charset="0"/>
          <a:ea typeface="+mn-ea"/>
          <a:cs typeface="+mn-cs"/>
        </a:defRPr>
      </a:lvl3pPr>
      <a:lvl4pPr marL="742950" indent="-171450" algn="l" defTabSz="685800" rtl="0" eaLnBrk="1" latinLnBrk="0" hangingPunct="1">
        <a:lnSpc>
          <a:spcPct val="100000"/>
        </a:lnSpc>
        <a:spcBef>
          <a:spcPts val="375"/>
        </a:spcBef>
        <a:spcAft>
          <a:spcPts val="300"/>
        </a:spcAft>
        <a:buClr>
          <a:schemeClr val="accent4"/>
        </a:buClr>
        <a:buSzPct val="85000"/>
        <a:buFont typeface="Lucida Grande" panose="020B0600040502020204" pitchFamily="34" charset="0"/>
        <a:buChar char="▪"/>
        <a:tabLst/>
        <a:defRPr sz="1800" b="0" i="0" kern="1200" baseline="0">
          <a:solidFill>
            <a:schemeClr val="accent1"/>
          </a:solidFill>
          <a:latin typeface="Cambria" panose="02040503050406030204" pitchFamily="18" charset="0"/>
          <a:ea typeface="+mn-ea"/>
          <a:cs typeface="+mn-cs"/>
        </a:defRPr>
      </a:lvl4pPr>
      <a:lvl5pPr marL="0" indent="0" algn="l" defTabSz="685800" rtl="0" eaLnBrk="1" latinLnBrk="0" hangingPunct="1">
        <a:lnSpc>
          <a:spcPct val="90000"/>
        </a:lnSpc>
        <a:spcBef>
          <a:spcPts val="1200"/>
        </a:spcBef>
        <a:spcAft>
          <a:spcPts val="1200"/>
        </a:spcAft>
        <a:buFont typeface="System Font Regular"/>
        <a:buChar char="​"/>
        <a:defRPr sz="2800" b="0" i="1" kern="1200" baseline="0">
          <a:solidFill>
            <a:schemeClr val="accent2"/>
          </a:solidFill>
          <a:latin typeface="Cambria" panose="02040503050406030204" pitchFamily="18" charset="0"/>
          <a:ea typeface="+mn-ea"/>
          <a:cs typeface="+mn-cs"/>
        </a:defRPr>
      </a:lvl5pPr>
      <a:lvl6pPr marL="0" indent="0" algn="l" defTabSz="685800" rtl="0" eaLnBrk="1" latinLnBrk="0" hangingPunct="1">
        <a:lnSpc>
          <a:spcPct val="90000"/>
        </a:lnSpc>
        <a:spcBef>
          <a:spcPts val="375"/>
        </a:spcBef>
        <a:buFont typeface="System Font Regular"/>
        <a:buChar char="​"/>
        <a:defRPr sz="2400" b="0" i="0" kern="1200">
          <a:solidFill>
            <a:schemeClr val="accent6"/>
          </a:solidFill>
          <a:latin typeface="Orgon Slab Light" panose="02000503000000020004" pitchFamily="2" charset="77"/>
          <a:ea typeface="+mn-ea"/>
          <a:cs typeface="+mn-cs"/>
        </a:defRPr>
      </a:lvl6pPr>
      <a:lvl7pPr marL="0" indent="-457200" algn="l" defTabSz="685800" rtl="0" eaLnBrk="1" latinLnBrk="0" hangingPunct="1">
        <a:lnSpc>
          <a:spcPct val="90000"/>
        </a:lnSpc>
        <a:spcBef>
          <a:spcPts val="375"/>
        </a:spcBef>
        <a:buClr>
          <a:schemeClr val="accent3"/>
        </a:buClr>
        <a:buFont typeface=".Hiragino Kaku Gothic Interface W3"/>
        <a:buChar char="▷"/>
        <a:defRPr sz="2800" b="0" i="0" kern="1200">
          <a:solidFill>
            <a:schemeClr val="accent2"/>
          </a:solidFill>
          <a:latin typeface="Orgon Slab Light" panose="02000503000000020004" pitchFamily="2" charset="77"/>
          <a:ea typeface="+mn-ea"/>
          <a:cs typeface="+mn-cs"/>
        </a:defRPr>
      </a:lvl7pPr>
      <a:lvl8pPr marL="0" indent="-445770" algn="l" defTabSz="685800" rtl="0" eaLnBrk="1" latinLnBrk="0" hangingPunct="1">
        <a:lnSpc>
          <a:spcPct val="90000"/>
        </a:lnSpc>
        <a:spcBef>
          <a:spcPts val="375"/>
        </a:spcBef>
        <a:buClr>
          <a:schemeClr val="accent4"/>
        </a:buClr>
        <a:buFont typeface=".Hiragino Kaku Gothic Interface W3"/>
        <a:buChar char="◉"/>
        <a:defRPr sz="2400" b="0" i="0" kern="1200">
          <a:solidFill>
            <a:schemeClr val="bg2"/>
          </a:solidFill>
          <a:latin typeface="Orgon Slab Medium" panose="02000503000000020004" pitchFamily="2" charset="77"/>
          <a:ea typeface="+mn-ea"/>
          <a:cs typeface="+mn-cs"/>
        </a:defRPr>
      </a:lvl8pPr>
      <a:lvl9pPr marL="0" indent="0" algn="l" defTabSz="685800" rtl="0" eaLnBrk="1" latinLnBrk="0" hangingPunct="1">
        <a:lnSpc>
          <a:spcPct val="90000"/>
        </a:lnSpc>
        <a:spcBef>
          <a:spcPts val="375"/>
        </a:spcBef>
        <a:buFont typeface="System Font Regular"/>
        <a:buChar char="​"/>
        <a:defRPr sz="1400" b="0" i="0" kern="1200">
          <a:solidFill>
            <a:schemeClr val="tx1"/>
          </a:solidFill>
          <a:latin typeface="Orgon Slab Light" panose="02000503000000020004" pitchFamily="2" charset="77"/>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8BD4D9-DDBD-4A00-AA14-12E3FA6C77A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971E68-448F-4E2D-A47E-60FBC61939F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4B251-CDB9-4275-B15A-9AEF54D2D4A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04A86F5-AFF2-4BB5-B4F8-18327348C569}" type="datetimeFigureOut">
              <a:rPr lang="en-US" smtClean="0"/>
              <a:t>2/23/2022</a:t>
            </a:fld>
            <a:endParaRPr lang="en-US"/>
          </a:p>
        </p:txBody>
      </p:sp>
      <p:sp>
        <p:nvSpPr>
          <p:cNvPr id="5" name="Footer Placeholder 4">
            <a:extLst>
              <a:ext uri="{FF2B5EF4-FFF2-40B4-BE49-F238E27FC236}">
                <a16:creationId xmlns:a16="http://schemas.microsoft.com/office/drawing/2014/main" id="{E95FEFDA-BC39-4D0D-9CFD-0E4273A6558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743200-7753-463A-B530-C2037D5EFAC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338C930-273C-4EC3-9CA4-80D8A696D765}" type="slidenum">
              <a:rPr lang="en-US" smtClean="0"/>
              <a:t>‹#›</a:t>
            </a:fld>
            <a:endParaRPr lang="en-US"/>
          </a:p>
        </p:txBody>
      </p:sp>
    </p:spTree>
    <p:extLst>
      <p:ext uri="{BB962C8B-B14F-4D97-AF65-F5344CB8AC3E}">
        <p14:creationId xmlns:p14="http://schemas.microsoft.com/office/powerpoint/2010/main" val="566312845"/>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 id="21474845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28150"/>
            <a:ext cx="7886700" cy="47282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8">
            <a:extLst>
              <a:ext uri="{FF2B5EF4-FFF2-40B4-BE49-F238E27FC236}">
                <a16:creationId xmlns:a16="http://schemas.microsoft.com/office/drawing/2014/main" id="{B3310C24-589F-F340-B891-1A5FCE3EA9B9}"/>
              </a:ext>
            </a:extLst>
          </p:cNvPr>
          <p:cNvSpPr>
            <a:spLocks noGrp="1"/>
          </p:cNvSpPr>
          <p:nvPr>
            <p:ph type="title"/>
          </p:nvPr>
        </p:nvSpPr>
        <p:spPr>
          <a:xfrm>
            <a:off x="628650" y="366186"/>
            <a:ext cx="752475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TextBox 1">
            <a:extLst>
              <a:ext uri="{FF2B5EF4-FFF2-40B4-BE49-F238E27FC236}">
                <a16:creationId xmlns:a16="http://schemas.microsoft.com/office/drawing/2014/main" id="{D0C5A525-CEB5-401C-88F5-7DA176501986}"/>
              </a:ext>
            </a:extLst>
          </p:cNvPr>
          <p:cNvSpPr txBox="1"/>
          <p:nvPr userDrawn="1"/>
        </p:nvSpPr>
        <p:spPr>
          <a:xfrm>
            <a:off x="8794804" y="6535128"/>
            <a:ext cx="466049" cy="230832"/>
          </a:xfrm>
          <a:prstGeom prst="rect">
            <a:avLst/>
          </a:prstGeom>
          <a:noFill/>
        </p:spPr>
        <p:txBody>
          <a:bodyPr wrap="square" rtlCol="0">
            <a:spAutoFit/>
          </a:bodyPr>
          <a:lstStyle/>
          <a:p>
            <a:pPr algn="l"/>
            <a:fld id="{A1A8087B-9C9D-448B-A9E8-A5E8B8B6C022}" type="slidenum">
              <a:rPr lang="en-US" sz="900" baseline="0" smtClean="0">
                <a:solidFill>
                  <a:schemeClr val="accent2"/>
                </a:solidFill>
                <a:latin typeface="+mj-lt"/>
              </a:rPr>
              <a:pPr algn="l"/>
              <a:t>‹#›</a:t>
            </a:fld>
            <a:endParaRPr lang="en-US" sz="900" baseline="0" dirty="0">
              <a:solidFill>
                <a:schemeClr val="accent2"/>
              </a:solidFill>
              <a:latin typeface="+mj-lt"/>
            </a:endParaRPr>
          </a:p>
        </p:txBody>
      </p:sp>
    </p:spTree>
    <p:extLst>
      <p:ext uri="{BB962C8B-B14F-4D97-AF65-F5344CB8AC3E}">
        <p14:creationId xmlns:p14="http://schemas.microsoft.com/office/powerpoint/2010/main" val="1369872402"/>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 id="2147484530" r:id="rId12"/>
    <p:sldLayoutId id="2147484531" r:id="rId13"/>
  </p:sldLayoutIdLst>
  <p:txStyles>
    <p:titleStyle>
      <a:lvl1pPr algn="l" defTabSz="685766" rtl="0" eaLnBrk="1" latinLnBrk="0" hangingPunct="1">
        <a:lnSpc>
          <a:spcPct val="90000"/>
        </a:lnSpc>
        <a:spcBef>
          <a:spcPct val="0"/>
        </a:spcBef>
        <a:buNone/>
        <a:defRPr sz="4400" b="1" i="0" kern="1200" baseline="0">
          <a:solidFill>
            <a:schemeClr val="accent1"/>
          </a:solidFill>
          <a:latin typeface="Cambria" panose="02040503050406030204" pitchFamily="18" charset="0"/>
          <a:ea typeface="+mj-ea"/>
          <a:cs typeface="+mj-cs"/>
        </a:defRPr>
      </a:lvl1pPr>
    </p:titleStyle>
    <p:bodyStyle>
      <a:lvl1pPr marL="0" indent="0" algn="l" defTabSz="685766" rtl="0" eaLnBrk="1" latinLnBrk="0" hangingPunct="1">
        <a:lnSpc>
          <a:spcPct val="90000"/>
        </a:lnSpc>
        <a:spcBef>
          <a:spcPts val="1800"/>
        </a:spcBef>
        <a:spcAft>
          <a:spcPts val="600"/>
        </a:spcAft>
        <a:buFont typeface="System Font Regular"/>
        <a:buChar char="​"/>
        <a:defRPr sz="2400" b="1" i="0" kern="1200" baseline="0">
          <a:solidFill>
            <a:schemeClr val="accent1"/>
          </a:solidFill>
          <a:latin typeface="Cambria" panose="02040503050406030204" pitchFamily="18" charset="0"/>
          <a:ea typeface="+mn-ea"/>
          <a:cs typeface="+mn-cs"/>
        </a:defRPr>
      </a:lvl1pPr>
      <a:lvl2pPr marL="342884" indent="-334947" algn="l" defTabSz="685766" rtl="0" eaLnBrk="1" latinLnBrk="0" hangingPunct="1">
        <a:lnSpc>
          <a:spcPct val="90000"/>
        </a:lnSpc>
        <a:spcBef>
          <a:spcPts val="375"/>
        </a:spcBef>
        <a:spcAft>
          <a:spcPts val="375"/>
        </a:spcAft>
        <a:buClr>
          <a:schemeClr val="accent6"/>
        </a:buClr>
        <a:buSzPct val="80000"/>
        <a:buFont typeface="Cambria" panose="02040503050406030204" pitchFamily="18" charset="0"/>
        <a:buChar char="▶"/>
        <a:tabLst/>
        <a:defRPr sz="2000" b="0" i="0" kern="1200" baseline="0">
          <a:solidFill>
            <a:schemeClr val="accent1"/>
          </a:solidFill>
          <a:latin typeface="Cambria" panose="02040503050406030204" pitchFamily="18" charset="0"/>
          <a:ea typeface="+mn-ea"/>
          <a:cs typeface="+mn-cs"/>
        </a:defRPr>
      </a:lvl2pPr>
      <a:lvl3pPr marL="519087" indent="-200015" algn="l" defTabSz="685766" rtl="0" eaLnBrk="1" latinLnBrk="0" hangingPunct="1">
        <a:lnSpc>
          <a:spcPct val="100000"/>
        </a:lnSpc>
        <a:spcBef>
          <a:spcPts val="375"/>
        </a:spcBef>
        <a:spcAft>
          <a:spcPts val="0"/>
        </a:spcAft>
        <a:buClr>
          <a:schemeClr val="accent2"/>
        </a:buClr>
        <a:buFont typeface="System Font Regular"/>
        <a:buChar char="▸"/>
        <a:tabLst/>
        <a:defRPr sz="2000" b="0" i="0" kern="1200" baseline="0">
          <a:solidFill>
            <a:schemeClr val="accent1"/>
          </a:solidFill>
          <a:latin typeface="Cambria" panose="02040503050406030204" pitchFamily="18" charset="0"/>
          <a:ea typeface="+mn-ea"/>
          <a:cs typeface="+mn-cs"/>
        </a:defRPr>
      </a:lvl3pPr>
      <a:lvl4pPr marL="742913" indent="-171442" algn="l" defTabSz="685766" rtl="0" eaLnBrk="1" latinLnBrk="0" hangingPunct="1">
        <a:lnSpc>
          <a:spcPct val="100000"/>
        </a:lnSpc>
        <a:spcBef>
          <a:spcPts val="375"/>
        </a:spcBef>
        <a:spcAft>
          <a:spcPts val="300"/>
        </a:spcAft>
        <a:buClr>
          <a:schemeClr val="accent4"/>
        </a:buClr>
        <a:buSzPct val="85000"/>
        <a:buFont typeface="Lucida Grande" panose="020B0600040502020204" pitchFamily="34" charset="0"/>
        <a:buChar char="▪"/>
        <a:tabLst/>
        <a:defRPr sz="1800" b="0" i="0" kern="1200" baseline="0">
          <a:solidFill>
            <a:schemeClr val="accent1"/>
          </a:solidFill>
          <a:latin typeface="Cambria" panose="02040503050406030204" pitchFamily="18" charset="0"/>
          <a:ea typeface="+mn-ea"/>
          <a:cs typeface="+mn-cs"/>
        </a:defRPr>
      </a:lvl4pPr>
      <a:lvl5pPr marL="0" indent="0" algn="l" defTabSz="685766" rtl="0" eaLnBrk="1" latinLnBrk="0" hangingPunct="1">
        <a:lnSpc>
          <a:spcPct val="90000"/>
        </a:lnSpc>
        <a:spcBef>
          <a:spcPts val="1200"/>
        </a:spcBef>
        <a:spcAft>
          <a:spcPts val="1200"/>
        </a:spcAft>
        <a:buFont typeface="System Font Regular"/>
        <a:buChar char="​"/>
        <a:defRPr sz="2800" b="0" i="1" kern="1200" baseline="0">
          <a:solidFill>
            <a:schemeClr val="accent2"/>
          </a:solidFill>
          <a:latin typeface="Cambria" panose="02040503050406030204" pitchFamily="18" charset="0"/>
          <a:ea typeface="+mn-ea"/>
          <a:cs typeface="+mn-cs"/>
        </a:defRPr>
      </a:lvl5pPr>
      <a:lvl6pPr marL="0" indent="0" algn="l" defTabSz="685766" rtl="0" eaLnBrk="1" latinLnBrk="0" hangingPunct="1">
        <a:lnSpc>
          <a:spcPct val="90000"/>
        </a:lnSpc>
        <a:spcBef>
          <a:spcPts val="375"/>
        </a:spcBef>
        <a:buFont typeface="System Font Regular"/>
        <a:buChar char="​"/>
        <a:defRPr sz="2400" b="0" i="0" kern="1200">
          <a:solidFill>
            <a:schemeClr val="accent6"/>
          </a:solidFill>
          <a:latin typeface="Orgon Slab Light" panose="02000503000000020004" pitchFamily="2" charset="77"/>
          <a:ea typeface="+mn-ea"/>
          <a:cs typeface="+mn-cs"/>
        </a:defRPr>
      </a:lvl6pPr>
      <a:lvl7pPr marL="0" indent="-457178" algn="l" defTabSz="685766" rtl="0" eaLnBrk="1" latinLnBrk="0" hangingPunct="1">
        <a:lnSpc>
          <a:spcPct val="90000"/>
        </a:lnSpc>
        <a:spcBef>
          <a:spcPts val="375"/>
        </a:spcBef>
        <a:buClr>
          <a:schemeClr val="accent3"/>
        </a:buClr>
        <a:buFont typeface=".Hiragino Kaku Gothic Interface W3"/>
        <a:buChar char="▷"/>
        <a:defRPr sz="2800" b="0" i="0" kern="1200">
          <a:solidFill>
            <a:schemeClr val="accent2"/>
          </a:solidFill>
          <a:latin typeface="Orgon Slab Light" panose="02000503000000020004" pitchFamily="2" charset="77"/>
          <a:ea typeface="+mn-ea"/>
          <a:cs typeface="+mn-cs"/>
        </a:defRPr>
      </a:lvl7pPr>
      <a:lvl8pPr marL="0" indent="-445748" algn="l" defTabSz="685766" rtl="0" eaLnBrk="1" latinLnBrk="0" hangingPunct="1">
        <a:lnSpc>
          <a:spcPct val="90000"/>
        </a:lnSpc>
        <a:spcBef>
          <a:spcPts val="375"/>
        </a:spcBef>
        <a:buClr>
          <a:schemeClr val="accent4"/>
        </a:buClr>
        <a:buFont typeface=".Hiragino Kaku Gothic Interface W3"/>
        <a:buChar char="◉"/>
        <a:defRPr sz="2400" b="0" i="0" kern="1200">
          <a:solidFill>
            <a:schemeClr val="bg2"/>
          </a:solidFill>
          <a:latin typeface="Orgon Slab Medium" panose="02000503000000020004" pitchFamily="2" charset="77"/>
          <a:ea typeface="+mn-ea"/>
          <a:cs typeface="+mn-cs"/>
        </a:defRPr>
      </a:lvl8pPr>
      <a:lvl9pPr marL="0" indent="0" algn="l" defTabSz="685766" rtl="0" eaLnBrk="1" latinLnBrk="0" hangingPunct="1">
        <a:lnSpc>
          <a:spcPct val="90000"/>
        </a:lnSpc>
        <a:spcBef>
          <a:spcPts val="375"/>
        </a:spcBef>
        <a:buFont typeface="System Font Regular"/>
        <a:buChar char="​"/>
        <a:defRPr sz="1400" b="0" i="0" kern="1200">
          <a:solidFill>
            <a:schemeClr val="tx1"/>
          </a:solidFill>
          <a:latin typeface="Orgon Slab Light" panose="02000503000000020004" pitchFamily="2" charset="77"/>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0DA86C-2CEF-4609-B8F6-6D4774F3C8A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267F2E-B7DB-47FC-9F34-02F789FDA7F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9CDC5-1F49-4689-BE16-857446165E4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D24C824-EF66-47B9-A354-2148783B8721}" type="datetimeFigureOut">
              <a:rPr lang="en-US" smtClean="0"/>
              <a:t>2/23/2022</a:t>
            </a:fld>
            <a:endParaRPr lang="en-US"/>
          </a:p>
        </p:txBody>
      </p:sp>
      <p:sp>
        <p:nvSpPr>
          <p:cNvPr id="5" name="Footer Placeholder 4">
            <a:extLst>
              <a:ext uri="{FF2B5EF4-FFF2-40B4-BE49-F238E27FC236}">
                <a16:creationId xmlns:a16="http://schemas.microsoft.com/office/drawing/2014/main" id="{5ED947C1-34BC-4851-8B53-7FFD59957D4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562518-543D-4E26-8ED7-F68D0FF3735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887E46-76F9-4BDD-B176-2273775EFFA9}" type="slidenum">
              <a:rPr lang="en-US" smtClean="0"/>
              <a:t>‹#›</a:t>
            </a:fld>
            <a:endParaRPr lang="en-US"/>
          </a:p>
        </p:txBody>
      </p:sp>
    </p:spTree>
    <p:extLst>
      <p:ext uri="{BB962C8B-B14F-4D97-AF65-F5344CB8AC3E}">
        <p14:creationId xmlns:p14="http://schemas.microsoft.com/office/powerpoint/2010/main" val="2671973452"/>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 id="214748454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546E3-25E9-406E-AC78-269C480148B6}" type="slidenum">
              <a:rPr lang="en-US" smtClean="0"/>
              <a:t>‹#›</a:t>
            </a:fld>
            <a:endParaRPr lang="en-US" dirty="0"/>
          </a:p>
        </p:txBody>
      </p:sp>
    </p:spTree>
    <p:extLst>
      <p:ext uri="{BB962C8B-B14F-4D97-AF65-F5344CB8AC3E}">
        <p14:creationId xmlns:p14="http://schemas.microsoft.com/office/powerpoint/2010/main" val="3838618348"/>
      </p:ext>
    </p:extLst>
  </p:cSld>
  <p:clrMap bg1="lt1" tx1="dk1" bg2="lt2" tx2="dk2" accent1="accent1" accent2="accent2" accent3="accent3" accent4="accent4" accent5="accent5" accent6="accent6" hlink="hlink" folHlink="folHlink"/>
  <p:sldLayoutIdLst>
    <p:sldLayoutId id="2147483693"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2900" y="268267"/>
            <a:ext cx="1953804" cy="660933"/>
          </a:xfrm>
          <a:prstGeom prst="rect">
            <a:avLst/>
          </a:prstGeom>
        </p:spPr>
      </p:pic>
    </p:spTree>
    <p:extLst>
      <p:ext uri="{BB962C8B-B14F-4D97-AF65-F5344CB8AC3E}">
        <p14:creationId xmlns:p14="http://schemas.microsoft.com/office/powerpoint/2010/main" val="988392953"/>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556599"/>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397103"/>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B2B4B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675507"/>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790" y="439715"/>
            <a:ext cx="3979628" cy="1089329"/>
          </a:xfrm>
          <a:prstGeom prst="rect">
            <a:avLst/>
          </a:prstGeom>
        </p:spPr>
      </p:pic>
    </p:spTree>
    <p:extLst>
      <p:ext uri="{BB962C8B-B14F-4D97-AF65-F5344CB8AC3E}">
        <p14:creationId xmlns:p14="http://schemas.microsoft.com/office/powerpoint/2010/main" val="964926021"/>
      </p:ext>
    </p:extLst>
  </p:cSld>
  <p:clrMap bg1="lt1" tx1="dk1" bg2="lt2" tx2="dk2" accent1="accent1" accent2="accent2" accent3="accent3" accent4="accent4" accent5="accent5" accent6="accent6" hlink="hlink" folHlink="folHlink"/>
  <p:sldLayoutIdLst>
    <p:sldLayoutId id="214748437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509E2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07380"/>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B2B4B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8640"/>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0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hyperlink" Target="mailto:facsenate@mst.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8.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1.xml"/></Relationships>
</file>

<file path=ppt/slides/_rels/slide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6.xml"/></Relationships>
</file>

<file path=ppt/slides/_rels/slide7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a:spLocks noGrp="1"/>
          </p:cNvSpPr>
          <p:nvPr>
            <p:ph type="body" sz="quarter" idx="10"/>
          </p:nvPr>
        </p:nvSpPr>
        <p:spPr>
          <a:xfrm>
            <a:off x="853567" y="2215551"/>
            <a:ext cx="6972300" cy="2641756"/>
          </a:xfrm>
        </p:spPr>
        <p:txBody>
          <a:bodyPr/>
          <a:lstStyle/>
          <a:p>
            <a:r>
              <a:rPr lang="en-US" dirty="0"/>
              <a:t>Faculty Senate Meeting</a:t>
            </a:r>
          </a:p>
          <a:p>
            <a:r>
              <a:rPr lang="en-US" sz="3600" dirty="0"/>
              <a:t>February 17, 2022</a:t>
            </a:r>
          </a:p>
          <a:p>
            <a:endParaRPr lang="en-US" sz="3600" dirty="0"/>
          </a:p>
        </p:txBody>
      </p:sp>
    </p:spTree>
    <p:extLst>
      <p:ext uri="{BB962C8B-B14F-4D97-AF65-F5344CB8AC3E}">
        <p14:creationId xmlns:p14="http://schemas.microsoft.com/office/powerpoint/2010/main" val="1913477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FDE2A4-3C78-447A-B359-F759DD1BB088}"/>
              </a:ext>
            </a:extLst>
          </p:cNvPr>
          <p:cNvSpPr>
            <a:spLocks noGrp="1"/>
          </p:cNvSpPr>
          <p:nvPr>
            <p:ph type="body" sz="quarter" idx="11"/>
          </p:nvPr>
        </p:nvSpPr>
        <p:spPr>
          <a:xfrm>
            <a:off x="659305" y="2159795"/>
            <a:ext cx="8196210" cy="3451680"/>
          </a:xfrm>
        </p:spPr>
        <p:txBody>
          <a:bodyPr>
            <a:normAutofit fontScale="92500" lnSpcReduction="20000"/>
          </a:bodyPr>
          <a:lstStyle/>
          <a:p>
            <a:r>
              <a:rPr lang="en-US" sz="2100" dirty="0"/>
              <a:t>Proposal for Revised SET Instrument</a:t>
            </a:r>
          </a:p>
          <a:p>
            <a:pPr lvl="1"/>
            <a:r>
              <a:rPr lang="en-US" sz="1800" dirty="0"/>
              <a:t>First Step: Motion from CET in today’s meeting</a:t>
            </a:r>
          </a:p>
          <a:p>
            <a:pPr lvl="2"/>
            <a:r>
              <a:rPr lang="en-US" sz="1650" dirty="0"/>
              <a:t>Narrow decision on revised SET instrument (education-research based instrument)</a:t>
            </a:r>
          </a:p>
          <a:p>
            <a:pPr lvl="2"/>
            <a:r>
              <a:rPr lang="en-US" sz="1650" dirty="0"/>
              <a:t>Revised instrument provides new questions encompassing objective to subjective aspects of instruction, retaining prior effectiveness score and open-ended comment</a:t>
            </a:r>
          </a:p>
          <a:p>
            <a:pPr lvl="2"/>
            <a:r>
              <a:rPr lang="en-US" sz="1650" dirty="0"/>
              <a:t>Critical: allows for calibration from new questions to prior effectiveness score, in addition to richer feedback to enabling meaningful formative and summative use.</a:t>
            </a:r>
          </a:p>
          <a:p>
            <a:pPr lvl="1"/>
            <a:r>
              <a:rPr lang="en-US" sz="1800" i="1" dirty="0"/>
              <a:t>Uniquely opportune moment </a:t>
            </a:r>
            <a:r>
              <a:rPr lang="en-US" sz="1800" dirty="0"/>
              <a:t>– CET membership not only committed to promotion of teaching quality, but also its evaluation as research focus</a:t>
            </a:r>
          </a:p>
          <a:p>
            <a:r>
              <a:rPr lang="en-US" sz="2100" dirty="0"/>
              <a:t>Subsequent Steps</a:t>
            </a:r>
          </a:p>
          <a:p>
            <a:pPr lvl="1"/>
            <a:r>
              <a:rPr lang="en-US" sz="1800" dirty="0"/>
              <a:t>SET issues such as response rate, potential for composite score</a:t>
            </a:r>
          </a:p>
          <a:p>
            <a:pPr lvl="1"/>
            <a:r>
              <a:rPr lang="en-US" sz="1800" dirty="0"/>
              <a:t>Instructor-Based and Peer-Based Evaluation instruments to complement Student-Based Evaluation (via SET instrument).</a:t>
            </a:r>
          </a:p>
          <a:p>
            <a:pPr lvl="1"/>
            <a:r>
              <a:rPr lang="en-US" sz="1800" i="1" dirty="0"/>
              <a:t>Goal:</a:t>
            </a:r>
            <a:r>
              <a:rPr lang="en-US" sz="1800" dirty="0"/>
              <a:t> tools for faculty to refine, demonstrate and document teaching effort</a:t>
            </a:r>
          </a:p>
          <a:p>
            <a:pPr lvl="1"/>
            <a:endParaRPr lang="en-US" dirty="0"/>
          </a:p>
          <a:p>
            <a:pPr marL="0" indent="0">
              <a:buNone/>
            </a:pPr>
            <a:endParaRPr lang="en-US" sz="2100" dirty="0"/>
          </a:p>
        </p:txBody>
      </p:sp>
      <p:sp>
        <p:nvSpPr>
          <p:cNvPr id="3" name="Text Placeholder 2">
            <a:extLst>
              <a:ext uri="{FF2B5EF4-FFF2-40B4-BE49-F238E27FC236}">
                <a16:creationId xmlns:a16="http://schemas.microsoft.com/office/drawing/2014/main" id="{A16A4D66-EF15-4C0D-9FA1-FF9A32E459EA}"/>
              </a:ext>
            </a:extLst>
          </p:cNvPr>
          <p:cNvSpPr>
            <a:spLocks noGrp="1"/>
          </p:cNvSpPr>
          <p:nvPr>
            <p:ph type="body" sz="quarter" idx="10"/>
          </p:nvPr>
        </p:nvSpPr>
        <p:spPr>
          <a:xfrm>
            <a:off x="213402" y="1246526"/>
            <a:ext cx="8370643" cy="345016"/>
          </a:xfrm>
        </p:spPr>
        <p:txBody>
          <a:bodyPr>
            <a:normAutofit fontScale="85000" lnSpcReduction="20000"/>
          </a:bodyPr>
          <a:lstStyle/>
          <a:p>
            <a:r>
              <a:rPr lang="en-US" dirty="0"/>
              <a:t>President’s Report: Faculty Senate</a:t>
            </a:r>
          </a:p>
          <a:p>
            <a:endParaRPr lang="en-US" dirty="0"/>
          </a:p>
        </p:txBody>
      </p:sp>
    </p:spTree>
    <p:extLst>
      <p:ext uri="{BB962C8B-B14F-4D97-AF65-F5344CB8AC3E}">
        <p14:creationId xmlns:p14="http://schemas.microsoft.com/office/powerpoint/2010/main" val="1219973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IV. 	Administrative Reports</a:t>
            </a:r>
          </a:p>
          <a:p>
            <a:pPr marL="0" indent="0" defTabSz="685800">
              <a:buNone/>
            </a:pPr>
            <a:r>
              <a:rPr lang="en-US" sz="3600" dirty="0"/>
              <a:t>	</a:t>
            </a:r>
            <a:r>
              <a:rPr lang="en-US" sz="3600" dirty="0">
                <a:solidFill>
                  <a:srgbClr val="003B49"/>
                </a:solidFill>
                <a:latin typeface="Orgon Slab" panose="02000503000000020004" pitchFamily="50" charset="0"/>
              </a:rPr>
              <a:t>A.	Chancellor’s Report</a:t>
            </a:r>
            <a:br>
              <a:rPr lang="en-US" sz="3600" dirty="0">
                <a:solidFill>
                  <a:srgbClr val="003B49"/>
                </a:solidFill>
                <a:latin typeface="Orgon Slab" panose="02000503000000020004" pitchFamily="50" charset="0"/>
              </a:rPr>
            </a:br>
            <a:r>
              <a:rPr lang="en-US" sz="3600" dirty="0">
                <a:solidFill>
                  <a:srgbClr val="003B49"/>
                </a:solidFill>
                <a:latin typeface="Orgon Slab" panose="02000503000000020004" pitchFamily="50" charset="0"/>
              </a:rPr>
              <a:t>		M. Dehghani</a:t>
            </a:r>
          </a:p>
          <a:p>
            <a:pPr marL="0" indent="0" defTabSz="685800">
              <a:buNone/>
            </a:pPr>
            <a:endParaRPr lang="en-US" sz="3600" dirty="0">
              <a:solidFill>
                <a:srgbClr val="003B49"/>
              </a:solidFill>
              <a:latin typeface="Orgon Slab" panose="02000503000000020004" pitchFamily="50" charset="0"/>
            </a:endParaRPr>
          </a:p>
          <a:p>
            <a:pPr marL="0" indent="0" defTabSz="685800">
              <a:buNone/>
            </a:pPr>
            <a:r>
              <a:rPr lang="en-US" sz="3600" dirty="0">
                <a:solidFill>
                  <a:srgbClr val="003B49"/>
                </a:solidFill>
                <a:latin typeface="Orgon Slab" panose="02000503000000020004" pitchFamily="50" charset="0"/>
              </a:rPr>
              <a:t>	</a:t>
            </a: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3447466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5A304A3-A205-4E3B-B3AC-F74C8AABD5CA}"/>
              </a:ext>
            </a:extLst>
          </p:cNvPr>
          <p:cNvSpPr>
            <a:spLocks noGrp="1"/>
          </p:cNvSpPr>
          <p:nvPr>
            <p:ph type="title"/>
          </p:nvPr>
        </p:nvSpPr>
        <p:spPr/>
        <p:txBody>
          <a:bodyPr/>
          <a:lstStyle/>
          <a:p>
            <a:r>
              <a:rPr lang="en-US" sz="2000">
                <a:latin typeface="Calibri" panose="020F0502020204030204" pitchFamily="34" charset="0"/>
                <a:cs typeface="Calibri" panose="020F0502020204030204" pitchFamily="34" charset="0"/>
              </a:rPr>
              <a:t>Proposed Missouri Protoplex® will elevate S&amp;T’s standing as a national leader in manufacturing engineering, stimulate economy. </a:t>
            </a:r>
            <a:endParaRPr lang="en-US" sz="20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C6C3525-8C85-421B-B863-62A484645F23}"/>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59297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381A8AB-9D0F-4B79-B403-752AC61BF1EF}"/>
              </a:ext>
            </a:extLst>
          </p:cNvPr>
          <p:cNvSpPr>
            <a:spLocks noGrp="1"/>
          </p:cNvSpPr>
          <p:nvPr>
            <p:ph type="title"/>
          </p:nvPr>
        </p:nvSpPr>
        <p:spPr/>
        <p:txBody>
          <a:bodyPr/>
          <a:lstStyle/>
          <a:p>
            <a:r>
              <a:rPr lang="en-US" sz="2000">
                <a:latin typeface="Calibri" panose="020F0502020204030204" pitchFamily="34" charset="0"/>
                <a:cs typeface="Calibri" panose="020F0502020204030204" pitchFamily="34" charset="0"/>
              </a:rPr>
              <a:t>The MME is a network of companies, educational partners and government partners that will benefit the entire state. </a:t>
            </a:r>
            <a:endParaRPr lang="en-US" sz="20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C1BF55D-D242-489C-8722-DC0B9CD9EFCE}"/>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269129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A07BAA-22C4-4AF8-879F-6F25E14D5B15}"/>
              </a:ext>
            </a:extLst>
          </p:cNvPr>
          <p:cNvSpPr>
            <a:spLocks noGrp="1"/>
          </p:cNvSpPr>
          <p:nvPr>
            <p:ph type="title"/>
          </p:nvPr>
        </p:nvSpPr>
        <p:spPr/>
        <p:txBody>
          <a:bodyPr/>
          <a:lstStyle/>
          <a:p>
            <a:pPr algn="ctr"/>
            <a:r>
              <a:rPr lang="en-US" sz="2400">
                <a:latin typeface="Calibri" panose="020F0502020204030204" pitchFamily="34" charset="0"/>
                <a:cs typeface="Calibri" panose="020F0502020204030204" pitchFamily="34" charset="0"/>
              </a:rPr>
              <a:t>Thank you!</a:t>
            </a: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Questions?</a:t>
            </a:r>
            <a:endParaRPr lang="en-US" sz="24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5D70BCC-BE88-4AA5-A969-4AF15A98377D}"/>
              </a:ext>
            </a:extLst>
          </p:cNvPr>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598943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IV. 	Administrative Reports</a:t>
            </a:r>
          </a:p>
          <a:p>
            <a:pPr marL="0" indent="0" defTabSz="685800">
              <a:buNone/>
            </a:pPr>
            <a:r>
              <a:rPr lang="en-US" sz="3600" dirty="0"/>
              <a:t>	</a:t>
            </a:r>
            <a:r>
              <a:rPr lang="en-US" sz="3600" dirty="0">
                <a:solidFill>
                  <a:srgbClr val="003B49"/>
                </a:solidFill>
                <a:latin typeface="Orgon Slab" panose="02000503000000020004" pitchFamily="50" charset="0"/>
              </a:rPr>
              <a:t>B.	Provost’s Report</a:t>
            </a:r>
            <a:br>
              <a:rPr lang="en-US" sz="3600" dirty="0">
                <a:solidFill>
                  <a:srgbClr val="003B49"/>
                </a:solidFill>
                <a:latin typeface="Orgon Slab" panose="02000503000000020004" pitchFamily="50" charset="0"/>
              </a:rPr>
            </a:br>
            <a:r>
              <a:rPr lang="en-US" sz="3600" dirty="0">
                <a:solidFill>
                  <a:srgbClr val="003B49"/>
                </a:solidFill>
                <a:latin typeface="Orgon Slab" panose="02000503000000020004" pitchFamily="50" charset="0"/>
              </a:rPr>
              <a:t>		C. Potts</a:t>
            </a:r>
          </a:p>
          <a:p>
            <a:pPr marL="0" indent="0" defTabSz="685800">
              <a:buNone/>
            </a:pPr>
            <a:r>
              <a:rPr lang="en-US" sz="36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1047559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7C963-B36C-E14E-84FD-4AE4C0D7FFB8}"/>
              </a:ext>
            </a:extLst>
          </p:cNvPr>
          <p:cNvSpPr>
            <a:spLocks noGrp="1"/>
          </p:cNvSpPr>
          <p:nvPr>
            <p:ph type="title"/>
          </p:nvPr>
        </p:nvSpPr>
        <p:spPr/>
        <p:txBody>
          <a:bodyPr/>
          <a:lstStyle/>
          <a:p>
            <a:r>
              <a:rPr lang="en-US" dirty="0"/>
              <a:t>Academic Affairs Update</a:t>
            </a:r>
          </a:p>
        </p:txBody>
      </p:sp>
      <p:sp>
        <p:nvSpPr>
          <p:cNvPr id="3" name="Content Placeholder 2">
            <a:extLst>
              <a:ext uri="{FF2B5EF4-FFF2-40B4-BE49-F238E27FC236}">
                <a16:creationId xmlns:a16="http://schemas.microsoft.com/office/drawing/2014/main" id="{648E0586-79EE-7B4D-B44E-7836CE006F71}"/>
              </a:ext>
            </a:extLst>
          </p:cNvPr>
          <p:cNvSpPr>
            <a:spLocks noGrp="1"/>
          </p:cNvSpPr>
          <p:nvPr>
            <p:ph sz="half" idx="1"/>
          </p:nvPr>
        </p:nvSpPr>
        <p:spPr/>
        <p:txBody>
          <a:bodyPr>
            <a:normAutofit/>
          </a:bodyPr>
          <a:lstStyle/>
          <a:p>
            <a:pPr marL="342900" indent="-342900">
              <a:buFont typeface="Arial" panose="020B0604020202020204" pitchFamily="34" charset="0"/>
              <a:buChar char="•"/>
            </a:pPr>
            <a:r>
              <a:rPr lang="en-US" sz="1600" dirty="0"/>
              <a:t>Faculty &amp; Staff Awards</a:t>
            </a:r>
          </a:p>
          <a:p>
            <a:pPr marL="342900" indent="-342900">
              <a:buFont typeface="Arial" panose="020B0604020202020204" pitchFamily="34" charset="0"/>
              <a:buChar char="•"/>
            </a:pPr>
            <a:r>
              <a:rPr lang="en-US" sz="1600" dirty="0"/>
              <a:t>Education Awards</a:t>
            </a:r>
          </a:p>
          <a:p>
            <a:pPr marL="342900" indent="-342900">
              <a:buFont typeface="Arial" panose="020B0604020202020204" pitchFamily="34" charset="0"/>
              <a:buChar char="•"/>
            </a:pPr>
            <a:r>
              <a:rPr lang="en-US" sz="1600" dirty="0"/>
              <a:t>Faculty Searches</a:t>
            </a:r>
          </a:p>
          <a:p>
            <a:pPr marL="342900" indent="-342900">
              <a:buFont typeface="Arial" panose="020B0604020202020204" pitchFamily="34" charset="0"/>
              <a:buChar char="•"/>
            </a:pPr>
            <a:r>
              <a:rPr lang="en-US" sz="1600" dirty="0"/>
              <a:t>Online Certificate Programs</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endParaRPr lang="en-US" sz="1600" dirty="0"/>
          </a:p>
        </p:txBody>
      </p:sp>
      <p:sp>
        <p:nvSpPr>
          <p:cNvPr id="4" name="Content Placeholder 3">
            <a:extLst>
              <a:ext uri="{FF2B5EF4-FFF2-40B4-BE49-F238E27FC236}">
                <a16:creationId xmlns:a16="http://schemas.microsoft.com/office/drawing/2014/main" id="{1821B4B2-83B7-6D4E-88C4-662266442333}"/>
              </a:ext>
            </a:extLst>
          </p:cNvPr>
          <p:cNvSpPr>
            <a:spLocks noGrp="1"/>
          </p:cNvSpPr>
          <p:nvPr>
            <p:ph sz="half" idx="2"/>
          </p:nvPr>
        </p:nvSpPr>
        <p:spPr/>
        <p:txBody>
          <a:bodyPr>
            <a:normAutofit/>
          </a:bodyPr>
          <a:lstStyle/>
          <a:p>
            <a:pPr marL="342900" indent="-342900">
              <a:buFont typeface="Arial" panose="020B0604020202020204" pitchFamily="34" charset="0"/>
              <a:buChar char="•"/>
            </a:pPr>
            <a:endParaRPr lang="en-US" sz="1600" dirty="0"/>
          </a:p>
          <a:p>
            <a:endParaRPr lang="en-US" dirty="0"/>
          </a:p>
        </p:txBody>
      </p:sp>
    </p:spTree>
    <p:extLst>
      <p:ext uri="{BB962C8B-B14F-4D97-AF65-F5344CB8AC3E}">
        <p14:creationId xmlns:p14="http://schemas.microsoft.com/office/powerpoint/2010/main" val="3280899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1532A-A22B-5A44-9536-F31E5569F171}"/>
              </a:ext>
            </a:extLst>
          </p:cNvPr>
          <p:cNvSpPr>
            <a:spLocks noGrp="1"/>
          </p:cNvSpPr>
          <p:nvPr>
            <p:ph type="title"/>
          </p:nvPr>
        </p:nvSpPr>
        <p:spPr/>
        <p:txBody>
          <a:bodyPr>
            <a:normAutofit fontScale="90000"/>
          </a:bodyPr>
          <a:lstStyle/>
          <a:p>
            <a:r>
              <a:rPr lang="en-US" dirty="0"/>
              <a:t>Recognizing Support for Women on campus</a:t>
            </a:r>
          </a:p>
        </p:txBody>
      </p:sp>
      <p:sp>
        <p:nvSpPr>
          <p:cNvPr id="3" name="Content Placeholder 2">
            <a:extLst>
              <a:ext uri="{FF2B5EF4-FFF2-40B4-BE49-F238E27FC236}">
                <a16:creationId xmlns:a16="http://schemas.microsoft.com/office/drawing/2014/main" id="{FFA3ECB1-6EED-884F-8B83-2311B815786A}"/>
              </a:ext>
            </a:extLst>
          </p:cNvPr>
          <p:cNvSpPr>
            <a:spLocks noGrp="1"/>
          </p:cNvSpPr>
          <p:nvPr>
            <p:ph sz="half" idx="1"/>
          </p:nvPr>
        </p:nvSpPr>
        <p:spPr/>
        <p:txBody>
          <a:bodyPr>
            <a:normAutofit/>
          </a:bodyPr>
          <a:lstStyle/>
          <a:p>
            <a:pPr>
              <a:buNone/>
            </a:pPr>
            <a:r>
              <a:rPr lang="en-US" sz="1800" dirty="0"/>
              <a:t>Woman of the Year Award </a:t>
            </a:r>
          </a:p>
          <a:p>
            <a:r>
              <a:rPr lang="en-US" sz="1600" b="0" dirty="0"/>
              <a:t>Recognizes T/TT female-identifying faculty for advocacy work</a:t>
            </a:r>
          </a:p>
          <a:p>
            <a:pPr>
              <a:buNone/>
            </a:pPr>
            <a:r>
              <a:rPr lang="en-US" sz="1600" b="0" dirty="0"/>
              <a:t>Initiated by alumna Cynthia Tang</a:t>
            </a:r>
          </a:p>
          <a:p>
            <a:endParaRPr lang="en-US" dirty="0"/>
          </a:p>
        </p:txBody>
      </p:sp>
      <p:sp>
        <p:nvSpPr>
          <p:cNvPr id="4" name="Content Placeholder 3">
            <a:extLst>
              <a:ext uri="{FF2B5EF4-FFF2-40B4-BE49-F238E27FC236}">
                <a16:creationId xmlns:a16="http://schemas.microsoft.com/office/drawing/2014/main" id="{F1C2EF7C-E825-DF46-A458-BAD4C7E76999}"/>
              </a:ext>
            </a:extLst>
          </p:cNvPr>
          <p:cNvSpPr>
            <a:spLocks noGrp="1"/>
          </p:cNvSpPr>
          <p:nvPr>
            <p:ph sz="half" idx="2"/>
          </p:nvPr>
        </p:nvSpPr>
        <p:spPr>
          <a:xfrm>
            <a:off x="4629150" y="2105076"/>
            <a:ext cx="3886200" cy="3263504"/>
          </a:xfrm>
        </p:spPr>
        <p:txBody>
          <a:bodyPr>
            <a:normAutofit/>
          </a:bodyPr>
          <a:lstStyle/>
          <a:p>
            <a:pPr>
              <a:buNone/>
            </a:pPr>
            <a:r>
              <a:rPr lang="en-US" sz="1800" dirty="0"/>
              <a:t>Women’s Advocacy Award</a:t>
            </a:r>
          </a:p>
          <a:p>
            <a:pPr>
              <a:buNone/>
            </a:pPr>
            <a:r>
              <a:rPr lang="en-US" sz="1600" b="0" dirty="0"/>
              <a:t>Full-time staff or faculty member, not necessarily female-identifying</a:t>
            </a:r>
          </a:p>
          <a:p>
            <a:r>
              <a:rPr lang="en-US" sz="1600" b="0" dirty="0"/>
              <a:t>Initiated by Dr. Elizabeth Cummins, Professor Emerita </a:t>
            </a:r>
          </a:p>
          <a:p>
            <a:endParaRPr lang="en-US" dirty="0"/>
          </a:p>
        </p:txBody>
      </p:sp>
      <p:pic>
        <p:nvPicPr>
          <p:cNvPr id="5" name="Picture 2" descr="Nominate someone for Woman of the Year, Women’s Advocate Award">
            <a:extLst>
              <a:ext uri="{FF2B5EF4-FFF2-40B4-BE49-F238E27FC236}">
                <a16:creationId xmlns:a16="http://schemas.microsoft.com/office/drawing/2014/main" id="{3C4CD1D4-E74C-E242-94DB-7C8B64EE7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1" y="3736829"/>
            <a:ext cx="3099701" cy="15498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9A52EA-EA45-214F-B0DF-52888B435C37}"/>
              </a:ext>
            </a:extLst>
          </p:cNvPr>
          <p:cNvSpPr txBox="1"/>
          <p:nvPr/>
        </p:nvSpPr>
        <p:spPr>
          <a:xfrm>
            <a:off x="4629150" y="4286257"/>
            <a:ext cx="4000500" cy="669414"/>
          </a:xfrm>
          <a:prstGeom prst="rect">
            <a:avLst/>
          </a:prstGeom>
          <a:noFill/>
        </p:spPr>
        <p:txBody>
          <a:bodyPr wrap="square" rtlCol="0">
            <a:spAutoFit/>
          </a:bodyPr>
          <a:lstStyle/>
          <a:p>
            <a:pPr defTabSz="685800"/>
            <a:r>
              <a:rPr lang="en-US" sz="2400" b="1" i="1" dirty="0">
                <a:solidFill>
                  <a:srgbClr val="002060"/>
                </a:solidFill>
                <a:latin typeface="Cambria" panose="02040503050406030204"/>
              </a:rPr>
              <a:t>Nominations are live now</a:t>
            </a:r>
          </a:p>
          <a:p>
            <a:pPr defTabSz="685800"/>
            <a:endParaRPr lang="en-US" sz="1350" dirty="0">
              <a:solidFill>
                <a:srgbClr val="000000"/>
              </a:solidFill>
              <a:latin typeface="Cambria" panose="02040503050406030204"/>
            </a:endParaRPr>
          </a:p>
        </p:txBody>
      </p:sp>
    </p:spTree>
    <p:extLst>
      <p:ext uri="{BB962C8B-B14F-4D97-AF65-F5344CB8AC3E}">
        <p14:creationId xmlns:p14="http://schemas.microsoft.com/office/powerpoint/2010/main" val="1978372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7C963-B36C-E14E-84FD-4AE4C0D7FFB8}"/>
              </a:ext>
            </a:extLst>
          </p:cNvPr>
          <p:cNvSpPr>
            <a:spLocks noGrp="1"/>
          </p:cNvSpPr>
          <p:nvPr>
            <p:ph type="title"/>
          </p:nvPr>
        </p:nvSpPr>
        <p:spPr/>
        <p:txBody>
          <a:bodyPr>
            <a:normAutofit fontScale="90000"/>
          </a:bodyPr>
          <a:lstStyle/>
          <a:p>
            <a:r>
              <a:rPr lang="en-US" dirty="0"/>
              <a:t>Ignition Grants for Sustainable Educational Transformation</a:t>
            </a:r>
          </a:p>
        </p:txBody>
      </p:sp>
      <p:sp>
        <p:nvSpPr>
          <p:cNvPr id="3" name="Content Placeholder 2">
            <a:extLst>
              <a:ext uri="{FF2B5EF4-FFF2-40B4-BE49-F238E27FC236}">
                <a16:creationId xmlns:a16="http://schemas.microsoft.com/office/drawing/2014/main" id="{648E0586-79EE-7B4D-B44E-7836CE006F71}"/>
              </a:ext>
            </a:extLst>
          </p:cNvPr>
          <p:cNvSpPr>
            <a:spLocks noGrp="1"/>
          </p:cNvSpPr>
          <p:nvPr>
            <p:ph sz="half" idx="1"/>
          </p:nvPr>
        </p:nvSpPr>
        <p:spPr>
          <a:xfrm>
            <a:off x="555267" y="2355106"/>
            <a:ext cx="3784324" cy="2763441"/>
          </a:xfrm>
        </p:spPr>
        <p:txBody>
          <a:bodyPr>
            <a:normAutofit lnSpcReduction="10000"/>
          </a:bodyPr>
          <a:lstStyle/>
          <a:p>
            <a:pPr marL="342900" indent="-342900">
              <a:buFont typeface="Arial" panose="020B0604020202020204" pitchFamily="34" charset="0"/>
              <a:buChar char="•"/>
            </a:pPr>
            <a:r>
              <a:rPr lang="en-US" sz="2600" dirty="0"/>
              <a:t>Three Categories</a:t>
            </a:r>
          </a:p>
          <a:p>
            <a:pPr marL="685800" lvl="1" indent="-342900">
              <a:buFont typeface="Arial" panose="020B0604020202020204" pitchFamily="34" charset="0"/>
              <a:buChar char="•"/>
            </a:pPr>
            <a:r>
              <a:rPr lang="en-US" sz="1800" dirty="0"/>
              <a:t>Research Incubation Awards</a:t>
            </a:r>
          </a:p>
          <a:p>
            <a:pPr marL="685800" lvl="1" indent="-342900">
              <a:buFont typeface="Arial" panose="020B0604020202020204" pitchFamily="34" charset="0"/>
              <a:buChar char="•"/>
            </a:pPr>
            <a:r>
              <a:rPr lang="en-US" sz="1800" dirty="0"/>
              <a:t>Programmatic Start-up Funding</a:t>
            </a:r>
          </a:p>
          <a:p>
            <a:pPr marL="685800" lvl="1" indent="-342900">
              <a:buFont typeface="Arial" panose="020B0604020202020204" pitchFamily="34" charset="0"/>
              <a:buChar char="•"/>
            </a:pPr>
            <a:r>
              <a:rPr lang="en-US" sz="1800" dirty="0"/>
              <a:t>Infrastructure Enablement</a:t>
            </a:r>
          </a:p>
          <a:p>
            <a:pPr marL="342900" indent="-342900">
              <a:buFont typeface="Arial" panose="020B0604020202020204" pitchFamily="34" charset="0"/>
              <a:buChar char="•"/>
            </a:pPr>
            <a:r>
              <a:rPr lang="en-US" sz="2300" dirty="0" err="1"/>
              <a:t>Kummer</a:t>
            </a:r>
            <a:r>
              <a:rPr lang="en-US" sz="2300" dirty="0"/>
              <a:t>–funded</a:t>
            </a:r>
          </a:p>
          <a:p>
            <a:pPr marL="685800" lvl="1" indent="-342900">
              <a:buFont typeface="Arial" panose="020B0604020202020204" pitchFamily="34" charset="0"/>
              <a:buChar char="•"/>
            </a:pPr>
            <a:r>
              <a:rPr lang="en-US" sz="1900" dirty="0"/>
              <a:t>Up to $500,000 total</a:t>
            </a:r>
          </a:p>
          <a:p>
            <a:pPr lvl="1" indent="0">
              <a:buNone/>
            </a:pPr>
            <a:endParaRPr lang="en-US" sz="1200" dirty="0"/>
          </a:p>
        </p:txBody>
      </p:sp>
      <p:sp>
        <p:nvSpPr>
          <p:cNvPr id="4" name="Content Placeholder 3">
            <a:extLst>
              <a:ext uri="{FF2B5EF4-FFF2-40B4-BE49-F238E27FC236}">
                <a16:creationId xmlns:a16="http://schemas.microsoft.com/office/drawing/2014/main" id="{1821B4B2-83B7-6D4E-88C4-662266442333}"/>
              </a:ext>
            </a:extLst>
          </p:cNvPr>
          <p:cNvSpPr>
            <a:spLocks noGrp="1"/>
          </p:cNvSpPr>
          <p:nvPr>
            <p:ph sz="half" idx="2"/>
          </p:nvPr>
        </p:nvSpPr>
        <p:spPr/>
        <p:txBody>
          <a:bodyPr>
            <a:normAutofit/>
          </a:bodyPr>
          <a:lstStyle/>
          <a:p>
            <a:pPr marL="342900" indent="-342900">
              <a:buFont typeface="Arial" panose="020B0604020202020204" pitchFamily="34" charset="0"/>
              <a:buChar char="•"/>
            </a:pPr>
            <a:endParaRPr lang="en-US" sz="1600" dirty="0"/>
          </a:p>
          <a:p>
            <a:endParaRPr lang="en-US" dirty="0"/>
          </a:p>
        </p:txBody>
      </p:sp>
      <p:sp>
        <p:nvSpPr>
          <p:cNvPr id="5" name="Content Placeholder 2">
            <a:extLst>
              <a:ext uri="{FF2B5EF4-FFF2-40B4-BE49-F238E27FC236}">
                <a16:creationId xmlns:a16="http://schemas.microsoft.com/office/drawing/2014/main" id="{7A95BFAB-9829-084B-8F76-F5EC2BCF57C0}"/>
              </a:ext>
            </a:extLst>
          </p:cNvPr>
          <p:cNvSpPr txBox="1">
            <a:spLocks/>
          </p:cNvSpPr>
          <p:nvPr/>
        </p:nvSpPr>
        <p:spPr>
          <a:xfrm>
            <a:off x="4804409" y="2355107"/>
            <a:ext cx="3784324" cy="2763441"/>
          </a:xfrm>
          <a:prstGeom prst="rect">
            <a:avLst/>
          </a:prstGeom>
          <a:noFill/>
        </p:spPr>
        <p:txBody>
          <a:bodyPr vert="horz" lIns="91440" tIns="45720" rIns="91440" bIns="45720" rtlCol="0">
            <a:normAutofit/>
          </a:bodyPr>
          <a:lstStyle>
            <a:lvl1pPr marL="0" indent="0" algn="l" defTabSz="685800" rtl="0" eaLnBrk="1" latinLnBrk="0" hangingPunct="1">
              <a:lnSpc>
                <a:spcPct val="90000"/>
              </a:lnSpc>
              <a:spcBef>
                <a:spcPts val="1800"/>
              </a:spcBef>
              <a:spcAft>
                <a:spcPts val="600"/>
              </a:spcAft>
              <a:buFont typeface="System Font Regular"/>
              <a:buChar char="​"/>
              <a:defRPr sz="2400" b="1" i="0" kern="1200" baseline="0">
                <a:solidFill>
                  <a:schemeClr val="accent1"/>
                </a:solidFill>
                <a:latin typeface="Cambria" panose="02040503050406030204" pitchFamily="18" charset="0"/>
                <a:ea typeface="+mn-ea"/>
                <a:cs typeface="+mn-cs"/>
              </a:defRPr>
            </a:lvl1pPr>
            <a:lvl2pPr marL="342900" indent="-334963" algn="l" defTabSz="685800" rtl="0" eaLnBrk="1" latinLnBrk="0" hangingPunct="1">
              <a:lnSpc>
                <a:spcPct val="90000"/>
              </a:lnSpc>
              <a:spcBef>
                <a:spcPts val="375"/>
              </a:spcBef>
              <a:spcAft>
                <a:spcPts val="375"/>
              </a:spcAft>
              <a:buClr>
                <a:schemeClr val="accent6"/>
              </a:buClr>
              <a:buSzPct val="80000"/>
              <a:buFont typeface="Cambria" panose="02040503050406030204" pitchFamily="18" charset="0"/>
              <a:buChar char="▶"/>
              <a:tabLst/>
              <a:defRPr sz="2000" b="0" i="0" kern="1200" baseline="0">
                <a:solidFill>
                  <a:schemeClr val="accent1"/>
                </a:solidFill>
                <a:latin typeface="Cambria" panose="02040503050406030204" pitchFamily="18" charset="0"/>
                <a:ea typeface="+mn-ea"/>
                <a:cs typeface="+mn-cs"/>
              </a:defRPr>
            </a:lvl2pPr>
            <a:lvl3pPr marL="519113" indent="-200025" algn="l" defTabSz="685800" rtl="0" eaLnBrk="1" latinLnBrk="0" hangingPunct="1">
              <a:lnSpc>
                <a:spcPct val="100000"/>
              </a:lnSpc>
              <a:spcBef>
                <a:spcPts val="375"/>
              </a:spcBef>
              <a:spcAft>
                <a:spcPts val="0"/>
              </a:spcAft>
              <a:buClr>
                <a:schemeClr val="accent2"/>
              </a:buClr>
              <a:buFont typeface="System Font Regular"/>
              <a:buChar char="▸"/>
              <a:tabLst/>
              <a:defRPr sz="2000" b="0" i="0" kern="1200" baseline="0">
                <a:solidFill>
                  <a:schemeClr val="accent1"/>
                </a:solidFill>
                <a:latin typeface="Cambria" panose="02040503050406030204" pitchFamily="18" charset="0"/>
                <a:ea typeface="+mn-ea"/>
                <a:cs typeface="+mn-cs"/>
              </a:defRPr>
            </a:lvl3pPr>
            <a:lvl4pPr marL="742950" indent="-171450" algn="l" defTabSz="685800" rtl="0" eaLnBrk="1" latinLnBrk="0" hangingPunct="1">
              <a:lnSpc>
                <a:spcPct val="100000"/>
              </a:lnSpc>
              <a:spcBef>
                <a:spcPts val="375"/>
              </a:spcBef>
              <a:spcAft>
                <a:spcPts val="300"/>
              </a:spcAft>
              <a:buClr>
                <a:schemeClr val="accent4"/>
              </a:buClr>
              <a:buSzPct val="85000"/>
              <a:buFont typeface="Lucida Grande" panose="020B0600040502020204" pitchFamily="34" charset="0"/>
              <a:buChar char="▪"/>
              <a:tabLst/>
              <a:defRPr sz="1800" b="0" i="0" kern="1200" baseline="0">
                <a:solidFill>
                  <a:schemeClr val="accent1"/>
                </a:solidFill>
                <a:latin typeface="Cambria" panose="02040503050406030204" pitchFamily="18" charset="0"/>
                <a:ea typeface="+mn-ea"/>
                <a:cs typeface="+mn-cs"/>
              </a:defRPr>
            </a:lvl4pPr>
            <a:lvl5pPr marL="0" indent="0" algn="l" defTabSz="685800" rtl="0" eaLnBrk="1" latinLnBrk="0" hangingPunct="1">
              <a:lnSpc>
                <a:spcPct val="90000"/>
              </a:lnSpc>
              <a:spcBef>
                <a:spcPts val="1200"/>
              </a:spcBef>
              <a:spcAft>
                <a:spcPts val="1200"/>
              </a:spcAft>
              <a:buFont typeface="System Font Regular"/>
              <a:buChar char="​"/>
              <a:defRPr sz="2800" b="0" i="1" kern="1200" baseline="0">
                <a:solidFill>
                  <a:schemeClr val="accent2"/>
                </a:solidFill>
                <a:latin typeface="Cambria" panose="02040503050406030204" pitchFamily="18" charset="0"/>
                <a:ea typeface="+mn-ea"/>
                <a:cs typeface="+mn-cs"/>
              </a:defRPr>
            </a:lvl5pPr>
            <a:lvl6pPr marL="0" indent="0" algn="l" defTabSz="685800" rtl="0" eaLnBrk="1" latinLnBrk="0" hangingPunct="1">
              <a:lnSpc>
                <a:spcPct val="90000"/>
              </a:lnSpc>
              <a:spcBef>
                <a:spcPts val="375"/>
              </a:spcBef>
              <a:buFont typeface="System Font Regular"/>
              <a:buChar char="​"/>
              <a:defRPr sz="2400" b="0" i="0" kern="1200">
                <a:solidFill>
                  <a:schemeClr val="accent6"/>
                </a:solidFill>
                <a:latin typeface="Orgon Slab Light" panose="02000503000000020004" pitchFamily="2" charset="77"/>
                <a:ea typeface="+mn-ea"/>
                <a:cs typeface="+mn-cs"/>
              </a:defRPr>
            </a:lvl6pPr>
            <a:lvl7pPr marL="0" indent="-457200" algn="l" defTabSz="685800" rtl="0" eaLnBrk="1" latinLnBrk="0" hangingPunct="1">
              <a:lnSpc>
                <a:spcPct val="90000"/>
              </a:lnSpc>
              <a:spcBef>
                <a:spcPts val="375"/>
              </a:spcBef>
              <a:buClr>
                <a:schemeClr val="accent3"/>
              </a:buClr>
              <a:buFont typeface=".Hiragino Kaku Gothic Interface W3"/>
              <a:buChar char="▷"/>
              <a:defRPr sz="2800" b="0" i="0" kern="1200">
                <a:solidFill>
                  <a:schemeClr val="accent2"/>
                </a:solidFill>
                <a:latin typeface="Orgon Slab Light" panose="02000503000000020004" pitchFamily="2" charset="77"/>
                <a:ea typeface="+mn-ea"/>
                <a:cs typeface="+mn-cs"/>
              </a:defRPr>
            </a:lvl7pPr>
            <a:lvl8pPr marL="0" indent="-445770" algn="l" defTabSz="685800" rtl="0" eaLnBrk="1" latinLnBrk="0" hangingPunct="1">
              <a:lnSpc>
                <a:spcPct val="90000"/>
              </a:lnSpc>
              <a:spcBef>
                <a:spcPts val="375"/>
              </a:spcBef>
              <a:buClr>
                <a:schemeClr val="accent4"/>
              </a:buClr>
              <a:buFont typeface=".Hiragino Kaku Gothic Interface W3"/>
              <a:buChar char="◉"/>
              <a:defRPr sz="2400" b="0" i="0" kern="1200">
                <a:solidFill>
                  <a:schemeClr val="bg2"/>
                </a:solidFill>
                <a:latin typeface="Orgon Slab Medium" panose="02000503000000020004" pitchFamily="2" charset="77"/>
                <a:ea typeface="+mn-ea"/>
                <a:cs typeface="+mn-cs"/>
              </a:defRPr>
            </a:lvl8pPr>
            <a:lvl9pPr marL="0" indent="0" algn="l" defTabSz="685800" rtl="0" eaLnBrk="1" latinLnBrk="0" hangingPunct="1">
              <a:lnSpc>
                <a:spcPct val="90000"/>
              </a:lnSpc>
              <a:spcBef>
                <a:spcPts val="375"/>
              </a:spcBef>
              <a:buFont typeface="System Font Regular"/>
              <a:buChar char="​"/>
              <a:defRPr sz="1400" b="0" i="0" kern="1200">
                <a:solidFill>
                  <a:schemeClr val="tx1"/>
                </a:solidFill>
                <a:latin typeface="Orgon Slab Light" panose="02000503000000020004" pitchFamily="2" charset="77"/>
                <a:ea typeface="+mn-ea"/>
                <a:cs typeface="+mn-cs"/>
              </a:defRPr>
            </a:lvl9pPr>
          </a:lstStyle>
          <a:p>
            <a:pPr marL="342900" indent="-342900">
              <a:buFont typeface="Arial" panose="020B0604020202020204" pitchFamily="34" charset="0"/>
              <a:buChar char="•"/>
            </a:pPr>
            <a:r>
              <a:rPr lang="en-US" sz="2600" dirty="0">
                <a:solidFill>
                  <a:srgbClr val="007933"/>
                </a:solidFill>
              </a:rPr>
              <a:t>Status</a:t>
            </a:r>
          </a:p>
          <a:p>
            <a:pPr marL="685800" lvl="1" indent="-342900">
              <a:buClr>
                <a:srgbClr val="78BE20"/>
              </a:buClr>
              <a:buFont typeface="Arial" panose="020B0604020202020204" pitchFamily="34" charset="0"/>
              <a:buChar char="•"/>
            </a:pPr>
            <a:r>
              <a:rPr lang="en-US" sz="1900" dirty="0">
                <a:solidFill>
                  <a:srgbClr val="007933"/>
                </a:solidFill>
              </a:rPr>
              <a:t>10 submissions across categories.</a:t>
            </a:r>
          </a:p>
          <a:p>
            <a:pPr marL="685800" lvl="1" indent="-342900">
              <a:buClr>
                <a:srgbClr val="78BE20"/>
              </a:buClr>
              <a:buFont typeface="Arial" panose="020B0604020202020204" pitchFamily="34" charset="0"/>
              <a:buChar char="•"/>
            </a:pPr>
            <a:r>
              <a:rPr lang="en-US" sz="1900" dirty="0">
                <a:solidFill>
                  <a:srgbClr val="007933"/>
                </a:solidFill>
              </a:rPr>
              <a:t>Decisions by end of month</a:t>
            </a:r>
          </a:p>
          <a:p>
            <a:pPr marL="685800" lvl="1" indent="-342900">
              <a:buClr>
                <a:srgbClr val="78BE20"/>
              </a:buClr>
              <a:buFont typeface="Arial" panose="020B0604020202020204" pitchFamily="34" charset="0"/>
              <a:buChar char="•"/>
            </a:pPr>
            <a:r>
              <a:rPr lang="en-US" sz="1900" dirty="0">
                <a:solidFill>
                  <a:srgbClr val="007933"/>
                </a:solidFill>
              </a:rPr>
              <a:t>Possible second round in Fall</a:t>
            </a:r>
          </a:p>
          <a:p>
            <a:pPr marL="685800" lvl="1" indent="-342900">
              <a:buClr>
                <a:srgbClr val="78BE20"/>
              </a:buClr>
              <a:buFont typeface="Arial" panose="020B0604020202020204" pitchFamily="34" charset="0"/>
              <a:buChar char="•"/>
            </a:pPr>
            <a:endParaRPr lang="en-US" sz="1200" dirty="0">
              <a:solidFill>
                <a:srgbClr val="007933"/>
              </a:solidFill>
            </a:endParaRPr>
          </a:p>
        </p:txBody>
      </p:sp>
    </p:spTree>
    <p:extLst>
      <p:ext uri="{BB962C8B-B14F-4D97-AF65-F5344CB8AC3E}">
        <p14:creationId xmlns:p14="http://schemas.microsoft.com/office/powerpoint/2010/main" val="3656507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339E6-07E1-0440-AA7A-3F558AD8F165}"/>
              </a:ext>
            </a:extLst>
          </p:cNvPr>
          <p:cNvSpPr>
            <a:spLocks noGrp="1"/>
          </p:cNvSpPr>
          <p:nvPr>
            <p:ph type="title"/>
          </p:nvPr>
        </p:nvSpPr>
        <p:spPr/>
        <p:txBody>
          <a:bodyPr/>
          <a:lstStyle/>
          <a:p>
            <a:r>
              <a:rPr lang="en-US" dirty="0"/>
              <a:t>Faculty Searches</a:t>
            </a:r>
          </a:p>
        </p:txBody>
      </p:sp>
      <p:sp>
        <p:nvSpPr>
          <p:cNvPr id="3" name="Content Placeholder 2">
            <a:extLst>
              <a:ext uri="{FF2B5EF4-FFF2-40B4-BE49-F238E27FC236}">
                <a16:creationId xmlns:a16="http://schemas.microsoft.com/office/drawing/2014/main" id="{A6B79896-D604-4541-84C6-744311DD9829}"/>
              </a:ext>
            </a:extLst>
          </p:cNvPr>
          <p:cNvSpPr>
            <a:spLocks noGrp="1"/>
          </p:cNvSpPr>
          <p:nvPr>
            <p:ph sz="half" idx="1"/>
          </p:nvPr>
        </p:nvSpPr>
        <p:spPr>
          <a:xfrm>
            <a:off x="453226" y="2057895"/>
            <a:ext cx="2535969" cy="3408221"/>
          </a:xfrm>
        </p:spPr>
        <p:txBody>
          <a:bodyPr>
            <a:normAutofit fontScale="92500"/>
          </a:bodyPr>
          <a:lstStyle/>
          <a:p>
            <a:r>
              <a:rPr lang="en-US" dirty="0" err="1"/>
              <a:t>Kummer</a:t>
            </a:r>
            <a:r>
              <a:rPr lang="en-US" dirty="0"/>
              <a:t> Center Directors</a:t>
            </a:r>
          </a:p>
          <a:p>
            <a:pPr marL="285750" indent="-285750">
              <a:buFontTx/>
              <a:buChar char="-"/>
            </a:pPr>
            <a:r>
              <a:rPr lang="en-US" dirty="0"/>
              <a:t>Advanced Manufacturing</a:t>
            </a:r>
          </a:p>
          <a:p>
            <a:pPr marL="285750" lvl="1" indent="-285750">
              <a:buFontTx/>
              <a:buChar char="-"/>
            </a:pPr>
            <a:r>
              <a:rPr lang="en-US" dirty="0"/>
              <a:t>Rick </a:t>
            </a:r>
            <a:r>
              <a:rPr lang="en-US" dirty="0" err="1"/>
              <a:t>Billo</a:t>
            </a:r>
            <a:endParaRPr lang="en-US" dirty="0"/>
          </a:p>
          <a:p>
            <a:pPr marL="285750" indent="-285750">
              <a:buFontTx/>
              <a:buChar char="-"/>
            </a:pPr>
            <a:r>
              <a:rPr lang="en-US" dirty="0"/>
              <a:t>Resource Sustainability</a:t>
            </a:r>
          </a:p>
          <a:p>
            <a:pPr marL="285750" lvl="1" indent="-285750">
              <a:buFontTx/>
              <a:buChar char="-"/>
            </a:pPr>
            <a:r>
              <a:rPr lang="en-US" dirty="0"/>
              <a:t>Negotiating</a:t>
            </a:r>
          </a:p>
          <a:p>
            <a:pPr marL="285750" indent="-285750">
              <a:buFontTx/>
              <a:buChar char="-"/>
            </a:pPr>
            <a:r>
              <a:rPr lang="en-US" dirty="0"/>
              <a:t>AI &amp; Autonomous Systems</a:t>
            </a:r>
          </a:p>
          <a:p>
            <a:pPr marL="285750" lvl="1" indent="-285750">
              <a:buFontTx/>
              <a:buChar char="-"/>
            </a:pPr>
            <a:r>
              <a:rPr lang="en-US" dirty="0"/>
              <a:t>Two finalists</a:t>
            </a:r>
          </a:p>
          <a:p>
            <a:pPr marL="285750" indent="-285750">
              <a:buFontTx/>
              <a:buChar char="-"/>
            </a:pPr>
            <a:r>
              <a:rPr lang="en-US" dirty="0"/>
              <a:t>Advanced and Resilient Infrastructure</a:t>
            </a:r>
          </a:p>
          <a:p>
            <a:pPr marL="285750" lvl="1" indent="-285750">
              <a:buFontTx/>
              <a:buChar char="-"/>
            </a:pPr>
            <a:r>
              <a:rPr lang="en-US" dirty="0"/>
              <a:t>Ongoing</a:t>
            </a:r>
          </a:p>
          <a:p>
            <a:pPr marL="285750" lvl="1" indent="-285750">
              <a:buFontTx/>
              <a:buChar char="-"/>
            </a:pPr>
            <a:endParaRPr lang="en-US" dirty="0"/>
          </a:p>
        </p:txBody>
      </p:sp>
      <p:sp>
        <p:nvSpPr>
          <p:cNvPr id="4" name="Content Placeholder 3">
            <a:extLst>
              <a:ext uri="{FF2B5EF4-FFF2-40B4-BE49-F238E27FC236}">
                <a16:creationId xmlns:a16="http://schemas.microsoft.com/office/drawing/2014/main" id="{D91BE9F1-11FB-1445-AE73-B89AED4CB562}"/>
              </a:ext>
            </a:extLst>
          </p:cNvPr>
          <p:cNvSpPr>
            <a:spLocks noGrp="1"/>
          </p:cNvSpPr>
          <p:nvPr>
            <p:ph sz="half" idx="18"/>
          </p:nvPr>
        </p:nvSpPr>
        <p:spPr>
          <a:xfrm>
            <a:off x="3005358" y="2057895"/>
            <a:ext cx="3034945" cy="3408221"/>
          </a:xfrm>
        </p:spPr>
        <p:txBody>
          <a:bodyPr>
            <a:normAutofit/>
          </a:bodyPr>
          <a:lstStyle/>
          <a:p>
            <a:r>
              <a:rPr lang="en-US" dirty="0"/>
              <a:t>Academic Deans</a:t>
            </a:r>
          </a:p>
          <a:p>
            <a:r>
              <a:rPr lang="en-US" dirty="0"/>
              <a:t>- Soft deadline Feb 14</a:t>
            </a:r>
          </a:p>
          <a:p>
            <a:pPr lvl="1"/>
            <a:r>
              <a:rPr lang="en-US" dirty="0"/>
              <a:t>- But NOT too late to reach out </a:t>
            </a:r>
            <a:br>
              <a:rPr lang="en-US" dirty="0"/>
            </a:br>
            <a:endParaRPr lang="en-US" dirty="0"/>
          </a:p>
          <a:p>
            <a:pPr lvl="1"/>
            <a:r>
              <a:rPr lang="en-US" dirty="0"/>
              <a:t>to your networks</a:t>
            </a:r>
          </a:p>
          <a:p>
            <a:r>
              <a:rPr lang="en-US" dirty="0"/>
              <a:t>- Solid, deep/broad diverse pools</a:t>
            </a:r>
          </a:p>
          <a:p>
            <a:r>
              <a:rPr lang="en-US" dirty="0"/>
              <a:t>- Next steps</a:t>
            </a:r>
          </a:p>
          <a:p>
            <a:pPr lvl="1"/>
            <a:r>
              <a:rPr lang="en-US" dirty="0"/>
              <a:t>- Down-selections next  3 weeks</a:t>
            </a:r>
          </a:p>
          <a:p>
            <a:r>
              <a:rPr lang="en-US" dirty="0"/>
              <a:t>- Two-stage interviews</a:t>
            </a:r>
          </a:p>
          <a:p>
            <a:pPr lvl="1"/>
            <a:r>
              <a:rPr lang="en-US" dirty="0"/>
              <a:t>- Confidential: late March</a:t>
            </a:r>
            <a:br>
              <a:rPr lang="en-US" dirty="0"/>
            </a:br>
            <a:endParaRPr lang="en-US" dirty="0"/>
          </a:p>
          <a:p>
            <a:pPr lvl="1"/>
            <a:r>
              <a:rPr lang="en-US" dirty="0"/>
              <a:t>- Public: April</a:t>
            </a:r>
          </a:p>
        </p:txBody>
      </p:sp>
      <p:sp>
        <p:nvSpPr>
          <p:cNvPr id="5" name="Content Placeholder 4">
            <a:extLst>
              <a:ext uri="{FF2B5EF4-FFF2-40B4-BE49-F238E27FC236}">
                <a16:creationId xmlns:a16="http://schemas.microsoft.com/office/drawing/2014/main" id="{A679F0AE-2077-3F49-8AE7-C4EE8C88EC8E}"/>
              </a:ext>
            </a:extLst>
          </p:cNvPr>
          <p:cNvSpPr>
            <a:spLocks noGrp="1"/>
          </p:cNvSpPr>
          <p:nvPr>
            <p:ph sz="half" idx="19"/>
          </p:nvPr>
        </p:nvSpPr>
        <p:spPr>
          <a:xfrm>
            <a:off x="6154809" y="1986333"/>
            <a:ext cx="2647285" cy="3408221"/>
          </a:xfrm>
        </p:spPr>
        <p:txBody>
          <a:bodyPr>
            <a:normAutofit/>
          </a:bodyPr>
          <a:lstStyle/>
          <a:p>
            <a:r>
              <a:rPr lang="en-US" dirty="0"/>
              <a:t>Department Chairs</a:t>
            </a:r>
          </a:p>
          <a:p>
            <a:r>
              <a:rPr lang="en-US" dirty="0"/>
              <a:t>- Math/Statistics</a:t>
            </a:r>
          </a:p>
          <a:p>
            <a:pPr lvl="1"/>
            <a:r>
              <a:rPr lang="en-US" dirty="0"/>
              <a:t>- Announcement soon</a:t>
            </a:r>
          </a:p>
          <a:p>
            <a:r>
              <a:rPr lang="en-US" dirty="0"/>
              <a:t>BIT</a:t>
            </a:r>
          </a:p>
          <a:p>
            <a:pPr lvl="1"/>
            <a:r>
              <a:rPr lang="en-US" dirty="0"/>
              <a:t>- Visits ongoing</a:t>
            </a:r>
          </a:p>
          <a:p>
            <a:r>
              <a:rPr lang="en-US" dirty="0"/>
              <a:t>Econ</a:t>
            </a:r>
          </a:p>
          <a:p>
            <a:pPr lvl="1"/>
            <a:r>
              <a:rPr lang="en-US" dirty="0"/>
              <a:t>- Visits forthcoming</a:t>
            </a:r>
          </a:p>
          <a:p>
            <a:r>
              <a:rPr lang="en-US" dirty="0"/>
              <a:t>Comp Sci</a:t>
            </a:r>
          </a:p>
          <a:p>
            <a:pPr lvl="1"/>
            <a:r>
              <a:rPr lang="en-US" dirty="0"/>
              <a:t>- Visits forthcoming</a:t>
            </a:r>
          </a:p>
          <a:p>
            <a:r>
              <a:rPr lang="en-US" dirty="0"/>
              <a:t>NERS</a:t>
            </a:r>
          </a:p>
          <a:p>
            <a:pPr lvl="1"/>
            <a:r>
              <a:rPr lang="en-US" dirty="0"/>
              <a:t>- Re-thinking</a:t>
            </a:r>
          </a:p>
        </p:txBody>
      </p:sp>
    </p:spTree>
    <p:extLst>
      <p:ext uri="{BB962C8B-B14F-4D97-AF65-F5344CB8AC3E}">
        <p14:creationId xmlns:p14="http://schemas.microsoft.com/office/powerpoint/2010/main" val="1240338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73443" y="2496945"/>
            <a:ext cx="8197114" cy="3557587"/>
          </a:xfrm>
        </p:spPr>
        <p:txBody>
          <a:bodyPr/>
          <a:lstStyle/>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Orgon Slab" panose="02000503000000020004" pitchFamily="50" charset="0"/>
                <a:cs typeface="+mn-cs"/>
              </a:rPr>
              <a:t>The same rules apply over virtual meetings as over in-person meetings</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Orgon Slab" panose="02000503000000020004" pitchFamily="50" charset="0"/>
                <a:cs typeface="+mn-cs"/>
              </a:rPr>
              <a:t>Only Senators may debate motions</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Orgon Slab" panose="02000503000000020004" pitchFamily="50" charset="0"/>
                <a:cs typeface="+mn-cs"/>
              </a:rPr>
              <a:t>Only Senators can vote</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Orgon Slab" panose="02000503000000020004" pitchFamily="50" charset="0"/>
                <a:cs typeface="+mn-cs"/>
              </a:rPr>
              <a:t>If you are not a Senator, or a proxy, you cannot vote or debate </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Orgon Slab" panose="02000503000000020004" pitchFamily="50" charset="0"/>
                <a:cs typeface="+mn-cs"/>
              </a:rPr>
              <a:t>Do not speak over someone, or out of order</a:t>
            </a:r>
          </a:p>
          <a:p>
            <a:pPr marL="514350" lvl="1" indent="-171450" defTabSz="685800">
              <a:lnSpc>
                <a:spcPct val="90000"/>
              </a:lnSpc>
              <a:spcBef>
                <a:spcPts val="375"/>
              </a:spcBef>
              <a:buFont typeface="Arial" panose="020B0604020202020204" pitchFamily="34" charset="0"/>
              <a:buChar char="•"/>
            </a:pPr>
            <a:r>
              <a:rPr lang="en-US" sz="1800" dirty="0">
                <a:solidFill>
                  <a:prstClr val="black"/>
                </a:solidFill>
                <a:latin typeface="Orgon Slab" panose="02000503000000020004" pitchFamily="50" charset="0"/>
                <a:cs typeface="+mn-cs"/>
              </a:rPr>
              <a:t>Raise your hand within the Zoom app</a:t>
            </a:r>
          </a:p>
          <a:p>
            <a:pPr marL="514350" lvl="1" indent="-171450" defTabSz="685800">
              <a:lnSpc>
                <a:spcPct val="90000"/>
              </a:lnSpc>
              <a:spcBef>
                <a:spcPts val="375"/>
              </a:spcBef>
              <a:buFont typeface="Arial" panose="020B0604020202020204" pitchFamily="34" charset="0"/>
              <a:buChar char="•"/>
            </a:pPr>
            <a:r>
              <a:rPr lang="en-US" sz="1800" dirty="0">
                <a:solidFill>
                  <a:prstClr val="black"/>
                </a:solidFill>
                <a:latin typeface="Orgon Slab" panose="02000503000000020004" pitchFamily="50" charset="0"/>
                <a:cs typeface="+mn-cs"/>
              </a:rPr>
              <a:t>The President will call on you and then you will have the floor</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Orgon Slab" panose="02000503000000020004" pitchFamily="50" charset="0"/>
                <a:cs typeface="+mn-cs"/>
              </a:rPr>
              <a:t>Unless you have been recognized (been told you have the floor), you may not speak</a:t>
            </a:r>
          </a:p>
          <a:p>
            <a:pPr marL="171450" lvl="0" indent="-171450" defTabSz="685800">
              <a:lnSpc>
                <a:spcPct val="90000"/>
              </a:lnSpc>
              <a:spcBef>
                <a:spcPts val="750"/>
              </a:spcBef>
              <a:buFont typeface="Arial" panose="020B0604020202020204" pitchFamily="34" charset="0"/>
              <a:buChar char="•"/>
            </a:pPr>
            <a:r>
              <a:rPr lang="en-US" sz="2100" dirty="0">
                <a:solidFill>
                  <a:prstClr val="black"/>
                </a:solidFill>
                <a:latin typeface="Orgon Slab" panose="02000503000000020004" pitchFamily="50" charset="0"/>
                <a:cs typeface="+mn-cs"/>
              </a:rPr>
              <a:t>Per Robert’s Rules, each Senator is entitled to only speak twice on each motion.</a:t>
            </a:r>
          </a:p>
          <a:p>
            <a:pPr marL="6350" lvl="0" indent="-6350" defTabSz="685800">
              <a:buNone/>
            </a:pPr>
            <a:endParaRPr lang="en-US" sz="3600" dirty="0">
              <a:solidFill>
                <a:srgbClr val="003B49"/>
              </a:solidFill>
              <a:latin typeface="Orgon Slab" panose="02000503000000020004" pitchFamily="50" charset="0"/>
            </a:endParaRPr>
          </a:p>
        </p:txBody>
      </p:sp>
      <p:sp>
        <p:nvSpPr>
          <p:cNvPr id="4" name="Text Placeholder 3"/>
          <p:cNvSpPr>
            <a:spLocks noGrp="1"/>
          </p:cNvSpPr>
          <p:nvPr>
            <p:ph type="body" sz="quarter" idx="12"/>
          </p:nvPr>
        </p:nvSpPr>
        <p:spPr>
          <a:xfrm>
            <a:off x="510790" y="1911737"/>
            <a:ext cx="8184662" cy="585208"/>
          </a:xfrm>
        </p:spPr>
        <p:txBody>
          <a:bodyPr>
            <a:noAutofit/>
          </a:bodyPr>
          <a:lstStyle/>
          <a:p>
            <a:r>
              <a:rPr lang="en-US" sz="3600" dirty="0"/>
              <a:t>Meeting procedure</a:t>
            </a:r>
            <a:endParaRPr lang="en-US" sz="3600" dirty="0">
              <a:latin typeface="Orgon Slab" panose="02000503000000020004" pitchFamily="50" charset="0"/>
            </a:endParaRPr>
          </a:p>
        </p:txBody>
      </p:sp>
    </p:spTree>
    <p:extLst>
      <p:ext uri="{BB962C8B-B14F-4D97-AF65-F5344CB8AC3E}">
        <p14:creationId xmlns:p14="http://schemas.microsoft.com/office/powerpoint/2010/main" val="1727165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4ECAF8-73AD-8C4A-BC5C-C5CAF46EA969}"/>
              </a:ext>
            </a:extLst>
          </p:cNvPr>
          <p:cNvPicPr>
            <a:picLocks noGrp="1" noChangeAspect="1"/>
          </p:cNvPicPr>
          <p:nvPr>
            <p:ph idx="1"/>
          </p:nvPr>
        </p:nvPicPr>
        <p:blipFill>
          <a:blip r:embed="rId2"/>
          <a:stretch>
            <a:fillRect/>
          </a:stretch>
        </p:blipFill>
        <p:spPr>
          <a:xfrm>
            <a:off x="5560017" y="1205205"/>
            <a:ext cx="2492032" cy="4046829"/>
          </a:xfrm>
        </p:spPr>
      </p:pic>
      <p:sp>
        <p:nvSpPr>
          <p:cNvPr id="3" name="Text Placeholder 2">
            <a:extLst>
              <a:ext uri="{FF2B5EF4-FFF2-40B4-BE49-F238E27FC236}">
                <a16:creationId xmlns:a16="http://schemas.microsoft.com/office/drawing/2014/main" id="{ACFE7A79-F139-4E4F-8618-6EC2C643D10B}"/>
              </a:ext>
            </a:extLst>
          </p:cNvPr>
          <p:cNvSpPr>
            <a:spLocks noGrp="1"/>
          </p:cNvSpPr>
          <p:nvPr>
            <p:ph type="body" sz="half" idx="2"/>
          </p:nvPr>
        </p:nvSpPr>
        <p:spPr>
          <a:xfrm>
            <a:off x="286247" y="1205206"/>
            <a:ext cx="5211696" cy="4046829"/>
          </a:xfrm>
        </p:spPr>
        <p:txBody>
          <a:bodyPr>
            <a:normAutofit/>
          </a:bodyPr>
          <a:lstStyle/>
          <a:p>
            <a:pPr>
              <a:lnSpc>
                <a:spcPct val="120000"/>
              </a:lnSpc>
              <a:spcBef>
                <a:spcPts val="0"/>
              </a:spcBef>
              <a:spcAft>
                <a:spcPts val="0"/>
              </a:spcAft>
            </a:pPr>
            <a:r>
              <a:rPr lang="en-US" sz="2400" dirty="0"/>
              <a:t>GEER Grant courses launched</a:t>
            </a:r>
          </a:p>
          <a:p>
            <a:pPr>
              <a:lnSpc>
                <a:spcPct val="120000"/>
              </a:lnSpc>
              <a:spcBef>
                <a:spcPts val="0"/>
              </a:spcBef>
              <a:spcAft>
                <a:spcPts val="0"/>
              </a:spcAft>
            </a:pPr>
            <a:endParaRPr lang="en-US" b="0" dirty="0"/>
          </a:p>
          <a:p>
            <a:pPr>
              <a:lnSpc>
                <a:spcPct val="120000"/>
              </a:lnSpc>
              <a:spcBef>
                <a:spcPts val="0"/>
              </a:spcBef>
              <a:spcAft>
                <a:spcPts val="0"/>
              </a:spcAft>
            </a:pPr>
            <a:r>
              <a:rPr lang="en-US" sz="1800" dirty="0"/>
              <a:t>Systems-level Project Management</a:t>
            </a:r>
          </a:p>
          <a:p>
            <a:pPr>
              <a:lnSpc>
                <a:spcPct val="120000"/>
              </a:lnSpc>
              <a:spcBef>
                <a:spcPts val="0"/>
              </a:spcBef>
              <a:spcAft>
                <a:spcPts val="0"/>
              </a:spcAft>
            </a:pPr>
            <a:r>
              <a:rPr lang="en-US" sz="1600" b="0" dirty="0"/>
              <a:t>Systems Thinking, </a:t>
            </a:r>
            <a:r>
              <a:rPr lang="en-US" sz="1600" b="0" dirty="0">
                <a:solidFill>
                  <a:schemeClr val="tx1"/>
                </a:solidFill>
              </a:rPr>
              <a:t>February 14-March 13</a:t>
            </a:r>
          </a:p>
          <a:p>
            <a:pPr>
              <a:lnSpc>
                <a:spcPct val="120000"/>
              </a:lnSpc>
              <a:spcBef>
                <a:spcPts val="0"/>
              </a:spcBef>
              <a:spcAft>
                <a:spcPts val="0"/>
              </a:spcAft>
            </a:pPr>
            <a:r>
              <a:rPr lang="en-US" sz="1600" b="0" dirty="0"/>
              <a:t>Organizational Behavior, </a:t>
            </a:r>
            <a:r>
              <a:rPr lang="en-US" sz="1600" b="0" dirty="0">
                <a:solidFill>
                  <a:schemeClr val="tx1"/>
                </a:solidFill>
              </a:rPr>
              <a:t>Feb. 28-March 27</a:t>
            </a:r>
          </a:p>
          <a:p>
            <a:pPr>
              <a:lnSpc>
                <a:spcPct val="120000"/>
              </a:lnSpc>
              <a:spcBef>
                <a:spcPts val="0"/>
              </a:spcBef>
              <a:spcAft>
                <a:spcPts val="0"/>
              </a:spcAft>
            </a:pPr>
            <a:r>
              <a:rPr lang="en-US" sz="1600" b="0" dirty="0"/>
              <a:t>Project Management, </a:t>
            </a:r>
            <a:r>
              <a:rPr lang="en-US" sz="1600" b="0" dirty="0">
                <a:solidFill>
                  <a:schemeClr val="tx1"/>
                </a:solidFill>
              </a:rPr>
              <a:t>March 14-April 10</a:t>
            </a:r>
          </a:p>
          <a:p>
            <a:pPr>
              <a:lnSpc>
                <a:spcPct val="120000"/>
              </a:lnSpc>
              <a:spcBef>
                <a:spcPts val="0"/>
              </a:spcBef>
              <a:spcAft>
                <a:spcPts val="0"/>
              </a:spcAft>
            </a:pPr>
            <a:endParaRPr lang="en-US" sz="1400" b="0" dirty="0"/>
          </a:p>
          <a:p>
            <a:pPr>
              <a:lnSpc>
                <a:spcPct val="120000"/>
              </a:lnSpc>
              <a:spcBef>
                <a:spcPts val="0"/>
              </a:spcBef>
              <a:spcAft>
                <a:spcPts val="0"/>
              </a:spcAft>
            </a:pPr>
            <a:r>
              <a:rPr lang="en-US" sz="1800" dirty="0"/>
              <a:t>Human Resource Management</a:t>
            </a:r>
          </a:p>
          <a:p>
            <a:pPr>
              <a:lnSpc>
                <a:spcPct val="120000"/>
              </a:lnSpc>
              <a:spcBef>
                <a:spcPts val="0"/>
              </a:spcBef>
              <a:spcAft>
                <a:spcPts val="0"/>
              </a:spcAft>
            </a:pPr>
            <a:r>
              <a:rPr lang="en-US" sz="1600" b="0" dirty="0"/>
              <a:t>Training and Workforce Development, </a:t>
            </a:r>
            <a:r>
              <a:rPr lang="en-US" sz="1600" b="0" dirty="0">
                <a:solidFill>
                  <a:schemeClr val="tx1"/>
                </a:solidFill>
              </a:rPr>
              <a:t>Feb. 28-March 27</a:t>
            </a:r>
          </a:p>
          <a:p>
            <a:pPr>
              <a:lnSpc>
                <a:spcPct val="120000"/>
              </a:lnSpc>
              <a:spcBef>
                <a:spcPts val="0"/>
              </a:spcBef>
              <a:spcAft>
                <a:spcPts val="0"/>
              </a:spcAft>
            </a:pPr>
            <a:r>
              <a:rPr lang="en-US" sz="1600" b="0" dirty="0"/>
              <a:t>Communication for Managers, </a:t>
            </a:r>
            <a:r>
              <a:rPr lang="en-US" sz="1600" b="0" dirty="0">
                <a:solidFill>
                  <a:schemeClr val="tx1"/>
                </a:solidFill>
              </a:rPr>
              <a:t>March 14-April 10</a:t>
            </a:r>
          </a:p>
          <a:p>
            <a:pPr>
              <a:lnSpc>
                <a:spcPct val="120000"/>
              </a:lnSpc>
              <a:spcBef>
                <a:spcPts val="0"/>
              </a:spcBef>
              <a:spcAft>
                <a:spcPts val="0"/>
              </a:spcAft>
            </a:pPr>
            <a:r>
              <a:rPr lang="en-US" sz="1600" b="0" dirty="0"/>
              <a:t>Language as Key for Diversity and Inclusion, </a:t>
            </a:r>
            <a:br>
              <a:rPr lang="en-US" sz="1600" b="0" dirty="0"/>
            </a:br>
            <a:r>
              <a:rPr lang="en-US" sz="1600" b="0" dirty="0"/>
              <a:t>	</a:t>
            </a:r>
            <a:r>
              <a:rPr lang="en-US" sz="1600" b="0" dirty="0">
                <a:solidFill>
                  <a:schemeClr val="tx1"/>
                </a:solidFill>
              </a:rPr>
              <a:t>March 28-April 24</a:t>
            </a:r>
          </a:p>
          <a:p>
            <a:endParaRPr lang="en-US" b="0" dirty="0"/>
          </a:p>
        </p:txBody>
      </p:sp>
      <p:sp>
        <p:nvSpPr>
          <p:cNvPr id="2" name="TextBox 1">
            <a:extLst>
              <a:ext uri="{FF2B5EF4-FFF2-40B4-BE49-F238E27FC236}">
                <a16:creationId xmlns:a16="http://schemas.microsoft.com/office/drawing/2014/main" id="{265BC5C2-6679-D948-A69B-DE7A0E7CD4FB}"/>
              </a:ext>
            </a:extLst>
          </p:cNvPr>
          <p:cNvSpPr txBox="1"/>
          <p:nvPr/>
        </p:nvSpPr>
        <p:spPr>
          <a:xfrm rot="19524586">
            <a:off x="5453746" y="2840109"/>
            <a:ext cx="2704574" cy="577081"/>
          </a:xfrm>
          <a:prstGeom prst="rect">
            <a:avLst/>
          </a:prstGeom>
          <a:noFill/>
        </p:spPr>
        <p:txBody>
          <a:bodyPr wrap="square" rtlCol="0">
            <a:spAutoFit/>
          </a:bodyPr>
          <a:lstStyle/>
          <a:p>
            <a:pPr defTabSz="685800"/>
            <a:r>
              <a:rPr lang="en-US" dirty="0" err="1">
                <a:solidFill>
                  <a:srgbClr val="000000"/>
                </a:solidFill>
                <a:highlight>
                  <a:srgbClr val="00FF00"/>
                </a:highlight>
                <a:latin typeface="Cambria" panose="02040503050406030204"/>
              </a:rPr>
              <a:t>go.mst.edu</a:t>
            </a:r>
            <a:r>
              <a:rPr lang="en-US" dirty="0">
                <a:solidFill>
                  <a:srgbClr val="000000"/>
                </a:solidFill>
                <a:highlight>
                  <a:srgbClr val="00FF00"/>
                </a:highlight>
                <a:latin typeface="Cambria" panose="02040503050406030204"/>
              </a:rPr>
              <a:t>/leadership.</a:t>
            </a:r>
          </a:p>
          <a:p>
            <a:pPr defTabSz="685800"/>
            <a:endParaRPr lang="en-US" sz="1350" dirty="0">
              <a:solidFill>
                <a:srgbClr val="000000"/>
              </a:solidFill>
              <a:highlight>
                <a:srgbClr val="00FF00"/>
              </a:highlight>
              <a:latin typeface="Cambria" panose="02040503050406030204"/>
            </a:endParaRPr>
          </a:p>
        </p:txBody>
      </p:sp>
    </p:spTree>
    <p:extLst>
      <p:ext uri="{BB962C8B-B14F-4D97-AF65-F5344CB8AC3E}">
        <p14:creationId xmlns:p14="http://schemas.microsoft.com/office/powerpoint/2010/main" val="1468271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23212" y="2613917"/>
            <a:ext cx="8557502" cy="4244083"/>
          </a:xfrm>
        </p:spPr>
        <p:txBody>
          <a:bodyPr/>
          <a:lstStyle/>
          <a:p>
            <a:pPr marL="0" indent="0" defTabSz="857250">
              <a:buNone/>
            </a:pPr>
            <a:r>
              <a:rPr lang="en-US" sz="3600" dirty="0">
                <a:latin typeface="Orgon Slab" panose="02000503000000020004" pitchFamily="50" charset="0"/>
              </a:rPr>
              <a:t>V.	Campus Reports</a:t>
            </a:r>
          </a:p>
          <a:p>
            <a:pPr marL="858838" lvl="1" indent="-858838" defTabSz="857250">
              <a:buNone/>
              <a:tabLst>
                <a:tab pos="1716088" algn="l"/>
              </a:tabLst>
            </a:pPr>
            <a:r>
              <a:rPr lang="en-US" sz="3600" dirty="0">
                <a:solidFill>
                  <a:srgbClr val="003B49"/>
                </a:solidFill>
                <a:latin typeface="Orgon Slab" panose="02000503000000020004" pitchFamily="50" charset="0"/>
              </a:rPr>
              <a:t>	A.	Staff Council</a:t>
            </a:r>
          </a:p>
          <a:p>
            <a:pPr marL="858838" lvl="1" indent="-858838" defTabSz="857250">
              <a:buNone/>
              <a:tabLst>
                <a:tab pos="1716088" algn="l"/>
              </a:tabLst>
            </a:pPr>
            <a:r>
              <a:rPr lang="en-US" sz="3600" dirty="0">
                <a:solidFill>
                  <a:srgbClr val="003B49"/>
                </a:solidFill>
                <a:latin typeface="Orgon Slab" panose="02000503000000020004" pitchFamily="50" charset="0"/>
              </a:rPr>
              <a:t>		M. Fowler</a:t>
            </a:r>
          </a:p>
          <a:p>
            <a:pPr marL="400050" lvl="1" indent="0" defTabSz="857250">
              <a:buNone/>
            </a:pPr>
            <a:endParaRPr lang="en-US" sz="2800" dirty="0">
              <a:solidFill>
                <a:srgbClr val="003B49"/>
              </a:solidFill>
              <a:latin typeface="Orgon Slab" panose="02000503000000020004" pitchFamily="50" charset="0"/>
            </a:endParaRPr>
          </a:p>
          <a:p>
            <a:pPr marL="6350" indent="-6350" defTabSz="685800">
              <a:buNone/>
            </a:pPr>
            <a:endParaRPr lang="en-US" sz="3600" dirty="0">
              <a:latin typeface="Orgon Slab" panose="02000503000000020004" pitchFamily="50" charset="0"/>
            </a:endParaRPr>
          </a:p>
        </p:txBody>
      </p:sp>
      <p:sp>
        <p:nvSpPr>
          <p:cNvPr id="4" name="Text Placeholder 3"/>
          <p:cNvSpPr>
            <a:spLocks noGrp="1"/>
          </p:cNvSpPr>
          <p:nvPr>
            <p:ph type="body" sz="quarter" idx="12"/>
          </p:nvPr>
        </p:nvSpPr>
        <p:spPr>
          <a:xfrm>
            <a:off x="510790" y="1790003"/>
            <a:ext cx="8184662" cy="473672"/>
          </a:xfrm>
        </p:spPr>
        <p:txBody>
          <a:bodyPr>
            <a:noAutofit/>
          </a:bodyPr>
          <a:lstStyle/>
          <a:p>
            <a:r>
              <a:rPr lang="en-US" sz="3600" dirty="0">
                <a:latin typeface="Orgon Slab" panose="02000503000000020004" pitchFamily="50" charset="0"/>
              </a:rPr>
              <a:t>Agenda</a:t>
            </a:r>
          </a:p>
        </p:txBody>
      </p:sp>
    </p:spTree>
    <p:extLst>
      <p:ext uri="{BB962C8B-B14F-4D97-AF65-F5344CB8AC3E}">
        <p14:creationId xmlns:p14="http://schemas.microsoft.com/office/powerpoint/2010/main" val="3716388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3958" y="1644650"/>
            <a:ext cx="7962146" cy="3866583"/>
          </a:xfrm>
        </p:spPr>
        <p:txBody>
          <a:bodyPr>
            <a:normAutofit/>
          </a:bodyPr>
          <a:lstStyle/>
          <a:p>
            <a:r>
              <a:rPr lang="en-US" sz="1800" dirty="0"/>
              <a:t>Staff Milestone Awards</a:t>
            </a:r>
          </a:p>
          <a:p>
            <a:pPr lvl="1"/>
            <a:r>
              <a:rPr lang="en-US" sz="1500"/>
              <a:t>UM System </a:t>
            </a:r>
            <a:r>
              <a:rPr lang="en-US" sz="1500" dirty="0"/>
              <a:t>issues printed certificates to recognize years of service</a:t>
            </a:r>
          </a:p>
          <a:p>
            <a:pPr lvl="1"/>
            <a:r>
              <a:rPr lang="en-US" sz="1500" dirty="0"/>
              <a:t>Supervisor responsibility to present certificate in meaningful way</a:t>
            </a:r>
          </a:p>
          <a:p>
            <a:r>
              <a:rPr lang="en-US" sz="1800" dirty="0"/>
              <a:t>Advocacy Initiatives</a:t>
            </a:r>
          </a:p>
          <a:p>
            <a:pPr lvl="1"/>
            <a:r>
              <a:rPr lang="en-US" sz="1500" dirty="0"/>
              <a:t>Partnership with Human Resources to offer </a:t>
            </a:r>
            <a:r>
              <a:rPr lang="en-US" sz="1500" dirty="0" err="1"/>
              <a:t>ePerformance</a:t>
            </a:r>
            <a:r>
              <a:rPr lang="en-US" sz="1500" dirty="0"/>
              <a:t> training through Staff Success Center</a:t>
            </a:r>
          </a:p>
          <a:p>
            <a:pPr lvl="1"/>
            <a:r>
              <a:rPr lang="en-US" sz="1500" dirty="0"/>
              <a:t>Anonymous Survey to solicit feedback </a:t>
            </a:r>
          </a:p>
          <a:p>
            <a:r>
              <a:rPr lang="en-US" sz="1800" dirty="0"/>
              <a:t>Earth Day Event – April 22</a:t>
            </a:r>
            <a:r>
              <a:rPr lang="en-US" sz="1800" baseline="30000" dirty="0"/>
              <a:t>nd</a:t>
            </a:r>
            <a:r>
              <a:rPr lang="en-US" sz="1800" dirty="0"/>
              <a:t> </a:t>
            </a:r>
          </a:p>
          <a:p>
            <a:pPr lvl="1"/>
            <a:r>
              <a:rPr lang="en-US" sz="1500" dirty="0"/>
              <a:t>200 trees and crafting workshop</a:t>
            </a:r>
          </a:p>
          <a:p>
            <a:r>
              <a:rPr lang="en-US" sz="1800" dirty="0"/>
              <a:t>Spring Staff Appreciation Day</a:t>
            </a:r>
          </a:p>
          <a:p>
            <a:pPr lvl="1"/>
            <a:r>
              <a:rPr lang="en-US" sz="1500" dirty="0"/>
              <a:t>Summertime Activities (camping, BBQ, kayaking, etc.)</a:t>
            </a:r>
          </a:p>
          <a:p>
            <a:pPr lvl="1"/>
            <a:r>
              <a:rPr lang="en-US" sz="1500" dirty="0"/>
              <a:t>May 25, 2022</a:t>
            </a:r>
          </a:p>
        </p:txBody>
      </p:sp>
      <p:sp>
        <p:nvSpPr>
          <p:cNvPr id="4" name="Text Placeholder 3"/>
          <p:cNvSpPr>
            <a:spLocks noGrp="1"/>
          </p:cNvSpPr>
          <p:nvPr>
            <p:ph type="body" sz="quarter" idx="10"/>
          </p:nvPr>
        </p:nvSpPr>
        <p:spPr/>
        <p:txBody>
          <a:bodyPr/>
          <a:lstStyle/>
          <a:p>
            <a:r>
              <a:rPr lang="en-US" sz="4400" dirty="0">
                <a:latin typeface="Orgon Slab" panose="02000503000000020004" pitchFamily="50" charset="0"/>
              </a:rPr>
              <a:t>Staff Council</a:t>
            </a:r>
          </a:p>
        </p:txBody>
      </p:sp>
    </p:spTree>
    <p:extLst>
      <p:ext uri="{BB962C8B-B14F-4D97-AF65-F5344CB8AC3E}">
        <p14:creationId xmlns:p14="http://schemas.microsoft.com/office/powerpoint/2010/main" val="1475827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1"/>
          </p:nvPr>
        </p:nvSpPr>
        <p:spPr>
          <a:xfrm>
            <a:off x="510790" y="2541306"/>
            <a:ext cx="8197114" cy="2673790"/>
          </a:xfrm>
        </p:spPr>
        <p:txBody>
          <a:bodyPr/>
          <a:lstStyle/>
          <a:p>
            <a:pPr marL="0" indent="0" defTabSz="857250">
              <a:buNone/>
            </a:pPr>
            <a:r>
              <a:rPr lang="en-US" sz="3600" dirty="0">
                <a:latin typeface="Orgon Slab" panose="02000503000000020004" pitchFamily="50" charset="0"/>
              </a:rPr>
              <a:t>V.	Campus Reports</a:t>
            </a:r>
          </a:p>
          <a:p>
            <a:pPr marL="858838" lvl="1" indent="-858838" defTabSz="685800">
              <a:buNone/>
            </a:pPr>
            <a:r>
              <a:rPr lang="en-US" sz="3600" dirty="0">
                <a:solidFill>
                  <a:srgbClr val="003B49"/>
                </a:solidFill>
                <a:latin typeface="Orgon Slab" panose="02000503000000020004" pitchFamily="50" charset="0"/>
              </a:rPr>
              <a:t>	B.	Student Council</a:t>
            </a:r>
          </a:p>
          <a:p>
            <a:pPr marL="858838" lvl="1" indent="-858838" defTabSz="685800">
              <a:buNone/>
            </a:pPr>
            <a:r>
              <a:rPr lang="en-US" sz="3600" dirty="0">
                <a:solidFill>
                  <a:srgbClr val="003B49"/>
                </a:solidFill>
                <a:latin typeface="Orgon Slab" panose="02000503000000020004" pitchFamily="50" charset="0"/>
              </a:rPr>
              <a:t>		A. Aiken</a:t>
            </a:r>
          </a:p>
          <a:p>
            <a:pPr marL="858838" lvl="1" indent="-858838" defTabSz="685800">
              <a:buNone/>
            </a:pPr>
            <a:r>
              <a:rPr lang="en-US" sz="2800" dirty="0">
                <a:solidFill>
                  <a:srgbClr val="003B49"/>
                </a:solidFill>
                <a:latin typeface="Orgon Slab" panose="02000503000000020004" pitchFamily="50" charset="0"/>
              </a:rPr>
              <a:t>				</a:t>
            </a:r>
          </a:p>
          <a:p>
            <a:pPr marL="858838" lvl="1" indent="-858838" defTabSz="685800">
              <a:buNone/>
            </a:pPr>
            <a:r>
              <a:rPr lang="en-US" sz="2800" dirty="0">
                <a:solidFill>
                  <a:srgbClr val="003B49"/>
                </a:solidFill>
                <a:latin typeface="Orgon Slab" panose="02000503000000020004" pitchFamily="50" charset="0"/>
              </a:rPr>
              <a:t>		</a:t>
            </a:r>
          </a:p>
          <a:p>
            <a:pPr marL="6350" indent="-6350" defTabSz="685800">
              <a:buNone/>
            </a:pPr>
            <a:endParaRPr lang="en-US" sz="3600" dirty="0">
              <a:latin typeface="Orgon Slab" panose="02000503000000020004" pitchFamily="50" charset="0"/>
            </a:endParaRPr>
          </a:p>
        </p:txBody>
      </p:sp>
      <p:sp>
        <p:nvSpPr>
          <p:cNvPr id="4" name="Text Placeholder 3"/>
          <p:cNvSpPr>
            <a:spLocks noGrp="1"/>
          </p:cNvSpPr>
          <p:nvPr>
            <p:ph type="body" sz="quarter" idx="12"/>
          </p:nvPr>
        </p:nvSpPr>
        <p:spPr>
          <a:xfrm>
            <a:off x="510790" y="1845062"/>
            <a:ext cx="8184662" cy="473672"/>
          </a:xfrm>
        </p:spPr>
        <p:txBody>
          <a:bodyPr>
            <a:noAutofit/>
          </a:bodyPr>
          <a:lstStyle/>
          <a:p>
            <a:pPr defTabSz="914400"/>
            <a:r>
              <a:rPr lang="en-US" sz="3600" dirty="0">
                <a:latin typeface="Orgon Slab" panose="02000503000000020004" pitchFamily="50" charset="0"/>
              </a:rPr>
              <a:t>Agenda</a:t>
            </a:r>
          </a:p>
        </p:txBody>
      </p:sp>
    </p:spTree>
    <p:extLst>
      <p:ext uri="{BB962C8B-B14F-4D97-AF65-F5344CB8AC3E}">
        <p14:creationId xmlns:p14="http://schemas.microsoft.com/office/powerpoint/2010/main" val="1149175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DB8438-F785-4C00-BBED-6C33971BF8AD}"/>
              </a:ext>
            </a:extLst>
          </p:cNvPr>
          <p:cNvSpPr>
            <a:spLocks noGrp="1"/>
          </p:cNvSpPr>
          <p:nvPr>
            <p:ph type="body" sz="quarter" idx="13"/>
          </p:nvPr>
        </p:nvSpPr>
        <p:spPr>
          <a:xfrm>
            <a:off x="96253" y="1790002"/>
            <a:ext cx="8903368" cy="4731114"/>
          </a:xfrm>
        </p:spPr>
        <p:txBody>
          <a:bodyPr>
            <a:normAutofit/>
          </a:bodyPr>
          <a:lstStyle/>
          <a:p>
            <a:pPr marL="342900" marR="0" lvl="0" indent="-342900">
              <a:spcBef>
                <a:spcPts val="0"/>
              </a:spcBef>
              <a:spcAft>
                <a:spcPts val="0"/>
              </a:spcAft>
              <a:buFont typeface="Calibri" panose="020F0502020204030204" pitchFamily="34" charset="0"/>
              <a:buChar char="-"/>
            </a:pPr>
            <a:r>
              <a:rPr lang="en-US" sz="2800" dirty="0">
                <a:effectLst/>
                <a:latin typeface="Calibri" panose="020F0502020204030204" pitchFamily="34" charset="0"/>
                <a:ea typeface="Times New Roman" panose="02020603050405020304" pitchFamily="18" charset="0"/>
              </a:rPr>
              <a:t>Student Body President Packets have been turned in and we have 2 students on the ballot </a:t>
            </a:r>
          </a:p>
          <a:p>
            <a:pPr marL="342900" marR="0" lvl="0" indent="-342900">
              <a:spcBef>
                <a:spcPts val="0"/>
              </a:spcBef>
              <a:spcAft>
                <a:spcPts val="0"/>
              </a:spcAft>
              <a:buFont typeface="Calibri" panose="020F0502020204030204" pitchFamily="34" charset="0"/>
              <a:buChar char="-"/>
            </a:pPr>
            <a:r>
              <a:rPr lang="en-US" sz="2800" dirty="0">
                <a:effectLst/>
                <a:latin typeface="Calibri" panose="020F0502020204030204" pitchFamily="34" charset="0"/>
                <a:ea typeface="Times New Roman" panose="02020603050405020304" pitchFamily="18" charset="0"/>
              </a:rPr>
              <a:t>Our regular meetings take place every other week with our next meeting on February 22</a:t>
            </a:r>
            <a:r>
              <a:rPr lang="en-US" sz="2800" baseline="30000" dirty="0">
                <a:effectLst/>
                <a:latin typeface="Calibri" panose="020F0502020204030204" pitchFamily="34" charset="0"/>
                <a:ea typeface="Times New Roman" panose="02020603050405020304" pitchFamily="18" charset="0"/>
              </a:rPr>
              <a:t>nd</a:t>
            </a:r>
            <a:r>
              <a:rPr lang="en-US" sz="2800" dirty="0">
                <a:effectLst/>
                <a:latin typeface="Calibri" panose="020F0502020204030204" pitchFamily="34" charset="0"/>
                <a:ea typeface="Times New Roman" panose="02020603050405020304" pitchFamily="18" charset="0"/>
              </a:rPr>
              <a:t> in Carver/Turner </a:t>
            </a:r>
          </a:p>
          <a:p>
            <a:pPr marL="342900" marR="0" lvl="0" indent="-342900">
              <a:spcBef>
                <a:spcPts val="0"/>
              </a:spcBef>
              <a:spcAft>
                <a:spcPts val="0"/>
              </a:spcAft>
              <a:buFont typeface="Calibri" panose="020F0502020204030204" pitchFamily="34" charset="0"/>
              <a:buChar char="-"/>
            </a:pPr>
            <a:r>
              <a:rPr lang="en-US" sz="2800" dirty="0">
                <a:effectLst/>
                <a:latin typeface="Calibri" panose="020F0502020204030204" pitchFamily="34" charset="0"/>
                <a:ea typeface="Calibri" panose="020F0502020204030204" pitchFamily="34" charset="0"/>
              </a:rPr>
              <a:t>We have started the planning of Gonzo Gives Back to take place i</a:t>
            </a:r>
            <a:r>
              <a:rPr lang="en-US" sz="2800" dirty="0">
                <a:latin typeface="Calibri" panose="020F0502020204030204" pitchFamily="34" charset="0"/>
                <a:ea typeface="Calibri" panose="020F0502020204030204" pitchFamily="34" charset="0"/>
              </a:rPr>
              <a:t>n March</a:t>
            </a:r>
          </a:p>
          <a:p>
            <a:pPr marL="800100" lvl="1" indent="-342900">
              <a:spcBef>
                <a:spcPts val="0"/>
              </a:spcBef>
              <a:buFont typeface="Calibri" panose="020F0502020204030204" pitchFamily="34" charset="0"/>
              <a:buChar char="-"/>
            </a:pPr>
            <a:r>
              <a:rPr lang="en-US" sz="2600" dirty="0">
                <a:latin typeface="Calibri" panose="020F0502020204030204" pitchFamily="34" charset="0"/>
                <a:ea typeface="Calibri" panose="020F0502020204030204" pitchFamily="34" charset="0"/>
              </a:rPr>
              <a:t>If you have any suggestions for community partners please let </a:t>
            </a:r>
            <a:r>
              <a:rPr lang="en-US" sz="2600">
                <a:latin typeface="Calibri" panose="020F0502020204030204" pitchFamily="34" charset="0"/>
                <a:ea typeface="Calibri" panose="020F0502020204030204" pitchFamily="34" charset="0"/>
              </a:rPr>
              <a:t>me know</a:t>
            </a:r>
          </a:p>
          <a:p>
            <a:pPr marL="342900" indent="-342900">
              <a:spcBef>
                <a:spcPts val="0"/>
              </a:spcBef>
              <a:buFont typeface="Calibri" panose="020F0502020204030204" pitchFamily="34" charset="0"/>
              <a:buChar char="-"/>
            </a:pPr>
            <a:endParaRPr lang="en-US" sz="2800" dirty="0">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673213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1"/>
          </p:nvPr>
        </p:nvSpPr>
        <p:spPr>
          <a:xfrm>
            <a:off x="510790" y="2541306"/>
            <a:ext cx="8197114" cy="2673790"/>
          </a:xfrm>
        </p:spPr>
        <p:txBody>
          <a:bodyPr/>
          <a:lstStyle/>
          <a:p>
            <a:pPr marL="0" indent="0" defTabSz="857250">
              <a:buNone/>
            </a:pPr>
            <a:r>
              <a:rPr lang="en-US" sz="3600" dirty="0">
                <a:latin typeface="Orgon Slab" panose="02000503000000020004" pitchFamily="50" charset="0"/>
              </a:rPr>
              <a:t>V.	Campus Reports</a:t>
            </a:r>
          </a:p>
          <a:p>
            <a:pPr marL="858838" lvl="1" indent="-858838" defTabSz="685800">
              <a:buNone/>
            </a:pPr>
            <a:r>
              <a:rPr lang="en-US" sz="3600" dirty="0">
                <a:solidFill>
                  <a:srgbClr val="003B49"/>
                </a:solidFill>
                <a:latin typeface="Orgon Slab" panose="02000503000000020004" pitchFamily="50" charset="0"/>
              </a:rPr>
              <a:t>	C.	Council of Graduate Students</a:t>
            </a:r>
          </a:p>
          <a:p>
            <a:pPr marL="858838" lvl="1" indent="-858838" defTabSz="685800">
              <a:buNone/>
            </a:pPr>
            <a:r>
              <a:rPr lang="en-US" sz="3600" dirty="0">
                <a:solidFill>
                  <a:srgbClr val="003B49"/>
                </a:solidFill>
                <a:latin typeface="Orgon Slab" panose="02000503000000020004" pitchFamily="50" charset="0"/>
              </a:rPr>
              <a:t>		M. Nabi</a:t>
            </a:r>
          </a:p>
          <a:p>
            <a:pPr marL="858838" lvl="1" indent="-858838" defTabSz="685800">
              <a:buNone/>
            </a:pPr>
            <a:r>
              <a:rPr lang="en-US" sz="2800" dirty="0">
                <a:solidFill>
                  <a:srgbClr val="003B49"/>
                </a:solidFill>
                <a:latin typeface="Orgon Slab" panose="02000503000000020004" pitchFamily="50" charset="0"/>
              </a:rPr>
              <a:t>			</a:t>
            </a:r>
          </a:p>
          <a:p>
            <a:pPr marL="858838" lvl="1" indent="-858838" defTabSz="685800">
              <a:buNone/>
            </a:pPr>
            <a:r>
              <a:rPr lang="en-US" sz="3600" dirty="0">
                <a:solidFill>
                  <a:srgbClr val="003B49"/>
                </a:solidFill>
                <a:latin typeface="Orgon Slab" panose="02000503000000020004" pitchFamily="50" charset="0"/>
              </a:rPr>
              <a:t>	</a:t>
            </a:r>
            <a:r>
              <a:rPr lang="en-US" sz="2800" dirty="0">
                <a:solidFill>
                  <a:srgbClr val="003B49"/>
                </a:solidFill>
                <a:latin typeface="Orgon Slab" panose="02000503000000020004" pitchFamily="50" charset="0"/>
              </a:rPr>
              <a:t>	</a:t>
            </a:r>
          </a:p>
          <a:p>
            <a:pPr marL="858838" lvl="1" indent="-858838" defTabSz="685800">
              <a:buNone/>
            </a:pPr>
            <a:r>
              <a:rPr lang="en-US" sz="2800" dirty="0">
                <a:solidFill>
                  <a:srgbClr val="003B49"/>
                </a:solidFill>
                <a:latin typeface="Orgon Slab" panose="02000503000000020004" pitchFamily="50" charset="0"/>
              </a:rPr>
              <a:t>		</a:t>
            </a:r>
          </a:p>
          <a:p>
            <a:pPr marL="6350" indent="-6350" defTabSz="685800">
              <a:buNone/>
            </a:pPr>
            <a:endParaRPr lang="en-US" sz="3600" dirty="0">
              <a:latin typeface="Orgon Slab" panose="02000503000000020004" pitchFamily="50" charset="0"/>
            </a:endParaRPr>
          </a:p>
        </p:txBody>
      </p:sp>
      <p:sp>
        <p:nvSpPr>
          <p:cNvPr id="4" name="Text Placeholder 3"/>
          <p:cNvSpPr>
            <a:spLocks noGrp="1"/>
          </p:cNvSpPr>
          <p:nvPr>
            <p:ph type="body" sz="quarter" idx="12"/>
          </p:nvPr>
        </p:nvSpPr>
        <p:spPr>
          <a:xfrm>
            <a:off x="510790" y="1845062"/>
            <a:ext cx="8184662" cy="473672"/>
          </a:xfrm>
        </p:spPr>
        <p:txBody>
          <a:bodyPr>
            <a:noAutofit/>
          </a:bodyPr>
          <a:lstStyle/>
          <a:p>
            <a:pPr defTabSz="914400"/>
            <a:r>
              <a:rPr lang="en-US" sz="3600" dirty="0">
                <a:latin typeface="Orgon Slab" panose="02000503000000020004" pitchFamily="50" charset="0"/>
              </a:rPr>
              <a:t>Agenda</a:t>
            </a:r>
          </a:p>
        </p:txBody>
      </p:sp>
    </p:spTree>
    <p:extLst>
      <p:ext uri="{BB962C8B-B14F-4D97-AF65-F5344CB8AC3E}">
        <p14:creationId xmlns:p14="http://schemas.microsoft.com/office/powerpoint/2010/main" val="2195383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857250" indent="-857250" defTabSz="685800">
              <a:buAutoNum type="romanUcPeriod" startAt="6"/>
            </a:pPr>
            <a:r>
              <a:rPr lang="en-US" sz="3600" dirty="0">
                <a:latin typeface="Orgon Slab" panose="02000503000000020004" pitchFamily="50" charset="0"/>
              </a:rPr>
              <a:t>Special Topic</a:t>
            </a:r>
          </a:p>
          <a:p>
            <a:pPr marL="0" indent="0" defTabSz="685800">
              <a:buNone/>
            </a:pPr>
            <a:r>
              <a:rPr lang="en-US" sz="3600" dirty="0">
                <a:latin typeface="Orgon Slab" panose="02000503000000020004" pitchFamily="50" charset="0"/>
              </a:rPr>
              <a:t>	  </a:t>
            </a:r>
            <a:r>
              <a:rPr lang="en-US" sz="3200" dirty="0">
                <a:latin typeface="Orgon Slab" panose="02000503000000020004" pitchFamily="50" charset="0"/>
              </a:rPr>
              <a:t>Budget Planning for Fiscal Year 2023</a:t>
            </a:r>
            <a:endParaRPr lang="en-US" sz="2000" dirty="0">
              <a:latin typeface="Orgon Slab" panose="02000503000000020004" pitchFamily="50" charset="0"/>
            </a:endParaRPr>
          </a:p>
          <a:p>
            <a:pPr marL="0" indent="0" defTabSz="685800">
              <a:buNone/>
            </a:pPr>
            <a:r>
              <a:rPr lang="en-US" sz="3600" dirty="0"/>
              <a:t>	</a:t>
            </a:r>
            <a:r>
              <a:rPr lang="en-US" sz="3600" dirty="0">
                <a:latin typeface="Orgon Slab" panose="02000503000000020004" pitchFamily="50" charset="0"/>
              </a:rPr>
              <a:t>  </a:t>
            </a:r>
            <a:r>
              <a:rPr lang="en-US" sz="3600" dirty="0">
                <a:solidFill>
                  <a:srgbClr val="000000"/>
                </a:solidFill>
                <a:effectLst/>
                <a:latin typeface="Orgon Slab" panose="02000503000000020004" pitchFamily="50" charset="0"/>
                <a:ea typeface="Calibri" panose="020F0502020204030204" pitchFamily="34" charset="0"/>
                <a:cs typeface="Times New Roman" panose="02020603050405020304" pitchFamily="18" charset="0"/>
              </a:rPr>
              <a:t>A. O’Neil</a:t>
            </a:r>
            <a:r>
              <a:rPr lang="en-US" sz="36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2567416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A53D5-4515-4786-970A-9E8C4304D6EE}"/>
              </a:ext>
            </a:extLst>
          </p:cNvPr>
          <p:cNvSpPr>
            <a:spLocks noGrp="1"/>
          </p:cNvSpPr>
          <p:nvPr>
            <p:ph type="title"/>
          </p:nvPr>
        </p:nvSpPr>
        <p:spPr>
          <a:xfrm>
            <a:off x="187355" y="969981"/>
            <a:ext cx="7886700" cy="828997"/>
          </a:xfrm>
        </p:spPr>
        <p:txBody>
          <a:bodyPr>
            <a:normAutofit/>
          </a:bodyPr>
          <a:lstStyle/>
          <a:p>
            <a:r>
              <a:rPr lang="en-US" sz="3975" dirty="0"/>
              <a:t>The Tree Analogy</a:t>
            </a:r>
          </a:p>
        </p:txBody>
      </p:sp>
      <p:pic>
        <p:nvPicPr>
          <p:cNvPr id="4" name="Picture 3">
            <a:extLst>
              <a:ext uri="{FF2B5EF4-FFF2-40B4-BE49-F238E27FC236}">
                <a16:creationId xmlns:a16="http://schemas.microsoft.com/office/drawing/2014/main" id="{80BEBACD-2FD3-40BC-B432-D8971D171B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6988" y="1219414"/>
            <a:ext cx="3028129" cy="4131556"/>
          </a:xfrm>
          <a:prstGeom prst="rect">
            <a:avLst/>
          </a:prstGeom>
        </p:spPr>
      </p:pic>
      <p:sp>
        <p:nvSpPr>
          <p:cNvPr id="5" name="Rounded Rectangle 4">
            <a:extLst>
              <a:ext uri="{FF2B5EF4-FFF2-40B4-BE49-F238E27FC236}">
                <a16:creationId xmlns:a16="http://schemas.microsoft.com/office/drawing/2014/main" id="{110ADC05-4D7D-49C4-8A07-E3D52DBB6C20}"/>
              </a:ext>
            </a:extLst>
          </p:cNvPr>
          <p:cNvSpPr/>
          <p:nvPr/>
        </p:nvSpPr>
        <p:spPr>
          <a:xfrm>
            <a:off x="5234775" y="1706167"/>
            <a:ext cx="1668188" cy="581097"/>
          </a:xfrm>
          <a:prstGeom prst="roundRect">
            <a:avLst/>
          </a:prstGeom>
          <a:solidFill>
            <a:srgbClr val="FFFF66"/>
          </a:solidFill>
        </p:spPr>
        <p:style>
          <a:lnRef idx="1">
            <a:schemeClr val="dk1"/>
          </a:lnRef>
          <a:fillRef idx="2">
            <a:schemeClr val="dk1"/>
          </a:fillRef>
          <a:effectRef idx="1">
            <a:schemeClr val="dk1"/>
          </a:effectRef>
          <a:fontRef idx="minor">
            <a:schemeClr val="dk1"/>
          </a:fontRef>
        </p:style>
        <p:txBody>
          <a:bodyPr rtlCol="0" anchor="ctr"/>
          <a:lstStyle/>
          <a:p>
            <a:pPr algn="ctr" defTabSz="342900"/>
            <a:r>
              <a:rPr lang="en-US" sz="1350" dirty="0">
                <a:solidFill>
                  <a:prstClr val="black"/>
                </a:solidFill>
                <a:latin typeface="Cambria" panose="02040503050406030204"/>
              </a:rPr>
              <a:t>Auxiliary Operations</a:t>
            </a:r>
          </a:p>
        </p:txBody>
      </p:sp>
      <p:sp>
        <p:nvSpPr>
          <p:cNvPr id="6" name="Rounded Rectangle 6">
            <a:extLst>
              <a:ext uri="{FF2B5EF4-FFF2-40B4-BE49-F238E27FC236}">
                <a16:creationId xmlns:a16="http://schemas.microsoft.com/office/drawing/2014/main" id="{6AEED79A-3C74-463F-8C3D-9B80D48DA210}"/>
              </a:ext>
            </a:extLst>
          </p:cNvPr>
          <p:cNvSpPr/>
          <p:nvPr/>
        </p:nvSpPr>
        <p:spPr>
          <a:xfrm>
            <a:off x="5889357" y="2984352"/>
            <a:ext cx="1723793" cy="423347"/>
          </a:xfrm>
          <a:prstGeom prst="roundRect">
            <a:avLst/>
          </a:prstGeom>
          <a:solidFill>
            <a:srgbClr val="C00000"/>
          </a:solidFill>
        </p:spPr>
        <p:style>
          <a:lnRef idx="1">
            <a:schemeClr val="dk1"/>
          </a:lnRef>
          <a:fillRef idx="2">
            <a:schemeClr val="dk1"/>
          </a:fillRef>
          <a:effectRef idx="1">
            <a:schemeClr val="dk1"/>
          </a:effectRef>
          <a:fontRef idx="minor">
            <a:schemeClr val="dk1"/>
          </a:fontRef>
        </p:style>
        <p:txBody>
          <a:bodyPr rtlCol="0" anchor="ctr"/>
          <a:lstStyle/>
          <a:p>
            <a:pPr algn="ctr" defTabSz="342900"/>
            <a:r>
              <a:rPr lang="en-US" sz="1350" dirty="0">
                <a:solidFill>
                  <a:prstClr val="white"/>
                </a:solidFill>
                <a:latin typeface="Cambria" panose="02040503050406030204"/>
              </a:rPr>
              <a:t>Grants &amp; Contracts</a:t>
            </a:r>
          </a:p>
        </p:txBody>
      </p:sp>
      <p:sp>
        <p:nvSpPr>
          <p:cNvPr id="7" name="Rounded Rectangle 7">
            <a:extLst>
              <a:ext uri="{FF2B5EF4-FFF2-40B4-BE49-F238E27FC236}">
                <a16:creationId xmlns:a16="http://schemas.microsoft.com/office/drawing/2014/main" id="{56A9D098-4B91-4E04-B889-D8185F26E95E}"/>
              </a:ext>
            </a:extLst>
          </p:cNvPr>
          <p:cNvSpPr/>
          <p:nvPr/>
        </p:nvSpPr>
        <p:spPr>
          <a:xfrm>
            <a:off x="1853931" y="2903939"/>
            <a:ext cx="1012048" cy="503760"/>
          </a:xfrm>
          <a:prstGeom prst="roundRect">
            <a:avLst/>
          </a:prstGeom>
          <a:solidFill>
            <a:srgbClr val="FF33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white"/>
                </a:solidFill>
                <a:latin typeface="Cambria" panose="02040503050406030204"/>
              </a:rPr>
              <a:t>Gifts</a:t>
            </a:r>
          </a:p>
        </p:txBody>
      </p:sp>
      <p:sp>
        <p:nvSpPr>
          <p:cNvPr id="8" name="Rounded Rectangle 8">
            <a:extLst>
              <a:ext uri="{FF2B5EF4-FFF2-40B4-BE49-F238E27FC236}">
                <a16:creationId xmlns:a16="http://schemas.microsoft.com/office/drawing/2014/main" id="{A310A798-04BA-41F6-B009-5EDE1964FD8A}"/>
              </a:ext>
            </a:extLst>
          </p:cNvPr>
          <p:cNvSpPr/>
          <p:nvPr/>
        </p:nvSpPr>
        <p:spPr>
          <a:xfrm>
            <a:off x="2732606" y="3777886"/>
            <a:ext cx="1398100" cy="399809"/>
          </a:xfrm>
          <a:prstGeom prst="roundRect">
            <a:avLst/>
          </a:prstGeom>
          <a:solidFill>
            <a:srgbClr val="0099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dirty="0">
                <a:solidFill>
                  <a:prstClr val="white"/>
                </a:solidFill>
                <a:latin typeface="Cambria" panose="02040503050406030204"/>
              </a:rPr>
              <a:t>Core Operations</a:t>
            </a:r>
          </a:p>
        </p:txBody>
      </p:sp>
      <p:sp>
        <p:nvSpPr>
          <p:cNvPr id="10" name="Rounded Rectangle 11">
            <a:extLst>
              <a:ext uri="{FF2B5EF4-FFF2-40B4-BE49-F238E27FC236}">
                <a16:creationId xmlns:a16="http://schemas.microsoft.com/office/drawing/2014/main" id="{E47D1718-7D96-4F78-966D-8EE5C9C2BAE9}"/>
              </a:ext>
            </a:extLst>
          </p:cNvPr>
          <p:cNvSpPr/>
          <p:nvPr/>
        </p:nvSpPr>
        <p:spPr>
          <a:xfrm>
            <a:off x="5385570" y="4862806"/>
            <a:ext cx="1191835" cy="533033"/>
          </a:xfrm>
          <a:prstGeom prst="roundRect">
            <a:avLst/>
          </a:prstGeom>
          <a:solidFill>
            <a:srgbClr val="0099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a:solidFill>
                  <a:prstClr val="white"/>
                </a:solidFill>
                <a:latin typeface="Cambria" panose="02040503050406030204"/>
              </a:rPr>
              <a:t>Tuition &amp; Fees</a:t>
            </a:r>
          </a:p>
        </p:txBody>
      </p:sp>
      <p:sp>
        <p:nvSpPr>
          <p:cNvPr id="11" name="Rounded Rectangle 12">
            <a:extLst>
              <a:ext uri="{FF2B5EF4-FFF2-40B4-BE49-F238E27FC236}">
                <a16:creationId xmlns:a16="http://schemas.microsoft.com/office/drawing/2014/main" id="{2F761617-E0C6-4D31-A45A-09841FFE31A3}"/>
              </a:ext>
            </a:extLst>
          </p:cNvPr>
          <p:cNvSpPr/>
          <p:nvPr/>
        </p:nvSpPr>
        <p:spPr>
          <a:xfrm>
            <a:off x="2553303" y="4947692"/>
            <a:ext cx="1191835" cy="406607"/>
          </a:xfrm>
          <a:prstGeom prst="roundRect">
            <a:avLst/>
          </a:prstGeom>
          <a:solidFill>
            <a:srgbClr val="0099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350">
                <a:solidFill>
                  <a:prstClr val="white"/>
                </a:solidFill>
                <a:latin typeface="Cambria" panose="02040503050406030204"/>
              </a:rPr>
              <a:t>State Support</a:t>
            </a:r>
          </a:p>
        </p:txBody>
      </p:sp>
    </p:spTree>
    <p:extLst>
      <p:ext uri="{BB962C8B-B14F-4D97-AF65-F5344CB8AC3E}">
        <p14:creationId xmlns:p14="http://schemas.microsoft.com/office/powerpoint/2010/main" val="144728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1023"/>
          <a:stretch/>
        </p:blipFill>
        <p:spPr>
          <a:xfrm>
            <a:off x="1040258" y="1778275"/>
            <a:ext cx="7073758" cy="3640701"/>
          </a:xfrm>
          <a:prstGeom prst="rect">
            <a:avLst/>
          </a:prstGeom>
        </p:spPr>
      </p:pic>
      <p:sp>
        <p:nvSpPr>
          <p:cNvPr id="9" name="Title 1">
            <a:extLst>
              <a:ext uri="{FF2B5EF4-FFF2-40B4-BE49-F238E27FC236}">
                <a16:creationId xmlns:a16="http://schemas.microsoft.com/office/drawing/2014/main" id="{686AF5E1-4799-4389-BDB0-1F0D6C668F8B}"/>
              </a:ext>
            </a:extLst>
          </p:cNvPr>
          <p:cNvSpPr>
            <a:spLocks noGrp="1"/>
          </p:cNvSpPr>
          <p:nvPr>
            <p:ph type="title"/>
          </p:nvPr>
        </p:nvSpPr>
        <p:spPr>
          <a:xfrm>
            <a:off x="628650" y="1131098"/>
            <a:ext cx="7575550" cy="718048"/>
          </a:xfrm>
        </p:spPr>
        <p:txBody>
          <a:bodyPr>
            <a:normAutofit fontScale="90000"/>
          </a:bodyPr>
          <a:lstStyle/>
          <a:p>
            <a:r>
              <a:rPr lang="en-US" b="1" dirty="0"/>
              <a:t>Funds: Colors of Money</a:t>
            </a:r>
            <a:br>
              <a:rPr lang="en-US" sz="2400" dirty="0">
                <a:solidFill>
                  <a:prstClr val="black"/>
                </a:solidFill>
              </a:rPr>
            </a:br>
            <a:br>
              <a:rPr lang="en-US" sz="1200" dirty="0">
                <a:latin typeface="+mn-lt"/>
              </a:rPr>
            </a:br>
            <a:endParaRPr lang="en-US" sz="1200" dirty="0">
              <a:latin typeface="+mn-lt"/>
            </a:endParaRPr>
          </a:p>
        </p:txBody>
      </p:sp>
    </p:spTree>
    <p:extLst>
      <p:ext uri="{BB962C8B-B14F-4D97-AF65-F5344CB8AC3E}">
        <p14:creationId xmlns:p14="http://schemas.microsoft.com/office/powerpoint/2010/main" val="2741887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E21B-6CED-450F-9D70-99C56C789249}"/>
              </a:ext>
            </a:extLst>
          </p:cNvPr>
          <p:cNvSpPr>
            <a:spLocks noGrp="1"/>
          </p:cNvSpPr>
          <p:nvPr>
            <p:ph type="title"/>
          </p:nvPr>
        </p:nvSpPr>
        <p:spPr/>
        <p:txBody>
          <a:bodyPr/>
          <a:lstStyle/>
          <a:p>
            <a:r>
              <a:rPr lang="en-US" dirty="0"/>
              <a:t>Funding Sources</a:t>
            </a:r>
            <a:endParaRPr lang="en-US" dirty="0">
              <a:solidFill>
                <a:srgbClr val="FF0000"/>
              </a:solidFill>
              <a:highlight>
                <a:srgbClr val="FFFF00"/>
              </a:highlight>
            </a:endParaRPr>
          </a:p>
        </p:txBody>
      </p:sp>
      <p:graphicFrame>
        <p:nvGraphicFramePr>
          <p:cNvPr id="4" name="Content Placeholder 3">
            <a:extLst>
              <a:ext uri="{FF2B5EF4-FFF2-40B4-BE49-F238E27FC236}">
                <a16:creationId xmlns:a16="http://schemas.microsoft.com/office/drawing/2014/main" id="{C910CCA8-38B0-4703-8FCD-BB5990E034F6}"/>
              </a:ext>
            </a:extLst>
          </p:cNvPr>
          <p:cNvGraphicFramePr>
            <a:graphicFrameLocks noGrp="1"/>
          </p:cNvGraphicFramePr>
          <p:nvPr>
            <p:ph idx="1"/>
          </p:nvPr>
        </p:nvGraphicFramePr>
        <p:xfrm>
          <a:off x="1313738" y="2607332"/>
          <a:ext cx="6205376" cy="2447680"/>
        </p:xfrm>
        <a:graphic>
          <a:graphicData uri="http://schemas.openxmlformats.org/drawingml/2006/table">
            <a:tbl>
              <a:tblPr/>
              <a:tblGrid>
                <a:gridCol w="3956906">
                  <a:extLst>
                    <a:ext uri="{9D8B030D-6E8A-4147-A177-3AD203B41FA5}">
                      <a16:colId xmlns:a16="http://schemas.microsoft.com/office/drawing/2014/main" val="760943634"/>
                    </a:ext>
                  </a:extLst>
                </a:gridCol>
                <a:gridCol w="1078787">
                  <a:extLst>
                    <a:ext uri="{9D8B030D-6E8A-4147-A177-3AD203B41FA5}">
                      <a16:colId xmlns:a16="http://schemas.microsoft.com/office/drawing/2014/main" val="2802854450"/>
                    </a:ext>
                  </a:extLst>
                </a:gridCol>
                <a:gridCol w="400692">
                  <a:extLst>
                    <a:ext uri="{9D8B030D-6E8A-4147-A177-3AD203B41FA5}">
                      <a16:colId xmlns:a16="http://schemas.microsoft.com/office/drawing/2014/main" val="920523112"/>
                    </a:ext>
                  </a:extLst>
                </a:gridCol>
                <a:gridCol w="768991">
                  <a:extLst>
                    <a:ext uri="{9D8B030D-6E8A-4147-A177-3AD203B41FA5}">
                      <a16:colId xmlns:a16="http://schemas.microsoft.com/office/drawing/2014/main" val="620937765"/>
                    </a:ext>
                  </a:extLst>
                </a:gridCol>
              </a:tblGrid>
              <a:tr h="538673">
                <a:tc>
                  <a:txBody>
                    <a:bodyPr/>
                    <a:lstStyle/>
                    <a:p>
                      <a:pPr algn="l" fontAlgn="ctr"/>
                      <a:r>
                        <a:rPr lang="en-US" sz="1400" b="1" i="0" u="none" strike="noStrike" dirty="0">
                          <a:solidFill>
                            <a:sysClr val="windowText" lastClr="000000"/>
                          </a:solidFill>
                          <a:effectLst/>
                          <a:latin typeface="Calibri" panose="020F0502020204030204" pitchFamily="34" charset="0"/>
                        </a:rPr>
                        <a:t>Missouri S&amp;T Current Funds</a:t>
                      </a:r>
                    </a:p>
                  </a:txBody>
                  <a:tcPr marL="6044" marR="6044" marT="60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400" b="1" i="0" u="none" strike="noStrike" dirty="0">
                        <a:solidFill>
                          <a:sysClr val="windowText" lastClr="000000"/>
                        </a:solidFill>
                        <a:effectLst/>
                        <a:latin typeface="Calibri" panose="020F0502020204030204" pitchFamily="34" charset="0"/>
                      </a:endParaRPr>
                    </a:p>
                  </a:txBody>
                  <a:tcPr marL="6044" marR="6044" marT="60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endParaRPr lang="en-US" sz="1400" b="1" i="0" u="none" strike="noStrike" dirty="0">
                        <a:solidFill>
                          <a:sysClr val="windowText" lastClr="000000"/>
                        </a:solidFill>
                        <a:effectLst/>
                        <a:latin typeface="Calibri" panose="020F0502020204030204" pitchFamily="34" charset="0"/>
                      </a:endParaRPr>
                    </a:p>
                  </a:txBody>
                  <a:tcPr marL="6044" marR="6044" marT="60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endParaRPr lang="en-US" sz="1400" b="1" i="0" u="none" strike="noStrike" dirty="0">
                        <a:solidFill>
                          <a:sysClr val="windowText" lastClr="000000"/>
                        </a:solidFill>
                        <a:effectLst/>
                        <a:latin typeface="Calibri" panose="020F0502020204030204" pitchFamily="34" charset="0"/>
                      </a:endParaRPr>
                    </a:p>
                  </a:txBody>
                  <a:tcPr marL="6044" marR="6044" marT="60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55037"/>
                  </a:ext>
                </a:extLst>
              </a:tr>
              <a:tr h="230983">
                <a:tc>
                  <a:txBody>
                    <a:bodyPr/>
                    <a:lstStyle/>
                    <a:p>
                      <a:pPr algn="l" fontAlgn="b"/>
                      <a:r>
                        <a:rPr lang="en-US" sz="1400" b="0" i="0" u="none" strike="noStrike" dirty="0">
                          <a:solidFill>
                            <a:sysClr val="windowText" lastClr="000000"/>
                          </a:solidFill>
                          <a:effectLst/>
                          <a:latin typeface="Calibri" panose="020F0502020204030204" pitchFamily="34" charset="0"/>
                        </a:rPr>
                        <a:t>Operations Funds – General Revenue</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ysClr val="windowText" lastClr="000000"/>
                          </a:solidFill>
                          <a:effectLst/>
                          <a:latin typeface="Calibri" panose="020F0502020204030204" pitchFamily="34" charset="0"/>
                        </a:rPr>
                        <a:t>$165,827,810</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endParaRPr lang="en-US" sz="1400" b="0" i="0" u="none" strike="noStrike" dirty="0">
                        <a:solidFill>
                          <a:sysClr val="windowText" lastClr="000000"/>
                        </a:solidFill>
                        <a:effectLst/>
                        <a:latin typeface="Calibri" panose="020F0502020204030204" pitchFamily="34" charset="0"/>
                      </a:endParaRP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0" i="0" u="none" strike="noStrike" dirty="0">
                          <a:solidFill>
                            <a:sysClr val="windowText" lastClr="000000"/>
                          </a:solidFill>
                          <a:effectLst/>
                          <a:latin typeface="Calibri" panose="020F0502020204030204" pitchFamily="34" charset="0"/>
                        </a:rPr>
                        <a:t>57.7%</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3141484"/>
                  </a:ext>
                </a:extLst>
              </a:tr>
              <a:tr h="211784">
                <a:tc>
                  <a:txBody>
                    <a:bodyPr/>
                    <a:lstStyle/>
                    <a:p>
                      <a:pPr algn="l" fontAlgn="b"/>
                      <a:r>
                        <a:rPr lang="en-US" sz="1400" b="0" i="0" u="none" strike="noStrike" dirty="0">
                          <a:solidFill>
                            <a:sysClr val="windowText" lastClr="000000"/>
                          </a:solidFill>
                          <a:effectLst/>
                          <a:latin typeface="Calibri" panose="020F0502020204030204" pitchFamily="34" charset="0"/>
                        </a:rPr>
                        <a:t>Operations Fund – Dedicated Revenues</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a:solidFill>
                            <a:sysClr val="windowText" lastClr="000000"/>
                          </a:solidFill>
                          <a:effectLst/>
                          <a:latin typeface="Calibri" panose="020F0502020204030204" pitchFamily="34" charset="0"/>
                        </a:rPr>
                        <a:t>20,773,823</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endParaRPr lang="en-US" sz="1400" b="0" i="0" u="none" strike="noStrike" dirty="0">
                        <a:solidFill>
                          <a:sysClr val="windowText" lastClr="000000"/>
                        </a:solidFill>
                        <a:effectLst/>
                        <a:latin typeface="Calibri" panose="020F0502020204030204" pitchFamily="34" charset="0"/>
                      </a:endParaRP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0" i="0" u="none" strike="noStrike" dirty="0">
                          <a:solidFill>
                            <a:sysClr val="windowText" lastClr="000000"/>
                          </a:solidFill>
                          <a:effectLst/>
                          <a:latin typeface="Calibri" panose="020F0502020204030204" pitchFamily="34" charset="0"/>
                        </a:rPr>
                        <a:t>7</a:t>
                      </a:r>
                      <a:r>
                        <a:rPr lang="en-US" sz="1400" b="0" i="0" u="none" strike="noStrike">
                          <a:solidFill>
                            <a:sysClr val="windowText" lastClr="000000"/>
                          </a:solidFill>
                          <a:effectLst/>
                          <a:latin typeface="Calibri" panose="020F0502020204030204" pitchFamily="34" charset="0"/>
                        </a:rPr>
                        <a:t>.2</a:t>
                      </a:r>
                      <a:r>
                        <a:rPr lang="en-US" sz="1400" b="0" i="0" u="none" strike="noStrike" dirty="0">
                          <a:solidFill>
                            <a:sysClr val="windowText" lastClr="000000"/>
                          </a:solidFill>
                          <a:effectLst/>
                          <a:latin typeface="Calibri" panose="020F0502020204030204" pitchFamily="34" charset="0"/>
                        </a:rPr>
                        <a:t>%</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8205177"/>
                  </a:ext>
                </a:extLst>
              </a:tr>
              <a:tr h="211784">
                <a:tc>
                  <a:txBody>
                    <a:bodyPr/>
                    <a:lstStyle/>
                    <a:p>
                      <a:pPr marL="0" marR="0" lvl="0" indent="0" algn="l" defTabSz="914354" rtl="0" eaLnBrk="1" fontAlgn="b" latinLnBrk="0" hangingPunct="1">
                        <a:lnSpc>
                          <a:spcPct val="100000"/>
                        </a:lnSpc>
                        <a:spcBef>
                          <a:spcPts val="0"/>
                        </a:spcBef>
                        <a:spcAft>
                          <a:spcPts val="0"/>
                        </a:spcAft>
                        <a:buClrTx/>
                        <a:buSzTx/>
                        <a:buFontTx/>
                        <a:buNone/>
                        <a:tabLst/>
                        <a:defRPr/>
                      </a:pPr>
                      <a:r>
                        <a:rPr lang="en-US" sz="1400" b="0" i="0" u="none" strike="noStrike" kern="1200" dirty="0">
                          <a:solidFill>
                            <a:sysClr val="windowText" lastClr="000000"/>
                          </a:solidFill>
                          <a:effectLst/>
                          <a:latin typeface="Calibri" panose="020F0502020204030204" pitchFamily="34" charset="0"/>
                          <a:ea typeface="+mn-ea"/>
                          <a:cs typeface="+mn-cs"/>
                        </a:rPr>
                        <a:t>Service Operations/ Continuing Education</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0" i="0" u="none" strike="noStrike" dirty="0">
                          <a:solidFill>
                            <a:sysClr val="windowText" lastClr="000000"/>
                          </a:solidFill>
                          <a:effectLst/>
                          <a:latin typeface="Calibri" panose="020F0502020204030204" pitchFamily="34" charset="0"/>
                        </a:rPr>
                        <a:t>661,115</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endParaRPr lang="en-US" sz="1400" b="0" i="0" u="none" strike="noStrike" dirty="0">
                        <a:solidFill>
                          <a:sysClr val="windowText" lastClr="000000"/>
                        </a:solidFill>
                        <a:effectLst/>
                        <a:latin typeface="Calibri" panose="020F0502020204030204" pitchFamily="34" charset="0"/>
                      </a:endParaRP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0" i="0" u="none" strike="noStrike" dirty="0">
                          <a:solidFill>
                            <a:sysClr val="windowText" lastClr="000000"/>
                          </a:solidFill>
                          <a:effectLst/>
                          <a:latin typeface="Calibri" panose="020F0502020204030204" pitchFamily="34" charset="0"/>
                        </a:rPr>
                        <a:t>0.2%</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4289806"/>
                  </a:ext>
                </a:extLst>
              </a:tr>
              <a:tr h="211784">
                <a:tc>
                  <a:txBody>
                    <a:bodyPr/>
                    <a:lstStyle/>
                    <a:p>
                      <a:pPr algn="l" fontAlgn="b"/>
                      <a:r>
                        <a:rPr lang="en-US" sz="1400" b="0" i="0" u="none" strike="noStrike" dirty="0">
                          <a:solidFill>
                            <a:sysClr val="windowText" lastClr="000000"/>
                          </a:solidFill>
                          <a:effectLst/>
                          <a:latin typeface="Calibri" panose="020F0502020204030204" pitchFamily="34" charset="0"/>
                        </a:rPr>
                        <a:t>Auxiliary Operations</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0" i="0" u="none" strike="noStrike" dirty="0">
                          <a:solidFill>
                            <a:sysClr val="windowText" lastClr="000000"/>
                          </a:solidFill>
                          <a:effectLst/>
                          <a:latin typeface="Calibri" panose="020F0502020204030204" pitchFamily="34" charset="0"/>
                        </a:rPr>
                        <a:t>20,831,509</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endParaRPr lang="en-US" sz="1400" b="0" i="0" u="none" strike="noStrike" dirty="0">
                        <a:solidFill>
                          <a:sysClr val="windowText" lastClr="000000"/>
                        </a:solidFill>
                        <a:effectLst/>
                        <a:latin typeface="Calibri" panose="020F0502020204030204" pitchFamily="34" charset="0"/>
                      </a:endParaRP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0" i="0" u="none" strike="noStrike" dirty="0">
                          <a:solidFill>
                            <a:sysClr val="windowText" lastClr="000000"/>
                          </a:solidFill>
                          <a:effectLst/>
                          <a:latin typeface="Calibri" panose="020F0502020204030204" pitchFamily="34" charset="0"/>
                        </a:rPr>
                        <a:t>7.2%</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2629818"/>
                  </a:ext>
                </a:extLst>
              </a:tr>
              <a:tr h="211784">
                <a:tc>
                  <a:txBody>
                    <a:bodyPr/>
                    <a:lstStyle/>
                    <a:p>
                      <a:pPr algn="l" fontAlgn="b"/>
                      <a:r>
                        <a:rPr lang="en-US" sz="1400" dirty="0">
                          <a:solidFill>
                            <a:sysClr val="windowText" lastClr="000000"/>
                          </a:solidFill>
                          <a:latin typeface="Calibri"/>
                        </a:rPr>
                        <a:t>Gifts, Endowment &amp; Investment Income</a:t>
                      </a:r>
                      <a:endParaRPr lang="en-US" sz="1400" b="0" i="0" u="none" strike="noStrike" dirty="0">
                        <a:solidFill>
                          <a:sysClr val="windowText" lastClr="000000"/>
                        </a:solidFill>
                        <a:effectLst/>
                        <a:latin typeface="Calibri" panose="020F0502020204030204" pitchFamily="34" charset="0"/>
                      </a:endParaRP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0" i="0" u="none" strike="noStrike" dirty="0">
                          <a:solidFill>
                            <a:sysClr val="windowText" lastClr="000000"/>
                          </a:solidFill>
                          <a:effectLst/>
                          <a:latin typeface="Calibri" panose="020F0502020204030204" pitchFamily="34" charset="0"/>
                        </a:rPr>
                        <a:t>24,075,366</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endParaRPr lang="en-US" sz="1400" b="0" i="0" u="none" strike="noStrike" dirty="0">
                        <a:solidFill>
                          <a:sysClr val="windowText" lastClr="000000"/>
                        </a:solidFill>
                        <a:effectLst/>
                        <a:latin typeface="Calibri" panose="020F0502020204030204" pitchFamily="34" charset="0"/>
                      </a:endParaRP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0" i="0" u="none" strike="noStrike" dirty="0">
                          <a:solidFill>
                            <a:sysClr val="windowText" lastClr="000000"/>
                          </a:solidFill>
                          <a:effectLst/>
                          <a:latin typeface="Calibri" panose="020F0502020204030204" pitchFamily="34" charset="0"/>
                        </a:rPr>
                        <a:t>8.4%</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2788034"/>
                  </a:ext>
                </a:extLst>
              </a:tr>
              <a:tr h="211784">
                <a:tc>
                  <a:txBody>
                    <a:bodyPr/>
                    <a:lstStyle/>
                    <a:p>
                      <a:pPr marL="0" marR="0" lvl="0" indent="0" algn="l" defTabSz="914354" rtl="0" eaLnBrk="1" fontAlgn="b" latinLnBrk="0" hangingPunct="1">
                        <a:lnSpc>
                          <a:spcPct val="100000"/>
                        </a:lnSpc>
                        <a:spcBef>
                          <a:spcPts val="0"/>
                        </a:spcBef>
                        <a:spcAft>
                          <a:spcPts val="0"/>
                        </a:spcAft>
                        <a:buClrTx/>
                        <a:buSzTx/>
                        <a:buFontTx/>
                        <a:buNone/>
                        <a:tabLst/>
                        <a:defRPr/>
                      </a:pPr>
                      <a:r>
                        <a:rPr lang="en-US" sz="1400" b="0" i="0" u="none" strike="noStrike" dirty="0">
                          <a:solidFill>
                            <a:sysClr val="windowText" lastClr="000000"/>
                          </a:solidFill>
                          <a:effectLst/>
                          <a:latin typeface="Calibri" panose="020F0502020204030204" pitchFamily="34" charset="0"/>
                        </a:rPr>
                        <a:t>Grants &amp; Contracts</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0" i="0" u="none" strike="noStrike" dirty="0">
                          <a:solidFill>
                            <a:sysClr val="windowText" lastClr="000000"/>
                          </a:solidFill>
                          <a:effectLst/>
                          <a:latin typeface="Calibri" panose="020F0502020204030204" pitchFamily="34" charset="0"/>
                        </a:rPr>
                        <a:t>55,253,620</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endParaRPr lang="en-US" sz="1400" b="0" i="0" u="none" strike="noStrike" dirty="0">
                        <a:solidFill>
                          <a:sysClr val="windowText" lastClr="000000"/>
                        </a:solidFill>
                        <a:effectLst/>
                        <a:latin typeface="Calibri" panose="020F0502020204030204" pitchFamily="34" charset="0"/>
                      </a:endParaRP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0" i="0" u="none" strike="noStrike" dirty="0">
                          <a:solidFill>
                            <a:sysClr val="windowText" lastClr="000000"/>
                          </a:solidFill>
                          <a:effectLst/>
                          <a:latin typeface="Calibri" panose="020F0502020204030204" pitchFamily="34" charset="0"/>
                        </a:rPr>
                        <a:t>19.2%</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0787312"/>
                  </a:ext>
                </a:extLst>
              </a:tr>
              <a:tr h="366485">
                <a:tc>
                  <a:txBody>
                    <a:bodyPr/>
                    <a:lstStyle/>
                    <a:p>
                      <a:pPr algn="l" fontAlgn="b"/>
                      <a:r>
                        <a:rPr lang="en-US" sz="1400" b="1" i="0" u="none" strike="noStrike" dirty="0">
                          <a:solidFill>
                            <a:sysClr val="windowText" lastClr="000000"/>
                          </a:solidFill>
                          <a:effectLst/>
                          <a:latin typeface="Calibri" panose="020F0502020204030204" pitchFamily="34" charset="0"/>
                        </a:rPr>
                        <a:t>Total Revenues</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0" i="0" u="none" strike="noStrike" dirty="0">
                          <a:solidFill>
                            <a:sysClr val="windowText" lastClr="000000"/>
                          </a:solidFill>
                          <a:effectLst/>
                          <a:latin typeface="Calibri" panose="020F0502020204030204" pitchFamily="34" charset="0"/>
                        </a:rPr>
                        <a:t>$287,423,243</a:t>
                      </a:r>
                    </a:p>
                  </a:txBody>
                  <a:tcPr marL="6044" marR="6858"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400" b="0" i="0" u="none" strike="noStrike" dirty="0">
                        <a:solidFill>
                          <a:sysClr val="windowText" lastClr="000000"/>
                        </a:solidFill>
                        <a:effectLst/>
                        <a:latin typeface="Calibri" panose="020F0502020204030204" pitchFamily="34" charset="0"/>
                      </a:endParaRPr>
                    </a:p>
                  </a:txBody>
                  <a:tcPr marL="6044" marR="54396"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400" b="0" i="0" u="none" strike="noStrike" dirty="0">
                        <a:solidFill>
                          <a:sysClr val="windowText" lastClr="000000"/>
                        </a:solidFill>
                        <a:effectLst/>
                        <a:latin typeface="Calibri" panose="020F0502020204030204" pitchFamily="34" charset="0"/>
                      </a:endParaRPr>
                    </a:p>
                  </a:txBody>
                  <a:tcPr marL="6044" marR="54396"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8281018"/>
                  </a:ext>
                </a:extLst>
              </a:tr>
              <a:tr h="214519">
                <a:tc>
                  <a:txBody>
                    <a:bodyPr/>
                    <a:lstStyle/>
                    <a:p>
                      <a:pPr algn="l" fontAlgn="b"/>
                      <a:r>
                        <a:rPr lang="en-US" sz="800" b="0" i="0" u="none" strike="noStrike" dirty="0">
                          <a:solidFill>
                            <a:sysClr val="windowText" lastClr="000000"/>
                          </a:solidFill>
                          <a:effectLst/>
                          <a:latin typeface="Calibri" panose="020F0502020204030204" pitchFamily="34" charset="0"/>
                        </a:rPr>
                        <a:t> </a:t>
                      </a:r>
                    </a:p>
                  </a:txBody>
                  <a:tcPr marL="6044" marR="6044"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1" i="0" u="none" strike="noStrike" dirty="0">
                        <a:solidFill>
                          <a:sysClr val="windowText" lastClr="000000"/>
                        </a:solidFill>
                        <a:effectLst/>
                        <a:latin typeface="Calibri" panose="020F0502020204030204" pitchFamily="34" charset="0"/>
                      </a:endParaRPr>
                    </a:p>
                  </a:txBody>
                  <a:tcPr marL="6044" marR="54396"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ysClr val="windowText" lastClr="000000"/>
                        </a:solidFill>
                        <a:effectLst/>
                        <a:latin typeface="Calibri" panose="020F0502020204030204" pitchFamily="34" charset="0"/>
                      </a:endParaRPr>
                    </a:p>
                  </a:txBody>
                  <a:tcPr marL="6044" marR="54396"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800" b="0" i="0" u="none" strike="noStrike" dirty="0">
                        <a:solidFill>
                          <a:sysClr val="windowText" lastClr="000000"/>
                        </a:solidFill>
                        <a:effectLst/>
                        <a:latin typeface="Calibri" panose="020F0502020204030204" pitchFamily="34" charset="0"/>
                      </a:endParaRPr>
                    </a:p>
                  </a:txBody>
                  <a:tcPr marL="6044" marR="54396" marT="60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400400"/>
                  </a:ext>
                </a:extLst>
              </a:tr>
            </a:tbl>
          </a:graphicData>
        </a:graphic>
      </p:graphicFrame>
      <p:sp>
        <p:nvSpPr>
          <p:cNvPr id="5" name="Rectangle 4">
            <a:extLst>
              <a:ext uri="{FF2B5EF4-FFF2-40B4-BE49-F238E27FC236}">
                <a16:creationId xmlns:a16="http://schemas.microsoft.com/office/drawing/2014/main" id="{1F77DC07-D674-40E1-8FDA-9D341283564D}"/>
              </a:ext>
            </a:extLst>
          </p:cNvPr>
          <p:cNvSpPr/>
          <p:nvPr/>
        </p:nvSpPr>
        <p:spPr>
          <a:xfrm>
            <a:off x="628650" y="2055114"/>
            <a:ext cx="7575550" cy="369332"/>
          </a:xfrm>
          <a:prstGeom prst="rect">
            <a:avLst/>
          </a:prstGeom>
        </p:spPr>
        <p:txBody>
          <a:bodyPr wrap="square">
            <a:spAutoFit/>
          </a:bodyPr>
          <a:lstStyle/>
          <a:p>
            <a:pPr algn="ctr" defTabSz="685800"/>
            <a:r>
              <a:rPr lang="en-US" b="1" dirty="0">
                <a:solidFill>
                  <a:srgbClr val="007933"/>
                </a:solidFill>
                <a:latin typeface="Calibri"/>
              </a:rPr>
              <a:t>Fiscal Year 2022 Original Budget</a:t>
            </a:r>
          </a:p>
        </p:txBody>
      </p:sp>
    </p:spTree>
    <p:extLst>
      <p:ext uri="{BB962C8B-B14F-4D97-AF65-F5344CB8AC3E}">
        <p14:creationId xmlns:p14="http://schemas.microsoft.com/office/powerpoint/2010/main" val="3035399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73443" y="2582262"/>
            <a:ext cx="8197114" cy="3557587"/>
          </a:xfrm>
        </p:spPr>
        <p:txBody>
          <a:bodyPr/>
          <a:lstStyle/>
          <a:p>
            <a:pPr lvl="0" defTabSz="685800">
              <a:buFont typeface="Arial" panose="020B0604020202020204" pitchFamily="34" charset="0"/>
              <a:buChar char="•"/>
            </a:pPr>
            <a:r>
              <a:rPr lang="en-US" sz="2000" dirty="0">
                <a:solidFill>
                  <a:srgbClr val="000000"/>
                </a:solidFill>
                <a:latin typeface="Orgon Slab" panose="02000503000000020004" pitchFamily="50" charset="0"/>
              </a:rPr>
              <a:t>Robert's Rules of Order say that meeting minutes are simply a summary of what happened at the meeting. </a:t>
            </a:r>
            <a:br>
              <a:rPr lang="en-US" sz="2000" dirty="0">
                <a:solidFill>
                  <a:srgbClr val="000000"/>
                </a:solidFill>
                <a:latin typeface="Orgon Slab" panose="02000503000000020004" pitchFamily="50" charset="0"/>
              </a:rPr>
            </a:br>
            <a:endParaRPr lang="en-US" sz="2000" dirty="0">
              <a:solidFill>
                <a:srgbClr val="000000"/>
              </a:solidFill>
              <a:latin typeface="Orgon Slab" panose="02000503000000020004" pitchFamily="50" charset="0"/>
            </a:endParaRPr>
          </a:p>
          <a:p>
            <a:pPr lvl="0" defTabSz="685800">
              <a:buFont typeface="Arial" panose="020B0604020202020204" pitchFamily="34" charset="0"/>
              <a:buChar char="•"/>
            </a:pPr>
            <a:r>
              <a:rPr lang="en-US" sz="2000" dirty="0">
                <a:solidFill>
                  <a:srgbClr val="000000"/>
                </a:solidFill>
                <a:latin typeface="Orgon Slab" panose="02000503000000020004" pitchFamily="50" charset="0"/>
              </a:rPr>
              <a:t>They are not a play by play of everything that happened or what members said. </a:t>
            </a:r>
            <a:br>
              <a:rPr lang="en-US" sz="2000" dirty="0">
                <a:solidFill>
                  <a:srgbClr val="000000"/>
                </a:solidFill>
                <a:latin typeface="Orgon Slab" panose="02000503000000020004" pitchFamily="50" charset="0"/>
              </a:rPr>
            </a:br>
            <a:endParaRPr lang="en-US" sz="2000" dirty="0">
              <a:solidFill>
                <a:srgbClr val="000000"/>
              </a:solidFill>
              <a:latin typeface="Orgon Slab" panose="02000503000000020004" pitchFamily="50" charset="0"/>
            </a:endParaRPr>
          </a:p>
          <a:p>
            <a:pPr lvl="0" defTabSz="685800">
              <a:buFont typeface="Arial" panose="020B0604020202020204" pitchFamily="34" charset="0"/>
              <a:buChar char="•"/>
            </a:pPr>
            <a:r>
              <a:rPr lang="en-US" sz="2000" dirty="0">
                <a:solidFill>
                  <a:srgbClr val="000000"/>
                </a:solidFill>
                <a:latin typeface="Orgon Slab" panose="02000503000000020004" pitchFamily="50" charset="0"/>
              </a:rPr>
              <a:t>We will be using Robert's Rules to guide our recording of minutes. </a:t>
            </a:r>
            <a:br>
              <a:rPr lang="en-US" sz="2000" dirty="0">
                <a:solidFill>
                  <a:srgbClr val="000000"/>
                </a:solidFill>
                <a:latin typeface="Orgon Slab" panose="02000503000000020004" pitchFamily="50" charset="0"/>
              </a:rPr>
            </a:br>
            <a:endParaRPr lang="en-US" sz="2000" dirty="0">
              <a:solidFill>
                <a:srgbClr val="000000"/>
              </a:solidFill>
              <a:latin typeface="Orgon Slab" panose="02000503000000020004" pitchFamily="50" charset="0"/>
            </a:endParaRPr>
          </a:p>
          <a:p>
            <a:pPr defTabSz="685800">
              <a:buFont typeface="Arial" panose="020B0604020202020204" pitchFamily="34" charset="0"/>
              <a:buChar char="•"/>
            </a:pPr>
            <a:r>
              <a:rPr lang="en-US" sz="2000" dirty="0">
                <a:solidFill>
                  <a:srgbClr val="000000"/>
                </a:solidFill>
                <a:effectLst/>
                <a:latin typeface="Orgon Slab" panose="02000503000000020004" pitchFamily="50" charset="0"/>
                <a:ea typeface="Times New Roman" panose="02020603050405020304" pitchFamily="18" charset="0"/>
              </a:rPr>
              <a:t>If needed, Faculty Senators may request access to the audio recording of the meeting. Please email </a:t>
            </a:r>
            <a:r>
              <a:rPr lang="en-US" sz="2000" u="sng" dirty="0">
                <a:solidFill>
                  <a:srgbClr val="000000"/>
                </a:solidFill>
                <a:effectLst/>
                <a:latin typeface="Orgon Slab" panose="02000503000000020004" pitchFamily="50" charset="0"/>
                <a:ea typeface="Times New Roman" panose="02020603050405020304" pitchFamily="18" charset="0"/>
                <a:hlinkClick r:id="rId3">
                  <a:extLst>
                    <a:ext uri="{A12FA001-AC4F-418D-AE19-62706E023703}">
                      <ahyp:hlinkClr xmlns:ahyp="http://schemas.microsoft.com/office/drawing/2018/hyperlinkcolor" val="tx"/>
                    </a:ext>
                  </a:extLst>
                </a:hlinkClick>
              </a:rPr>
              <a:t>facsenate@mst.edu</a:t>
            </a:r>
            <a:r>
              <a:rPr lang="en-US" sz="2000" dirty="0">
                <a:solidFill>
                  <a:srgbClr val="000000"/>
                </a:solidFill>
                <a:effectLst/>
                <a:latin typeface="Orgon Slab" panose="02000503000000020004" pitchFamily="50" charset="0"/>
                <a:ea typeface="Times New Roman" panose="02020603050405020304" pitchFamily="18" charset="0"/>
              </a:rPr>
              <a:t> with justification. </a:t>
            </a:r>
            <a:endParaRPr lang="en-US" sz="2000" dirty="0">
              <a:solidFill>
                <a:srgbClr val="000000"/>
              </a:solidFill>
              <a:effectLst/>
              <a:latin typeface="Orgon Slab" panose="02000503000000020004" pitchFamily="50" charset="0"/>
              <a:ea typeface="Calibri" panose="020F0502020204030204" pitchFamily="34" charset="0"/>
            </a:endParaRPr>
          </a:p>
          <a:p>
            <a:pPr marL="6350" lvl="0" indent="-6350" defTabSz="685800">
              <a:buNone/>
            </a:pPr>
            <a:endParaRPr lang="en-US" sz="2000" dirty="0">
              <a:solidFill>
                <a:srgbClr val="003B49"/>
              </a:solidFill>
              <a:latin typeface="Orgon Slab" panose="02000503000000020004" pitchFamily="50" charset="0"/>
            </a:endParaRPr>
          </a:p>
          <a:p>
            <a:pPr marL="6350" lvl="0" indent="-6350" defTabSz="685800">
              <a:buNone/>
            </a:pPr>
            <a:endParaRPr lang="en-US" sz="3600" dirty="0">
              <a:solidFill>
                <a:srgbClr val="003B49"/>
              </a:solidFill>
              <a:latin typeface="Orgon Slab" panose="02000503000000020004" pitchFamily="50" charset="0"/>
            </a:endParaRPr>
          </a:p>
          <a:p>
            <a:pPr marL="6350" lvl="0" indent="-6350" defTabSz="685800">
              <a:buNone/>
            </a:pPr>
            <a:endParaRPr lang="en-US" sz="3600" dirty="0">
              <a:solidFill>
                <a:srgbClr val="003B49"/>
              </a:solidFill>
              <a:latin typeface="Orgon Slab" panose="02000503000000020004" pitchFamily="50" charset="0"/>
            </a:endParaRPr>
          </a:p>
          <a:p>
            <a:pPr marL="6350" lvl="0" indent="-6350" defTabSz="685800">
              <a:buNone/>
            </a:pPr>
            <a:endParaRPr lang="en-US" sz="3600" dirty="0">
              <a:solidFill>
                <a:srgbClr val="003B49"/>
              </a:solidFill>
              <a:latin typeface="Orgon Slab" panose="02000503000000020004" pitchFamily="50" charset="0"/>
            </a:endParaRPr>
          </a:p>
        </p:txBody>
      </p:sp>
      <p:sp>
        <p:nvSpPr>
          <p:cNvPr id="4" name="Text Placeholder 3"/>
          <p:cNvSpPr>
            <a:spLocks noGrp="1"/>
          </p:cNvSpPr>
          <p:nvPr>
            <p:ph type="body" sz="quarter" idx="12"/>
          </p:nvPr>
        </p:nvSpPr>
        <p:spPr>
          <a:xfrm>
            <a:off x="510790" y="1911737"/>
            <a:ext cx="8184662" cy="585208"/>
          </a:xfrm>
        </p:spPr>
        <p:txBody>
          <a:bodyPr>
            <a:noAutofit/>
          </a:bodyPr>
          <a:lstStyle/>
          <a:p>
            <a:r>
              <a:rPr lang="en-US" sz="3600" dirty="0"/>
              <a:t>Meeting Minutes</a:t>
            </a:r>
            <a:endParaRPr lang="en-US" sz="3600" dirty="0">
              <a:latin typeface="Orgon Slab" panose="02000503000000020004" pitchFamily="50" charset="0"/>
            </a:endParaRPr>
          </a:p>
        </p:txBody>
      </p:sp>
    </p:spTree>
    <p:extLst>
      <p:ext uri="{BB962C8B-B14F-4D97-AF65-F5344CB8AC3E}">
        <p14:creationId xmlns:p14="http://schemas.microsoft.com/office/powerpoint/2010/main" val="1814158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7748" y="914400"/>
            <a:ext cx="7512977" cy="944580"/>
          </a:xfrm>
        </p:spPr>
        <p:txBody>
          <a:bodyPr>
            <a:normAutofit/>
          </a:bodyPr>
          <a:lstStyle/>
          <a:p>
            <a:r>
              <a:rPr lang="en-US" sz="3975" dirty="0">
                <a:latin typeface="+mj-lt"/>
              </a:rPr>
              <a:t>Operations Fund Sources </a:t>
            </a:r>
            <a:br>
              <a:rPr lang="en-US" sz="2100" dirty="0">
                <a:latin typeface="Calibri" panose="020F0502020204030204" pitchFamily="34" charset="0"/>
              </a:rPr>
            </a:br>
            <a:r>
              <a:rPr lang="en-US" sz="2100" dirty="0">
                <a:latin typeface="Calibri" panose="020F0502020204030204" pitchFamily="34" charset="0"/>
              </a:rPr>
              <a:t>$186.6 million</a:t>
            </a:r>
            <a:endParaRPr lang="en-US" sz="1200" dirty="0">
              <a:latin typeface="+mj-lt"/>
            </a:endParaRPr>
          </a:p>
        </p:txBody>
      </p:sp>
      <p:sp>
        <p:nvSpPr>
          <p:cNvPr id="4" name="Rectangle 3">
            <a:extLst>
              <a:ext uri="{FF2B5EF4-FFF2-40B4-BE49-F238E27FC236}">
                <a16:creationId xmlns:a16="http://schemas.microsoft.com/office/drawing/2014/main" id="{5CE30747-E687-49E2-8C9C-D53DBB07678E}"/>
              </a:ext>
            </a:extLst>
          </p:cNvPr>
          <p:cNvSpPr/>
          <p:nvPr/>
        </p:nvSpPr>
        <p:spPr>
          <a:xfrm>
            <a:off x="628650" y="2055114"/>
            <a:ext cx="7575550" cy="369332"/>
          </a:xfrm>
          <a:prstGeom prst="rect">
            <a:avLst/>
          </a:prstGeom>
        </p:spPr>
        <p:txBody>
          <a:bodyPr wrap="square">
            <a:spAutoFit/>
          </a:bodyPr>
          <a:lstStyle/>
          <a:p>
            <a:pPr algn="ctr" defTabSz="685800"/>
            <a:r>
              <a:rPr lang="en-US" b="1" dirty="0">
                <a:solidFill>
                  <a:srgbClr val="007933"/>
                </a:solidFill>
                <a:latin typeface="Calibri"/>
              </a:rPr>
              <a:t>Fiscal Year 2022 Original Budget</a:t>
            </a:r>
          </a:p>
        </p:txBody>
      </p:sp>
      <p:graphicFrame>
        <p:nvGraphicFramePr>
          <p:cNvPr id="2" name="Table 2">
            <a:extLst>
              <a:ext uri="{FF2B5EF4-FFF2-40B4-BE49-F238E27FC236}">
                <a16:creationId xmlns:a16="http://schemas.microsoft.com/office/drawing/2014/main" id="{EE5DC486-6B49-44A2-AE6F-D2EF32473339}"/>
              </a:ext>
            </a:extLst>
          </p:cNvPr>
          <p:cNvGraphicFramePr>
            <a:graphicFrameLocks noGrp="1"/>
          </p:cNvGraphicFramePr>
          <p:nvPr/>
        </p:nvGraphicFramePr>
        <p:xfrm>
          <a:off x="916970" y="2427902"/>
          <a:ext cx="6927351" cy="2451684"/>
        </p:xfrm>
        <a:graphic>
          <a:graphicData uri="http://schemas.openxmlformats.org/drawingml/2006/table">
            <a:tbl>
              <a:tblPr firstRow="1" bandRow="1">
                <a:tableStyleId>{5C22544A-7EE6-4342-B048-85BDC9FD1C3A}</a:tableStyleId>
              </a:tblPr>
              <a:tblGrid>
                <a:gridCol w="2069393">
                  <a:extLst>
                    <a:ext uri="{9D8B030D-6E8A-4147-A177-3AD203B41FA5}">
                      <a16:colId xmlns:a16="http://schemas.microsoft.com/office/drawing/2014/main" val="3818827134"/>
                    </a:ext>
                  </a:extLst>
                </a:gridCol>
                <a:gridCol w="1824104">
                  <a:extLst>
                    <a:ext uri="{9D8B030D-6E8A-4147-A177-3AD203B41FA5}">
                      <a16:colId xmlns:a16="http://schemas.microsoft.com/office/drawing/2014/main" val="125668213"/>
                    </a:ext>
                  </a:extLst>
                </a:gridCol>
                <a:gridCol w="1685370">
                  <a:extLst>
                    <a:ext uri="{9D8B030D-6E8A-4147-A177-3AD203B41FA5}">
                      <a16:colId xmlns:a16="http://schemas.microsoft.com/office/drawing/2014/main" val="530790985"/>
                    </a:ext>
                  </a:extLst>
                </a:gridCol>
                <a:gridCol w="1348484">
                  <a:extLst>
                    <a:ext uri="{9D8B030D-6E8A-4147-A177-3AD203B41FA5}">
                      <a16:colId xmlns:a16="http://schemas.microsoft.com/office/drawing/2014/main" val="3210079525"/>
                    </a:ext>
                  </a:extLst>
                </a:gridCol>
              </a:tblGrid>
              <a:tr h="408614">
                <a:tc>
                  <a:txBody>
                    <a:bodyPr/>
                    <a:lstStyle/>
                    <a:p>
                      <a:endParaRPr lang="en-US" sz="1500" dirty="0"/>
                    </a:p>
                  </a:txBody>
                  <a:tcPr marL="68580" marR="68580" marT="34290" marB="34290"/>
                </a:tc>
                <a:tc>
                  <a:txBody>
                    <a:bodyPr/>
                    <a:lstStyle/>
                    <a:p>
                      <a:pPr algn="ctr"/>
                      <a:r>
                        <a:rPr lang="en-US" sz="1500" dirty="0"/>
                        <a:t>General Revenue</a:t>
                      </a:r>
                    </a:p>
                  </a:txBody>
                  <a:tcPr marL="68580" marR="68580" marT="34290" marB="34290"/>
                </a:tc>
                <a:tc>
                  <a:txBody>
                    <a:bodyPr/>
                    <a:lstStyle/>
                    <a:p>
                      <a:pPr algn="ctr"/>
                      <a:r>
                        <a:rPr lang="en-US" sz="1500" dirty="0"/>
                        <a:t>Dedicated</a:t>
                      </a:r>
                    </a:p>
                  </a:txBody>
                  <a:tcPr marL="68580" marR="68580" marT="34290" marB="34290"/>
                </a:tc>
                <a:tc>
                  <a:txBody>
                    <a:bodyPr/>
                    <a:lstStyle/>
                    <a:p>
                      <a:pPr algn="r"/>
                      <a:r>
                        <a:rPr lang="en-US" sz="1500" dirty="0"/>
                        <a:t>Total</a:t>
                      </a:r>
                    </a:p>
                  </a:txBody>
                  <a:tcPr marL="68580" marR="68580" marT="34290" marB="34290"/>
                </a:tc>
                <a:extLst>
                  <a:ext uri="{0D108BD9-81ED-4DB2-BD59-A6C34878D82A}">
                    <a16:rowId xmlns:a16="http://schemas.microsoft.com/office/drawing/2014/main" val="486182437"/>
                  </a:ext>
                </a:extLst>
              </a:tr>
              <a:tr h="408614">
                <a:tc>
                  <a:txBody>
                    <a:bodyPr/>
                    <a:lstStyle/>
                    <a:p>
                      <a:r>
                        <a:rPr lang="en-US" sz="1500" dirty="0"/>
                        <a:t>State Appropriations</a:t>
                      </a:r>
                    </a:p>
                  </a:txBody>
                  <a:tcPr marL="68580" marR="68580" marT="34290" marB="34290">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500" dirty="0"/>
                        <a:t>$53.0M</a:t>
                      </a:r>
                    </a:p>
                  </a:txBody>
                  <a:tcPr marL="68580" marR="68580" marT="34290" marB="34290">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500" dirty="0"/>
                        <a:t>-</a:t>
                      </a:r>
                    </a:p>
                  </a:txBody>
                  <a:tcPr marL="68580" marR="68580" marT="34290" marB="34290">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500" b="1" dirty="0"/>
                        <a:t>$53.0M</a:t>
                      </a:r>
                    </a:p>
                  </a:txBody>
                  <a:tcPr marL="68580" marR="68580" marT="34290" marB="34290">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48691641"/>
                  </a:ext>
                </a:extLst>
              </a:tr>
              <a:tr h="408614">
                <a:tc>
                  <a:txBody>
                    <a:bodyPr/>
                    <a:lstStyle/>
                    <a:p>
                      <a:r>
                        <a:rPr lang="en-US" sz="1500" dirty="0"/>
                        <a:t>Gross Tuition &amp; Fees</a:t>
                      </a:r>
                    </a:p>
                  </a:txBody>
                  <a:tcPr marL="68580" marR="68580" marT="34290" marB="3429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500" dirty="0"/>
                        <a:t>$112.8M</a:t>
                      </a:r>
                    </a:p>
                  </a:txBody>
                  <a:tcPr marL="68580" marR="68580" marT="34290" marB="3429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500" dirty="0"/>
                        <a:t>$6.8M</a:t>
                      </a:r>
                    </a:p>
                  </a:txBody>
                  <a:tcPr marL="68580" marR="68580" marT="34290" marB="3429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500" b="1" dirty="0"/>
                        <a:t>$119.6M</a:t>
                      </a:r>
                    </a:p>
                  </a:txBody>
                  <a:tcPr marL="68580" marR="68580" marT="34290" marB="3429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476336"/>
                  </a:ext>
                </a:extLst>
              </a:tr>
              <a:tr h="408614">
                <a:tc>
                  <a:txBody>
                    <a:bodyPr/>
                    <a:lstStyle/>
                    <a:p>
                      <a:r>
                        <a:rPr lang="en-US" sz="1500" dirty="0"/>
                        <a:t>Recovered F&amp;A</a:t>
                      </a:r>
                    </a:p>
                  </a:txBody>
                  <a:tcPr marL="68580" marR="68580" marT="34290" marB="3429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500" dirty="0"/>
                        <a:t>-</a:t>
                      </a:r>
                    </a:p>
                  </a:txBody>
                  <a:tcPr marL="68580" marR="68580" marT="34290" marB="3429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500" dirty="0"/>
                        <a:t>$6.5M</a:t>
                      </a:r>
                    </a:p>
                  </a:txBody>
                  <a:tcPr marL="68580" marR="68580" marT="34290" marB="3429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500" b="1" dirty="0"/>
                        <a:t>$6.5M</a:t>
                      </a:r>
                    </a:p>
                  </a:txBody>
                  <a:tcPr marL="68580" marR="68580" marT="34290" marB="3429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8628956"/>
                  </a:ext>
                </a:extLst>
              </a:tr>
              <a:tr h="408614">
                <a:tc>
                  <a:txBody>
                    <a:bodyPr/>
                    <a:lstStyle/>
                    <a:p>
                      <a:r>
                        <a:rPr lang="en-US" sz="1500" dirty="0"/>
                        <a:t>Other Income</a:t>
                      </a:r>
                    </a:p>
                  </a:txBody>
                  <a:tcPr marL="68580" marR="68580" marT="34290" marB="3429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500" dirty="0"/>
                        <a:t>-</a:t>
                      </a:r>
                    </a:p>
                  </a:txBody>
                  <a:tcPr marL="68580" marR="68580" marT="34290" marB="3429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500" dirty="0"/>
                        <a:t>$7.5M</a:t>
                      </a:r>
                    </a:p>
                  </a:txBody>
                  <a:tcPr marL="68580" marR="68580" marT="34290" marB="3429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r"/>
                      <a:r>
                        <a:rPr lang="en-US" sz="1500" b="1" dirty="0"/>
                        <a:t>$7.5M</a:t>
                      </a:r>
                    </a:p>
                  </a:txBody>
                  <a:tcPr marL="68580" marR="68580" marT="34290" marB="34290">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5812506"/>
                  </a:ext>
                </a:extLst>
              </a:tr>
              <a:tr h="408614">
                <a:tc>
                  <a:txBody>
                    <a:bodyPr/>
                    <a:lstStyle/>
                    <a:p>
                      <a:r>
                        <a:rPr lang="en-US" sz="1500" b="1" dirty="0"/>
                        <a:t>Total Sources</a:t>
                      </a:r>
                    </a:p>
                  </a:txBody>
                  <a:tcPr marL="68580" marR="68580" marT="34290" marB="34290">
                    <a:lnT w="12700" cap="flat" cmpd="sng" algn="ctr">
                      <a:solidFill>
                        <a:schemeClr val="bg1">
                          <a:lumMod val="85000"/>
                        </a:schemeClr>
                      </a:solidFill>
                      <a:prstDash val="solid"/>
                      <a:round/>
                      <a:headEnd type="none" w="med" len="med"/>
                      <a:tailEnd type="none" w="med" len="med"/>
                    </a:lnT>
                  </a:tcPr>
                </a:tc>
                <a:tc>
                  <a:txBody>
                    <a:bodyPr/>
                    <a:lstStyle/>
                    <a:p>
                      <a:pPr algn="r"/>
                      <a:r>
                        <a:rPr lang="en-US" sz="1500" b="1" dirty="0"/>
                        <a:t>$165.8</a:t>
                      </a:r>
                    </a:p>
                  </a:txBody>
                  <a:tcPr marL="68580" marR="68580" marT="34290" marB="34290">
                    <a:lnT w="12700" cap="flat" cmpd="sng" algn="ctr">
                      <a:solidFill>
                        <a:schemeClr val="bg1">
                          <a:lumMod val="85000"/>
                        </a:schemeClr>
                      </a:solidFill>
                      <a:prstDash val="solid"/>
                      <a:round/>
                      <a:headEnd type="none" w="med" len="med"/>
                      <a:tailEnd type="none" w="med" len="med"/>
                    </a:lnT>
                  </a:tcPr>
                </a:tc>
                <a:tc>
                  <a:txBody>
                    <a:bodyPr/>
                    <a:lstStyle/>
                    <a:p>
                      <a:pPr algn="r"/>
                      <a:r>
                        <a:rPr lang="en-US" sz="1500" b="1" dirty="0"/>
                        <a:t>$20.8</a:t>
                      </a:r>
                    </a:p>
                  </a:txBody>
                  <a:tcPr marL="68580" marR="68580" marT="34290" marB="34290">
                    <a:lnT w="12700" cap="flat" cmpd="sng" algn="ctr">
                      <a:solidFill>
                        <a:schemeClr val="bg1">
                          <a:lumMod val="85000"/>
                        </a:schemeClr>
                      </a:solidFill>
                      <a:prstDash val="solid"/>
                      <a:round/>
                      <a:headEnd type="none" w="med" len="med"/>
                      <a:tailEnd type="none" w="med" len="med"/>
                    </a:lnT>
                  </a:tcPr>
                </a:tc>
                <a:tc>
                  <a:txBody>
                    <a:bodyPr/>
                    <a:lstStyle/>
                    <a:p>
                      <a:pPr algn="r"/>
                      <a:r>
                        <a:rPr lang="en-US" sz="1500" b="1" dirty="0"/>
                        <a:t>$186.6M</a:t>
                      </a:r>
                    </a:p>
                  </a:txBody>
                  <a:tcPr marL="68580" marR="68580" marT="34290" marB="34290">
                    <a:lnT w="12700" cap="flat" cmpd="sng" algn="ctr">
                      <a:solidFill>
                        <a:schemeClr val="bg1">
                          <a:lumMod val="85000"/>
                        </a:schemeClr>
                      </a:solidFill>
                      <a:prstDash val="solid"/>
                      <a:round/>
                      <a:headEnd type="none" w="med" len="med"/>
                      <a:tailEnd type="none" w="med" len="med"/>
                    </a:lnT>
                  </a:tcPr>
                </a:tc>
                <a:extLst>
                  <a:ext uri="{0D108BD9-81ED-4DB2-BD59-A6C34878D82A}">
                    <a16:rowId xmlns:a16="http://schemas.microsoft.com/office/drawing/2014/main" val="2207822902"/>
                  </a:ext>
                </a:extLst>
              </a:tr>
            </a:tbl>
          </a:graphicData>
        </a:graphic>
      </p:graphicFrame>
    </p:spTree>
    <p:extLst>
      <p:ext uri="{BB962C8B-B14F-4D97-AF65-F5344CB8AC3E}">
        <p14:creationId xmlns:p14="http://schemas.microsoft.com/office/powerpoint/2010/main" val="993797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3">
            <a:extLst>
              <a:ext uri="{FF2B5EF4-FFF2-40B4-BE49-F238E27FC236}">
                <a16:creationId xmlns:a16="http://schemas.microsoft.com/office/drawing/2014/main" id="{C45B1F2C-2633-4A6B-BDE1-65D8C816ADC2}"/>
              </a:ext>
            </a:extLst>
          </p:cNvPr>
          <p:cNvGraphicFramePr>
            <a:graphicFrameLocks/>
          </p:cNvGraphicFramePr>
          <p:nvPr/>
        </p:nvGraphicFramePr>
        <p:xfrm>
          <a:off x="1381364" y="1737152"/>
          <a:ext cx="5812083"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p:nvPr/>
        </p:nvSpPr>
        <p:spPr>
          <a:xfrm>
            <a:off x="1381363" y="2222927"/>
            <a:ext cx="400050" cy="291465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defTabSz="685800"/>
            <a:endParaRPr lang="en-US" sz="600" dirty="0">
              <a:solidFill>
                <a:srgbClr val="000000"/>
              </a:solidFill>
              <a:latin typeface="Cambria" panose="02040503050406030204"/>
            </a:endParaRPr>
          </a:p>
          <a:p>
            <a:pPr algn="r" defTabSz="685800"/>
            <a:r>
              <a:rPr lang="en-US" sz="825" b="1" dirty="0">
                <a:solidFill>
                  <a:srgbClr val="000000"/>
                </a:solidFill>
                <a:latin typeface="Cambria" panose="02040503050406030204"/>
              </a:rPr>
              <a:t>31%</a:t>
            </a:r>
            <a:endParaRPr lang="en-US" sz="825" dirty="0">
              <a:solidFill>
                <a:srgbClr val="000000"/>
              </a:solidFill>
              <a:latin typeface="Cambria" panose="02040503050406030204"/>
            </a:endParaRPr>
          </a:p>
          <a:p>
            <a:pPr algn="r" defTabSz="685800"/>
            <a:endParaRPr lang="en-US" sz="825" dirty="0">
              <a:solidFill>
                <a:srgbClr val="000000"/>
              </a:solidFill>
              <a:latin typeface="Cambria" panose="02040503050406030204"/>
            </a:endParaRPr>
          </a:p>
          <a:p>
            <a:pPr algn="r" defTabSz="685800"/>
            <a:endParaRPr lang="en-US" sz="825" dirty="0">
              <a:solidFill>
                <a:srgbClr val="000000"/>
              </a:solidFill>
              <a:latin typeface="Cambria" panose="02040503050406030204"/>
            </a:endParaRPr>
          </a:p>
          <a:p>
            <a:pPr algn="r" defTabSz="685800"/>
            <a:endParaRPr lang="en-US" sz="825" dirty="0">
              <a:solidFill>
                <a:srgbClr val="000000"/>
              </a:solidFill>
              <a:latin typeface="Cambria" panose="02040503050406030204"/>
            </a:endParaRPr>
          </a:p>
          <a:p>
            <a:pPr algn="r" defTabSz="685800"/>
            <a:endParaRPr lang="en-US" sz="825" dirty="0">
              <a:solidFill>
                <a:srgbClr val="000000"/>
              </a:solidFill>
              <a:latin typeface="Cambria" panose="02040503050406030204"/>
            </a:endParaRPr>
          </a:p>
          <a:p>
            <a:pPr algn="r" defTabSz="685800"/>
            <a:endParaRPr lang="en-US" sz="825" dirty="0">
              <a:solidFill>
                <a:srgbClr val="000000"/>
              </a:solidFill>
              <a:latin typeface="Cambria" panose="02040503050406030204"/>
            </a:endParaRPr>
          </a:p>
          <a:p>
            <a:pPr algn="r" defTabSz="685800"/>
            <a:endParaRPr lang="en-US" sz="825" dirty="0">
              <a:solidFill>
                <a:srgbClr val="000000"/>
              </a:solidFill>
              <a:latin typeface="Cambria" panose="02040503050406030204"/>
            </a:endParaRPr>
          </a:p>
          <a:p>
            <a:pPr algn="r" defTabSz="685800"/>
            <a:endParaRPr lang="en-US" sz="825" dirty="0">
              <a:solidFill>
                <a:srgbClr val="000000"/>
              </a:solidFill>
              <a:latin typeface="Cambria" panose="02040503050406030204"/>
            </a:endParaRPr>
          </a:p>
          <a:p>
            <a:pPr algn="r" defTabSz="685800"/>
            <a:endParaRPr lang="en-US" sz="825" dirty="0">
              <a:solidFill>
                <a:srgbClr val="000000"/>
              </a:solidFill>
              <a:latin typeface="Cambria" panose="02040503050406030204"/>
            </a:endParaRPr>
          </a:p>
          <a:p>
            <a:pPr algn="r" defTabSz="685800"/>
            <a:endParaRPr lang="en-US" sz="825" b="1" dirty="0">
              <a:solidFill>
                <a:srgbClr val="000000"/>
              </a:solidFill>
              <a:latin typeface="Cambria" panose="02040503050406030204"/>
            </a:endParaRPr>
          </a:p>
          <a:p>
            <a:pPr algn="r" defTabSz="685800"/>
            <a:r>
              <a:rPr lang="en-US" sz="825" b="1" dirty="0">
                <a:solidFill>
                  <a:srgbClr val="000000"/>
                </a:solidFill>
                <a:latin typeface="Cambria" panose="02040503050406030204"/>
              </a:rPr>
              <a:t>69%</a:t>
            </a:r>
          </a:p>
          <a:p>
            <a:pPr algn="r" defTabSz="685800"/>
            <a:endParaRPr lang="en-US" sz="825" dirty="0">
              <a:solidFill>
                <a:srgbClr val="000000"/>
              </a:solidFill>
              <a:latin typeface="Cambria" panose="02040503050406030204"/>
            </a:endParaRPr>
          </a:p>
          <a:p>
            <a:pPr algn="r" defTabSz="685800"/>
            <a:endParaRPr lang="en-US" sz="825" dirty="0">
              <a:solidFill>
                <a:srgbClr val="000000"/>
              </a:solidFill>
              <a:latin typeface="Cambria" panose="02040503050406030204"/>
            </a:endParaRPr>
          </a:p>
          <a:p>
            <a:pPr algn="r" defTabSz="685800"/>
            <a:endParaRPr lang="en-US" sz="825" dirty="0">
              <a:solidFill>
                <a:srgbClr val="000000"/>
              </a:solidFill>
              <a:latin typeface="Cambria" panose="02040503050406030204"/>
            </a:endParaRPr>
          </a:p>
          <a:p>
            <a:pPr algn="r" defTabSz="685800"/>
            <a:endParaRPr lang="en-US" sz="825" dirty="0">
              <a:solidFill>
                <a:srgbClr val="000000"/>
              </a:solidFill>
              <a:latin typeface="Cambria" panose="02040503050406030204"/>
            </a:endParaRPr>
          </a:p>
          <a:p>
            <a:pPr algn="r" defTabSz="685800"/>
            <a:endParaRPr lang="en-US" sz="825" dirty="0">
              <a:solidFill>
                <a:srgbClr val="000000"/>
              </a:solidFill>
              <a:latin typeface="Cambria" panose="02040503050406030204"/>
            </a:endParaRPr>
          </a:p>
          <a:p>
            <a:pPr algn="r" defTabSz="685800"/>
            <a:endParaRPr lang="en-US" sz="825" dirty="0">
              <a:solidFill>
                <a:srgbClr val="000000"/>
              </a:solidFill>
              <a:latin typeface="Cambria" panose="02040503050406030204"/>
            </a:endParaRPr>
          </a:p>
          <a:p>
            <a:pPr algn="r" defTabSz="685800"/>
            <a:endParaRPr lang="en-US" sz="825" dirty="0">
              <a:solidFill>
                <a:srgbClr val="000000"/>
              </a:solidFill>
              <a:latin typeface="Cambria" panose="02040503050406030204"/>
            </a:endParaRPr>
          </a:p>
          <a:p>
            <a:pPr algn="r" defTabSz="685800"/>
            <a:endParaRPr lang="en-US" sz="825" b="1" dirty="0">
              <a:solidFill>
                <a:srgbClr val="000000"/>
              </a:solidFill>
              <a:latin typeface="Cambria" panose="02040503050406030204"/>
            </a:endParaRPr>
          </a:p>
          <a:p>
            <a:pPr algn="r" defTabSz="685800"/>
            <a:endParaRPr lang="en-US" sz="825" b="1" dirty="0">
              <a:solidFill>
                <a:srgbClr val="000000"/>
              </a:solidFill>
              <a:latin typeface="Cambria" panose="02040503050406030204"/>
            </a:endParaRPr>
          </a:p>
          <a:p>
            <a:pPr algn="r" defTabSz="685800"/>
            <a:endParaRPr lang="en-US" sz="825" b="1" dirty="0">
              <a:solidFill>
                <a:srgbClr val="000000"/>
              </a:solidFill>
              <a:latin typeface="Cambria" panose="02040503050406030204"/>
            </a:endParaRPr>
          </a:p>
        </p:txBody>
      </p:sp>
      <p:sp>
        <p:nvSpPr>
          <p:cNvPr id="8194" name="Rectangle 2"/>
          <p:cNvSpPr>
            <a:spLocks noGrp="1" noChangeArrowheads="1"/>
          </p:cNvSpPr>
          <p:nvPr>
            <p:ph type="title"/>
          </p:nvPr>
        </p:nvSpPr>
        <p:spPr>
          <a:xfrm>
            <a:off x="593332" y="973470"/>
            <a:ext cx="8098604" cy="857250"/>
          </a:xfrm>
        </p:spPr>
        <p:txBody>
          <a:bodyPr>
            <a:noAutofit/>
          </a:bodyPr>
          <a:lstStyle/>
          <a:p>
            <a:pPr eaLnBrk="1" hangingPunct="1"/>
            <a:r>
              <a:rPr lang="en-US" sz="3300" dirty="0"/>
              <a:t>Change in Operating Funding Sources</a:t>
            </a:r>
          </a:p>
        </p:txBody>
      </p:sp>
      <p:sp>
        <p:nvSpPr>
          <p:cNvPr id="7" name="Straight Arrow Connector 6"/>
          <p:cNvSpPr/>
          <p:nvPr/>
        </p:nvSpPr>
        <p:spPr>
          <a:xfrm rot="5460000" flipV="1">
            <a:off x="5772816" y="3098705"/>
            <a:ext cx="2176934" cy="40532"/>
          </a:xfrm>
          <a:prstGeom prst="straightConnector1">
            <a:avLst/>
          </a:prstGeom>
          <a:ln w="25400">
            <a:solidFill>
              <a:schemeClr val="tx1">
                <a:lumMod val="85000"/>
                <a:lumOff val="15000"/>
              </a:schemeClr>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685800"/>
            <a:endParaRPr lang="en-US" sz="825" dirty="0">
              <a:solidFill>
                <a:srgbClr val="000000"/>
              </a:solidFill>
              <a:latin typeface="Cambria" panose="02040503050406030204"/>
            </a:endParaRPr>
          </a:p>
        </p:txBody>
      </p:sp>
      <p:cxnSp>
        <p:nvCxnSpPr>
          <p:cNvPr id="13" name="Straight Arrow Connector 12"/>
          <p:cNvCxnSpPr>
            <a:cxnSpLocks/>
          </p:cNvCxnSpPr>
          <p:nvPr/>
        </p:nvCxnSpPr>
        <p:spPr>
          <a:xfrm>
            <a:off x="6861282" y="4204252"/>
            <a:ext cx="0" cy="845132"/>
          </a:xfrm>
          <a:prstGeom prst="straightConnector1">
            <a:avLst/>
          </a:prstGeom>
          <a:ln w="25400">
            <a:solidFill>
              <a:schemeClr val="tx1">
                <a:lumMod val="85000"/>
                <a:lumOff val="15000"/>
              </a:schemeClr>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a:off x="1719272" y="2030316"/>
            <a:ext cx="2928" cy="921605"/>
          </a:xfrm>
          <a:prstGeom prst="straightConnector1">
            <a:avLst/>
          </a:prstGeom>
          <a:ln w="25400">
            <a:solidFill>
              <a:schemeClr val="tx1">
                <a:lumMod val="85000"/>
                <a:lumOff val="15000"/>
              </a:schemeClr>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4" name="Straight Arrow Connector 13"/>
          <p:cNvSpPr/>
          <p:nvPr/>
        </p:nvSpPr>
        <p:spPr>
          <a:xfrm rot="5280000">
            <a:off x="687220" y="3971763"/>
            <a:ext cx="2096723" cy="57784"/>
          </a:xfrm>
          <a:prstGeom prst="straightConnector1">
            <a:avLst/>
          </a:prstGeom>
          <a:ln w="25400">
            <a:solidFill>
              <a:schemeClr val="tx1">
                <a:lumMod val="85000"/>
                <a:lumOff val="15000"/>
              </a:schemeClr>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685800"/>
            <a:endParaRPr lang="en-US" sz="825" dirty="0">
              <a:solidFill>
                <a:srgbClr val="000000"/>
              </a:solidFill>
              <a:latin typeface="Cambria" panose="02040503050406030204"/>
            </a:endParaRPr>
          </a:p>
        </p:txBody>
      </p:sp>
      <p:sp>
        <p:nvSpPr>
          <p:cNvPr id="9" name="TextBox 8"/>
          <p:cNvSpPr txBox="1"/>
          <p:nvPr/>
        </p:nvSpPr>
        <p:spPr>
          <a:xfrm>
            <a:off x="4305776" y="2649871"/>
            <a:ext cx="1728216" cy="323165"/>
          </a:xfrm>
          <a:prstGeom prst="rect">
            <a:avLst/>
          </a:prstGeom>
          <a:noFill/>
        </p:spPr>
        <p:txBody>
          <a:bodyPr wrap="square" rtlCol="0">
            <a:spAutoFit/>
          </a:bodyPr>
          <a:lstStyle/>
          <a:p>
            <a:pPr algn="ctr" defTabSz="685800"/>
            <a:r>
              <a:rPr lang="en-US" sz="1500" b="1" dirty="0">
                <a:solidFill>
                  <a:srgbClr val="000000">
                    <a:lumMod val="85000"/>
                    <a:lumOff val="15000"/>
                  </a:srgbClr>
                </a:solidFill>
                <a:latin typeface="Cambria" panose="02040503050406030204"/>
              </a:rPr>
              <a:t>TUITION &amp; FEES</a:t>
            </a:r>
          </a:p>
        </p:txBody>
      </p:sp>
      <p:sp>
        <p:nvSpPr>
          <p:cNvPr id="10" name="TextBox 9"/>
          <p:cNvSpPr txBox="1"/>
          <p:nvPr/>
        </p:nvSpPr>
        <p:spPr>
          <a:xfrm>
            <a:off x="2534126" y="4443813"/>
            <a:ext cx="1771650" cy="323165"/>
          </a:xfrm>
          <a:prstGeom prst="rect">
            <a:avLst/>
          </a:prstGeom>
          <a:noFill/>
        </p:spPr>
        <p:txBody>
          <a:bodyPr wrap="square" rtlCol="0">
            <a:spAutoFit/>
          </a:bodyPr>
          <a:lstStyle/>
          <a:p>
            <a:pPr algn="ctr" defTabSz="685800"/>
            <a:r>
              <a:rPr lang="en-US" sz="1500" b="1" dirty="0">
                <a:solidFill>
                  <a:srgbClr val="FFFFFF"/>
                </a:solidFill>
                <a:effectLst>
                  <a:outerShdw blurRad="38100" dist="38100" dir="2700000" algn="tl">
                    <a:srgbClr val="000000">
                      <a:alpha val="43137"/>
                    </a:srgbClr>
                  </a:outerShdw>
                </a:effectLst>
                <a:latin typeface="Cambria" panose="02040503050406030204"/>
              </a:rPr>
              <a:t>STATE SUPPORT</a:t>
            </a:r>
          </a:p>
        </p:txBody>
      </p:sp>
    </p:spTree>
    <p:extLst>
      <p:ext uri="{BB962C8B-B14F-4D97-AF65-F5344CB8AC3E}">
        <p14:creationId xmlns:p14="http://schemas.microsoft.com/office/powerpoint/2010/main" val="3296404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562" y="912114"/>
            <a:ext cx="6887538" cy="857250"/>
          </a:xfrm>
        </p:spPr>
        <p:txBody>
          <a:bodyPr>
            <a:normAutofit/>
          </a:bodyPr>
          <a:lstStyle/>
          <a:p>
            <a:r>
              <a:rPr lang="en-US" sz="4050" dirty="0"/>
              <a:t>Funding per Student FTE</a:t>
            </a:r>
          </a:p>
        </p:txBody>
      </p:sp>
      <p:graphicFrame>
        <p:nvGraphicFramePr>
          <p:cNvPr id="4" name="Content Placeholder 3"/>
          <p:cNvGraphicFramePr>
            <a:graphicFrameLocks noGrp="1"/>
          </p:cNvGraphicFramePr>
          <p:nvPr>
            <p:ph idx="1"/>
          </p:nvPr>
        </p:nvGraphicFramePr>
        <p:xfrm>
          <a:off x="330507" y="1982270"/>
          <a:ext cx="8337014" cy="375327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303850" y="2505313"/>
            <a:ext cx="840150" cy="219291"/>
          </a:xfrm>
          <a:prstGeom prst="rect">
            <a:avLst/>
          </a:prstGeom>
          <a:noFill/>
        </p:spPr>
        <p:txBody>
          <a:bodyPr wrap="square" rtlCol="0">
            <a:spAutoFit/>
          </a:bodyPr>
          <a:lstStyle/>
          <a:p>
            <a:pPr algn="ctr" defTabSz="685800"/>
            <a:r>
              <a:rPr lang="en-US" sz="825" b="1" dirty="0">
                <a:solidFill>
                  <a:srgbClr val="000000"/>
                </a:solidFill>
                <a:latin typeface="Cambria" panose="02040503050406030204"/>
              </a:rPr>
              <a:t>$32,352</a:t>
            </a:r>
          </a:p>
        </p:txBody>
      </p:sp>
      <p:sp>
        <p:nvSpPr>
          <p:cNvPr id="5" name="TextBox 4">
            <a:extLst>
              <a:ext uri="{FF2B5EF4-FFF2-40B4-BE49-F238E27FC236}">
                <a16:creationId xmlns:a16="http://schemas.microsoft.com/office/drawing/2014/main" id="{B1E9F31E-2AEA-4EF7-9771-CF5153A11B16}"/>
              </a:ext>
            </a:extLst>
          </p:cNvPr>
          <p:cNvSpPr txBox="1"/>
          <p:nvPr/>
        </p:nvSpPr>
        <p:spPr>
          <a:xfrm>
            <a:off x="8303850" y="2944243"/>
            <a:ext cx="840150" cy="219291"/>
          </a:xfrm>
          <a:prstGeom prst="rect">
            <a:avLst/>
          </a:prstGeom>
          <a:noFill/>
        </p:spPr>
        <p:txBody>
          <a:bodyPr wrap="square" rtlCol="0">
            <a:spAutoFit/>
          </a:bodyPr>
          <a:lstStyle/>
          <a:p>
            <a:pPr algn="ctr" defTabSz="685800"/>
            <a:r>
              <a:rPr lang="en-US" sz="825" b="1" dirty="0">
                <a:solidFill>
                  <a:srgbClr val="000000"/>
                </a:solidFill>
                <a:latin typeface="Cambria" panose="02040503050406030204"/>
              </a:rPr>
              <a:t>$26,062</a:t>
            </a:r>
          </a:p>
        </p:txBody>
      </p:sp>
      <p:sp>
        <p:nvSpPr>
          <p:cNvPr id="6" name="TextBox 5">
            <a:extLst>
              <a:ext uri="{FF2B5EF4-FFF2-40B4-BE49-F238E27FC236}">
                <a16:creationId xmlns:a16="http://schemas.microsoft.com/office/drawing/2014/main" id="{4D0BE5FA-DC7F-495A-B02F-11B4DBF04C11}"/>
              </a:ext>
            </a:extLst>
          </p:cNvPr>
          <p:cNvSpPr txBox="1"/>
          <p:nvPr/>
        </p:nvSpPr>
        <p:spPr>
          <a:xfrm>
            <a:off x="933985" y="3177721"/>
            <a:ext cx="840150" cy="219291"/>
          </a:xfrm>
          <a:prstGeom prst="rect">
            <a:avLst/>
          </a:prstGeom>
          <a:noFill/>
        </p:spPr>
        <p:txBody>
          <a:bodyPr wrap="square" rtlCol="0">
            <a:spAutoFit/>
          </a:bodyPr>
          <a:lstStyle/>
          <a:p>
            <a:pPr algn="ctr" defTabSz="685800"/>
            <a:r>
              <a:rPr lang="en-US" sz="825" b="1" dirty="0">
                <a:solidFill>
                  <a:srgbClr val="000000"/>
                </a:solidFill>
                <a:latin typeface="Cambria" panose="02040503050406030204"/>
              </a:rPr>
              <a:t>$21,195</a:t>
            </a:r>
          </a:p>
        </p:txBody>
      </p:sp>
    </p:spTree>
    <p:extLst>
      <p:ext uri="{BB962C8B-B14F-4D97-AF65-F5344CB8AC3E}">
        <p14:creationId xmlns:p14="http://schemas.microsoft.com/office/powerpoint/2010/main" val="139945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3" grpId="0"/>
      <p:bldP spid="5" grpId="0" uiExpand="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8"/>
            <a:ext cx="7575550" cy="804939"/>
          </a:xfrm>
        </p:spPr>
        <p:txBody>
          <a:bodyPr>
            <a:normAutofit fontScale="90000"/>
          </a:bodyPr>
          <a:lstStyle/>
          <a:p>
            <a:r>
              <a:rPr lang="en-US" sz="3000" dirty="0"/>
              <a:t>FY2021 State Appropriations for Higher Ed</a:t>
            </a:r>
            <a:br>
              <a:rPr lang="en-US" sz="2100" dirty="0"/>
            </a:br>
            <a:r>
              <a:rPr lang="en-US" sz="2025" dirty="0"/>
              <a:t>Per $1,000 in Personal Income</a:t>
            </a:r>
            <a:br>
              <a:rPr lang="en-US" sz="2025" dirty="0"/>
            </a:br>
            <a:r>
              <a:rPr lang="en-US" sz="1650" dirty="0"/>
              <a:t> </a:t>
            </a:r>
          </a:p>
        </p:txBody>
      </p:sp>
      <p:graphicFrame>
        <p:nvGraphicFramePr>
          <p:cNvPr id="5" name="Content Placeholder 4"/>
          <p:cNvGraphicFramePr>
            <a:graphicFrameLocks noGrp="1"/>
          </p:cNvGraphicFramePr>
          <p:nvPr>
            <p:ph idx="1"/>
          </p:nvPr>
        </p:nvGraphicFramePr>
        <p:xfrm>
          <a:off x="283719" y="1849146"/>
          <a:ext cx="8231632" cy="3662401"/>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2"/>
          <p:cNvSpPr txBox="1">
            <a:spLocks/>
          </p:cNvSpPr>
          <p:nvPr/>
        </p:nvSpPr>
        <p:spPr>
          <a:xfrm>
            <a:off x="95947" y="5726903"/>
            <a:ext cx="5740146" cy="240030"/>
          </a:xfrm>
          <a:prstGeom prst="rect">
            <a:avLst/>
          </a:prstGeom>
        </p:spPr>
        <p:txBody>
          <a:bodyPr vert="horz" lIns="68580" tIns="34290" rIns="68580" bIns="34290" rtlCol="0">
            <a:normAutofit/>
          </a:bodyPr>
          <a:lstStyle/>
          <a:p>
            <a:pPr defTabSz="685800"/>
            <a:r>
              <a:rPr lang="en-US" sz="750" dirty="0">
                <a:solidFill>
                  <a:srgbClr val="000000"/>
                </a:solidFill>
                <a:latin typeface="Cambria" panose="02040503050406030204"/>
              </a:rPr>
              <a:t>*Information obtained from the </a:t>
            </a:r>
            <a:r>
              <a:rPr lang="en-US" sz="750" i="1" dirty="0">
                <a:solidFill>
                  <a:srgbClr val="000000"/>
                </a:solidFill>
                <a:latin typeface="Cambria" panose="02040503050406030204"/>
              </a:rPr>
              <a:t>Grapevine Report </a:t>
            </a:r>
            <a:r>
              <a:rPr lang="en-US" sz="750" dirty="0">
                <a:solidFill>
                  <a:srgbClr val="000000"/>
                </a:solidFill>
                <a:latin typeface="Cambria" panose="02040503050406030204"/>
              </a:rPr>
              <a:t>published by Illinois State University</a:t>
            </a:r>
          </a:p>
        </p:txBody>
      </p:sp>
    </p:spTree>
    <p:extLst>
      <p:ext uri="{BB962C8B-B14F-4D97-AF65-F5344CB8AC3E}">
        <p14:creationId xmlns:p14="http://schemas.microsoft.com/office/powerpoint/2010/main" val="4026776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AA7CA-8664-4ADF-9539-53D6E54CF8D5}"/>
              </a:ext>
            </a:extLst>
          </p:cNvPr>
          <p:cNvSpPr>
            <a:spLocks noGrp="1"/>
          </p:cNvSpPr>
          <p:nvPr>
            <p:ph type="title"/>
          </p:nvPr>
        </p:nvSpPr>
        <p:spPr>
          <a:xfrm>
            <a:off x="628650" y="956103"/>
            <a:ext cx="7886700" cy="994172"/>
          </a:xfrm>
        </p:spPr>
        <p:txBody>
          <a:bodyPr>
            <a:noAutofit/>
          </a:bodyPr>
          <a:lstStyle/>
          <a:p>
            <a:r>
              <a:rPr lang="en-US" sz="3300" dirty="0"/>
              <a:t>Higher Education is a large portion of the discretionary budget</a:t>
            </a:r>
          </a:p>
        </p:txBody>
      </p:sp>
      <p:sp>
        <p:nvSpPr>
          <p:cNvPr id="5" name="Text Placeholder 2">
            <a:extLst>
              <a:ext uri="{FF2B5EF4-FFF2-40B4-BE49-F238E27FC236}">
                <a16:creationId xmlns:a16="http://schemas.microsoft.com/office/drawing/2014/main" id="{2632A275-7485-43BC-809B-0C4B755328DC}"/>
              </a:ext>
            </a:extLst>
          </p:cNvPr>
          <p:cNvSpPr txBox="1">
            <a:spLocks/>
          </p:cNvSpPr>
          <p:nvPr/>
        </p:nvSpPr>
        <p:spPr>
          <a:xfrm>
            <a:off x="5981218" y="1959739"/>
            <a:ext cx="2977586" cy="3352607"/>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buClr>
                <a:srgbClr val="003B49"/>
              </a:buClr>
            </a:pPr>
            <a:r>
              <a:rPr lang="en-US" sz="2100" dirty="0">
                <a:solidFill>
                  <a:srgbClr val="003B49"/>
                </a:solidFill>
                <a:latin typeface="Cambria" panose="02040503050406030204"/>
              </a:rPr>
              <a:t>Higher Education is 50% of Discretionary General Revenue</a:t>
            </a:r>
          </a:p>
          <a:p>
            <a:pPr marL="171450" indent="-171450" defTabSz="685800">
              <a:spcBef>
                <a:spcPts val="750"/>
              </a:spcBef>
              <a:buClr>
                <a:srgbClr val="003B49"/>
              </a:buClr>
            </a:pPr>
            <a:r>
              <a:rPr lang="en-US" sz="2100" dirty="0">
                <a:solidFill>
                  <a:srgbClr val="003B49"/>
                </a:solidFill>
                <a:latin typeface="Cambria" panose="02040503050406030204"/>
              </a:rPr>
              <a:t>4-year Institutions are 79% of  HE</a:t>
            </a:r>
          </a:p>
          <a:p>
            <a:pPr marL="171450" indent="-171450" defTabSz="685800">
              <a:spcBef>
                <a:spcPts val="750"/>
              </a:spcBef>
              <a:buClr>
                <a:srgbClr val="003B49"/>
              </a:buClr>
            </a:pPr>
            <a:r>
              <a:rPr lang="en-US" sz="2100" dirty="0">
                <a:solidFill>
                  <a:srgbClr val="003B49"/>
                </a:solidFill>
                <a:latin typeface="Cambria" panose="02040503050406030204"/>
              </a:rPr>
              <a:t>UM is 48% of 4-years</a:t>
            </a:r>
          </a:p>
          <a:p>
            <a:pPr marL="171450" indent="-171450" defTabSz="685800">
              <a:spcBef>
                <a:spcPts val="750"/>
              </a:spcBef>
              <a:buClr>
                <a:srgbClr val="003B49"/>
              </a:buClr>
            </a:pPr>
            <a:r>
              <a:rPr lang="en-US" sz="2100" dirty="0">
                <a:solidFill>
                  <a:srgbClr val="003B49"/>
                </a:solidFill>
                <a:latin typeface="Cambria" panose="02040503050406030204"/>
              </a:rPr>
              <a:t>S&amp;T is 13% of UM</a:t>
            </a:r>
          </a:p>
          <a:p>
            <a:pPr marL="0" indent="0" defTabSz="685800">
              <a:spcBef>
                <a:spcPts val="750"/>
              </a:spcBef>
              <a:buClr>
                <a:srgbClr val="DCE3E3"/>
              </a:buClr>
              <a:buNone/>
            </a:pPr>
            <a:endParaRPr lang="en-US" sz="2100" dirty="0">
              <a:solidFill>
                <a:srgbClr val="000000"/>
              </a:solidFill>
              <a:latin typeface="Cambria" panose="02040503050406030204"/>
            </a:endParaRPr>
          </a:p>
          <a:p>
            <a:pPr marL="0" indent="0" defTabSz="685800">
              <a:spcBef>
                <a:spcPts val="750"/>
              </a:spcBef>
              <a:buClr>
                <a:srgbClr val="DCE3E3"/>
              </a:buClr>
              <a:buNone/>
            </a:pPr>
            <a:r>
              <a:rPr lang="en-US" sz="2100" b="1" i="1" dirty="0">
                <a:solidFill>
                  <a:srgbClr val="003B49"/>
                </a:solidFill>
                <a:latin typeface="Cambria" panose="02040503050406030204"/>
              </a:rPr>
              <a:t>The University of Missouri is 1/5</a:t>
            </a:r>
            <a:r>
              <a:rPr lang="en-US" sz="2100" b="1" i="1" baseline="30000" dirty="0">
                <a:solidFill>
                  <a:srgbClr val="003B49"/>
                </a:solidFill>
                <a:latin typeface="Cambria" panose="02040503050406030204"/>
              </a:rPr>
              <a:t>th</a:t>
            </a:r>
            <a:r>
              <a:rPr lang="en-US" sz="2100" b="1" i="1" dirty="0">
                <a:solidFill>
                  <a:srgbClr val="003B49"/>
                </a:solidFill>
                <a:latin typeface="Cambria" panose="02040503050406030204"/>
              </a:rPr>
              <a:t> of the discretionary budget</a:t>
            </a:r>
          </a:p>
          <a:p>
            <a:pPr marL="133350" indent="0" defTabSz="685800">
              <a:spcBef>
                <a:spcPts val="750"/>
              </a:spcBef>
              <a:buClr>
                <a:srgbClr val="DCE3E3"/>
              </a:buClr>
              <a:buNone/>
            </a:pPr>
            <a:endParaRPr lang="en-US" sz="2100" dirty="0">
              <a:solidFill>
                <a:srgbClr val="000000"/>
              </a:solidFill>
              <a:latin typeface="Cambria" panose="02040503050406030204"/>
            </a:endParaRPr>
          </a:p>
        </p:txBody>
      </p:sp>
      <p:pic>
        <p:nvPicPr>
          <p:cNvPr id="7" name="Picture 6">
            <a:extLst>
              <a:ext uri="{FF2B5EF4-FFF2-40B4-BE49-F238E27FC236}">
                <a16:creationId xmlns:a16="http://schemas.microsoft.com/office/drawing/2014/main" id="{5CA3CFBB-F2A9-4621-B97E-0FD9F356897F}"/>
              </a:ext>
            </a:extLst>
          </p:cNvPr>
          <p:cNvPicPr>
            <a:picLocks noChangeAspect="1"/>
          </p:cNvPicPr>
          <p:nvPr/>
        </p:nvPicPr>
        <p:blipFill>
          <a:blip r:embed="rId3"/>
          <a:stretch>
            <a:fillRect/>
          </a:stretch>
        </p:blipFill>
        <p:spPr>
          <a:xfrm>
            <a:off x="102028" y="1950275"/>
            <a:ext cx="5650068" cy="3428032"/>
          </a:xfrm>
          <a:prstGeom prst="rect">
            <a:avLst/>
          </a:prstGeom>
        </p:spPr>
      </p:pic>
    </p:spTree>
    <p:extLst>
      <p:ext uri="{BB962C8B-B14F-4D97-AF65-F5344CB8AC3E}">
        <p14:creationId xmlns:p14="http://schemas.microsoft.com/office/powerpoint/2010/main" val="2211559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4556-651C-4D6D-95A8-324B8F61EA05}"/>
              </a:ext>
            </a:extLst>
          </p:cNvPr>
          <p:cNvSpPr>
            <a:spLocks noGrp="1"/>
          </p:cNvSpPr>
          <p:nvPr>
            <p:ph type="title"/>
          </p:nvPr>
        </p:nvSpPr>
        <p:spPr>
          <a:xfrm>
            <a:off x="628650" y="1131095"/>
            <a:ext cx="7575550" cy="718048"/>
          </a:xfrm>
        </p:spPr>
        <p:txBody>
          <a:bodyPr anchor="ctr">
            <a:normAutofit/>
          </a:bodyPr>
          <a:lstStyle/>
          <a:p>
            <a:r>
              <a:rPr lang="en-US" dirty="0"/>
              <a:t>Financial update – FY22</a:t>
            </a:r>
          </a:p>
        </p:txBody>
      </p:sp>
      <p:sp>
        <p:nvSpPr>
          <p:cNvPr id="15" name="Content Placeholder 2">
            <a:extLst>
              <a:ext uri="{FF2B5EF4-FFF2-40B4-BE49-F238E27FC236}">
                <a16:creationId xmlns:a16="http://schemas.microsoft.com/office/drawing/2014/main" id="{A4CD9956-DD1F-4600-A6A3-AC82C8DF2148}"/>
              </a:ext>
            </a:extLst>
          </p:cNvPr>
          <p:cNvSpPr>
            <a:spLocks noGrp="1"/>
          </p:cNvSpPr>
          <p:nvPr>
            <p:ph idx="1"/>
          </p:nvPr>
        </p:nvSpPr>
        <p:spPr>
          <a:xfrm>
            <a:off x="628650" y="2078361"/>
            <a:ext cx="7750038" cy="3254636"/>
          </a:xfrm>
        </p:spPr>
        <p:txBody>
          <a:bodyPr>
            <a:normAutofit/>
          </a:bodyPr>
          <a:lstStyle/>
          <a:p>
            <a:pPr marL="342900" indent="-342900">
              <a:buFont typeface="Arial" panose="020B0604020202020204" pitchFamily="34" charset="0"/>
              <a:buChar char="•"/>
            </a:pPr>
            <a:r>
              <a:rPr lang="en-US" dirty="0"/>
              <a:t>Enrollment fell short of target: $2.4M</a:t>
            </a:r>
          </a:p>
          <a:p>
            <a:pPr marL="685792" lvl="1" indent="-342900">
              <a:buFont typeface="Arial" panose="020B0604020202020204" pitchFamily="34" charset="0"/>
              <a:buChar char="•"/>
            </a:pPr>
            <a:r>
              <a:rPr lang="en-US" dirty="0"/>
              <a:t>Enrollment contingency - $1M</a:t>
            </a:r>
          </a:p>
          <a:p>
            <a:pPr marL="685792" lvl="1" indent="-342900">
              <a:buFont typeface="Arial" panose="020B0604020202020204" pitchFamily="34" charset="0"/>
              <a:buChar char="•"/>
            </a:pPr>
            <a:r>
              <a:rPr lang="en-US" dirty="0"/>
              <a:t>Unallocated state appropriations core increase: $1.35M</a:t>
            </a:r>
          </a:p>
          <a:p>
            <a:pPr marL="342908" indent="-342900">
              <a:buFont typeface="Arial" panose="020B0604020202020204" pitchFamily="34" charset="0"/>
              <a:buChar char="•"/>
            </a:pPr>
            <a:r>
              <a:rPr lang="en-US" dirty="0"/>
              <a:t>State core increase to be included in FY23 budget: $1.35M</a:t>
            </a:r>
          </a:p>
          <a:p>
            <a:pPr marL="685792" lvl="1" indent="-342900">
              <a:buFont typeface="Arial" panose="020B0604020202020204" pitchFamily="34" charset="0"/>
              <a:buChar char="•"/>
            </a:pPr>
            <a:endParaRPr lang="en-US" dirty="0"/>
          </a:p>
          <a:p>
            <a:pPr marL="685792" lvl="1"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78872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4556-651C-4D6D-95A8-324B8F61EA05}"/>
              </a:ext>
            </a:extLst>
          </p:cNvPr>
          <p:cNvSpPr>
            <a:spLocks noGrp="1"/>
          </p:cNvSpPr>
          <p:nvPr>
            <p:ph type="title"/>
          </p:nvPr>
        </p:nvSpPr>
        <p:spPr>
          <a:xfrm>
            <a:off x="628650" y="1131095"/>
            <a:ext cx="7575550" cy="718048"/>
          </a:xfrm>
        </p:spPr>
        <p:txBody>
          <a:bodyPr anchor="ctr">
            <a:normAutofit fontScale="90000"/>
          </a:bodyPr>
          <a:lstStyle/>
          <a:p>
            <a:r>
              <a:rPr lang="en-US" dirty="0"/>
              <a:t>FY23 – Revenue assumptions</a:t>
            </a:r>
          </a:p>
        </p:txBody>
      </p:sp>
      <p:sp>
        <p:nvSpPr>
          <p:cNvPr id="15" name="Content Placeholder 2">
            <a:extLst>
              <a:ext uri="{FF2B5EF4-FFF2-40B4-BE49-F238E27FC236}">
                <a16:creationId xmlns:a16="http://schemas.microsoft.com/office/drawing/2014/main" id="{A4CD9956-DD1F-4600-A6A3-AC82C8DF2148}"/>
              </a:ext>
            </a:extLst>
          </p:cNvPr>
          <p:cNvSpPr>
            <a:spLocks noGrp="1"/>
          </p:cNvSpPr>
          <p:nvPr>
            <p:ph idx="1"/>
          </p:nvPr>
        </p:nvSpPr>
        <p:spPr>
          <a:xfrm>
            <a:off x="628650" y="2078361"/>
            <a:ext cx="7709234" cy="3254636"/>
          </a:xfrm>
        </p:spPr>
        <p:txBody>
          <a:bodyPr>
            <a:normAutofit fontScale="85000" lnSpcReduction="20000"/>
          </a:bodyPr>
          <a:lstStyle/>
          <a:p>
            <a:pPr marL="342900" indent="-342900">
              <a:buFont typeface="Arial" panose="020B0604020202020204" pitchFamily="34" charset="0"/>
              <a:buChar char="•"/>
            </a:pPr>
            <a:r>
              <a:rPr lang="en-US" dirty="0"/>
              <a:t>Governor recommendations</a:t>
            </a:r>
          </a:p>
          <a:p>
            <a:pPr marL="685784" lvl="1" indent="-342900">
              <a:buFont typeface="Arial" panose="020B0604020202020204" pitchFamily="34" charset="0"/>
              <a:buChar char="•"/>
            </a:pPr>
            <a:r>
              <a:rPr lang="en-US" dirty="0"/>
              <a:t>Core state appropriation increase of 5.4% ($2.92M)</a:t>
            </a:r>
          </a:p>
          <a:p>
            <a:pPr marL="685784" lvl="1" indent="-342900">
              <a:buFont typeface="Arial" panose="020B0604020202020204" pitchFamily="34" charset="0"/>
              <a:buChar char="•"/>
            </a:pPr>
            <a:r>
              <a:rPr lang="en-US" dirty="0"/>
              <a:t>Plus $41.25M in one-time capital funds for the </a:t>
            </a:r>
            <a:r>
              <a:rPr lang="en-US" dirty="0" err="1"/>
              <a:t>Protoplex</a:t>
            </a:r>
            <a:endParaRPr lang="en-US" dirty="0"/>
          </a:p>
          <a:p>
            <a:pPr marL="342900" indent="-342900">
              <a:buFont typeface="Arial" panose="020B0604020202020204" pitchFamily="34" charset="0"/>
              <a:buChar char="•"/>
            </a:pPr>
            <a:r>
              <a:rPr lang="en-US" dirty="0"/>
              <a:t>Enrollment expected to increase</a:t>
            </a:r>
          </a:p>
          <a:p>
            <a:pPr marL="685784" lvl="1" indent="-342900">
              <a:buFont typeface="Arial" panose="020B0604020202020204" pitchFamily="34" charset="0"/>
              <a:buChar char="•"/>
            </a:pPr>
            <a:r>
              <a:rPr lang="en-US" dirty="0"/>
              <a:t>FTC: +59 to 1,247</a:t>
            </a:r>
          </a:p>
          <a:p>
            <a:pPr marL="685784" lvl="1" indent="-342900">
              <a:buFont typeface="Arial" panose="020B0604020202020204" pitchFamily="34" charset="0"/>
              <a:buChar char="•"/>
            </a:pPr>
            <a:r>
              <a:rPr lang="en-US" dirty="0"/>
              <a:t>Undergraduate students: -66 to 5,485</a:t>
            </a:r>
          </a:p>
          <a:p>
            <a:pPr marL="685784" lvl="1" indent="-342900">
              <a:buFont typeface="Arial" panose="020B0604020202020204" pitchFamily="34" charset="0"/>
              <a:buChar char="•"/>
            </a:pPr>
            <a:r>
              <a:rPr lang="en-US" dirty="0"/>
              <a:t>Graduate students: +62 to 934</a:t>
            </a:r>
          </a:p>
          <a:p>
            <a:pPr marL="342900" indent="-342900">
              <a:buFont typeface="Arial" panose="020B0604020202020204" pitchFamily="34" charset="0"/>
              <a:buChar char="•"/>
            </a:pPr>
            <a:r>
              <a:rPr lang="en-US" dirty="0"/>
              <a:t>Tuition increase likely given inflationary environment: 3-5%</a:t>
            </a:r>
          </a:p>
          <a:p>
            <a:pPr marL="685784" lvl="1" indent="-342900">
              <a:buFont typeface="Arial" panose="020B0604020202020204" pitchFamily="34" charset="0"/>
              <a:buChar char="•"/>
            </a:pPr>
            <a:r>
              <a:rPr lang="en-US" dirty="0"/>
              <a:t>Tuition rates will be approved at a special Board meeting in May</a:t>
            </a:r>
          </a:p>
          <a:p>
            <a:pPr marL="342900" indent="-342900">
              <a:buFont typeface="Arial" panose="020B0604020202020204" pitchFamily="34" charset="0"/>
              <a:buChar char="•"/>
            </a:pPr>
            <a:endParaRPr lang="en-US" dirty="0"/>
          </a:p>
          <a:p>
            <a:pPr marL="685792" lvl="1" indent="-342900">
              <a:buFont typeface="Arial" panose="020B0604020202020204" pitchFamily="34" charset="0"/>
              <a:buChar char="•"/>
            </a:pPr>
            <a:endParaRPr lang="en-US" dirty="0"/>
          </a:p>
          <a:p>
            <a:pPr marL="685792" lvl="1"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598271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4556-651C-4D6D-95A8-324B8F61EA05}"/>
              </a:ext>
            </a:extLst>
          </p:cNvPr>
          <p:cNvSpPr>
            <a:spLocks noGrp="1"/>
          </p:cNvSpPr>
          <p:nvPr>
            <p:ph type="title"/>
          </p:nvPr>
        </p:nvSpPr>
        <p:spPr>
          <a:xfrm>
            <a:off x="628650" y="1131095"/>
            <a:ext cx="7575550" cy="718048"/>
          </a:xfrm>
        </p:spPr>
        <p:txBody>
          <a:bodyPr anchor="ctr">
            <a:normAutofit fontScale="90000"/>
          </a:bodyPr>
          <a:lstStyle/>
          <a:p>
            <a:r>
              <a:rPr lang="en-US" dirty="0"/>
              <a:t>FY23 – Expense side challenges</a:t>
            </a:r>
          </a:p>
        </p:txBody>
      </p:sp>
      <p:sp>
        <p:nvSpPr>
          <p:cNvPr id="15" name="Content Placeholder 2">
            <a:extLst>
              <a:ext uri="{FF2B5EF4-FFF2-40B4-BE49-F238E27FC236}">
                <a16:creationId xmlns:a16="http://schemas.microsoft.com/office/drawing/2014/main" id="{A4CD9956-DD1F-4600-A6A3-AC82C8DF2148}"/>
              </a:ext>
            </a:extLst>
          </p:cNvPr>
          <p:cNvSpPr>
            <a:spLocks noGrp="1"/>
          </p:cNvSpPr>
          <p:nvPr>
            <p:ph idx="1"/>
          </p:nvPr>
        </p:nvSpPr>
        <p:spPr>
          <a:xfrm>
            <a:off x="628650" y="2078361"/>
            <a:ext cx="7709234" cy="3254636"/>
          </a:xfrm>
        </p:spPr>
        <p:txBody>
          <a:bodyPr>
            <a:normAutofit fontScale="85000" lnSpcReduction="20000"/>
          </a:bodyPr>
          <a:lstStyle/>
          <a:p>
            <a:pPr marL="342900" indent="-342900">
              <a:buFont typeface="Arial" panose="020B0604020202020204" pitchFamily="34" charset="0"/>
              <a:buChar char="•"/>
            </a:pPr>
            <a:r>
              <a:rPr lang="en-US" dirty="0"/>
              <a:t>Highest inflation in 40 years: 7.5% for the past 12 months ending in January</a:t>
            </a:r>
          </a:p>
          <a:p>
            <a:pPr marL="342908" indent="-342900">
              <a:buFont typeface="Arial" panose="020B0604020202020204" pitchFamily="34" charset="0"/>
              <a:buChar char="•"/>
            </a:pPr>
            <a:r>
              <a:rPr lang="en-US" dirty="0"/>
              <a:t>Governor recommendations for state employees</a:t>
            </a:r>
          </a:p>
          <a:p>
            <a:pPr marL="917561" lvl="2" indent="-342900">
              <a:buFont typeface="Arial" panose="020B0604020202020204" pitchFamily="34" charset="0"/>
              <a:buChar char="•"/>
            </a:pPr>
            <a:r>
              <a:rPr lang="en-US" dirty="0"/>
              <a:t>5.5% cost of living increase</a:t>
            </a:r>
          </a:p>
          <a:p>
            <a:pPr marL="917561" lvl="2" indent="-342900">
              <a:buFont typeface="Arial" panose="020B0604020202020204" pitchFamily="34" charset="0"/>
              <a:buChar char="•"/>
            </a:pPr>
            <a:r>
              <a:rPr lang="en-US" dirty="0"/>
              <a:t>$15 minimum wage (20% of workforce impacted)</a:t>
            </a:r>
          </a:p>
          <a:p>
            <a:pPr marL="917561" lvl="2" indent="-342900">
              <a:buFont typeface="Arial" panose="020B0604020202020204" pitchFamily="34" charset="0"/>
              <a:buChar char="•"/>
            </a:pPr>
            <a:r>
              <a:rPr lang="en-US" dirty="0"/>
              <a:t>House approved $15 min for some employee groups</a:t>
            </a:r>
          </a:p>
          <a:p>
            <a:pPr marL="342908" indent="-342900">
              <a:buFont typeface="Arial" panose="020B0604020202020204" pitchFamily="34" charset="0"/>
              <a:buChar char="•"/>
            </a:pPr>
            <a:r>
              <a:rPr lang="en-US" dirty="0"/>
              <a:t>High turnover and extended fill rates for many staff positions</a:t>
            </a:r>
          </a:p>
          <a:p>
            <a:pPr marL="342908" indent="-342900">
              <a:buFont typeface="Arial" panose="020B0604020202020204" pitchFamily="34" charset="0"/>
              <a:buChar char="•"/>
            </a:pPr>
            <a:r>
              <a:rPr lang="en-US" dirty="0"/>
              <a:t>Strategic needs and mandatory cost increases</a:t>
            </a:r>
          </a:p>
          <a:p>
            <a:pPr marL="685792" lvl="1" indent="-342900">
              <a:buFont typeface="Arial" panose="020B0604020202020204" pitchFamily="34" charset="0"/>
              <a:buChar char="•"/>
            </a:pPr>
            <a:endParaRPr lang="en-US" dirty="0"/>
          </a:p>
          <a:p>
            <a:pPr marL="685792" lvl="1" indent="-342900">
              <a:buFont typeface="Arial" panose="020B0604020202020204" pitchFamily="34" charset="0"/>
              <a:buChar char="•"/>
            </a:pPr>
            <a:endParaRPr lang="en-US" dirty="0"/>
          </a:p>
          <a:p>
            <a:pPr marL="685792" lvl="1"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981770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4556-651C-4D6D-95A8-324B8F61EA05}"/>
              </a:ext>
            </a:extLst>
          </p:cNvPr>
          <p:cNvSpPr>
            <a:spLocks noGrp="1"/>
          </p:cNvSpPr>
          <p:nvPr>
            <p:ph type="title"/>
          </p:nvPr>
        </p:nvSpPr>
        <p:spPr>
          <a:xfrm>
            <a:off x="628650" y="1131095"/>
            <a:ext cx="7575550" cy="718048"/>
          </a:xfrm>
        </p:spPr>
        <p:txBody>
          <a:bodyPr anchor="ctr">
            <a:normAutofit/>
          </a:bodyPr>
          <a:lstStyle/>
          <a:p>
            <a:r>
              <a:rPr lang="en-US" dirty="0"/>
              <a:t>FY23 – Planning process</a:t>
            </a:r>
          </a:p>
        </p:txBody>
      </p:sp>
      <p:sp>
        <p:nvSpPr>
          <p:cNvPr id="15" name="Content Placeholder 2">
            <a:extLst>
              <a:ext uri="{FF2B5EF4-FFF2-40B4-BE49-F238E27FC236}">
                <a16:creationId xmlns:a16="http://schemas.microsoft.com/office/drawing/2014/main" id="{A4CD9956-DD1F-4600-A6A3-AC82C8DF2148}"/>
              </a:ext>
            </a:extLst>
          </p:cNvPr>
          <p:cNvSpPr>
            <a:spLocks noGrp="1"/>
          </p:cNvSpPr>
          <p:nvPr>
            <p:ph idx="1"/>
          </p:nvPr>
        </p:nvSpPr>
        <p:spPr>
          <a:xfrm>
            <a:off x="628650" y="2078361"/>
            <a:ext cx="7709234" cy="3254636"/>
          </a:xfrm>
        </p:spPr>
        <p:txBody>
          <a:bodyPr>
            <a:normAutofit fontScale="77500" lnSpcReduction="20000"/>
          </a:bodyPr>
          <a:lstStyle/>
          <a:p>
            <a:pPr marL="342908" indent="-342900">
              <a:buFont typeface="Arial" panose="020B0604020202020204" pitchFamily="34" charset="0"/>
              <a:buChar char="•"/>
            </a:pPr>
            <a:r>
              <a:rPr lang="en-US" dirty="0"/>
              <a:t>New financial modeling tool</a:t>
            </a:r>
          </a:p>
          <a:p>
            <a:pPr marL="342908" indent="-342900">
              <a:buFont typeface="Arial" panose="020B0604020202020204" pitchFamily="34" charset="0"/>
              <a:buChar char="•"/>
            </a:pPr>
            <a:r>
              <a:rPr lang="en-US" dirty="0"/>
              <a:t>Investments made in accordance with North Star Objectives</a:t>
            </a:r>
          </a:p>
          <a:p>
            <a:pPr marL="342908" indent="-342900">
              <a:buFont typeface="Arial" panose="020B0604020202020204" pitchFamily="34" charset="0"/>
              <a:buChar char="•"/>
            </a:pPr>
            <a:r>
              <a:rPr lang="en-US" dirty="0"/>
              <a:t>Data informed decision making</a:t>
            </a:r>
          </a:p>
          <a:p>
            <a:pPr marL="685792" lvl="1" indent="-342900">
              <a:buFont typeface="Arial" panose="020B0604020202020204" pitchFamily="34" charset="0"/>
              <a:buChar char="•"/>
            </a:pPr>
            <a:r>
              <a:rPr lang="en-US" dirty="0"/>
              <a:t>FTC deposits </a:t>
            </a:r>
          </a:p>
          <a:p>
            <a:pPr marL="685792" lvl="1" indent="-342900">
              <a:buFont typeface="Arial" panose="020B0604020202020204" pitchFamily="34" charset="0"/>
              <a:buChar char="•"/>
            </a:pPr>
            <a:r>
              <a:rPr lang="en-US" dirty="0"/>
              <a:t>Turnover and fill rates</a:t>
            </a:r>
          </a:p>
          <a:p>
            <a:pPr marL="685792" lvl="1" indent="-342900">
              <a:buFont typeface="Arial" panose="020B0604020202020204" pitchFamily="34" charset="0"/>
              <a:buChar char="•"/>
            </a:pPr>
            <a:r>
              <a:rPr lang="en-US" dirty="0"/>
              <a:t>CUPA faculty salary analysis </a:t>
            </a:r>
          </a:p>
          <a:p>
            <a:pPr marL="342908" indent="-342900">
              <a:buFont typeface="Arial" panose="020B0604020202020204" pitchFamily="34" charset="0"/>
              <a:buChar char="•"/>
            </a:pPr>
            <a:r>
              <a:rPr lang="en-US" dirty="0"/>
              <a:t>Salary increases – Merit </a:t>
            </a:r>
            <a:r>
              <a:rPr lang="en-US" u="sng" dirty="0"/>
              <a:t>and</a:t>
            </a:r>
            <a:r>
              <a:rPr lang="en-US" dirty="0"/>
              <a:t> Market/equity adjustments likely</a:t>
            </a:r>
          </a:p>
          <a:p>
            <a:pPr marL="342908" indent="-342900">
              <a:buFont typeface="Arial" panose="020B0604020202020204" pitchFamily="34" charset="0"/>
              <a:buChar char="•"/>
            </a:pPr>
            <a:r>
              <a:rPr lang="en-US" dirty="0"/>
              <a:t>FY23 </a:t>
            </a:r>
            <a:r>
              <a:rPr lang="en-US" dirty="0" err="1"/>
              <a:t>Kummer</a:t>
            </a:r>
            <a:r>
              <a:rPr lang="en-US" dirty="0"/>
              <a:t> Institute budget process is underway</a:t>
            </a:r>
          </a:p>
          <a:p>
            <a:pPr marL="685792" lvl="1" indent="-342900">
              <a:buFont typeface="Arial" panose="020B0604020202020204" pitchFamily="34" charset="0"/>
              <a:buChar char="•"/>
            </a:pPr>
            <a:endParaRPr lang="en-US" dirty="0"/>
          </a:p>
          <a:p>
            <a:pPr marL="685792" lvl="1" indent="-342900">
              <a:buFont typeface="Arial" panose="020B0604020202020204" pitchFamily="34" charset="0"/>
              <a:buChar char="•"/>
            </a:pPr>
            <a:endParaRPr lang="en-US" dirty="0"/>
          </a:p>
          <a:p>
            <a:pPr marL="685792" lvl="1"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4073189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VII. Reports of Standing Committees</a:t>
            </a:r>
          </a:p>
          <a:p>
            <a:pPr marL="0" indent="0" defTabSz="685800">
              <a:buNone/>
            </a:pPr>
            <a:r>
              <a:rPr lang="en-US" sz="3600" dirty="0"/>
              <a:t>	</a:t>
            </a:r>
            <a:r>
              <a:rPr lang="en-US" sz="3600" dirty="0">
                <a:solidFill>
                  <a:srgbClr val="003B49"/>
                </a:solidFill>
                <a:latin typeface="Orgon Slab" panose="02000503000000020004" pitchFamily="50" charset="0"/>
              </a:rPr>
              <a:t>A.	Administrative Review 			  		Committee	</a:t>
            </a:r>
          </a:p>
          <a:p>
            <a:pPr marL="0" indent="0" defTabSz="685800">
              <a:buNone/>
            </a:pPr>
            <a:r>
              <a:rPr lang="en-US" sz="3600" dirty="0">
                <a:solidFill>
                  <a:srgbClr val="003B49"/>
                </a:solidFill>
                <a:latin typeface="Orgon Slab" panose="02000503000000020004" pitchFamily="50" charset="0"/>
              </a:rPr>
              <a:t>		K. Liu</a:t>
            </a:r>
          </a:p>
          <a:p>
            <a:pPr marL="0" indent="0" defTabSz="685800">
              <a:buNone/>
            </a:pPr>
            <a:r>
              <a:rPr lang="en-US" sz="36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1656760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790" y="2686050"/>
            <a:ext cx="8197114" cy="3557587"/>
          </a:xfrm>
        </p:spPr>
        <p:txBody>
          <a:bodyPr/>
          <a:lstStyle/>
          <a:p>
            <a:pPr marL="6350" indent="-6350" defTabSz="685800">
              <a:buFont typeface="+mj-lt"/>
              <a:buAutoNum type="romanUcPeriod"/>
            </a:pPr>
            <a:r>
              <a:rPr lang="en-US" sz="3600" dirty="0">
                <a:solidFill>
                  <a:srgbClr val="003B49"/>
                </a:solidFill>
                <a:latin typeface="Orgon Slab" panose="02000503000000020004" pitchFamily="50" charset="0"/>
              </a:rPr>
              <a:t> 	Call to Order and Roll Call</a:t>
            </a:r>
          </a:p>
          <a:p>
            <a:pPr marL="6350" lvl="0" indent="-6350" defTabSz="685800">
              <a:buNone/>
            </a:pPr>
            <a:r>
              <a:rPr lang="en-US" sz="3600" dirty="0">
                <a:solidFill>
                  <a:srgbClr val="003B49"/>
                </a:solidFill>
                <a:latin typeface="Orgon Slab" panose="02000503000000020004" pitchFamily="50" charset="0"/>
              </a:rPr>
              <a:t>		D. Westenberg, Secretary</a:t>
            </a:r>
          </a:p>
        </p:txBody>
      </p:sp>
      <p:sp>
        <p:nvSpPr>
          <p:cNvPr id="4" name="Text Placeholder 3"/>
          <p:cNvSpPr>
            <a:spLocks noGrp="1"/>
          </p:cNvSpPr>
          <p:nvPr>
            <p:ph type="body" sz="quarter" idx="12"/>
          </p:nvPr>
        </p:nvSpPr>
        <p:spPr>
          <a:xfrm>
            <a:off x="510790" y="1911737"/>
            <a:ext cx="8184662" cy="585208"/>
          </a:xfrm>
        </p:spPr>
        <p:txBody>
          <a:bodyPr>
            <a:noAutofit/>
          </a:bodyPr>
          <a:lstStyle/>
          <a:p>
            <a:r>
              <a:rPr lang="en-US" sz="3600" dirty="0">
                <a:latin typeface="Orgon Slab" panose="02000503000000020004" pitchFamily="50" charset="0"/>
              </a:rPr>
              <a:t>Agenda</a:t>
            </a:r>
          </a:p>
        </p:txBody>
      </p:sp>
    </p:spTree>
    <p:extLst>
      <p:ext uri="{BB962C8B-B14F-4D97-AF65-F5344CB8AC3E}">
        <p14:creationId xmlns:p14="http://schemas.microsoft.com/office/powerpoint/2010/main" val="4194041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77672" y="1797195"/>
            <a:ext cx="8447964" cy="739852"/>
          </a:xfrm>
        </p:spPr>
        <p:txBody>
          <a:bodyPr>
            <a:noAutofit/>
          </a:bodyPr>
          <a:lstStyle/>
          <a:p>
            <a:pPr algn="ctr"/>
            <a:r>
              <a:rPr lang="en-US" sz="3600" b="1" dirty="0">
                <a:latin typeface="Arial" panose="020B0604020202020204" pitchFamily="34" charset="0"/>
                <a:cs typeface="Arial" panose="020B0604020202020204" pitchFamily="34" charset="0"/>
              </a:rPr>
              <a:t>Administrative Review Committee</a:t>
            </a:r>
          </a:p>
          <a:p>
            <a:pPr algn="ctr"/>
            <a:endParaRPr lang="en-US" sz="3600" b="1" dirty="0">
              <a:latin typeface="Arial" panose="020B0604020202020204" pitchFamily="34" charset="0"/>
              <a:cs typeface="Arial" panose="020B0604020202020204" pitchFamily="34" charset="0"/>
            </a:endParaRPr>
          </a:p>
          <a:p>
            <a:pPr algn="ctr"/>
            <a:endParaRPr lang="en-US" sz="3600" b="1" dirty="0">
              <a:latin typeface="Arial" panose="020B0604020202020204" pitchFamily="34" charset="0"/>
              <a:cs typeface="Arial" panose="020B0604020202020204" pitchFamily="34" charset="0"/>
            </a:endParaRPr>
          </a:p>
        </p:txBody>
      </p:sp>
      <p:sp>
        <p:nvSpPr>
          <p:cNvPr id="5" name="Text Placeholder 2"/>
          <p:cNvSpPr>
            <a:spLocks noGrp="1"/>
          </p:cNvSpPr>
          <p:nvPr>
            <p:ph type="body" sz="quarter" idx="13"/>
          </p:nvPr>
        </p:nvSpPr>
        <p:spPr>
          <a:xfrm>
            <a:off x="1288363" y="2742601"/>
            <a:ext cx="6180602" cy="3139584"/>
          </a:xfrm>
        </p:spPr>
        <p:txBody>
          <a:bodyPr>
            <a:noAutofit/>
          </a:bodyPr>
          <a:lstStyle/>
          <a:p>
            <a:pPr algn="ctr"/>
            <a:r>
              <a:rPr lang="en-US" sz="2800" b="1">
                <a:latin typeface="Arial" panose="020B0604020202020204" pitchFamily="34" charset="0"/>
                <a:cs typeface="Arial" panose="020B0604020202020204" pitchFamily="34" charset="0"/>
              </a:rPr>
              <a:t>2021-2022 </a:t>
            </a:r>
            <a:r>
              <a:rPr lang="en-US" sz="2800" b="1" dirty="0">
                <a:latin typeface="Arial" panose="020B0604020202020204" pitchFamily="34" charset="0"/>
                <a:cs typeface="Arial" panose="020B0604020202020204" pitchFamily="34" charset="0"/>
              </a:rPr>
              <a:t>Members</a:t>
            </a:r>
          </a:p>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Kelvin Erickson</a:t>
            </a:r>
          </a:p>
          <a:p>
            <a:pPr algn="ctr"/>
            <a:r>
              <a:rPr lang="en-US" sz="2800" b="1" dirty="0">
                <a:latin typeface="Arial" panose="020B0604020202020204" pitchFamily="34" charset="0"/>
                <a:cs typeface="Arial" panose="020B0604020202020204" pitchFamily="34" charset="0"/>
              </a:rPr>
              <a:t>Wayne Huebner</a:t>
            </a:r>
          </a:p>
          <a:p>
            <a:pPr algn="ctr"/>
            <a:r>
              <a:rPr lang="en-US" sz="2800" b="1" dirty="0" err="1">
                <a:latin typeface="Arial" panose="020B0604020202020204" pitchFamily="34" charset="0"/>
                <a:cs typeface="Arial" panose="020B0604020202020204" pitchFamily="34" charset="0"/>
              </a:rPr>
              <a:t>Bih</a:t>
            </a:r>
            <a:r>
              <a:rPr lang="en-US" sz="2800" b="1" dirty="0">
                <a:latin typeface="Arial" panose="020B0604020202020204" pitchFamily="34" charset="0"/>
                <a:cs typeface="Arial" panose="020B0604020202020204" pitchFamily="34" charset="0"/>
              </a:rPr>
              <a:t>-Ru Lea</a:t>
            </a:r>
          </a:p>
          <a:p>
            <a:pPr algn="ctr"/>
            <a:r>
              <a:rPr lang="en-US" sz="2800" b="1" dirty="0">
                <a:latin typeface="Arial" panose="020B0604020202020204" pitchFamily="34" charset="0"/>
                <a:cs typeface="Arial" panose="020B0604020202020204" pitchFamily="34" charset="0"/>
              </a:rPr>
              <a:t>Kelly Liu, Chair</a:t>
            </a:r>
          </a:p>
          <a:p>
            <a:endParaRPr lang="en-US" sz="3200" dirty="0"/>
          </a:p>
        </p:txBody>
      </p:sp>
    </p:spTree>
    <p:extLst>
      <p:ext uri="{BB962C8B-B14F-4D97-AF65-F5344CB8AC3E}">
        <p14:creationId xmlns:p14="http://schemas.microsoft.com/office/powerpoint/2010/main" val="3294766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04110" y="2059906"/>
            <a:ext cx="8468300" cy="2401926"/>
          </a:xfrm>
        </p:spPr>
        <p:txBody>
          <a:bodyPr/>
          <a:lstStyle/>
          <a:p>
            <a:r>
              <a:rPr lang="en-US" sz="2200" b="1" dirty="0">
                <a:latin typeface="Arial" panose="020B0604020202020204" pitchFamily="34" charset="0"/>
                <a:cs typeface="Arial" panose="020B0604020202020204" pitchFamily="34" charset="0"/>
              </a:rPr>
              <a:t>Positions Approved for Review</a:t>
            </a:r>
          </a:p>
          <a:p>
            <a:pPr marL="0" indent="0">
              <a:buNone/>
            </a:pPr>
            <a:endParaRPr lang="en-US" sz="2200" dirty="0">
              <a:solidFill>
                <a:schemeClr val="accent4">
                  <a:lumMod val="10000"/>
                </a:schemeClr>
              </a:solidFill>
              <a:latin typeface="Arial" panose="020B0604020202020204" pitchFamily="34" charset="0"/>
              <a:cs typeface="Arial" panose="020B0604020202020204" pitchFamily="34" charset="0"/>
            </a:endParaRPr>
          </a:p>
          <a:p>
            <a:pPr lvl="1"/>
            <a:r>
              <a:rPr lang="en-US" sz="2200" dirty="0">
                <a:solidFill>
                  <a:schemeClr val="accent4">
                    <a:lumMod val="10000"/>
                  </a:schemeClr>
                </a:solidFill>
                <a:latin typeface="Arial" panose="020B0604020202020204" pitchFamily="34" charset="0"/>
                <a:cs typeface="Arial" panose="020B0604020202020204" pitchFamily="34" charset="0"/>
              </a:rPr>
              <a:t>Provost (Potts)</a:t>
            </a:r>
          </a:p>
          <a:p>
            <a:pPr lvl="1"/>
            <a:r>
              <a:rPr lang="en-US" sz="2200" dirty="0">
                <a:solidFill>
                  <a:schemeClr val="accent4">
                    <a:lumMod val="10000"/>
                  </a:schemeClr>
                </a:solidFill>
                <a:latin typeface="Arial" panose="020B0604020202020204" pitchFamily="34" charset="0"/>
                <a:cs typeface="Arial" panose="020B0604020202020204" pitchFamily="34" charset="0"/>
              </a:rPr>
              <a:t>Center of Advancing Faculty Excellence (Ivliyeva)</a:t>
            </a:r>
          </a:p>
          <a:p>
            <a:pPr lvl="1"/>
            <a:r>
              <a:rPr lang="en-US" sz="2200" dirty="0">
                <a:solidFill>
                  <a:schemeClr val="accent4">
                    <a:lumMod val="10000"/>
                  </a:schemeClr>
                </a:solidFill>
                <a:latin typeface="Arial" panose="020B0604020202020204" pitchFamily="34" charset="0"/>
                <a:cs typeface="Arial" panose="020B0604020202020204" pitchFamily="34" charset="0"/>
              </a:rPr>
              <a:t>Chief Information Officer (Tang)</a:t>
            </a:r>
            <a:endParaRPr lang="en-US" sz="2200" dirty="0">
              <a:solidFill>
                <a:srgbClr val="FF0000"/>
              </a:solidFill>
              <a:latin typeface="Arial" panose="020B0604020202020204" pitchFamily="34" charset="0"/>
              <a:cs typeface="Arial" panose="020B0604020202020204" pitchFamily="34" charset="0"/>
            </a:endParaRPr>
          </a:p>
          <a:p>
            <a:pPr lvl="1"/>
            <a:endParaRPr lang="en-US" sz="2200" dirty="0">
              <a:solidFill>
                <a:schemeClr val="accent4">
                  <a:lumMod val="10000"/>
                </a:schemeClr>
              </a:solidFill>
              <a:latin typeface="Arial" panose="020B0604020202020204" pitchFamily="34" charset="0"/>
              <a:cs typeface="Arial" panose="020B0604020202020204" pitchFamily="34" charset="0"/>
            </a:endParaRPr>
          </a:p>
          <a:p>
            <a:pPr lvl="1"/>
            <a:endParaRPr lang="en-US" sz="2200" dirty="0">
              <a:solidFill>
                <a:schemeClr val="accent4">
                  <a:lumMod val="10000"/>
                </a:schemeClr>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a:xfrm>
            <a:off x="4245186" y="1225425"/>
            <a:ext cx="4898814" cy="556958"/>
          </a:xfrm>
        </p:spPr>
        <p:txBody>
          <a:bodyPr>
            <a:normAutofit/>
          </a:bodyPr>
          <a:lstStyle/>
          <a:p>
            <a:r>
              <a:rPr lang="en-US" sz="2200" dirty="0"/>
              <a:t>Administrative Review Committee</a:t>
            </a:r>
          </a:p>
        </p:txBody>
      </p:sp>
    </p:spTree>
    <p:extLst>
      <p:ext uri="{BB962C8B-B14F-4D97-AF65-F5344CB8AC3E}">
        <p14:creationId xmlns:p14="http://schemas.microsoft.com/office/powerpoint/2010/main" val="1252536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924679-14F9-4B68-8E9B-880A89F5F8D1}"/>
              </a:ext>
            </a:extLst>
          </p:cNvPr>
          <p:cNvSpPr txBox="1"/>
          <p:nvPr/>
        </p:nvSpPr>
        <p:spPr>
          <a:xfrm>
            <a:off x="386044" y="3088122"/>
            <a:ext cx="8647787" cy="2239652"/>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32363A"/>
                </a:solidFill>
                <a:effectLst/>
                <a:uLnTx/>
                <a:uFillTx/>
                <a:latin typeface="Arial" panose="020B0604020202020204" pitchFamily="34" charset="0"/>
                <a:ea typeface="Times New Roman" panose="02020603050405020304" pitchFamily="18" charset="0"/>
                <a:cs typeface="Arial" panose="020B0604020202020204" pitchFamily="34" charset="0"/>
              </a:rPr>
              <a:t>From the cover letter of the surveys:</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32363A"/>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1" indent="0" algn="l" defTabSz="457200" rtl="0" eaLnBrk="1" fontAlgn="auto" latinLnBrk="0" hangingPunct="1">
              <a:lnSpc>
                <a:spcPct val="107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2363A"/>
                </a:solidFill>
                <a:effectLst/>
                <a:uLnTx/>
                <a:uFillTx/>
                <a:latin typeface="Arial" panose="020B0604020202020204" pitchFamily="34" charset="0"/>
                <a:ea typeface="Times New Roman" panose="02020603050405020304" pitchFamily="18" charset="0"/>
                <a:cs typeface="Arial" panose="020B0604020202020204" pitchFamily="34" charset="0"/>
              </a:rPr>
              <a:t>IP addresses and email addresses are blocked and no identifying information will be collected. </a:t>
            </a:r>
            <a:r>
              <a:rPr kumimoji="0" lang="en-US" sz="2200" b="0" i="0" u="none" strike="noStrike" kern="1200" cap="none" spc="0" normalizeH="0" baseline="0" noProof="0" dirty="0">
                <a:ln>
                  <a:noFill/>
                </a:ln>
                <a:solidFill>
                  <a:srgbClr val="32363A"/>
                </a:solidFill>
                <a:effectLst/>
                <a:uLnTx/>
                <a:uFillTx/>
                <a:latin typeface="Arial" panose="020B0604020202020204" pitchFamily="34" charset="0"/>
                <a:ea typeface="Times New Roman" panose="02020603050405020304" pitchFamily="18" charset="0"/>
                <a:cs typeface="Arial" panose="020B0604020202020204" pitchFamily="34" charset="0"/>
              </a:rPr>
              <a:t>Faculty Senate might decide to disclose comments. If you wish to protect your confidentiality, make sure your comments do not identify you.</a:t>
            </a:r>
          </a:p>
        </p:txBody>
      </p:sp>
      <p:sp>
        <p:nvSpPr>
          <p:cNvPr id="11" name="TextBox 10">
            <a:extLst>
              <a:ext uri="{FF2B5EF4-FFF2-40B4-BE49-F238E27FC236}">
                <a16:creationId xmlns:a16="http://schemas.microsoft.com/office/drawing/2014/main" id="{451A8A6C-DC28-4691-8C8E-C77370C4693A}"/>
              </a:ext>
            </a:extLst>
          </p:cNvPr>
          <p:cNvSpPr txBox="1"/>
          <p:nvPr/>
        </p:nvSpPr>
        <p:spPr>
          <a:xfrm>
            <a:off x="386044" y="2056541"/>
            <a:ext cx="7584511" cy="428259"/>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32363A"/>
                </a:solidFill>
                <a:effectLst/>
                <a:uLnTx/>
                <a:uFillTx/>
                <a:latin typeface="Arial" panose="020B0604020202020204" pitchFamily="34" charset="0"/>
                <a:ea typeface="Calibri" panose="020F0502020204030204" pitchFamily="34" charset="0"/>
                <a:cs typeface="Arial" panose="020B0604020202020204" pitchFamily="34" charset="0"/>
              </a:rPr>
              <a:t>The Qualtrics survey system will be used for the surveys.</a:t>
            </a:r>
          </a:p>
        </p:txBody>
      </p:sp>
      <p:sp>
        <p:nvSpPr>
          <p:cNvPr id="5" name="Text Placeholder 2">
            <a:extLst>
              <a:ext uri="{FF2B5EF4-FFF2-40B4-BE49-F238E27FC236}">
                <a16:creationId xmlns:a16="http://schemas.microsoft.com/office/drawing/2014/main" id="{DE755227-E069-4972-AAD0-8B928DD1F585}"/>
              </a:ext>
            </a:extLst>
          </p:cNvPr>
          <p:cNvSpPr txBox="1">
            <a:spLocks/>
          </p:cNvSpPr>
          <p:nvPr/>
        </p:nvSpPr>
        <p:spPr>
          <a:xfrm>
            <a:off x="4245186" y="1225425"/>
            <a:ext cx="4898814" cy="556958"/>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Tx/>
              <a:buSzTx/>
              <a:buFont typeface="Arial"/>
              <a:buNone/>
              <a:tabLst/>
              <a:defRPr/>
            </a:pPr>
            <a:r>
              <a:rPr kumimoji="0" lang="en-US" sz="2200" b="0" i="0" u="none" strike="noStrike" kern="1200" cap="none" spc="0" normalizeH="0" baseline="0" noProof="0">
                <a:ln>
                  <a:noFill/>
                </a:ln>
                <a:solidFill>
                  <a:srgbClr val="509E2F"/>
                </a:solidFill>
                <a:effectLst/>
                <a:uLnTx/>
                <a:uFillTx/>
                <a:latin typeface="Orgon Slab Medium"/>
                <a:ea typeface="+mn-ea"/>
              </a:rPr>
              <a:t>Administrative Review Committee</a:t>
            </a:r>
            <a:endParaRPr kumimoji="0" lang="en-US" sz="2200" b="0" i="0" u="none" strike="noStrike" kern="1200" cap="none" spc="0" normalizeH="0" baseline="0" noProof="0" dirty="0">
              <a:ln>
                <a:noFill/>
              </a:ln>
              <a:solidFill>
                <a:srgbClr val="509E2F"/>
              </a:solidFill>
              <a:effectLst/>
              <a:uLnTx/>
              <a:uFillTx/>
              <a:latin typeface="Orgon Slab Medium"/>
              <a:ea typeface="+mn-ea"/>
            </a:endParaRPr>
          </a:p>
        </p:txBody>
      </p:sp>
    </p:spTree>
    <p:extLst>
      <p:ext uri="{BB962C8B-B14F-4D97-AF65-F5344CB8AC3E}">
        <p14:creationId xmlns:p14="http://schemas.microsoft.com/office/powerpoint/2010/main" val="24438436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8F1194AC-5A07-4664-B28C-FEC548D77A58}"/>
              </a:ext>
            </a:extLst>
          </p:cNvPr>
          <p:cNvSpPr>
            <a:spLocks noGrp="1"/>
          </p:cNvSpPr>
          <p:nvPr/>
        </p:nvSpPr>
        <p:spPr>
          <a:xfrm>
            <a:off x="320727" y="1881535"/>
            <a:ext cx="8502545" cy="3979437"/>
          </a:xfrm>
          <a:prstGeom prst="rect">
            <a:avLst/>
          </a:prstGeom>
        </p:spPr>
        <p:txBody>
          <a:bodyPr/>
          <a:lstStyle>
            <a:lvl1pPr marL="257175" indent="-257175" algn="l" defTabSz="342900" rtl="0" eaLnBrk="1" latinLnBrk="0" hangingPunct="1">
              <a:spcBef>
                <a:spcPct val="20000"/>
              </a:spcBef>
              <a:buFont typeface="Lucida Grande"/>
              <a:buChar char="&gt;"/>
              <a:defRPr sz="1800" b="0" i="0" kern="1200" baseline="0">
                <a:solidFill>
                  <a:srgbClr val="509E2F"/>
                </a:solidFill>
                <a:latin typeface="Orgon Slab ExtraLight"/>
                <a:ea typeface="+mn-ea"/>
                <a:cs typeface="Orgon Slab ExtraLight"/>
              </a:defRPr>
            </a:lvl1pPr>
            <a:lvl2pPr marL="557213" indent="-214313" algn="l" defTabSz="342900" rtl="0" eaLnBrk="1" latinLnBrk="0" hangingPunct="1">
              <a:spcBef>
                <a:spcPct val="20000"/>
              </a:spcBef>
              <a:buFont typeface="Arial"/>
              <a:buChar char="–"/>
              <a:defRPr sz="1500" b="0" i="0" kern="1200" baseline="0">
                <a:solidFill>
                  <a:srgbClr val="509E2F"/>
                </a:solidFill>
                <a:latin typeface="Orgon Slab ExtraLight"/>
                <a:ea typeface="+mn-ea"/>
                <a:cs typeface="Orgon Slab ExtraLight"/>
              </a:defRPr>
            </a:lvl2pPr>
            <a:lvl3pPr marL="857250" indent="-171450" algn="l" defTabSz="342900" rtl="0" eaLnBrk="1" latinLnBrk="0" hangingPunct="1">
              <a:spcBef>
                <a:spcPct val="20000"/>
              </a:spcBef>
              <a:buSzPct val="100000"/>
              <a:buFont typeface="Lucida Grande"/>
              <a:buChar char="&gt;"/>
              <a:defRPr sz="1350" b="0" i="0" kern="1200" baseline="0">
                <a:solidFill>
                  <a:srgbClr val="509E2F"/>
                </a:solidFill>
                <a:latin typeface="Orgon Slab ExtraLight"/>
                <a:ea typeface="+mn-ea"/>
                <a:cs typeface="Orgon Slab ExtraLight"/>
              </a:defRPr>
            </a:lvl3pPr>
            <a:lvl4pPr marL="1200150" indent="-171450" algn="l" defTabSz="342900" rtl="0" eaLnBrk="1" latinLnBrk="0" hangingPunct="1">
              <a:spcBef>
                <a:spcPct val="20000"/>
              </a:spcBef>
              <a:buFont typeface="Arial"/>
              <a:buChar char="–"/>
              <a:defRPr sz="1200" b="0" i="0" kern="1200" baseline="0">
                <a:solidFill>
                  <a:srgbClr val="509E2F"/>
                </a:solidFill>
                <a:latin typeface="Orgon Slab ExtraLight"/>
                <a:ea typeface="+mn-ea"/>
                <a:cs typeface="Orgon Slab ExtraLight"/>
              </a:defRPr>
            </a:lvl4pPr>
            <a:lvl5pPr marL="1543050" indent="-171450" algn="l" defTabSz="342900" rtl="0" eaLnBrk="1" latinLnBrk="0" hangingPunct="1">
              <a:spcBef>
                <a:spcPct val="20000"/>
              </a:spcBef>
              <a:buFont typeface="Lucida Grande"/>
              <a:buChar char="&gt;"/>
              <a:defRPr sz="1050" b="0" i="0" kern="1200" baseline="0">
                <a:solidFill>
                  <a:srgbClr val="509E2F"/>
                </a:solidFill>
                <a:latin typeface="Orgon Slab ExtraLight"/>
                <a:ea typeface="+mn-ea"/>
                <a:cs typeface="Orgon Slab Extra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257175" marR="0" lvl="0" indent="-257175" algn="l" defTabSz="342900" rtl="0" eaLnBrk="1" fontAlgn="auto" latinLnBrk="0" hangingPunct="1">
              <a:lnSpc>
                <a:spcPct val="100000"/>
              </a:lnSpc>
              <a:spcBef>
                <a:spcPts val="45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D8D9DA">
                    <a:lumMod val="10000"/>
                  </a:srgbClr>
                </a:solidFill>
                <a:effectLst/>
                <a:uLnTx/>
                <a:uFillTx/>
                <a:latin typeface="Arial" panose="020B0604020202020204" pitchFamily="34" charset="0"/>
                <a:ea typeface="+mn-ea"/>
                <a:cs typeface="Arial" panose="020B0604020202020204" pitchFamily="34" charset="0"/>
              </a:rPr>
              <a:t>Survey questions were developed from the job descriptions provided by the administrator being reviewed.</a:t>
            </a:r>
          </a:p>
          <a:p>
            <a:pPr marL="0" marR="0" lvl="0" indent="0" algn="l" defTabSz="342900" rtl="0" eaLnBrk="1" fontAlgn="auto" latinLnBrk="0" hangingPunct="1">
              <a:lnSpc>
                <a:spcPct val="100000"/>
              </a:lnSpc>
              <a:spcBef>
                <a:spcPts val="450"/>
              </a:spcBef>
              <a:spcAft>
                <a:spcPts val="0"/>
              </a:spcAft>
              <a:buClrTx/>
              <a:buSzTx/>
              <a:buFont typeface="Lucida Grande"/>
              <a:buNone/>
              <a:tabLst/>
              <a:defRPr/>
            </a:pPr>
            <a:endParaRPr kumimoji="0" lang="en-US" sz="2200" b="0" i="0" u="none" strike="noStrike" kern="1200" cap="none" spc="0" normalizeH="0" baseline="0" noProof="0" dirty="0">
              <a:ln>
                <a:noFill/>
              </a:ln>
              <a:solidFill>
                <a:srgbClr val="D8D9DA">
                  <a:lumMod val="10000"/>
                </a:srgbClr>
              </a:solidFill>
              <a:effectLst/>
              <a:uLnTx/>
              <a:uFillTx/>
              <a:latin typeface="Arial" panose="020B0604020202020204" pitchFamily="34" charset="0"/>
              <a:ea typeface="+mn-ea"/>
              <a:cs typeface="Arial" panose="020B0604020202020204" pitchFamily="34" charset="0"/>
            </a:endParaRPr>
          </a:p>
          <a:p>
            <a:pPr marL="257175" marR="0" lvl="0" indent="-257175" algn="l" defTabSz="342900" rtl="0" eaLnBrk="1" fontAlgn="auto" latinLnBrk="0" hangingPunct="1">
              <a:lnSpc>
                <a:spcPct val="100000"/>
              </a:lnSpc>
              <a:spcBef>
                <a:spcPts val="45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D8D9DA">
                    <a:lumMod val="10000"/>
                  </a:srgbClr>
                </a:solidFill>
                <a:effectLst/>
                <a:uLnTx/>
                <a:uFillTx/>
                <a:latin typeface="Arial" panose="020B0604020202020204" pitchFamily="34" charset="0"/>
                <a:ea typeface="+mn-ea"/>
                <a:cs typeface="Arial" panose="020B0604020202020204" pitchFamily="34" charset="0"/>
              </a:rPr>
              <a:t>For each of the survey questions the following scale will be used</a:t>
            </a:r>
            <a:r>
              <a:rPr kumimoji="0" lang="en-US" sz="2200" b="0" i="1" u="none" strike="noStrike" kern="1200" cap="none" spc="0" normalizeH="0" baseline="0" noProof="0" dirty="0">
                <a:ln>
                  <a:noFill/>
                </a:ln>
                <a:solidFill>
                  <a:srgbClr val="D8D9DA">
                    <a:lumMod val="10000"/>
                  </a:srgbClr>
                </a:solidFill>
                <a:effectLst/>
                <a:uLnTx/>
                <a:uFillTx/>
                <a:latin typeface="Arial" panose="020B0604020202020204" pitchFamily="34" charset="0"/>
                <a:ea typeface="+mn-ea"/>
                <a:cs typeface="Arial" panose="020B0604020202020204" pitchFamily="34" charset="0"/>
              </a:rPr>
              <a:t>:</a:t>
            </a:r>
            <a:endParaRPr kumimoji="0" lang="en-US" sz="2200" b="0" i="0" u="none" strike="noStrike" kern="1200" cap="none" spc="0" normalizeH="0" baseline="0" noProof="0" dirty="0">
              <a:ln>
                <a:noFill/>
              </a:ln>
              <a:solidFill>
                <a:srgbClr val="D8D9DA">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342900" rtl="0" eaLnBrk="1" fontAlgn="auto" latinLnBrk="0" hangingPunct="1">
              <a:lnSpc>
                <a:spcPct val="100000"/>
              </a:lnSpc>
              <a:spcBef>
                <a:spcPts val="450"/>
              </a:spcBef>
              <a:spcAft>
                <a:spcPts val="0"/>
              </a:spcAft>
              <a:buClrTx/>
              <a:buSzTx/>
              <a:buFont typeface="Lucida Grande"/>
              <a:buNone/>
              <a:tabLst/>
              <a:defRPr/>
            </a:pPr>
            <a:r>
              <a:rPr kumimoji="0" lang="en-US" sz="2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Strongly Agree, Agree, Disagree, Strongly Disagree, Insufficient Information/Unsure</a:t>
            </a:r>
          </a:p>
          <a:p>
            <a:pPr marL="0" marR="0" lvl="0" indent="0" algn="l" defTabSz="342900" rtl="0" eaLnBrk="1" fontAlgn="auto" latinLnBrk="0" hangingPunct="1">
              <a:lnSpc>
                <a:spcPct val="100000"/>
              </a:lnSpc>
              <a:spcBef>
                <a:spcPts val="450"/>
              </a:spcBef>
              <a:spcAft>
                <a:spcPts val="0"/>
              </a:spcAft>
              <a:buClrTx/>
              <a:buSzTx/>
              <a:buFont typeface="Lucida Grande"/>
              <a:buNone/>
              <a:tabLst/>
              <a:defRPr/>
            </a:pPr>
            <a:endParaRPr kumimoji="0" lang="en-US" sz="2200" b="0" i="0" u="none" strike="noStrike" kern="1200" cap="none" spc="0" normalizeH="0" baseline="0" noProof="0" dirty="0">
              <a:ln>
                <a:noFill/>
              </a:ln>
              <a:solidFill>
                <a:srgbClr val="D8D9DA">
                  <a:lumMod val="10000"/>
                </a:srgbClr>
              </a:solidFill>
              <a:effectLst/>
              <a:uLnTx/>
              <a:uFillTx/>
              <a:latin typeface="Arial" panose="020B0604020202020204" pitchFamily="34" charset="0"/>
              <a:ea typeface="+mn-ea"/>
              <a:cs typeface="Arial" panose="020B0604020202020204" pitchFamily="34" charset="0"/>
            </a:endParaRPr>
          </a:p>
          <a:p>
            <a:pPr marL="257175" marR="0" lvl="0" indent="-257175" algn="l" defTabSz="342900" rtl="0" eaLnBrk="1" fontAlgn="auto" latinLnBrk="0" hangingPunct="1">
              <a:lnSpc>
                <a:spcPct val="100000"/>
              </a:lnSpc>
              <a:spcBef>
                <a:spcPts val="45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D8D9DA">
                    <a:lumMod val="10000"/>
                  </a:srgbClr>
                </a:solidFill>
                <a:effectLst/>
                <a:uLnTx/>
                <a:uFillTx/>
                <a:latin typeface="Arial" panose="020B0604020202020204" pitchFamily="34" charset="0"/>
                <a:ea typeface="+mn-ea"/>
                <a:cs typeface="Arial" panose="020B0604020202020204" pitchFamily="34" charset="0"/>
              </a:rPr>
              <a:t>For each administrator the last survey question is:</a:t>
            </a:r>
          </a:p>
          <a:p>
            <a:pPr marL="0" marR="0" lvl="0" indent="0" algn="ctr" defTabSz="342900" rtl="0" eaLnBrk="1" fontAlgn="auto" latinLnBrk="0" hangingPunct="1">
              <a:lnSpc>
                <a:spcPct val="100000"/>
              </a:lnSpc>
              <a:spcBef>
                <a:spcPts val="450"/>
              </a:spcBef>
              <a:spcAft>
                <a:spcPts val="0"/>
              </a:spcAft>
              <a:buClrTx/>
              <a:buSzTx/>
              <a:buFont typeface="Lucida Grande"/>
              <a:buNone/>
              <a:tabLst/>
              <a:defRPr/>
            </a:pPr>
            <a:r>
              <a:rPr kumimoji="0" lang="en-US" sz="2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Administrator X should be retained in the position as Z.     </a:t>
            </a:r>
          </a:p>
          <a:p>
            <a:pPr marL="0" marR="0" lvl="0" indent="0" algn="ctr" defTabSz="342900" rtl="0" eaLnBrk="1" fontAlgn="auto" latinLnBrk="0" hangingPunct="1">
              <a:lnSpc>
                <a:spcPct val="100000"/>
              </a:lnSpc>
              <a:spcBef>
                <a:spcPts val="450"/>
              </a:spcBef>
              <a:spcAft>
                <a:spcPts val="0"/>
              </a:spcAft>
              <a:buClrTx/>
              <a:buSzTx/>
              <a:buFont typeface="Lucida Grande"/>
              <a:buNone/>
              <a:tabLst/>
              <a:defRPr/>
            </a:pPr>
            <a:r>
              <a:rPr kumimoji="0" lang="en-US" sz="2200" b="1" i="0" u="none" strike="noStrike" kern="1200" cap="none" spc="0" normalizeH="0" baseline="0" noProof="0" dirty="0">
                <a:ln>
                  <a:noFill/>
                </a:ln>
                <a:solidFill>
                  <a:srgbClr val="0A0AA6"/>
                </a:solidFill>
                <a:effectLst/>
                <a:uLnTx/>
                <a:uFillTx/>
                <a:latin typeface="Arial" panose="020B0604020202020204" pitchFamily="34" charset="0"/>
                <a:ea typeface="+mn-ea"/>
                <a:cs typeface="Arial" panose="020B0604020202020204" pitchFamily="34" charset="0"/>
              </a:rPr>
              <a:t>Yes / No</a:t>
            </a:r>
          </a:p>
        </p:txBody>
      </p:sp>
      <p:sp>
        <p:nvSpPr>
          <p:cNvPr id="4" name="Text Placeholder 2">
            <a:extLst>
              <a:ext uri="{FF2B5EF4-FFF2-40B4-BE49-F238E27FC236}">
                <a16:creationId xmlns:a16="http://schemas.microsoft.com/office/drawing/2014/main" id="{10940D1C-C59B-4C00-BD5C-DDC7CAF1AFC2}"/>
              </a:ext>
            </a:extLst>
          </p:cNvPr>
          <p:cNvSpPr txBox="1">
            <a:spLocks/>
          </p:cNvSpPr>
          <p:nvPr/>
        </p:nvSpPr>
        <p:spPr>
          <a:xfrm>
            <a:off x="4245186" y="1225425"/>
            <a:ext cx="4898814" cy="556958"/>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Tx/>
              <a:buSzTx/>
              <a:buFont typeface="Arial"/>
              <a:buNone/>
              <a:tabLst/>
              <a:defRPr/>
            </a:pPr>
            <a:r>
              <a:rPr kumimoji="0" lang="en-US" sz="2200" b="0" i="0" u="none" strike="noStrike" kern="1200" cap="none" spc="0" normalizeH="0" baseline="0" noProof="0">
                <a:ln>
                  <a:noFill/>
                </a:ln>
                <a:solidFill>
                  <a:srgbClr val="509E2F"/>
                </a:solidFill>
                <a:effectLst/>
                <a:uLnTx/>
                <a:uFillTx/>
                <a:latin typeface="Orgon Slab Medium"/>
                <a:ea typeface="+mn-ea"/>
              </a:rPr>
              <a:t>Administrative Review Committee</a:t>
            </a:r>
            <a:endParaRPr kumimoji="0" lang="en-US" sz="2200" b="0" i="0" u="none" strike="noStrike" kern="1200" cap="none" spc="0" normalizeH="0" baseline="0" noProof="0" dirty="0">
              <a:ln>
                <a:noFill/>
              </a:ln>
              <a:solidFill>
                <a:srgbClr val="509E2F"/>
              </a:solidFill>
              <a:effectLst/>
              <a:uLnTx/>
              <a:uFillTx/>
              <a:latin typeface="Orgon Slab Medium"/>
              <a:ea typeface="+mn-ea"/>
            </a:endParaRPr>
          </a:p>
        </p:txBody>
      </p:sp>
    </p:spTree>
    <p:extLst>
      <p:ext uri="{BB962C8B-B14F-4D97-AF65-F5344CB8AC3E}">
        <p14:creationId xmlns:p14="http://schemas.microsoft.com/office/powerpoint/2010/main" val="1736777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32DAFA-D10F-4BDD-9409-5B4EC0A6BDD0}"/>
              </a:ext>
            </a:extLst>
          </p:cNvPr>
          <p:cNvPicPr>
            <a:picLocks noChangeAspect="1"/>
          </p:cNvPicPr>
          <p:nvPr/>
        </p:nvPicPr>
        <p:blipFill>
          <a:blip r:embed="rId2"/>
          <a:stretch>
            <a:fillRect/>
          </a:stretch>
        </p:blipFill>
        <p:spPr>
          <a:xfrm>
            <a:off x="23150" y="217024"/>
            <a:ext cx="8001003" cy="6400802"/>
          </a:xfrm>
          <a:prstGeom prst="rect">
            <a:avLst/>
          </a:prstGeom>
        </p:spPr>
      </p:pic>
      <p:sp>
        <p:nvSpPr>
          <p:cNvPr id="4" name="Text Placeholder 2">
            <a:extLst>
              <a:ext uri="{FF2B5EF4-FFF2-40B4-BE49-F238E27FC236}">
                <a16:creationId xmlns:a16="http://schemas.microsoft.com/office/drawing/2014/main" id="{99A39703-1B54-47E1-AE51-FA0A8E5715C6}"/>
              </a:ext>
            </a:extLst>
          </p:cNvPr>
          <p:cNvSpPr txBox="1">
            <a:spLocks/>
          </p:cNvSpPr>
          <p:nvPr/>
        </p:nvSpPr>
        <p:spPr>
          <a:xfrm>
            <a:off x="7145197" y="538332"/>
            <a:ext cx="2199966" cy="776901"/>
          </a:xfrm>
          <a:prstGeom prst="rect">
            <a:avLst/>
          </a:prstGeom>
        </p:spPr>
        <p:txBody>
          <a:bodyPr>
            <a:no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600"/>
              </a:spcBef>
              <a:spcAft>
                <a:spcPts val="0"/>
              </a:spcAft>
              <a:buClrTx/>
              <a:buSzTx/>
              <a:buFont typeface="Arial"/>
              <a:buNone/>
              <a:tabLst/>
              <a:defRPr/>
            </a:pPr>
            <a:r>
              <a:rPr kumimoji="0" lang="en-US" sz="2200" b="1" i="0" u="none" strike="noStrike" kern="1200" cap="none" spc="0" normalizeH="0" baseline="0" noProof="0" dirty="0">
                <a:ln>
                  <a:noFill/>
                </a:ln>
                <a:solidFill>
                  <a:srgbClr val="509E2F"/>
                </a:solidFill>
                <a:effectLst/>
                <a:uLnTx/>
                <a:uFillTx/>
                <a:latin typeface="Arial" panose="020B0604020202020204" pitchFamily="34" charset="0"/>
                <a:ea typeface="+mn-ea"/>
                <a:cs typeface="Arial" panose="020B0604020202020204" pitchFamily="34" charset="0"/>
              </a:rPr>
              <a:t> Colin Potts</a:t>
            </a:r>
          </a:p>
          <a:p>
            <a:pPr marL="0" marR="0" lvl="0" indent="0" algn="ctr" defTabSz="457200" rtl="0" eaLnBrk="1" fontAlgn="auto" latinLnBrk="0" hangingPunct="1">
              <a:lnSpc>
                <a:spcPct val="90000"/>
              </a:lnSpc>
              <a:spcBef>
                <a:spcPts val="600"/>
              </a:spcBef>
              <a:spcAft>
                <a:spcPts val="0"/>
              </a:spcAft>
              <a:buClrTx/>
              <a:buSzTx/>
              <a:buFont typeface="Arial"/>
              <a:buNone/>
              <a:tabLst/>
              <a:defRPr/>
            </a:pPr>
            <a:r>
              <a:rPr kumimoji="0" lang="en-US" sz="2200" b="1" i="0" u="none" strike="noStrike" kern="1200" cap="none" spc="0" normalizeH="0" baseline="0" noProof="0" dirty="0">
                <a:ln>
                  <a:noFill/>
                </a:ln>
                <a:solidFill>
                  <a:srgbClr val="509E2F"/>
                </a:solidFill>
                <a:effectLst/>
                <a:uLnTx/>
                <a:uFillTx/>
                <a:latin typeface="Arial" panose="020B0604020202020204" pitchFamily="34" charset="0"/>
                <a:ea typeface="+mn-ea"/>
                <a:cs typeface="Arial" panose="020B0604020202020204" pitchFamily="34" charset="0"/>
              </a:rPr>
              <a:t>Provost</a:t>
            </a:r>
          </a:p>
        </p:txBody>
      </p:sp>
    </p:spTree>
    <p:extLst>
      <p:ext uri="{BB962C8B-B14F-4D97-AF65-F5344CB8AC3E}">
        <p14:creationId xmlns:p14="http://schemas.microsoft.com/office/powerpoint/2010/main" val="4282014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762CE79-F1C9-4569-8AF4-2FCA719C37E5}"/>
              </a:ext>
            </a:extLst>
          </p:cNvPr>
          <p:cNvSpPr txBox="1">
            <a:spLocks/>
          </p:cNvSpPr>
          <p:nvPr/>
        </p:nvSpPr>
        <p:spPr>
          <a:xfrm>
            <a:off x="316057" y="1849269"/>
            <a:ext cx="1453477" cy="1401931"/>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Tx/>
              <a:buSzTx/>
              <a:buFont typeface="Arial"/>
              <a:buNone/>
              <a:tabLst/>
              <a:defRPr/>
            </a:pPr>
            <a:endParaRPr kumimoji="0" lang="en-US" sz="3000" b="0" i="0" u="none" strike="noStrike" kern="1200" cap="none" spc="0" normalizeH="0" baseline="0" noProof="0" dirty="0">
              <a:ln>
                <a:noFill/>
              </a:ln>
              <a:solidFill>
                <a:srgbClr val="509E2F"/>
              </a:solidFill>
              <a:effectLst/>
              <a:uLnTx/>
              <a:uFillTx/>
              <a:latin typeface="Orgon Slab Medium"/>
              <a:ea typeface="+mn-ea"/>
            </a:endParaRPr>
          </a:p>
        </p:txBody>
      </p:sp>
      <p:sp>
        <p:nvSpPr>
          <p:cNvPr id="9" name="Text Placeholder 2">
            <a:extLst>
              <a:ext uri="{FF2B5EF4-FFF2-40B4-BE49-F238E27FC236}">
                <a16:creationId xmlns:a16="http://schemas.microsoft.com/office/drawing/2014/main" id="{165A8A98-C27C-45E4-AA97-11437FC4AB3D}"/>
              </a:ext>
            </a:extLst>
          </p:cNvPr>
          <p:cNvSpPr txBox="1">
            <a:spLocks/>
          </p:cNvSpPr>
          <p:nvPr/>
        </p:nvSpPr>
        <p:spPr>
          <a:xfrm>
            <a:off x="7038482" y="347302"/>
            <a:ext cx="2328121" cy="775441"/>
          </a:xfrm>
          <a:prstGeom prst="rect">
            <a:avLst/>
          </a:prstGeom>
        </p:spPr>
        <p:txBody>
          <a:bodyPr>
            <a:no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600"/>
              </a:spcBef>
              <a:spcAft>
                <a:spcPts val="0"/>
              </a:spcAft>
              <a:buClrTx/>
              <a:buSzTx/>
              <a:buFont typeface="Arial"/>
              <a:buNone/>
              <a:tabLst/>
              <a:defRPr/>
            </a:pPr>
            <a:r>
              <a:rPr kumimoji="0" lang="en-US" sz="2200" b="1" i="0" u="none" strike="noStrike" kern="1200" cap="none" spc="0" normalizeH="0" baseline="0" noProof="0" dirty="0">
                <a:ln>
                  <a:noFill/>
                </a:ln>
                <a:solidFill>
                  <a:srgbClr val="509E2F"/>
                </a:solidFill>
                <a:effectLst/>
                <a:uLnTx/>
                <a:uFillTx/>
                <a:latin typeface="Arial" panose="020B0604020202020204" pitchFamily="34" charset="0"/>
                <a:ea typeface="+mn-ea"/>
                <a:cs typeface="Arial" panose="020B0604020202020204" pitchFamily="34" charset="0"/>
              </a:rPr>
              <a:t>Irina Ivliyeva</a:t>
            </a:r>
          </a:p>
          <a:p>
            <a:pPr marL="0" marR="0" lvl="0" indent="0" algn="ctr" defTabSz="457200" rtl="0" eaLnBrk="1" fontAlgn="auto" latinLnBrk="0" hangingPunct="1">
              <a:lnSpc>
                <a:spcPct val="100000"/>
              </a:lnSpc>
              <a:spcBef>
                <a:spcPts val="600"/>
              </a:spcBef>
              <a:spcAft>
                <a:spcPts val="0"/>
              </a:spcAft>
              <a:buClrTx/>
              <a:buSzTx/>
              <a:buFont typeface="Arial"/>
              <a:buNone/>
              <a:tabLst/>
              <a:defRPr/>
            </a:pPr>
            <a:r>
              <a:rPr kumimoji="0" lang="en-US" sz="2200" b="1" i="0" u="none" strike="noStrike" kern="1200" cap="none" spc="0" normalizeH="0" baseline="0" noProof="0" dirty="0">
                <a:ln>
                  <a:noFill/>
                </a:ln>
                <a:solidFill>
                  <a:srgbClr val="509E2F"/>
                </a:solidFill>
                <a:effectLst/>
                <a:uLnTx/>
                <a:uFillTx/>
                <a:latin typeface="Arial" panose="020B0604020202020204" pitchFamily="34" charset="0"/>
                <a:ea typeface="+mn-ea"/>
                <a:cs typeface="Arial" panose="020B0604020202020204" pitchFamily="34" charset="0"/>
              </a:rPr>
              <a:t>CAFÉ Chair</a:t>
            </a:r>
          </a:p>
        </p:txBody>
      </p:sp>
      <p:pic>
        <p:nvPicPr>
          <p:cNvPr id="4" name="Picture 3">
            <a:extLst>
              <a:ext uri="{FF2B5EF4-FFF2-40B4-BE49-F238E27FC236}">
                <a16:creationId xmlns:a16="http://schemas.microsoft.com/office/drawing/2014/main" id="{3EC6EDB1-B909-4584-9442-045F2D1E72AF}"/>
              </a:ext>
            </a:extLst>
          </p:cNvPr>
          <p:cNvPicPr>
            <a:picLocks noChangeAspect="1"/>
          </p:cNvPicPr>
          <p:nvPr/>
        </p:nvPicPr>
        <p:blipFill>
          <a:blip r:embed="rId2"/>
          <a:stretch>
            <a:fillRect/>
          </a:stretch>
        </p:blipFill>
        <p:spPr>
          <a:xfrm>
            <a:off x="198302" y="44068"/>
            <a:ext cx="7198040" cy="6560545"/>
          </a:xfrm>
          <a:prstGeom prst="rect">
            <a:avLst/>
          </a:prstGeom>
        </p:spPr>
      </p:pic>
    </p:spTree>
    <p:extLst>
      <p:ext uri="{BB962C8B-B14F-4D97-AF65-F5344CB8AC3E}">
        <p14:creationId xmlns:p14="http://schemas.microsoft.com/office/powerpoint/2010/main" val="4519130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9032F6-17A3-48F1-996E-7F972526D529}"/>
              </a:ext>
            </a:extLst>
          </p:cNvPr>
          <p:cNvPicPr>
            <a:picLocks noChangeAspect="1"/>
          </p:cNvPicPr>
          <p:nvPr/>
        </p:nvPicPr>
        <p:blipFill>
          <a:blip r:embed="rId2"/>
          <a:stretch>
            <a:fillRect/>
          </a:stretch>
        </p:blipFill>
        <p:spPr>
          <a:xfrm>
            <a:off x="0" y="404314"/>
            <a:ext cx="8426370" cy="5625652"/>
          </a:xfrm>
          <a:prstGeom prst="rect">
            <a:avLst/>
          </a:prstGeom>
        </p:spPr>
      </p:pic>
      <p:sp>
        <p:nvSpPr>
          <p:cNvPr id="4" name="Text Placeholder 2">
            <a:extLst>
              <a:ext uri="{FF2B5EF4-FFF2-40B4-BE49-F238E27FC236}">
                <a16:creationId xmlns:a16="http://schemas.microsoft.com/office/drawing/2014/main" id="{0E67FABF-0073-49FD-89C1-76C0C0D48449}"/>
              </a:ext>
            </a:extLst>
          </p:cNvPr>
          <p:cNvSpPr txBox="1">
            <a:spLocks/>
          </p:cNvSpPr>
          <p:nvPr/>
        </p:nvSpPr>
        <p:spPr>
          <a:xfrm>
            <a:off x="7090887" y="63309"/>
            <a:ext cx="2053113" cy="764725"/>
          </a:xfrm>
          <a:prstGeom prst="rect">
            <a:avLst/>
          </a:prstGeom>
        </p:spPr>
        <p:txBody>
          <a:bodyPr>
            <a:no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600"/>
              </a:spcBef>
              <a:spcAft>
                <a:spcPts val="0"/>
              </a:spcAft>
              <a:buClrTx/>
              <a:buSzTx/>
              <a:buFont typeface="Arial"/>
              <a:buNone/>
              <a:tabLst/>
              <a:defRPr/>
            </a:pPr>
            <a:r>
              <a:rPr kumimoji="0" lang="en-US" sz="2200" b="1" i="0" u="none" strike="noStrike" kern="1200" cap="none" spc="0" normalizeH="0" baseline="0" noProof="0" dirty="0">
                <a:ln>
                  <a:noFill/>
                </a:ln>
                <a:solidFill>
                  <a:srgbClr val="509E2F"/>
                </a:solidFill>
                <a:effectLst/>
                <a:uLnTx/>
                <a:uFillTx/>
                <a:latin typeface="Arial" panose="020B0604020202020204" pitchFamily="34" charset="0"/>
                <a:ea typeface="+mn-ea"/>
                <a:cs typeface="Arial" panose="020B0604020202020204" pitchFamily="34" charset="0"/>
              </a:rPr>
              <a:t>Danny Tang</a:t>
            </a:r>
          </a:p>
          <a:p>
            <a:pPr marL="0" marR="0" lvl="0" indent="0" algn="ctr" defTabSz="457200" rtl="0" eaLnBrk="1" fontAlgn="auto" latinLnBrk="0" hangingPunct="1">
              <a:lnSpc>
                <a:spcPct val="90000"/>
              </a:lnSpc>
              <a:spcBef>
                <a:spcPts val="600"/>
              </a:spcBef>
              <a:spcAft>
                <a:spcPts val="0"/>
              </a:spcAft>
              <a:buClrTx/>
              <a:buSzTx/>
              <a:buFont typeface="Arial"/>
              <a:buNone/>
              <a:tabLst/>
              <a:defRPr/>
            </a:pPr>
            <a:r>
              <a:rPr kumimoji="0" lang="en-US" sz="2200" b="1" i="0" u="none" strike="noStrike" kern="1200" cap="none" spc="0" normalizeH="0" baseline="0" noProof="0" dirty="0">
                <a:ln>
                  <a:noFill/>
                </a:ln>
                <a:solidFill>
                  <a:srgbClr val="509E2F"/>
                </a:solidFill>
                <a:effectLst/>
                <a:uLnTx/>
                <a:uFillTx/>
                <a:latin typeface="Arial" panose="020B0604020202020204" pitchFamily="34" charset="0"/>
                <a:ea typeface="+mn-ea"/>
                <a:cs typeface="Arial" panose="020B0604020202020204" pitchFamily="34" charset="0"/>
              </a:rPr>
              <a:t>COI</a:t>
            </a:r>
          </a:p>
        </p:txBody>
      </p:sp>
    </p:spTree>
    <p:extLst>
      <p:ext uri="{BB962C8B-B14F-4D97-AF65-F5344CB8AC3E}">
        <p14:creationId xmlns:p14="http://schemas.microsoft.com/office/powerpoint/2010/main" val="1545164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VII. Reports of Standing Committees</a:t>
            </a:r>
          </a:p>
          <a:p>
            <a:pPr marL="0" indent="0" defTabSz="685800">
              <a:buNone/>
            </a:pPr>
            <a:r>
              <a:rPr lang="en-US" sz="3600" dirty="0"/>
              <a:t>	</a:t>
            </a:r>
            <a:r>
              <a:rPr lang="en-US" sz="3600" dirty="0">
                <a:solidFill>
                  <a:srgbClr val="000000"/>
                </a:solidFill>
                <a:latin typeface="Orgon Slab" panose="02000503000000020004" pitchFamily="50" charset="0"/>
              </a:rPr>
              <a:t>B</a:t>
            </a:r>
            <a:r>
              <a:rPr lang="en-US" sz="3600" dirty="0">
                <a:solidFill>
                  <a:srgbClr val="003B49"/>
                </a:solidFill>
                <a:latin typeface="Orgon Slab" panose="02000503000000020004" pitchFamily="50" charset="0"/>
              </a:rPr>
              <a:t>.	Public </a:t>
            </a:r>
            <a:r>
              <a:rPr lang="en-US" sz="3600" dirty="0" err="1">
                <a:solidFill>
                  <a:srgbClr val="003B49"/>
                </a:solidFill>
                <a:latin typeface="Orgon Slab" panose="02000503000000020004" pitchFamily="50" charset="0"/>
              </a:rPr>
              <a:t>Occassions</a:t>
            </a:r>
            <a:endParaRPr lang="en-US" sz="3600" dirty="0">
              <a:solidFill>
                <a:srgbClr val="003B49"/>
              </a:solidFill>
              <a:latin typeface="Orgon Slab" panose="02000503000000020004" pitchFamily="50" charset="0"/>
            </a:endParaRPr>
          </a:p>
          <a:p>
            <a:pPr marL="0" indent="0" defTabSz="685800">
              <a:buNone/>
            </a:pPr>
            <a:r>
              <a:rPr lang="en-US" sz="3600" dirty="0">
                <a:solidFill>
                  <a:srgbClr val="003B49"/>
                </a:solidFill>
                <a:latin typeface="Orgon Slab" panose="02000503000000020004" pitchFamily="50" charset="0"/>
              </a:rPr>
              <a:t>		S. </a:t>
            </a:r>
            <a:r>
              <a:rPr lang="en-US" sz="3600" dirty="0" err="1">
                <a:solidFill>
                  <a:srgbClr val="003B49"/>
                </a:solidFill>
                <a:latin typeface="Orgon Slab" panose="02000503000000020004" pitchFamily="50" charset="0"/>
              </a:rPr>
              <a:t>Sedigh-Sarvestani</a:t>
            </a:r>
            <a:endParaRPr lang="en-US" sz="3600" dirty="0">
              <a:solidFill>
                <a:srgbClr val="003B49"/>
              </a:solidFill>
              <a:latin typeface="Orgon Slab" panose="02000503000000020004" pitchFamily="50" charset="0"/>
            </a:endParaRPr>
          </a:p>
          <a:p>
            <a:pPr marL="0" indent="0" defTabSz="685800">
              <a:buNone/>
            </a:pPr>
            <a:r>
              <a:rPr lang="en-US" sz="32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1875625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10790" y="3183353"/>
            <a:ext cx="8089200" cy="2673790"/>
          </a:xfrm>
        </p:spPr>
        <p:txBody>
          <a:bodyPr/>
          <a:lstStyle/>
          <a:p>
            <a:r>
              <a:rPr lang="en-US" dirty="0">
                <a:solidFill>
                  <a:schemeClr val="accent4">
                    <a:lumMod val="10000"/>
                  </a:schemeClr>
                </a:solidFill>
                <a:latin typeface="Orgon Slab Medium" panose="02000603000000020004" pitchFamily="50" charset="0"/>
              </a:rPr>
              <a:t>Proposal for separate PhD commencement ceremony</a:t>
            </a:r>
          </a:p>
        </p:txBody>
      </p:sp>
      <p:sp>
        <p:nvSpPr>
          <p:cNvPr id="6" name="Text Placeholder 5"/>
          <p:cNvSpPr>
            <a:spLocks noGrp="1"/>
          </p:cNvSpPr>
          <p:nvPr>
            <p:ph type="body" sz="quarter" idx="13"/>
          </p:nvPr>
        </p:nvSpPr>
        <p:spPr>
          <a:xfrm>
            <a:off x="510790" y="1790002"/>
            <a:ext cx="8184662" cy="1275415"/>
          </a:xfrm>
        </p:spPr>
        <p:txBody>
          <a:bodyPr>
            <a:normAutofit fontScale="92500" lnSpcReduction="10000"/>
          </a:bodyPr>
          <a:lstStyle/>
          <a:p>
            <a:pPr>
              <a:lnSpc>
                <a:spcPct val="140000"/>
              </a:lnSpc>
              <a:spcBef>
                <a:spcPts val="0"/>
              </a:spcBef>
            </a:pPr>
            <a:r>
              <a:rPr lang="en-US" sz="3900" dirty="0">
                <a:effectLst>
                  <a:outerShdw blurRad="38100" dist="38100" dir="2700000" algn="tl">
                    <a:srgbClr val="000000">
                      <a:alpha val="43137"/>
                    </a:srgbClr>
                  </a:outerShdw>
                </a:effectLst>
              </a:rPr>
              <a:t>Public Occasions Committee Report</a:t>
            </a:r>
          </a:p>
          <a:p>
            <a:pPr>
              <a:lnSpc>
                <a:spcPct val="140000"/>
              </a:lnSpc>
              <a:spcBef>
                <a:spcPts val="0"/>
              </a:spcBef>
            </a:pPr>
            <a:r>
              <a:rPr lang="en-US" sz="2600" dirty="0">
                <a:effectLst>
                  <a:outerShdw blurRad="38100" dist="38100" dir="2700000" algn="tl">
                    <a:srgbClr val="000000">
                      <a:alpha val="43137"/>
                    </a:srgbClr>
                  </a:outerShdw>
                </a:effectLst>
              </a:rPr>
              <a:t>Dr. Sahra Sedigh Sarvestani, Chair</a:t>
            </a:r>
          </a:p>
        </p:txBody>
      </p:sp>
    </p:spTree>
    <p:extLst>
      <p:ext uri="{BB962C8B-B14F-4D97-AF65-F5344CB8AC3E}">
        <p14:creationId xmlns:p14="http://schemas.microsoft.com/office/powerpoint/2010/main" val="1754847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38115" y="1840696"/>
            <a:ext cx="7795010" cy="2673790"/>
          </a:xfrm>
        </p:spPr>
        <p:txBody>
          <a:bodyPr/>
          <a:lstStyle/>
          <a:p>
            <a:r>
              <a:rPr lang="en-US" dirty="0">
                <a:solidFill>
                  <a:schemeClr val="accent4">
                    <a:lumMod val="10000"/>
                  </a:schemeClr>
                </a:solidFill>
                <a:latin typeface="Orgon Slab Medium" panose="02000603000000020004" pitchFamily="50" charset="0"/>
              </a:rPr>
              <a:t>The Office of the Provost has proposed that the PhD commencement ceremony be held a week earlier than the ceremonies for undergraduate and master’s degrees. </a:t>
            </a:r>
          </a:p>
          <a:p>
            <a:endParaRPr lang="en-US" dirty="0">
              <a:solidFill>
                <a:schemeClr val="accent4">
                  <a:lumMod val="10000"/>
                </a:schemeClr>
              </a:solidFill>
              <a:latin typeface="Orgon Slab Medium" panose="02000603000000020004" pitchFamily="50" charset="0"/>
            </a:endParaRPr>
          </a:p>
          <a:p>
            <a:r>
              <a:rPr lang="en-US" dirty="0">
                <a:solidFill>
                  <a:schemeClr val="accent4">
                    <a:lumMod val="10000"/>
                  </a:schemeClr>
                </a:solidFill>
                <a:latin typeface="Orgon Slab Medium" panose="02000603000000020004" pitchFamily="50" charset="0"/>
              </a:rPr>
              <a:t>This change was implemented for Fall 2021 and has been announced for Spring 2022</a:t>
            </a:r>
            <a:r>
              <a:rPr lang="en-US">
                <a:solidFill>
                  <a:schemeClr val="accent4">
                    <a:lumMod val="10000"/>
                  </a:schemeClr>
                </a:solidFill>
                <a:latin typeface="Orgon Slab Medium" panose="02000603000000020004" pitchFamily="50" charset="0"/>
              </a:rPr>
              <a:t>. </a:t>
            </a:r>
            <a:endParaRPr lang="en-US" dirty="0">
              <a:solidFill>
                <a:schemeClr val="accent4">
                  <a:lumMod val="10000"/>
                </a:schemeClr>
              </a:solidFill>
              <a:latin typeface="Orgon Slab Medium" panose="02000603000000020004" pitchFamily="50" charset="0"/>
            </a:endParaRPr>
          </a:p>
          <a:p>
            <a:endParaRPr lang="en-US" dirty="0">
              <a:solidFill>
                <a:schemeClr val="accent4">
                  <a:lumMod val="10000"/>
                </a:schemeClr>
              </a:solidFill>
              <a:latin typeface="Orgon Slab Medium" panose="02000603000000020004" pitchFamily="50" charset="0"/>
            </a:endParaRPr>
          </a:p>
          <a:p>
            <a:r>
              <a:rPr lang="en-US" dirty="0">
                <a:solidFill>
                  <a:schemeClr val="accent4">
                    <a:lumMod val="10000"/>
                  </a:schemeClr>
                </a:solidFill>
                <a:latin typeface="Orgon Slab Medium" panose="02000603000000020004" pitchFamily="50" charset="0"/>
              </a:rPr>
              <a:t>Faculty Senate approval is being sought for a permanent change, effective Fall 2022. </a:t>
            </a:r>
          </a:p>
          <a:p>
            <a:pPr marL="0" indent="0">
              <a:buNone/>
            </a:pPr>
            <a:endParaRPr lang="en-US" dirty="0">
              <a:solidFill>
                <a:schemeClr val="accent4">
                  <a:lumMod val="10000"/>
                </a:schemeClr>
              </a:solidFill>
              <a:latin typeface="Orgon Slab Medium" panose="02000603000000020004" pitchFamily="50" charset="0"/>
            </a:endParaRPr>
          </a:p>
        </p:txBody>
      </p:sp>
    </p:spTree>
    <p:extLst>
      <p:ext uri="{BB962C8B-B14F-4D97-AF65-F5344CB8AC3E}">
        <p14:creationId xmlns:p14="http://schemas.microsoft.com/office/powerpoint/2010/main" val="3625577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08760" y="2467024"/>
            <a:ext cx="8393725" cy="4254451"/>
          </a:xfrm>
        </p:spPr>
        <p:txBody>
          <a:bodyPr/>
          <a:lstStyle/>
          <a:p>
            <a:pPr marL="857250" indent="-857250" defTabSz="857250">
              <a:buAutoNum type="romanUcPeriod" startAt="2"/>
            </a:pPr>
            <a:r>
              <a:rPr lang="en-US" sz="3600" dirty="0">
                <a:solidFill>
                  <a:srgbClr val="003B49"/>
                </a:solidFill>
                <a:latin typeface="Orgon Slab" panose="02000503000000020004" pitchFamily="50" charset="0"/>
              </a:rPr>
              <a:t>Approval of Minutes</a:t>
            </a:r>
          </a:p>
          <a:p>
            <a:pPr marL="1490663" indent="-576263" defTabSz="857250">
              <a:buNone/>
              <a:tabLst>
                <a:tab pos="1490663" algn="l"/>
              </a:tabLst>
            </a:pPr>
            <a:r>
              <a:rPr lang="en-US" sz="3600" dirty="0">
                <a:latin typeface="Orgon Slab" panose="02000503000000020004" pitchFamily="50" charset="0"/>
              </a:rPr>
              <a:t>January 20, 2022</a:t>
            </a:r>
            <a:endParaRPr lang="en-US" sz="1800" dirty="0">
              <a:latin typeface="Orgon Slab" panose="02000503000000020004" pitchFamily="50" charset="0"/>
            </a:endParaRPr>
          </a:p>
          <a:p>
            <a:pPr marL="0" indent="0" defTabSz="857250">
              <a:buNone/>
            </a:pPr>
            <a:endParaRPr lang="en-US" sz="3600" dirty="0">
              <a:latin typeface="Orgon Slab" panose="02000503000000020004" pitchFamily="50" charset="0"/>
            </a:endParaRPr>
          </a:p>
          <a:p>
            <a:pPr marL="0" indent="0" defTabSz="685800">
              <a:buNone/>
            </a:pPr>
            <a:endParaRPr lang="en-US" sz="3600" dirty="0">
              <a:latin typeface="Orgon Slab" panose="02000503000000020004" pitchFamily="50" charset="0"/>
            </a:endParaRPr>
          </a:p>
        </p:txBody>
      </p:sp>
      <p:sp>
        <p:nvSpPr>
          <p:cNvPr id="4" name="Text Placeholder 3"/>
          <p:cNvSpPr>
            <a:spLocks noGrp="1"/>
          </p:cNvSpPr>
          <p:nvPr>
            <p:ph type="body" sz="quarter" idx="12"/>
          </p:nvPr>
        </p:nvSpPr>
        <p:spPr>
          <a:xfrm>
            <a:off x="523242" y="1661995"/>
            <a:ext cx="8184662" cy="585208"/>
          </a:xfrm>
        </p:spPr>
        <p:txBody>
          <a:bodyPr>
            <a:noAutofit/>
          </a:bodyPr>
          <a:lstStyle/>
          <a:p>
            <a:r>
              <a:rPr lang="en-US" sz="3600" dirty="0">
                <a:latin typeface="Orgon Slab" panose="02000503000000020004" pitchFamily="50" charset="0"/>
              </a:rPr>
              <a:t>Agenda</a:t>
            </a:r>
          </a:p>
        </p:txBody>
      </p:sp>
    </p:spTree>
    <p:extLst>
      <p:ext uri="{BB962C8B-B14F-4D97-AF65-F5344CB8AC3E}">
        <p14:creationId xmlns:p14="http://schemas.microsoft.com/office/powerpoint/2010/main" val="42132872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38115" y="1840696"/>
            <a:ext cx="7795010" cy="2673790"/>
          </a:xfrm>
        </p:spPr>
        <p:txBody>
          <a:bodyPr/>
          <a:lstStyle/>
          <a:p>
            <a:r>
              <a:rPr lang="en-US" dirty="0">
                <a:solidFill>
                  <a:schemeClr val="accent4">
                    <a:lumMod val="10000"/>
                  </a:schemeClr>
                </a:solidFill>
                <a:latin typeface="Orgon Slab Medium" panose="02000603000000020004" pitchFamily="50" charset="0"/>
              </a:rPr>
              <a:t>Please solicit feedback from your department colleagues and share with the Public Occasions committee.</a:t>
            </a:r>
          </a:p>
          <a:p>
            <a:endParaRPr lang="en-US" dirty="0">
              <a:solidFill>
                <a:schemeClr val="accent4">
                  <a:lumMod val="10000"/>
                </a:schemeClr>
              </a:solidFill>
              <a:latin typeface="Orgon Slab Medium" panose="02000603000000020004" pitchFamily="50" charset="0"/>
            </a:endParaRPr>
          </a:p>
          <a:p>
            <a:r>
              <a:rPr lang="en-US" dirty="0">
                <a:solidFill>
                  <a:schemeClr val="accent4">
                    <a:lumMod val="10000"/>
                  </a:schemeClr>
                </a:solidFill>
                <a:latin typeface="Orgon Slab Medium" panose="02000603000000020004" pitchFamily="50" charset="0"/>
              </a:rPr>
              <a:t>Depending on feedback, a motion may be forthcoming at the March 24 Faculty Senate meeting. </a:t>
            </a:r>
          </a:p>
        </p:txBody>
      </p:sp>
    </p:spTree>
    <p:extLst>
      <p:ext uri="{BB962C8B-B14F-4D97-AF65-F5344CB8AC3E}">
        <p14:creationId xmlns:p14="http://schemas.microsoft.com/office/powerpoint/2010/main" val="2998692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VI. Reports of Standing Committees</a:t>
            </a:r>
          </a:p>
          <a:p>
            <a:pPr marL="0" indent="0" defTabSz="685800">
              <a:buNone/>
            </a:pPr>
            <a:r>
              <a:rPr lang="en-US" sz="3600" dirty="0"/>
              <a:t>	</a:t>
            </a:r>
            <a:r>
              <a:rPr lang="en-US" sz="3600" dirty="0">
                <a:solidFill>
                  <a:srgbClr val="003B49"/>
                </a:solidFill>
                <a:latin typeface="Orgon Slab" panose="02000503000000020004" pitchFamily="50" charset="0"/>
              </a:rPr>
              <a:t>C.	Campus Curricula</a:t>
            </a:r>
            <a:br>
              <a:rPr lang="en-US" sz="3600" dirty="0">
                <a:solidFill>
                  <a:srgbClr val="003B49"/>
                </a:solidFill>
                <a:latin typeface="Orgon Slab" panose="02000503000000020004" pitchFamily="50" charset="0"/>
              </a:rPr>
            </a:br>
            <a:r>
              <a:rPr lang="en-US" sz="3600" dirty="0">
                <a:solidFill>
                  <a:srgbClr val="003B49"/>
                </a:solidFill>
                <a:latin typeface="Orgon Slab" panose="02000503000000020004" pitchFamily="50" charset="0"/>
              </a:rPr>
              <a:t>		S. Raper</a:t>
            </a:r>
          </a:p>
          <a:p>
            <a:pPr marL="0" indent="0" defTabSz="685800">
              <a:buNone/>
            </a:pPr>
            <a:r>
              <a:rPr lang="en-US" sz="36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10012072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06C3315F-9967-456E-8C9A-C46355C10412}"/>
              </a:ext>
            </a:extLst>
          </p:cNvPr>
          <p:cNvSpPr txBox="1"/>
          <p:nvPr/>
        </p:nvSpPr>
        <p:spPr>
          <a:xfrm>
            <a:off x="568754" y="1859280"/>
            <a:ext cx="8006491" cy="42165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006F"/>
                </a:solidFill>
                <a:effectLst/>
                <a:uLnTx/>
                <a:uFillTx/>
                <a:latin typeface="Calibri"/>
                <a:ea typeface="+mn-ea"/>
                <a:cs typeface="+mn-cs"/>
              </a:rPr>
              <a:t>CCC Meeting</a:t>
            </a:r>
            <a:br>
              <a:rPr kumimoji="0" lang="en-US" sz="3600" b="0" i="0" u="none" strike="noStrike" kern="1200" cap="none" spc="0" normalizeH="0" baseline="0" noProof="0" dirty="0">
                <a:ln>
                  <a:noFill/>
                </a:ln>
                <a:solidFill>
                  <a:srgbClr val="33006F"/>
                </a:solidFill>
                <a:effectLst/>
                <a:uLnTx/>
                <a:uFillTx/>
                <a:latin typeface="Calibri"/>
                <a:ea typeface="+mn-ea"/>
                <a:cs typeface="+mn-cs"/>
              </a:rPr>
            </a:br>
            <a:r>
              <a:rPr kumimoji="0" lang="en-US" sz="3600" b="0" i="0" u="none" strike="noStrike" kern="1200" cap="none" spc="0" normalizeH="0" baseline="0" noProof="0" dirty="0">
                <a:ln>
                  <a:noFill/>
                </a:ln>
                <a:solidFill>
                  <a:srgbClr val="33006F"/>
                </a:solidFill>
                <a:effectLst/>
                <a:uLnTx/>
                <a:uFillTx/>
                <a:latin typeface="Calibri"/>
                <a:ea typeface="+mn-ea"/>
                <a:cs typeface="+mn-cs"/>
              </a:rPr>
              <a:t>	</a:t>
            </a:r>
            <a:r>
              <a:rPr kumimoji="0" lang="en-US" sz="3200" b="0" i="0" u="none" strike="noStrike" kern="1200" cap="none" spc="0" normalizeH="0" baseline="0" noProof="0" dirty="0">
                <a:ln>
                  <a:noFill/>
                </a:ln>
                <a:solidFill>
                  <a:srgbClr val="33006F"/>
                </a:solidFill>
                <a:effectLst/>
                <a:uLnTx/>
                <a:uFillTx/>
                <a:latin typeface="Calibri"/>
                <a:ea typeface="+mn-ea"/>
                <a:cs typeface="+mn-cs"/>
              </a:rPr>
              <a:t>	-25 January 2022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006F"/>
                </a:solidFill>
                <a:effectLst/>
                <a:uLnTx/>
                <a:uFillTx/>
                <a:latin typeface="Calibri"/>
                <a:ea typeface="+mn-ea"/>
                <a:cs typeface="+mn-cs"/>
              </a:rPr>
              <a:t>Total Committee Activity</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33006F"/>
                </a:solidFill>
                <a:effectLst/>
                <a:uLnTx/>
                <a:uFillTx/>
                <a:latin typeface="Calibri"/>
                <a:ea typeface="+mn-ea"/>
                <a:cs typeface="+mn-cs"/>
              </a:rPr>
              <a:t>31 Course Change Requests (CC Forms)</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33006F"/>
                </a:solidFill>
                <a:effectLst/>
                <a:uLnTx/>
                <a:uFillTx/>
                <a:latin typeface="Calibri"/>
                <a:ea typeface="+mn-ea"/>
                <a:cs typeface="+mn-cs"/>
              </a:rPr>
              <a:t>4 Program Change Form (PC Forms)</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33006F"/>
                </a:solidFill>
                <a:effectLst/>
                <a:uLnTx/>
                <a:uFillTx/>
                <a:latin typeface="Calibri"/>
                <a:ea typeface="+mn-ea"/>
                <a:cs typeface="+mn-cs"/>
              </a:rPr>
              <a:t>1 Name Change Form (NC Form)</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33006F"/>
                </a:solidFill>
                <a:effectLst/>
                <a:uLnTx/>
                <a:uFillTx/>
                <a:latin typeface="Calibri"/>
                <a:ea typeface="+mn-ea"/>
                <a:cs typeface="+mn-cs"/>
              </a:rPr>
              <a:t>2 Experimental Course Requests (EC Form)</a:t>
            </a:r>
          </a:p>
        </p:txBody>
      </p:sp>
      <p:sp>
        <p:nvSpPr>
          <p:cNvPr id="6" name="TextBox 5">
            <a:extLst>
              <a:ext uri="{FF2B5EF4-FFF2-40B4-BE49-F238E27FC236}">
                <a16:creationId xmlns:a16="http://schemas.microsoft.com/office/drawing/2014/main" id="{A8FA7E8F-CEE5-4015-83D0-2AA09E36D79A}"/>
              </a:ext>
            </a:extLst>
          </p:cNvPr>
          <p:cNvSpPr txBox="1"/>
          <p:nvPr/>
        </p:nvSpPr>
        <p:spPr>
          <a:xfrm>
            <a:off x="4846525" y="355600"/>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17 February 2022</a:t>
            </a:r>
          </a:p>
        </p:txBody>
      </p:sp>
    </p:spTree>
    <p:extLst>
      <p:ext uri="{BB962C8B-B14F-4D97-AF65-F5344CB8AC3E}">
        <p14:creationId xmlns:p14="http://schemas.microsoft.com/office/powerpoint/2010/main" val="614069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177552" y="1706820"/>
            <a:ext cx="8904303" cy="62478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Course Changes (CC) Requested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72.1		ARCH ENG 2803 : Architectural Design I</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1722.1	ARCH ENG 4097 : Senior Design Project</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2321.1	ARCH ENG 5850 : Residential Renewable Energy -PV Fundamentals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4844		BIO SCI 5020 : Data Analysis and Presentation</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266.1	CIV ENG 2401 : Fundamentals Of Surveying</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642.4	CIV ENG 3116 : Construction Materials, Properties And Testing</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641.4	CIV ENG 3715 : Fundamentals of Geotechnical Engineering</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287.1	CIV ENG 4097 : Senior Design Project</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841.3	CIV ENG 4448 : Fundamentals Of Contracts And Construction Engineering &amp; 				Management</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4653.7	CIV ENG 5451 : Information Technology Applications in the Construction 					Industry</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110.10	COMP SCI 1200 : Discrete Mathematics for Computer Science</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
        <p:nvSpPr>
          <p:cNvPr id="5" name="TextBox 4">
            <a:extLst>
              <a:ext uri="{FF2B5EF4-FFF2-40B4-BE49-F238E27FC236}">
                <a16:creationId xmlns:a16="http://schemas.microsoft.com/office/drawing/2014/main" id="{685D525E-CBA5-4F0E-A0E9-0E9E1A9768ED}"/>
              </a:ext>
            </a:extLst>
          </p:cNvPr>
          <p:cNvSpPr txBox="1"/>
          <p:nvPr/>
        </p:nvSpPr>
        <p:spPr>
          <a:xfrm>
            <a:off x="5120640" y="678765"/>
            <a:ext cx="372872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17 February 2022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Tree>
    <p:extLst>
      <p:ext uri="{BB962C8B-B14F-4D97-AF65-F5344CB8AC3E}">
        <p14:creationId xmlns:p14="http://schemas.microsoft.com/office/powerpoint/2010/main" val="320239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177552" y="1706820"/>
            <a:ext cx="8904303" cy="526297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Course Changes (CC) Requested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4038.6	COMP SCI 1972 : Introduction to MATLAB Programming</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2507.10	COMP SCI 2500 : Algorithms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1996.1	ENV ENG 4097 : Senior Design Project</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1876.1	GEOLOGY 2731 : Introduction to Planetary Science</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4760.3	MATH 1210 : Calculus I-A</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4761.2	MATH 1211 : Calculus I-B	</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940.1	MATH 3304 : Elementary Differential Equations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950.1	MATH 5302 : Intermediate Differential Equations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967.1	MATH 5325 : Partial Differential Equations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971.1	MATH 5351 : Introduction To Complex Variables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974.1	MATH 5483 : Operational Calculus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
        <p:nvSpPr>
          <p:cNvPr id="5" name="TextBox 4">
            <a:extLst>
              <a:ext uri="{FF2B5EF4-FFF2-40B4-BE49-F238E27FC236}">
                <a16:creationId xmlns:a16="http://schemas.microsoft.com/office/drawing/2014/main" id="{685D525E-CBA5-4F0E-A0E9-0E9E1A9768ED}"/>
              </a:ext>
            </a:extLst>
          </p:cNvPr>
          <p:cNvSpPr txBox="1"/>
          <p:nvPr/>
        </p:nvSpPr>
        <p:spPr>
          <a:xfrm>
            <a:off x="5120640" y="678765"/>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17 February 2022</a:t>
            </a:r>
          </a:p>
        </p:txBody>
      </p:sp>
    </p:spTree>
    <p:extLst>
      <p:ext uri="{BB962C8B-B14F-4D97-AF65-F5344CB8AC3E}">
        <p14:creationId xmlns:p14="http://schemas.microsoft.com/office/powerpoint/2010/main" val="39278191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177552" y="1706820"/>
            <a:ext cx="8904303" cy="470898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Course Changes (CC) Requested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4757.3	MATH 5601 : Introduction to Numerical Analysis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952.1	MATH 5603 : Methods of Applied Mathematics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4103.1	MATH 5604 : Introduction to Numerical Methods for Differential Equations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285.4	PET ENG 4097 : Capstone Design</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1260.7	PET ENG 4210 : Drilling and Well Integrity</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1238.1	PET ENG 4410 : Production Engineering</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1233.1	PET ENG 4590 : Subsurface Energy Economics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919.4	PET ENG 4720 : Reservoir Geomechanics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1429.1	STAT 6841 : Stochastic Processes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
        <p:nvSpPr>
          <p:cNvPr id="5" name="TextBox 4">
            <a:extLst>
              <a:ext uri="{FF2B5EF4-FFF2-40B4-BE49-F238E27FC236}">
                <a16:creationId xmlns:a16="http://schemas.microsoft.com/office/drawing/2014/main" id="{685D525E-CBA5-4F0E-A0E9-0E9E1A9768ED}"/>
              </a:ext>
            </a:extLst>
          </p:cNvPr>
          <p:cNvSpPr txBox="1"/>
          <p:nvPr/>
        </p:nvSpPr>
        <p:spPr>
          <a:xfrm>
            <a:off x="5120640" y="678765"/>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17 February 2022</a:t>
            </a:r>
          </a:p>
        </p:txBody>
      </p:sp>
    </p:spTree>
    <p:extLst>
      <p:ext uri="{BB962C8B-B14F-4D97-AF65-F5344CB8AC3E}">
        <p14:creationId xmlns:p14="http://schemas.microsoft.com/office/powerpoint/2010/main" val="22015719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177552" y="1706820"/>
            <a:ext cx="8904303"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Program Changes (PC) Requested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30.8		A&amp;E BIO-MS : Biological Science MS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192.45	PSYCH-BA : Psychology BA</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193.46	PSYCH-BS : Psychology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126.2	PSYMETR-MI : Psychometrics Minor	</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Bold"/>
                <a:ea typeface="Times New Roman" panose="02020603050405020304" pitchFamily="18" charset="0"/>
                <a:cs typeface="Calibri-Bold"/>
              </a:rPr>
              <a:t>	</a:t>
            </a: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p:txBody>
      </p:sp>
      <p:sp>
        <p:nvSpPr>
          <p:cNvPr id="5" name="TextBox 4">
            <a:extLst>
              <a:ext uri="{FF2B5EF4-FFF2-40B4-BE49-F238E27FC236}">
                <a16:creationId xmlns:a16="http://schemas.microsoft.com/office/drawing/2014/main" id="{685D525E-CBA5-4F0E-A0E9-0E9E1A9768ED}"/>
              </a:ext>
            </a:extLst>
          </p:cNvPr>
          <p:cNvSpPr txBox="1"/>
          <p:nvPr/>
        </p:nvSpPr>
        <p:spPr>
          <a:xfrm>
            <a:off x="5120640" y="678765"/>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17 February 2022</a:t>
            </a:r>
          </a:p>
        </p:txBody>
      </p:sp>
    </p:spTree>
    <p:extLst>
      <p:ext uri="{BB962C8B-B14F-4D97-AF65-F5344CB8AC3E}">
        <p14:creationId xmlns:p14="http://schemas.microsoft.com/office/powerpoint/2010/main" val="15644075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177552" y="1706820"/>
            <a:ext cx="8904303"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Name Change (NC) Requested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7 : Department of Mining &amp; Explosives Engineering</a:t>
            </a:r>
            <a:endParaRPr kumimoji="0" lang="en-US" sz="24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Bold"/>
                <a:ea typeface="Times New Roman" panose="02020603050405020304" pitchFamily="18" charset="0"/>
                <a:cs typeface="Calibri-Bold"/>
              </a:rPr>
              <a:t>	</a:t>
            </a: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p:txBody>
      </p:sp>
      <p:sp>
        <p:nvSpPr>
          <p:cNvPr id="5" name="TextBox 4">
            <a:extLst>
              <a:ext uri="{FF2B5EF4-FFF2-40B4-BE49-F238E27FC236}">
                <a16:creationId xmlns:a16="http://schemas.microsoft.com/office/drawing/2014/main" id="{685D525E-CBA5-4F0E-A0E9-0E9E1A9768ED}"/>
              </a:ext>
            </a:extLst>
          </p:cNvPr>
          <p:cNvSpPr txBox="1"/>
          <p:nvPr/>
        </p:nvSpPr>
        <p:spPr>
          <a:xfrm>
            <a:off x="5120640" y="678765"/>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17 February 2022</a:t>
            </a:r>
          </a:p>
        </p:txBody>
      </p:sp>
    </p:spTree>
    <p:extLst>
      <p:ext uri="{BB962C8B-B14F-4D97-AF65-F5344CB8AC3E}">
        <p14:creationId xmlns:p14="http://schemas.microsoft.com/office/powerpoint/2010/main" val="3339573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132080" y="1688389"/>
            <a:ext cx="8910320" cy="2148280"/>
          </a:xfrm>
          <a:prstGeom prst="rect">
            <a:avLst/>
          </a:prstGeom>
        </p:spPr>
        <p:txBody>
          <a:bodyPr wrap="square">
            <a:spAutoFit/>
          </a:bodyPr>
          <a:lstStyle/>
          <a:p>
            <a:pPr marL="231775" marR="0" lvl="1" indent="0" algn="l" defTabSz="457200" rtl="0" eaLnBrk="1" fontAlgn="auto" latinLnBrk="0" hangingPunct="1">
              <a:lnSpc>
                <a:spcPct val="100000"/>
              </a:lnSpc>
              <a:spcBef>
                <a:spcPct val="20000"/>
              </a:spcBef>
              <a:spcAft>
                <a:spcPts val="0"/>
              </a:spcAft>
              <a:buClrTx/>
              <a:buSzTx/>
              <a:buFontTx/>
              <a:buNone/>
              <a:tabLst>
                <a:tab pos="1941513" algn="l"/>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For Informational Purposes; No Senate Approval Required</a:t>
            </a:r>
          </a:p>
          <a:p>
            <a:pPr marL="231775" marR="0" lvl="1" indent="0" algn="l" defTabSz="457200" rtl="0" eaLnBrk="1" fontAlgn="auto" latinLnBrk="0" hangingPunct="1">
              <a:lnSpc>
                <a:spcPct val="100000"/>
              </a:lnSpc>
              <a:spcBef>
                <a:spcPct val="20000"/>
              </a:spcBef>
              <a:spcAft>
                <a:spcPts val="0"/>
              </a:spcAft>
              <a:buClrTx/>
              <a:buSzTx/>
              <a:buFontTx/>
              <a:buNone/>
              <a:tabLst>
                <a:tab pos="1941513" algn="l"/>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Experimental Courses (EC) Requested</a:t>
            </a:r>
            <a:br>
              <a:rPr kumimoji="0" lang="en-US" sz="2800" b="0" i="0" u="none" strike="noStrike" kern="1200" cap="none" spc="0" normalizeH="0" baseline="0" noProof="0" dirty="0">
                <a:ln>
                  <a:noFill/>
                </a:ln>
                <a:solidFill>
                  <a:srgbClr val="33006F"/>
                </a:solidFill>
                <a:effectLst/>
                <a:uLnTx/>
                <a:uFillTx/>
                <a:latin typeface="Calibri"/>
                <a:ea typeface="+mn-ea"/>
                <a:cs typeface="+mn-cs"/>
              </a:rPr>
            </a:b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4820		ARCH ENG 5001.003 : Renewable Energy – Storage Systems for Buildings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4843		STAT 5001.009 : Causal Data Science</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
        <p:nvSpPr>
          <p:cNvPr id="5" name="TextBox 4">
            <a:extLst>
              <a:ext uri="{FF2B5EF4-FFF2-40B4-BE49-F238E27FC236}">
                <a16:creationId xmlns:a16="http://schemas.microsoft.com/office/drawing/2014/main" id="{57C43BAA-6D2B-4B33-B8A6-66A21DD2F8EB}"/>
              </a:ext>
            </a:extLst>
          </p:cNvPr>
          <p:cNvSpPr txBox="1"/>
          <p:nvPr/>
        </p:nvSpPr>
        <p:spPr>
          <a:xfrm>
            <a:off x="5039360" y="678765"/>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17 February 2022</a:t>
            </a:r>
          </a:p>
        </p:txBody>
      </p:sp>
    </p:spTree>
    <p:extLst>
      <p:ext uri="{BB962C8B-B14F-4D97-AF65-F5344CB8AC3E}">
        <p14:creationId xmlns:p14="http://schemas.microsoft.com/office/powerpoint/2010/main" val="2795152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457734" y="2215542"/>
            <a:ext cx="7952620" cy="209288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Curriculum committee moves for FS to approve the 31 CC and 4 PC and 1 NC form actions.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Discussion: Questions or comments?</a:t>
            </a:r>
          </a:p>
          <a:p>
            <a:pPr marL="463550" marR="0" lvl="1" indent="-231775" algn="l" defTabSz="457200" rtl="0" eaLnBrk="1" fontAlgn="auto" latinLnBrk="0" hangingPunct="1">
              <a:lnSpc>
                <a:spcPct val="100000"/>
              </a:lnSpc>
              <a:spcBef>
                <a:spcPts val="0"/>
              </a:spcBef>
              <a:spcAft>
                <a:spcPts val="0"/>
              </a:spcAft>
              <a:buClrTx/>
              <a:buSzTx/>
              <a:buFontTx/>
              <a:buNone/>
              <a:tabLst>
                <a:tab pos="1941513" algn="l"/>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	</a:t>
            </a:r>
          </a:p>
        </p:txBody>
      </p:sp>
      <p:sp>
        <p:nvSpPr>
          <p:cNvPr id="5" name="TextBox 4">
            <a:extLst>
              <a:ext uri="{FF2B5EF4-FFF2-40B4-BE49-F238E27FC236}">
                <a16:creationId xmlns:a16="http://schemas.microsoft.com/office/drawing/2014/main" id="{10E06AEA-0764-4C18-8F88-EF9FD554C6FD}"/>
              </a:ext>
            </a:extLst>
          </p:cNvPr>
          <p:cNvSpPr txBox="1"/>
          <p:nvPr/>
        </p:nvSpPr>
        <p:spPr>
          <a:xfrm>
            <a:off x="5120640" y="678765"/>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20 January 2022</a:t>
            </a:r>
          </a:p>
        </p:txBody>
      </p:sp>
    </p:spTree>
    <p:extLst>
      <p:ext uri="{BB962C8B-B14F-4D97-AF65-F5344CB8AC3E}">
        <p14:creationId xmlns:p14="http://schemas.microsoft.com/office/powerpoint/2010/main" val="4195990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510790" y="2605087"/>
            <a:ext cx="8197114" cy="4463159"/>
          </a:xfrm>
        </p:spPr>
        <p:txBody>
          <a:bodyPr/>
          <a:lstStyle/>
          <a:p>
            <a:pPr marL="0" indent="0" defTabSz="857250">
              <a:buNone/>
            </a:pPr>
            <a:r>
              <a:rPr lang="en-US" sz="3600" dirty="0">
                <a:latin typeface="Orgon Slab" panose="02000503000000020004" pitchFamily="50" charset="0"/>
              </a:rPr>
              <a:t>III.	President’s Report</a:t>
            </a:r>
          </a:p>
          <a:p>
            <a:pPr marL="0" indent="0" defTabSz="857250">
              <a:buNone/>
            </a:pPr>
            <a:r>
              <a:rPr lang="en-US" sz="3600" b="1" dirty="0">
                <a:solidFill>
                  <a:srgbClr val="003B49"/>
                </a:solidFill>
                <a:latin typeface="Orgon Slab" panose="02000503000000020004" pitchFamily="50" charset="0"/>
              </a:rPr>
              <a:t>	</a:t>
            </a:r>
            <a:r>
              <a:rPr lang="en-US" sz="3600" dirty="0">
                <a:solidFill>
                  <a:srgbClr val="003B49"/>
                </a:solidFill>
                <a:latin typeface="Orgon Slab" panose="02000503000000020004" pitchFamily="50" charset="0"/>
              </a:rPr>
              <a:t>K. Homan</a:t>
            </a:r>
          </a:p>
        </p:txBody>
      </p:sp>
      <p:sp>
        <p:nvSpPr>
          <p:cNvPr id="4" name="Text Placeholder 3"/>
          <p:cNvSpPr>
            <a:spLocks noGrp="1"/>
          </p:cNvSpPr>
          <p:nvPr>
            <p:ph type="body" sz="quarter" idx="12"/>
          </p:nvPr>
        </p:nvSpPr>
        <p:spPr>
          <a:xfrm>
            <a:off x="510790" y="1790003"/>
            <a:ext cx="8184662" cy="473672"/>
          </a:xfrm>
        </p:spPr>
        <p:txBody>
          <a:bodyPr>
            <a:noAutofit/>
          </a:bodyPr>
          <a:lstStyle/>
          <a:p>
            <a:r>
              <a:rPr lang="en-US" sz="3600" dirty="0">
                <a:latin typeface="Orgon Slab" panose="02000503000000020004" pitchFamily="50" charset="0"/>
              </a:rPr>
              <a:t>Agenda</a:t>
            </a:r>
          </a:p>
        </p:txBody>
      </p:sp>
    </p:spTree>
    <p:extLst>
      <p:ext uri="{BB962C8B-B14F-4D97-AF65-F5344CB8AC3E}">
        <p14:creationId xmlns:p14="http://schemas.microsoft.com/office/powerpoint/2010/main" val="33210477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357898" y="2704420"/>
            <a:ext cx="8608549" cy="3958333"/>
          </a:xfrm>
        </p:spPr>
        <p:txBody>
          <a:bodyPr/>
          <a:lstStyle/>
          <a:p>
            <a:pPr marL="0" indent="0" defTabSz="685800">
              <a:buNone/>
            </a:pPr>
            <a:r>
              <a:rPr lang="en-US" sz="3600" dirty="0">
                <a:latin typeface="Orgon Slab" panose="02000503000000020004" pitchFamily="50" charset="0"/>
              </a:rPr>
              <a:t>VII. Reports of Standing Committees</a:t>
            </a:r>
          </a:p>
          <a:p>
            <a:pPr marL="741362" indent="0" defTabSz="685800">
              <a:buNone/>
            </a:pPr>
            <a:r>
              <a:rPr lang="en-US" sz="3600" dirty="0">
                <a:solidFill>
                  <a:srgbClr val="003B49"/>
                </a:solidFill>
                <a:latin typeface="Orgon Slab" panose="02000503000000020004" pitchFamily="50" charset="0"/>
              </a:rPr>
              <a:t>D.	Committee for Effective Teaching </a:t>
            </a:r>
            <a:br>
              <a:rPr lang="en-US" sz="3600" dirty="0">
                <a:solidFill>
                  <a:srgbClr val="003B49"/>
                </a:solidFill>
                <a:latin typeface="Orgon Slab" panose="02000503000000020004" pitchFamily="50" charset="0"/>
              </a:rPr>
            </a:br>
            <a:r>
              <a:rPr lang="en-US" sz="3600" dirty="0">
                <a:solidFill>
                  <a:srgbClr val="003B49"/>
                </a:solidFill>
                <a:latin typeface="Orgon Slab" panose="02000503000000020004" pitchFamily="50" charset="0"/>
              </a:rPr>
              <a:t>	D. Burns</a:t>
            </a:r>
            <a:r>
              <a:rPr lang="en-US" sz="3200" dirty="0">
                <a:solidFill>
                  <a:srgbClr val="003B49"/>
                </a:solidFill>
                <a:latin typeface="Orgon Slab" panose="02000503000000020004" pitchFamily="50" charset="0"/>
              </a:rPr>
              <a:t>	</a:t>
            </a:r>
          </a:p>
          <a:p>
            <a:pPr marL="0" indent="0" defTabSz="685800">
              <a:buNone/>
            </a:pPr>
            <a:r>
              <a:rPr lang="en-US" sz="3200" dirty="0"/>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31139003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AAEF11-CE2F-C84F-A6F6-B4B34129FC50}"/>
              </a:ext>
            </a:extLst>
          </p:cNvPr>
          <p:cNvSpPr>
            <a:spLocks noGrp="1"/>
          </p:cNvSpPr>
          <p:nvPr>
            <p:ph type="body" sz="quarter" idx="10"/>
          </p:nvPr>
        </p:nvSpPr>
        <p:spPr/>
        <p:txBody>
          <a:bodyPr/>
          <a:lstStyle/>
          <a:p>
            <a:r>
              <a:rPr lang="en-US" dirty="0"/>
              <a:t>Revisions to SET Proposal</a:t>
            </a:r>
          </a:p>
        </p:txBody>
      </p:sp>
      <p:sp>
        <p:nvSpPr>
          <p:cNvPr id="3" name="Text Placeholder 2">
            <a:extLst>
              <a:ext uri="{FF2B5EF4-FFF2-40B4-BE49-F238E27FC236}">
                <a16:creationId xmlns:a16="http://schemas.microsoft.com/office/drawing/2014/main" id="{2FCF306B-488C-8048-80A0-5C7599855F63}"/>
              </a:ext>
            </a:extLst>
          </p:cNvPr>
          <p:cNvSpPr>
            <a:spLocks noGrp="1"/>
          </p:cNvSpPr>
          <p:nvPr>
            <p:ph type="body" sz="quarter" idx="11"/>
          </p:nvPr>
        </p:nvSpPr>
        <p:spPr/>
        <p:txBody>
          <a:bodyPr/>
          <a:lstStyle/>
          <a:p>
            <a:pPr fontAlgn="base"/>
            <a:r>
              <a:rPr lang="en-US" sz="1800" dirty="0"/>
              <a:t>Keep the "overall effectiveness" item first, to ensure that it cannot be influenced by the new items</a:t>
            </a:r>
          </a:p>
          <a:p>
            <a:pPr fontAlgn="base"/>
            <a:r>
              <a:rPr lang="en-US" sz="1800" dirty="0"/>
              <a:t>Change the highest response anchor from "always" to "consistently"</a:t>
            </a:r>
          </a:p>
          <a:p>
            <a:pPr fontAlgn="base"/>
            <a:r>
              <a:rPr lang="en-US" sz="1800" dirty="0"/>
              <a:t>Reorder the nine new items  to reflect a progression from content-oriented to delivery-oriented questions</a:t>
            </a:r>
          </a:p>
          <a:p>
            <a:pPr fontAlgn="base"/>
            <a:r>
              <a:rPr lang="en-US" sz="1800" dirty="0"/>
              <a:t>Replace "e.g." with "for example," for greater clarity</a:t>
            </a:r>
          </a:p>
          <a:p>
            <a:pPr fontAlgn="base"/>
            <a:r>
              <a:rPr lang="en-US" sz="1800" dirty="0"/>
              <a:t>Change the wording on the "engaging and interesting" item to clarify that use of technology is not the primary concern</a:t>
            </a:r>
          </a:p>
          <a:p>
            <a:pPr fontAlgn="base"/>
            <a:r>
              <a:rPr lang="en-US" sz="1800" dirty="0"/>
              <a:t>Add "promotes an inclusive environment" as one example of being Respectful</a:t>
            </a:r>
          </a:p>
          <a:p>
            <a:pPr fontAlgn="base"/>
            <a:r>
              <a:rPr lang="en-US" sz="1800" dirty="0"/>
              <a:t>Replace the word "assessments" with "assignments/tests" to clarify for students</a:t>
            </a:r>
          </a:p>
          <a:p>
            <a:pPr fontAlgn="base"/>
            <a:r>
              <a:rPr lang="en-US" sz="1800" dirty="0"/>
              <a:t>Add an open response question for this semester only that seeks feedback from students on the revision</a:t>
            </a:r>
          </a:p>
          <a:p>
            <a:pPr fontAlgn="base"/>
            <a:r>
              <a:rPr lang="en-US" sz="1800" dirty="0"/>
              <a:t>Stipulate that responses from the nine new items are not to be used for the purpose of faculty evaluation during the Spring 2022 semester</a:t>
            </a:r>
          </a:p>
        </p:txBody>
      </p:sp>
    </p:spTree>
    <p:extLst>
      <p:ext uri="{BB962C8B-B14F-4D97-AF65-F5344CB8AC3E}">
        <p14:creationId xmlns:p14="http://schemas.microsoft.com/office/powerpoint/2010/main" val="23943235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2F156E-7301-A84D-96B8-7FCA2DC98482}"/>
              </a:ext>
            </a:extLst>
          </p:cNvPr>
          <p:cNvSpPr>
            <a:spLocks noGrp="1"/>
          </p:cNvSpPr>
          <p:nvPr>
            <p:ph type="body" sz="quarter" idx="10"/>
          </p:nvPr>
        </p:nvSpPr>
        <p:spPr/>
        <p:txBody>
          <a:bodyPr>
            <a:normAutofit lnSpcReduction="10000"/>
          </a:bodyPr>
          <a:lstStyle/>
          <a:p>
            <a:r>
              <a:rPr lang="en-US" dirty="0"/>
              <a:t>Student Evaluation of Teaching (SET)</a:t>
            </a:r>
          </a:p>
          <a:p>
            <a:r>
              <a:rPr lang="en-US" dirty="0"/>
              <a:t>Revision Proposal</a:t>
            </a:r>
          </a:p>
        </p:txBody>
      </p:sp>
      <p:sp>
        <p:nvSpPr>
          <p:cNvPr id="3" name="Text Placeholder 2">
            <a:extLst>
              <a:ext uri="{FF2B5EF4-FFF2-40B4-BE49-F238E27FC236}">
                <a16:creationId xmlns:a16="http://schemas.microsoft.com/office/drawing/2014/main" id="{BCD49431-15B7-9B44-A297-E1A4565DEC8F}"/>
              </a:ext>
            </a:extLst>
          </p:cNvPr>
          <p:cNvSpPr>
            <a:spLocks noGrp="1"/>
          </p:cNvSpPr>
          <p:nvPr>
            <p:ph type="body" sz="quarter" idx="11"/>
          </p:nvPr>
        </p:nvSpPr>
        <p:spPr/>
        <p:txBody>
          <a:bodyPr/>
          <a:lstStyle/>
          <a:p>
            <a:pPr marL="0" indent="0" fontAlgn="base">
              <a:buNone/>
            </a:pPr>
            <a:r>
              <a:rPr lang="en-US" sz="2000" dirty="0"/>
              <a:t>The proposed instrument will retain five questions from the previous instrument: the overall effectiveness question, and the four questions whose data is shared with students in accordance with state law. Each of these questions offer responses on a five-point agree-disagree scale:</a:t>
            </a:r>
          </a:p>
          <a:p>
            <a:pPr marL="0" indent="0" fontAlgn="base">
              <a:buNone/>
            </a:pPr>
            <a:endParaRPr lang="en-US" sz="2000" dirty="0"/>
          </a:p>
          <a:p>
            <a:pPr marL="457200" indent="-457200" fontAlgn="base">
              <a:buFont typeface="+mj-lt"/>
              <a:buAutoNum type="arabicPeriod"/>
            </a:pPr>
            <a:r>
              <a:rPr lang="en-US" sz="2000" dirty="0"/>
              <a:t>This instructor was an effective teacher </a:t>
            </a:r>
          </a:p>
          <a:p>
            <a:pPr marL="457200" indent="-457200" fontAlgn="base">
              <a:buFont typeface="+mj-lt"/>
              <a:buAutoNum type="arabicPeriod"/>
            </a:pPr>
            <a:r>
              <a:rPr lang="en-US" sz="2000" dirty="0"/>
              <a:t>I would tell other students that the instructor was effective in communicating the content of the course.</a:t>
            </a:r>
          </a:p>
          <a:p>
            <a:pPr marL="457200" indent="-457200" fontAlgn="base">
              <a:buFont typeface="+mj-lt"/>
              <a:buAutoNum type="arabicPeriod"/>
            </a:pPr>
            <a:r>
              <a:rPr lang="en-US" sz="2000" dirty="0"/>
              <a:t>I would tell other students that the instructor described and consistently followed course and grading policies.</a:t>
            </a:r>
          </a:p>
          <a:p>
            <a:pPr marL="457200" indent="-457200" fontAlgn="base">
              <a:buFont typeface="+mj-lt"/>
              <a:buAutoNum type="arabicPeriod"/>
            </a:pPr>
            <a:r>
              <a:rPr lang="en-US" sz="2000" dirty="0"/>
              <a:t>I would tell other students that the instructor was prepared for class.</a:t>
            </a:r>
          </a:p>
          <a:p>
            <a:pPr marL="457200" indent="-457200" fontAlgn="base">
              <a:buFont typeface="+mj-lt"/>
              <a:buAutoNum type="arabicPeriod"/>
            </a:pPr>
            <a:r>
              <a:rPr lang="en-US" sz="2000" dirty="0"/>
              <a:t>I would recommend this instructor to other students.</a:t>
            </a:r>
          </a:p>
          <a:p>
            <a:endParaRPr lang="en-US" dirty="0"/>
          </a:p>
        </p:txBody>
      </p:sp>
    </p:spTree>
    <p:extLst>
      <p:ext uri="{BB962C8B-B14F-4D97-AF65-F5344CB8AC3E}">
        <p14:creationId xmlns:p14="http://schemas.microsoft.com/office/powerpoint/2010/main" val="30092242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07BD0E-E9CE-EF40-9F7D-D8E0FEAFA562}"/>
              </a:ext>
            </a:extLst>
          </p:cNvPr>
          <p:cNvSpPr>
            <a:spLocks noGrp="1"/>
          </p:cNvSpPr>
          <p:nvPr>
            <p:ph type="body" sz="quarter" idx="10"/>
          </p:nvPr>
        </p:nvSpPr>
        <p:spPr>
          <a:xfrm>
            <a:off x="660209" y="482720"/>
            <a:ext cx="8184662" cy="991999"/>
          </a:xfrm>
        </p:spPr>
        <p:txBody>
          <a:bodyPr>
            <a:normAutofit/>
          </a:bodyPr>
          <a:lstStyle/>
          <a:p>
            <a:r>
              <a:rPr lang="en-US" sz="2800" dirty="0"/>
              <a:t>New Items</a:t>
            </a:r>
          </a:p>
        </p:txBody>
      </p:sp>
      <p:sp>
        <p:nvSpPr>
          <p:cNvPr id="3" name="Text Placeholder 2">
            <a:extLst>
              <a:ext uri="{FF2B5EF4-FFF2-40B4-BE49-F238E27FC236}">
                <a16:creationId xmlns:a16="http://schemas.microsoft.com/office/drawing/2014/main" id="{D2FC161E-900E-8C41-AE2B-AF9F6AEC4792}"/>
              </a:ext>
            </a:extLst>
          </p:cNvPr>
          <p:cNvSpPr>
            <a:spLocks noGrp="1"/>
          </p:cNvSpPr>
          <p:nvPr>
            <p:ph type="body" sz="quarter" idx="11"/>
          </p:nvPr>
        </p:nvSpPr>
        <p:spPr/>
        <p:txBody>
          <a:bodyPr/>
          <a:lstStyle/>
          <a:p>
            <a:pPr marL="0" indent="0">
              <a:buNone/>
            </a:pPr>
            <a:r>
              <a:rPr lang="en-US" sz="2000" dirty="0"/>
              <a:t>The revised SET instrument would also include the following</a:t>
            </a:r>
            <a:r>
              <a:rPr lang="en-US" sz="2000" b="1" dirty="0"/>
              <a:t> </a:t>
            </a:r>
            <a:r>
              <a:rPr lang="en-US" sz="2000" dirty="0"/>
              <a:t>new questions, with the instruction to "Please rate your instructor on the frequency that they have exhibited these qualities and behaviors," and response options "never," "rarely", "sometimes", "often", and "consistently":</a:t>
            </a:r>
          </a:p>
          <a:p>
            <a:pPr marL="0" indent="0">
              <a:buNone/>
            </a:pPr>
            <a:endParaRPr lang="en-US" sz="2000" dirty="0"/>
          </a:p>
          <a:p>
            <a:pPr marL="457200" indent="-457200" fontAlgn="base">
              <a:buFont typeface="+mj-lt"/>
              <a:buAutoNum type="arabicPeriod" startAt="6"/>
            </a:pPr>
            <a:r>
              <a:rPr lang="en-US" sz="2000" dirty="0"/>
              <a:t>Knowledgeable About Subject Matter (e.g. appropriately answers students’ questions; provides value beyond required texts)</a:t>
            </a:r>
          </a:p>
          <a:p>
            <a:pPr marL="457200" indent="-457200" fontAlgn="base">
              <a:buFont typeface="+mj-lt"/>
              <a:buAutoNum type="arabicPeriod" startAt="6"/>
            </a:pPr>
            <a:r>
              <a:rPr lang="en-US" sz="2000" dirty="0"/>
              <a:t>Establishes Learning Objectives (e.g. prepares/follows the syllabus; has clear learning objectives)</a:t>
            </a:r>
          </a:p>
          <a:p>
            <a:pPr marL="457200" indent="-457200" fontAlgn="base">
              <a:buFont typeface="+mj-lt"/>
              <a:buAutoNum type="arabicPeriod" startAt="6"/>
            </a:pPr>
            <a:r>
              <a:rPr lang="en-US" sz="2000" dirty="0"/>
              <a:t>Uses Relevant Assessments (e.g. assignments/tests target key learning objectives)</a:t>
            </a:r>
          </a:p>
          <a:p>
            <a:pPr marL="457200" indent="-457200" fontAlgn="base">
              <a:buFont typeface="+mj-lt"/>
              <a:buAutoNum type="arabicPeriod" startAt="6"/>
            </a:pPr>
            <a:r>
              <a:rPr lang="en-US" sz="2000" dirty="0"/>
              <a:t>Provides Constructive Feedback (e.g. provides useful, timely feedback on returned work)</a:t>
            </a:r>
            <a:br>
              <a:rPr lang="en-US" dirty="0"/>
            </a:br>
            <a:endParaRPr lang="en-US" dirty="0"/>
          </a:p>
        </p:txBody>
      </p:sp>
    </p:spTree>
    <p:extLst>
      <p:ext uri="{BB962C8B-B14F-4D97-AF65-F5344CB8AC3E}">
        <p14:creationId xmlns:p14="http://schemas.microsoft.com/office/powerpoint/2010/main" val="17041004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07BD0E-E9CE-EF40-9F7D-D8E0FEAFA562}"/>
              </a:ext>
            </a:extLst>
          </p:cNvPr>
          <p:cNvSpPr>
            <a:spLocks noGrp="1"/>
          </p:cNvSpPr>
          <p:nvPr>
            <p:ph type="body" sz="quarter" idx="10"/>
          </p:nvPr>
        </p:nvSpPr>
        <p:spPr>
          <a:xfrm>
            <a:off x="660209" y="482720"/>
            <a:ext cx="8184662" cy="991999"/>
          </a:xfrm>
        </p:spPr>
        <p:txBody>
          <a:bodyPr>
            <a:normAutofit/>
          </a:bodyPr>
          <a:lstStyle/>
          <a:p>
            <a:r>
              <a:rPr lang="en-US" sz="2800" dirty="0"/>
              <a:t>New Items (continued)</a:t>
            </a:r>
          </a:p>
        </p:txBody>
      </p:sp>
      <p:sp>
        <p:nvSpPr>
          <p:cNvPr id="3" name="Text Placeholder 2">
            <a:extLst>
              <a:ext uri="{FF2B5EF4-FFF2-40B4-BE49-F238E27FC236}">
                <a16:creationId xmlns:a16="http://schemas.microsoft.com/office/drawing/2014/main" id="{D2FC161E-900E-8C41-AE2B-AF9F6AEC4792}"/>
              </a:ext>
            </a:extLst>
          </p:cNvPr>
          <p:cNvSpPr>
            <a:spLocks noGrp="1"/>
          </p:cNvSpPr>
          <p:nvPr>
            <p:ph type="body" sz="quarter" idx="11"/>
          </p:nvPr>
        </p:nvSpPr>
        <p:spPr>
          <a:xfrm>
            <a:off x="660209" y="978719"/>
            <a:ext cx="8196210" cy="4015497"/>
          </a:xfrm>
        </p:spPr>
        <p:txBody>
          <a:bodyPr/>
          <a:lstStyle/>
          <a:p>
            <a:pPr marL="0" indent="0">
              <a:buNone/>
            </a:pPr>
            <a:r>
              <a:rPr lang="en-US" sz="2000" dirty="0"/>
              <a:t>Please rate your instructor on the frequency that they have exhibited these qualities and behaviors, with response options "never," "rarely", "sometimes", "often", and "consistently":</a:t>
            </a:r>
          </a:p>
          <a:p>
            <a:pPr marL="0" indent="0">
              <a:buNone/>
            </a:pPr>
            <a:endParaRPr lang="en-US" sz="2000" dirty="0"/>
          </a:p>
          <a:p>
            <a:pPr marL="457200" indent="-457200" fontAlgn="base">
              <a:buFont typeface="+mj-lt"/>
              <a:buAutoNum type="arabicPeriod" startAt="10"/>
            </a:pPr>
            <a:r>
              <a:rPr lang="en-US" sz="2000" dirty="0"/>
              <a:t>Accessible (e.g. posts/attends office hours, gives contact information, responds in a reasonable amount of time)</a:t>
            </a:r>
          </a:p>
          <a:p>
            <a:pPr marL="457200" indent="-457200" fontAlgn="base">
              <a:buFont typeface="+mj-lt"/>
              <a:buAutoNum type="arabicPeriod" startAt="10"/>
            </a:pPr>
            <a:r>
              <a:rPr lang="en-US" sz="2000" dirty="0"/>
              <a:t>Attentive to Student Learning (e.g. asks questions to check student understanding; reinforce information when necessary)</a:t>
            </a:r>
          </a:p>
          <a:p>
            <a:pPr marL="457200" indent="-457200" fontAlgn="base">
              <a:buFont typeface="+mj-lt"/>
              <a:buAutoNum type="arabicPeriod" startAt="10"/>
            </a:pPr>
            <a:r>
              <a:rPr lang="en-US" sz="2000" dirty="0"/>
              <a:t>Engaging and Interesting (e.g. uses relevant examples; supports and enhances lectures with educational tools and/or technology)</a:t>
            </a:r>
          </a:p>
          <a:p>
            <a:pPr marL="457200" indent="-457200" fontAlgn="base">
              <a:buFont typeface="+mj-lt"/>
              <a:buAutoNum type="arabicPeriod" startAt="10"/>
            </a:pPr>
            <a:r>
              <a:rPr lang="en-US" sz="2000" dirty="0"/>
              <a:t>Receptive to feedback (e.g. requests course feedback from students; responds to student suggestions)</a:t>
            </a:r>
          </a:p>
          <a:p>
            <a:pPr marL="457200" indent="-457200" fontAlgn="base">
              <a:buFont typeface="+mj-lt"/>
              <a:buAutoNum type="arabicPeriod" startAt="10"/>
            </a:pPr>
            <a:r>
              <a:rPr lang="en-US" sz="2000" dirty="0"/>
              <a:t>Respectful (e.g. is considerate and polite, encourages students, promotes an inclusive environment)</a:t>
            </a:r>
            <a:br>
              <a:rPr lang="en-US" dirty="0"/>
            </a:br>
            <a:endParaRPr lang="en-US" dirty="0"/>
          </a:p>
        </p:txBody>
      </p:sp>
    </p:spTree>
    <p:extLst>
      <p:ext uri="{BB962C8B-B14F-4D97-AF65-F5344CB8AC3E}">
        <p14:creationId xmlns:p14="http://schemas.microsoft.com/office/powerpoint/2010/main" val="30005463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0F18D6-A885-9248-862C-42700A165D36}"/>
              </a:ext>
            </a:extLst>
          </p:cNvPr>
          <p:cNvSpPr>
            <a:spLocks noGrp="1"/>
          </p:cNvSpPr>
          <p:nvPr>
            <p:ph type="body" sz="quarter" idx="10"/>
          </p:nvPr>
        </p:nvSpPr>
        <p:spPr/>
        <p:txBody>
          <a:bodyPr/>
          <a:lstStyle/>
          <a:p>
            <a:r>
              <a:rPr lang="en-US" dirty="0"/>
              <a:t>Open Response Items</a:t>
            </a:r>
          </a:p>
        </p:txBody>
      </p:sp>
      <p:sp>
        <p:nvSpPr>
          <p:cNvPr id="3" name="Text Placeholder 2">
            <a:extLst>
              <a:ext uri="{FF2B5EF4-FFF2-40B4-BE49-F238E27FC236}">
                <a16:creationId xmlns:a16="http://schemas.microsoft.com/office/drawing/2014/main" id="{8FBAC711-D6B2-B049-AE84-E3496B4405B1}"/>
              </a:ext>
            </a:extLst>
          </p:cNvPr>
          <p:cNvSpPr>
            <a:spLocks noGrp="1"/>
          </p:cNvSpPr>
          <p:nvPr>
            <p:ph type="body" sz="quarter" idx="11"/>
          </p:nvPr>
        </p:nvSpPr>
        <p:spPr/>
        <p:txBody>
          <a:bodyPr/>
          <a:lstStyle/>
          <a:p>
            <a:pPr marL="457200" indent="-457200" fontAlgn="base">
              <a:lnSpc>
                <a:spcPct val="150000"/>
              </a:lnSpc>
              <a:buFont typeface="+mj-lt"/>
              <a:buAutoNum type="arabicPeriod" startAt="15"/>
            </a:pPr>
            <a:r>
              <a:rPr lang="en-US" sz="2000" dirty="0"/>
              <a:t>With regards to teaching, what are the strengths of the instructor?</a:t>
            </a:r>
          </a:p>
          <a:p>
            <a:pPr marL="457200" indent="-457200" fontAlgn="base">
              <a:lnSpc>
                <a:spcPct val="150000"/>
              </a:lnSpc>
              <a:buFont typeface="+mj-lt"/>
              <a:buAutoNum type="arabicPeriod" startAt="15"/>
            </a:pPr>
            <a:r>
              <a:rPr lang="en-US" sz="2000" dirty="0"/>
              <a:t>What suggestions do you have for improving the quality of instruction?</a:t>
            </a:r>
          </a:p>
          <a:p>
            <a:pPr marL="457200" indent="-457200">
              <a:lnSpc>
                <a:spcPct val="150000"/>
              </a:lnSpc>
              <a:buFont typeface="+mj-lt"/>
              <a:buAutoNum type="arabicPeriod" startAt="15"/>
            </a:pPr>
            <a:r>
              <a:rPr lang="en-US" sz="2000" dirty="0"/>
              <a:t>Please share any feedback you have concerning this new revision of the survey. (For Spring 2022 only)</a:t>
            </a:r>
          </a:p>
        </p:txBody>
      </p:sp>
    </p:spTree>
    <p:extLst>
      <p:ext uri="{BB962C8B-B14F-4D97-AF65-F5344CB8AC3E}">
        <p14:creationId xmlns:p14="http://schemas.microsoft.com/office/powerpoint/2010/main" val="9547523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01192B-4D8B-2248-807B-0E7F10E740DD}"/>
              </a:ext>
            </a:extLst>
          </p:cNvPr>
          <p:cNvSpPr>
            <a:spLocks noGrp="1"/>
          </p:cNvSpPr>
          <p:nvPr>
            <p:ph type="body" sz="quarter" idx="10"/>
          </p:nvPr>
        </p:nvSpPr>
        <p:spPr/>
        <p:txBody>
          <a:bodyPr/>
          <a:lstStyle/>
          <a:p>
            <a:r>
              <a:rPr lang="en-US" dirty="0"/>
              <a:t>Motion</a:t>
            </a:r>
          </a:p>
        </p:txBody>
      </p:sp>
      <p:sp>
        <p:nvSpPr>
          <p:cNvPr id="3" name="Text Placeholder 2">
            <a:extLst>
              <a:ext uri="{FF2B5EF4-FFF2-40B4-BE49-F238E27FC236}">
                <a16:creationId xmlns:a16="http://schemas.microsoft.com/office/drawing/2014/main" id="{5150BB34-4A03-A94B-8C3C-8921D8CE4138}"/>
              </a:ext>
            </a:extLst>
          </p:cNvPr>
          <p:cNvSpPr>
            <a:spLocks noGrp="1"/>
          </p:cNvSpPr>
          <p:nvPr>
            <p:ph type="body" sz="quarter" idx="11"/>
          </p:nvPr>
        </p:nvSpPr>
        <p:spPr/>
        <p:txBody>
          <a:bodyPr/>
          <a:lstStyle/>
          <a:p>
            <a:pPr marL="0" indent="0">
              <a:buNone/>
            </a:pPr>
            <a:r>
              <a:rPr lang="en-US" sz="2000" dirty="0"/>
              <a:t>The CET Committee moves that the</a:t>
            </a:r>
            <a:r>
              <a:rPr lang="en-US" sz="2000" b="1" dirty="0"/>
              <a:t> </a:t>
            </a:r>
            <a:r>
              <a:rPr lang="en-US" sz="2000" dirty="0"/>
              <a:t>Faculty Senate adopt the 17 questions below, referred to as the Proposed SET Instrument, with the indicated response options, to serve as the Student Evaluation of Teaching (SET) instrument administered at the end of each semester, replacing in whole, the prior SET instrument.  The change will take effect beginning with the assessments to occur at the end of the Spring 2022 semester, with the 17th question dropped after one use. For the Spring 2022 semester, the nine new items (#6-14) are not to be used for purposes of instructor evaluation.</a:t>
            </a:r>
          </a:p>
          <a:p>
            <a:pPr marL="0" indent="0">
              <a:buNone/>
            </a:pPr>
            <a:endParaRPr lang="en-US" sz="2000" dirty="0"/>
          </a:p>
          <a:p>
            <a:pPr marL="0" indent="0">
              <a:buNone/>
            </a:pPr>
            <a:r>
              <a:rPr lang="en-US" sz="2000" dirty="0"/>
              <a:t>Accepted friendly amendment: The faculty senate encourages the CET to develop additional measures of faculty teaching effectiveness beyond SETs in order to prevent unintended consequences for faculty (including NTTs) due to the potential biases and subjective nature of Student evaluations of teaching.</a:t>
            </a:r>
          </a:p>
        </p:txBody>
      </p:sp>
    </p:spTree>
    <p:extLst>
      <p:ext uri="{BB962C8B-B14F-4D97-AF65-F5344CB8AC3E}">
        <p14:creationId xmlns:p14="http://schemas.microsoft.com/office/powerpoint/2010/main" val="6745058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VII. Reports of Standing Committees</a:t>
            </a:r>
          </a:p>
          <a:p>
            <a:pPr marL="0" indent="0" defTabSz="685800">
              <a:buNone/>
            </a:pPr>
            <a:r>
              <a:rPr lang="en-US" sz="3600" dirty="0"/>
              <a:t>	</a:t>
            </a:r>
            <a:r>
              <a:rPr lang="en-US" sz="3600" dirty="0">
                <a:solidFill>
                  <a:srgbClr val="000000"/>
                </a:solidFill>
                <a:latin typeface="Orgon Slab" panose="02000503000000020004" pitchFamily="50" charset="0"/>
              </a:rPr>
              <a:t>E</a:t>
            </a:r>
            <a:r>
              <a:rPr lang="en-US" sz="3600" dirty="0">
                <a:solidFill>
                  <a:srgbClr val="003B49"/>
                </a:solidFill>
                <a:latin typeface="Orgon Slab" panose="02000503000000020004" pitchFamily="50" charset="0"/>
              </a:rPr>
              <a:t>.	Budgetary Affairs</a:t>
            </a:r>
          </a:p>
          <a:p>
            <a:pPr marL="0" indent="0" defTabSz="685800">
              <a:buNone/>
            </a:pPr>
            <a:r>
              <a:rPr lang="en-US" sz="3600" dirty="0">
                <a:solidFill>
                  <a:srgbClr val="003B49"/>
                </a:solidFill>
                <a:latin typeface="Orgon Slab" panose="02000503000000020004" pitchFamily="50" charset="0"/>
              </a:rPr>
              <a:t>		M. Fitch</a:t>
            </a:r>
          </a:p>
          <a:p>
            <a:pPr marL="0" indent="0" defTabSz="685800">
              <a:buNone/>
            </a:pPr>
            <a:r>
              <a:rPr lang="en-US" sz="32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14023199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2112065"/>
            <a:ext cx="8343900" cy="3886200"/>
          </a:xfrm>
          <a:ln w="22225">
            <a:noFill/>
          </a:ln>
        </p:spPr>
        <p:txBody>
          <a:bodyPr>
            <a:normAutofit/>
          </a:bodyPr>
          <a:lstStyle/>
          <a:p>
            <a:pPr marL="0" indent="0">
              <a:buNone/>
            </a:pPr>
            <a:r>
              <a:rPr lang="en-US" sz="2700" dirty="0">
                <a:latin typeface="Orgon Slab Medium" panose="02000603000000020004" pitchFamily="50" charset="0"/>
              </a:rPr>
              <a:t>Referrals</a:t>
            </a:r>
          </a:p>
          <a:p>
            <a:r>
              <a:rPr lang="en-US" sz="2700" dirty="0">
                <a:latin typeface="Orgon Slab Medium" panose="02000603000000020004" pitchFamily="50" charset="0"/>
              </a:rPr>
              <a:t>Change orders for roundabout</a:t>
            </a:r>
          </a:p>
          <a:p>
            <a:r>
              <a:rPr lang="en-US" sz="2700" dirty="0">
                <a:latin typeface="Orgon Slab Medium" panose="02000603000000020004" pitchFamily="50" charset="0"/>
              </a:rPr>
              <a:t>Christmas tree</a:t>
            </a:r>
          </a:p>
          <a:p>
            <a:pPr marL="0" indent="0">
              <a:buNone/>
            </a:pPr>
            <a:r>
              <a:rPr lang="en-US" sz="2700" dirty="0">
                <a:latin typeface="Orgon Slab Medium" panose="02000603000000020004" pitchFamily="50" charset="0"/>
              </a:rPr>
              <a:t>Continuing referrals:</a:t>
            </a:r>
          </a:p>
          <a:p>
            <a:r>
              <a:rPr lang="en-US" sz="2700" dirty="0">
                <a:latin typeface="Orgon Slab Medium" panose="02000603000000020004" pitchFamily="50" charset="0"/>
              </a:rPr>
              <a:t>Report on the “big picture balance sheet”</a:t>
            </a:r>
          </a:p>
          <a:p>
            <a:r>
              <a:rPr lang="en-US" sz="2700" dirty="0">
                <a:latin typeface="Orgon Slab Medium" panose="02000603000000020004" pitchFamily="50" charset="0"/>
              </a:rPr>
              <a:t>Current and next FY budget</a:t>
            </a:r>
          </a:p>
        </p:txBody>
      </p:sp>
      <p:sp>
        <p:nvSpPr>
          <p:cNvPr id="5" name="Rectangle 4"/>
          <p:cNvSpPr/>
          <p:nvPr/>
        </p:nvSpPr>
        <p:spPr>
          <a:xfrm>
            <a:off x="1157288" y="1011957"/>
            <a:ext cx="6743700" cy="1200329"/>
          </a:xfrm>
          <a:prstGeom prst="rect">
            <a:avLst/>
          </a:prstGeom>
        </p:spPr>
        <p:txBody>
          <a:bodyPr wrap="square">
            <a:spAutoFit/>
          </a:bodyPr>
          <a:lstStyle/>
          <a:p>
            <a:pPr algn="ctr" defTabSz="685800"/>
            <a:r>
              <a:rPr lang="en-US" sz="3600" b="1" dirty="0">
                <a:solidFill>
                  <a:srgbClr val="00B050"/>
                </a:solidFill>
                <a:latin typeface="Orgon Slab Medium" panose="02000603000000020004" pitchFamily="50" charset="0"/>
              </a:rPr>
              <a:t>Budgetary Affairs Committee</a:t>
            </a:r>
          </a:p>
          <a:p>
            <a:pPr algn="ctr" defTabSz="685800"/>
            <a:r>
              <a:rPr lang="en-US" sz="3600" b="1" dirty="0">
                <a:solidFill>
                  <a:srgbClr val="00B050"/>
                </a:solidFill>
                <a:latin typeface="Orgon Slab Medium" panose="02000603000000020004" pitchFamily="50" charset="0"/>
              </a:rPr>
              <a:t>Feb 17, 2022</a:t>
            </a:r>
            <a:endParaRPr lang="en-US" sz="3300" dirty="0">
              <a:solidFill>
                <a:srgbClr val="00B050"/>
              </a:solidFill>
              <a:latin typeface="Orgon Slab Medium" panose="02000603000000020004" pitchFamily="50" charset="0"/>
            </a:endParaRPr>
          </a:p>
        </p:txBody>
      </p:sp>
    </p:spTree>
    <p:extLst>
      <p:ext uri="{BB962C8B-B14F-4D97-AF65-F5344CB8AC3E}">
        <p14:creationId xmlns:p14="http://schemas.microsoft.com/office/powerpoint/2010/main" val="3875714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443078" y="1146374"/>
            <a:ext cx="8104803" cy="994172"/>
          </a:xfrm>
        </p:spPr>
        <p:txBody>
          <a:bodyPr/>
          <a:lstStyle/>
          <a:p>
            <a:pPr algn="ctr"/>
            <a:r>
              <a:rPr lang="en-US" dirty="0">
                <a:solidFill>
                  <a:srgbClr val="00B050"/>
                </a:solidFill>
                <a:latin typeface="Orgon Slab Medium" panose="02000603000000020004" pitchFamily="50" charset="0"/>
              </a:rPr>
              <a:t>Time Bradley Way/Roundabout = $530K</a:t>
            </a:r>
          </a:p>
        </p:txBody>
      </p:sp>
      <p:sp>
        <p:nvSpPr>
          <p:cNvPr id="3" name="Content Placeholder 2">
            <a:extLst>
              <a:ext uri="{FF2B5EF4-FFF2-40B4-BE49-F238E27FC236}">
                <a16:creationId xmlns:a16="http://schemas.microsoft.com/office/drawing/2014/main" id="{DA1DECCA-5C7E-40F6-B5D1-0E7397F99673}"/>
              </a:ext>
            </a:extLst>
          </p:cNvPr>
          <p:cNvSpPr>
            <a:spLocks noGrp="1"/>
          </p:cNvSpPr>
          <p:nvPr>
            <p:ph idx="1"/>
          </p:nvPr>
        </p:nvSpPr>
        <p:spPr>
          <a:xfrm>
            <a:off x="321733" y="1888298"/>
            <a:ext cx="8411720" cy="4001669"/>
          </a:xfrm>
        </p:spPr>
        <p:txBody>
          <a:bodyPr>
            <a:normAutofit/>
          </a:bodyPr>
          <a:lstStyle/>
          <a:p>
            <a:pPr marL="342900" indent="-342900">
              <a:lnSpc>
                <a:spcPct val="120000"/>
              </a:lnSpc>
              <a:buNone/>
            </a:pPr>
            <a:r>
              <a:rPr lang="en-US" dirty="0">
                <a:latin typeface="Orgon Slab Medium" panose="02000603000000020004" pitchFamily="50" charset="0"/>
              </a:rPr>
              <a:t>1.	S&amp;T paying from general operating funds $260,898 for street lighting and irrigation on Tim Bradley Way (University Dr)</a:t>
            </a:r>
          </a:p>
          <a:p>
            <a:pPr marL="342900" indent="-342900">
              <a:lnSpc>
                <a:spcPct val="120000"/>
              </a:lnSpc>
              <a:buNone/>
            </a:pPr>
            <a:r>
              <a:rPr lang="en-US" dirty="0">
                <a:latin typeface="Orgon Slab Medium" panose="02000603000000020004" pitchFamily="50" charset="0"/>
              </a:rPr>
              <a:t>2.	S&amp;T paying from general operating funds $269,778 for roundabout aesthetics:</a:t>
            </a:r>
          </a:p>
        </p:txBody>
      </p:sp>
      <p:pic>
        <p:nvPicPr>
          <p:cNvPr id="5" name="Picture 4">
            <a:extLst>
              <a:ext uri="{FF2B5EF4-FFF2-40B4-BE49-F238E27FC236}">
                <a16:creationId xmlns:a16="http://schemas.microsoft.com/office/drawing/2014/main" id="{E026CB9B-A071-48B5-9389-A6793DCF9BB7}"/>
              </a:ext>
            </a:extLst>
          </p:cNvPr>
          <p:cNvPicPr>
            <a:picLocks noChangeAspect="1"/>
          </p:cNvPicPr>
          <p:nvPr/>
        </p:nvPicPr>
        <p:blipFill>
          <a:blip r:embed="rId2"/>
          <a:stretch>
            <a:fillRect/>
          </a:stretch>
        </p:blipFill>
        <p:spPr>
          <a:xfrm>
            <a:off x="365370" y="3574369"/>
            <a:ext cx="2952847" cy="2446457"/>
          </a:xfrm>
          <a:prstGeom prst="rect">
            <a:avLst/>
          </a:prstGeom>
        </p:spPr>
      </p:pic>
      <p:sp>
        <p:nvSpPr>
          <p:cNvPr id="6" name="Arrow: Right 5">
            <a:extLst>
              <a:ext uri="{FF2B5EF4-FFF2-40B4-BE49-F238E27FC236}">
                <a16:creationId xmlns:a16="http://schemas.microsoft.com/office/drawing/2014/main" id="{EE7CCBDE-5C8D-49E3-AEE9-D6F583FE0FAB}"/>
              </a:ext>
            </a:extLst>
          </p:cNvPr>
          <p:cNvSpPr/>
          <p:nvPr/>
        </p:nvSpPr>
        <p:spPr>
          <a:xfrm>
            <a:off x="3450102" y="4581671"/>
            <a:ext cx="1904414" cy="45133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8" name="Picture 7" descr="Diagram&#10;&#10;Description automatically generated">
            <a:extLst>
              <a:ext uri="{FF2B5EF4-FFF2-40B4-BE49-F238E27FC236}">
                <a16:creationId xmlns:a16="http://schemas.microsoft.com/office/drawing/2014/main" id="{FCC91103-B9A7-464B-BDBC-6E40A9AB94D7}"/>
              </a:ext>
            </a:extLst>
          </p:cNvPr>
          <p:cNvPicPr>
            <a:picLocks noChangeAspect="1"/>
          </p:cNvPicPr>
          <p:nvPr/>
        </p:nvPicPr>
        <p:blipFill rotWithShape="1">
          <a:blip r:embed="rId3">
            <a:extLst>
              <a:ext uri="{28A0092B-C50C-407E-A947-70E740481C1C}">
                <a14:useLocalDpi xmlns:a14="http://schemas.microsoft.com/office/drawing/2010/main" val="0"/>
              </a:ext>
            </a:extLst>
          </a:blip>
          <a:srcRect l="29243" t="12411" r="24434" b="14256"/>
          <a:stretch/>
        </p:blipFill>
        <p:spPr>
          <a:xfrm>
            <a:off x="5565530" y="3124092"/>
            <a:ext cx="2808263" cy="2876659"/>
          </a:xfrm>
          <a:prstGeom prst="rect">
            <a:avLst/>
          </a:prstGeom>
        </p:spPr>
      </p:pic>
    </p:spTree>
    <p:extLst>
      <p:ext uri="{BB962C8B-B14F-4D97-AF65-F5344CB8AC3E}">
        <p14:creationId xmlns:p14="http://schemas.microsoft.com/office/powerpoint/2010/main" val="1770018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57455" y="1207944"/>
            <a:ext cx="6277982" cy="581025"/>
          </a:xfrm>
        </p:spPr>
        <p:txBody>
          <a:bodyPr>
            <a:normAutofit/>
          </a:bodyPr>
          <a:lstStyle/>
          <a:p>
            <a:r>
              <a:rPr lang="en-US" sz="2700" dirty="0"/>
              <a:t>President’s Report: UM System</a:t>
            </a:r>
          </a:p>
        </p:txBody>
      </p:sp>
      <p:sp>
        <p:nvSpPr>
          <p:cNvPr id="4" name="Text Placeholder 3"/>
          <p:cNvSpPr>
            <a:spLocks noGrp="1"/>
          </p:cNvSpPr>
          <p:nvPr>
            <p:ph type="body" sz="quarter" idx="11"/>
          </p:nvPr>
        </p:nvSpPr>
        <p:spPr/>
        <p:txBody>
          <a:bodyPr>
            <a:normAutofit/>
          </a:bodyPr>
          <a:lstStyle/>
          <a:p>
            <a:r>
              <a:rPr lang="en-US" sz="2100" dirty="0">
                <a:solidFill>
                  <a:srgbClr val="003B49"/>
                </a:solidFill>
              </a:rPr>
              <a:t>IFC (Intercampus Faculty Cabinet): 07 Feb 2022 Mtg (Zoom)</a:t>
            </a:r>
          </a:p>
          <a:p>
            <a:pPr lvl="1"/>
            <a:r>
              <a:rPr lang="en-US" sz="1800" dirty="0">
                <a:solidFill>
                  <a:srgbClr val="003B49"/>
                </a:solidFill>
              </a:rPr>
              <a:t>ASUM student representative – exploring possibility of making election day a no-class day in UM System (even-year falls, each spring).</a:t>
            </a:r>
          </a:p>
          <a:p>
            <a:pPr lvl="1"/>
            <a:r>
              <a:rPr lang="en-US" sz="1800" dirty="0">
                <a:solidFill>
                  <a:srgbClr val="003B49"/>
                </a:solidFill>
              </a:rPr>
              <a:t>IT (UM system) contemplating an end to granting admin rights on University PCs for faculty (and staff).</a:t>
            </a:r>
          </a:p>
          <a:p>
            <a:pPr lvl="2"/>
            <a:r>
              <a:rPr lang="en-US" sz="1950" dirty="0">
                <a:solidFill>
                  <a:srgbClr val="003B49"/>
                </a:solidFill>
              </a:rPr>
              <a:t>Expressed immediate concern.</a:t>
            </a:r>
          </a:p>
          <a:p>
            <a:pPr lvl="2"/>
            <a:r>
              <a:rPr lang="en-US" sz="1950" dirty="0">
                <a:solidFill>
                  <a:srgbClr val="003B49"/>
                </a:solidFill>
              </a:rPr>
              <a:t>Confirmed other campuses are equally concerned.</a:t>
            </a:r>
          </a:p>
          <a:p>
            <a:pPr lvl="2"/>
            <a:r>
              <a:rPr lang="en-US" sz="1950" i="1" dirty="0">
                <a:solidFill>
                  <a:srgbClr val="FF0000"/>
                </a:solidFill>
              </a:rPr>
              <a:t>Advance Notice: </a:t>
            </a:r>
            <a:r>
              <a:rPr lang="en-US" sz="1950" i="1" dirty="0">
                <a:solidFill>
                  <a:srgbClr val="003B49"/>
                </a:solidFill>
              </a:rPr>
              <a:t>may need to query campus faculty and staff to demonstrate the scale of negative impact on productivity</a:t>
            </a:r>
          </a:p>
          <a:p>
            <a:r>
              <a:rPr lang="en-US" sz="2100" dirty="0">
                <a:solidFill>
                  <a:srgbClr val="003B49"/>
                </a:solidFill>
              </a:rPr>
              <a:t>Resignation of Matt Gunkel announced on February 7, 2022. Accepted AVC/CIO position at UC-Riverside.</a:t>
            </a:r>
          </a:p>
          <a:p>
            <a:pPr marL="0" indent="0">
              <a:buNone/>
            </a:pPr>
            <a:endParaRPr lang="en-US" sz="2100" dirty="0">
              <a:solidFill>
                <a:srgbClr val="003B49"/>
              </a:solidFill>
            </a:endParaRPr>
          </a:p>
        </p:txBody>
      </p:sp>
    </p:spTree>
    <p:extLst>
      <p:ext uri="{BB962C8B-B14F-4D97-AF65-F5344CB8AC3E}">
        <p14:creationId xmlns:p14="http://schemas.microsoft.com/office/powerpoint/2010/main" val="25225021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628650" y="1135824"/>
            <a:ext cx="7886700" cy="994172"/>
          </a:xfrm>
        </p:spPr>
        <p:txBody>
          <a:bodyPr/>
          <a:lstStyle/>
          <a:p>
            <a:pPr algn="ctr"/>
            <a:r>
              <a:rPr lang="en-US" dirty="0">
                <a:solidFill>
                  <a:srgbClr val="00B050"/>
                </a:solidFill>
                <a:latin typeface="Orgon Slab Medium" panose="02000603000000020004" pitchFamily="50" charset="0"/>
              </a:rPr>
              <a:t>O, Christmas Tree</a:t>
            </a:r>
          </a:p>
        </p:txBody>
      </p:sp>
      <p:sp>
        <p:nvSpPr>
          <p:cNvPr id="3" name="Content Placeholder 2">
            <a:extLst>
              <a:ext uri="{FF2B5EF4-FFF2-40B4-BE49-F238E27FC236}">
                <a16:creationId xmlns:a16="http://schemas.microsoft.com/office/drawing/2014/main" id="{DA1DECCA-5C7E-40F6-B5D1-0E7397F99673}"/>
              </a:ext>
            </a:extLst>
          </p:cNvPr>
          <p:cNvSpPr>
            <a:spLocks noGrp="1"/>
          </p:cNvSpPr>
          <p:nvPr>
            <p:ph idx="1"/>
          </p:nvPr>
        </p:nvSpPr>
        <p:spPr>
          <a:xfrm>
            <a:off x="321734" y="1888298"/>
            <a:ext cx="5150724" cy="4001669"/>
          </a:xfrm>
        </p:spPr>
        <p:txBody>
          <a:bodyPr>
            <a:normAutofit/>
          </a:bodyPr>
          <a:lstStyle/>
          <a:p>
            <a:pPr marL="342900" indent="-342900">
              <a:lnSpc>
                <a:spcPct val="120000"/>
              </a:lnSpc>
              <a:buNone/>
            </a:pPr>
            <a:r>
              <a:rPr lang="en-US" sz="2400" dirty="0">
                <a:latin typeface="Orgon Slab Medium" panose="02000603000000020004" pitchFamily="50" charset="0"/>
              </a:rPr>
              <a:t>$925 from Chancellor’s unrestricted gift funds for 18-foot live tree (now dead and gone)</a:t>
            </a:r>
          </a:p>
          <a:p>
            <a:pPr marL="342900" indent="-342900">
              <a:lnSpc>
                <a:spcPct val="120000"/>
              </a:lnSpc>
              <a:buNone/>
            </a:pPr>
            <a:r>
              <a:rPr lang="en-US" sz="2400" dirty="0">
                <a:latin typeface="Orgon Slab Medium" panose="02000603000000020004" pitchFamily="50" charset="0"/>
              </a:rPr>
              <a:t>Lights for tree in front of Parker Hall, Havener, this tree, and others total cost $4900 , will be reused.  </a:t>
            </a:r>
          </a:p>
        </p:txBody>
      </p:sp>
      <p:pic>
        <p:nvPicPr>
          <p:cNvPr id="7" name="Picture 6" descr="A picture containing outdoor&#10;&#10;Description automatically generated">
            <a:extLst>
              <a:ext uri="{FF2B5EF4-FFF2-40B4-BE49-F238E27FC236}">
                <a16:creationId xmlns:a16="http://schemas.microsoft.com/office/drawing/2014/main" id="{C08BBCA2-E722-46B5-94E1-EE2F3C7AF92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8257"/>
          <a:stretch/>
        </p:blipFill>
        <p:spPr>
          <a:xfrm rot="5400000">
            <a:off x="5307395" y="2154769"/>
            <a:ext cx="4001667" cy="3671543"/>
          </a:xfrm>
          <a:prstGeom prst="rect">
            <a:avLst/>
          </a:prstGeom>
        </p:spPr>
      </p:pic>
    </p:spTree>
    <p:extLst>
      <p:ext uri="{BB962C8B-B14F-4D97-AF65-F5344CB8AC3E}">
        <p14:creationId xmlns:p14="http://schemas.microsoft.com/office/powerpoint/2010/main" val="36024422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628650" y="1135824"/>
            <a:ext cx="7886700" cy="994172"/>
          </a:xfrm>
        </p:spPr>
        <p:txBody>
          <a:bodyPr/>
          <a:lstStyle/>
          <a:p>
            <a:pPr algn="ctr"/>
            <a:r>
              <a:rPr lang="en-US" dirty="0">
                <a:solidFill>
                  <a:srgbClr val="00B050"/>
                </a:solidFill>
                <a:latin typeface="Orgon Slab Medium" panose="02000603000000020004" pitchFamily="50" charset="0"/>
              </a:rPr>
              <a:t>Budget = negligible change</a:t>
            </a:r>
          </a:p>
        </p:txBody>
      </p:sp>
      <p:sp>
        <p:nvSpPr>
          <p:cNvPr id="3" name="Content Placeholder 2">
            <a:extLst>
              <a:ext uri="{FF2B5EF4-FFF2-40B4-BE49-F238E27FC236}">
                <a16:creationId xmlns:a16="http://schemas.microsoft.com/office/drawing/2014/main" id="{DA1DECCA-5C7E-40F6-B5D1-0E7397F99673}"/>
              </a:ext>
            </a:extLst>
          </p:cNvPr>
          <p:cNvSpPr>
            <a:spLocks noGrp="1"/>
          </p:cNvSpPr>
          <p:nvPr>
            <p:ph idx="1"/>
          </p:nvPr>
        </p:nvSpPr>
        <p:spPr>
          <a:xfrm>
            <a:off x="321733" y="1888298"/>
            <a:ext cx="8411720" cy="4001669"/>
          </a:xfrm>
        </p:spPr>
        <p:txBody>
          <a:bodyPr>
            <a:normAutofit fontScale="62500" lnSpcReduction="20000"/>
          </a:bodyPr>
          <a:lstStyle/>
          <a:p>
            <a:pPr marL="0" indent="0">
              <a:lnSpc>
                <a:spcPct val="120000"/>
              </a:lnSpc>
              <a:buNone/>
            </a:pPr>
            <a:r>
              <a:rPr lang="en-US" sz="2400" dirty="0">
                <a:latin typeface="Orgon Slab Medium" panose="02000603000000020004" pitchFamily="50" charset="0"/>
              </a:rPr>
              <a:t>Current FY budget</a:t>
            </a:r>
          </a:p>
          <a:p>
            <a:pPr>
              <a:lnSpc>
                <a:spcPct val="120000"/>
              </a:lnSpc>
            </a:pPr>
            <a:r>
              <a:rPr lang="en-US" sz="2400" dirty="0">
                <a:latin typeface="Orgon Slab Medium" panose="02000603000000020004" pitchFamily="50" charset="0"/>
              </a:rPr>
              <a:t>Enrollment revenue $820k below budgeted</a:t>
            </a:r>
          </a:p>
          <a:p>
            <a:pPr>
              <a:lnSpc>
                <a:spcPct val="120000"/>
              </a:lnSpc>
            </a:pPr>
            <a:r>
              <a:rPr lang="en-US" sz="2400" dirty="0">
                <a:latin typeface="Orgon Slab Medium" panose="02000603000000020004" pitchFamily="50" charset="0"/>
              </a:rPr>
              <a:t>$2.2 million deficit = $1 million enrollment contingency, $1.35 million from unallocated State appropriation we expected to be withheld but hasn’t been</a:t>
            </a:r>
          </a:p>
          <a:p>
            <a:pPr marL="0" indent="0">
              <a:lnSpc>
                <a:spcPct val="120000"/>
              </a:lnSpc>
              <a:buNone/>
            </a:pPr>
            <a:r>
              <a:rPr lang="en-US" sz="2400" dirty="0">
                <a:latin typeface="Orgon Slab Medium" panose="02000603000000020004" pitchFamily="50" charset="0"/>
              </a:rPr>
              <a:t>FY 2023 planning</a:t>
            </a:r>
          </a:p>
          <a:p>
            <a:pPr>
              <a:lnSpc>
                <a:spcPct val="120000"/>
              </a:lnSpc>
            </a:pPr>
            <a:r>
              <a:rPr lang="en-US" sz="2400" dirty="0">
                <a:latin typeface="Orgon Slab Medium" panose="02000603000000020004" pitchFamily="50" charset="0"/>
              </a:rPr>
              <a:t>Governor recommended increase 5.9% = $2.92 million (with 1.35 MM used for shortfall current year = $4.27 MM increase)</a:t>
            </a:r>
          </a:p>
          <a:p>
            <a:pPr>
              <a:lnSpc>
                <a:spcPct val="120000"/>
              </a:lnSpc>
            </a:pPr>
            <a:r>
              <a:rPr lang="en-US" sz="2400" dirty="0">
                <a:latin typeface="Orgon Slab Medium" panose="02000603000000020004" pitchFamily="50" charset="0"/>
              </a:rPr>
              <a:t>Tuition increase of 3-5% expected; student count slight increase expected</a:t>
            </a:r>
          </a:p>
          <a:p>
            <a:pPr>
              <a:lnSpc>
                <a:spcPct val="120000"/>
              </a:lnSpc>
            </a:pPr>
            <a:r>
              <a:rPr lang="en-US" sz="2400" dirty="0">
                <a:latin typeface="Orgon Slab Medium" panose="02000603000000020004" pitchFamily="50" charset="0"/>
              </a:rPr>
              <a:t>7.5% inflation in past year</a:t>
            </a:r>
          </a:p>
          <a:p>
            <a:pPr>
              <a:lnSpc>
                <a:spcPct val="120000"/>
              </a:lnSpc>
            </a:pPr>
            <a:r>
              <a:rPr lang="en-US" sz="2400" dirty="0">
                <a:latin typeface="Orgon Slab Medium" panose="02000603000000020004" pitchFamily="50" charset="0"/>
              </a:rPr>
              <a:t>Governor pushing 5.5% salary increase and $15/hr minimum wage; meeting $15/hr cost = $4.5-5 M (20% of workforce is below $15/hr)</a:t>
            </a:r>
          </a:p>
          <a:p>
            <a:pPr>
              <a:lnSpc>
                <a:spcPct val="120000"/>
              </a:lnSpc>
            </a:pPr>
            <a:r>
              <a:rPr lang="en-US" sz="2400" dirty="0">
                <a:latin typeface="Orgon Slab Medium" panose="02000603000000020004" pitchFamily="50" charset="0"/>
              </a:rPr>
              <a:t>S&amp;T no cost of living raises, only merit and targeted market/equity</a:t>
            </a:r>
          </a:p>
          <a:p>
            <a:pPr>
              <a:lnSpc>
                <a:spcPct val="120000"/>
              </a:lnSpc>
            </a:pPr>
            <a:r>
              <a:rPr lang="en-US" sz="2400" dirty="0">
                <a:latin typeface="Orgon Slab Medium" panose="02000603000000020004" pitchFamily="50" charset="0"/>
              </a:rPr>
              <a:t>IT and OSP targeted for investments</a:t>
            </a:r>
          </a:p>
        </p:txBody>
      </p:sp>
    </p:spTree>
    <p:extLst>
      <p:ext uri="{BB962C8B-B14F-4D97-AF65-F5344CB8AC3E}">
        <p14:creationId xmlns:p14="http://schemas.microsoft.com/office/powerpoint/2010/main" val="16850707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628650" y="1135824"/>
            <a:ext cx="7886700" cy="994172"/>
          </a:xfrm>
        </p:spPr>
        <p:txBody>
          <a:bodyPr/>
          <a:lstStyle/>
          <a:p>
            <a:pPr algn="ctr"/>
            <a:r>
              <a:rPr lang="en-US" dirty="0">
                <a:solidFill>
                  <a:srgbClr val="00B050"/>
                </a:solidFill>
                <a:latin typeface="Orgon Slab Medium" panose="02000603000000020004" pitchFamily="50" charset="0"/>
              </a:rPr>
              <a:t>Budget = negligible change</a:t>
            </a:r>
          </a:p>
        </p:txBody>
      </p:sp>
      <p:sp>
        <p:nvSpPr>
          <p:cNvPr id="3" name="Content Placeholder 2">
            <a:extLst>
              <a:ext uri="{FF2B5EF4-FFF2-40B4-BE49-F238E27FC236}">
                <a16:creationId xmlns:a16="http://schemas.microsoft.com/office/drawing/2014/main" id="{DA1DECCA-5C7E-40F6-B5D1-0E7397F99673}"/>
              </a:ext>
            </a:extLst>
          </p:cNvPr>
          <p:cNvSpPr>
            <a:spLocks noGrp="1"/>
          </p:cNvSpPr>
          <p:nvPr>
            <p:ph idx="1"/>
          </p:nvPr>
        </p:nvSpPr>
        <p:spPr>
          <a:xfrm>
            <a:off x="321733" y="1888298"/>
            <a:ext cx="8411720" cy="4001669"/>
          </a:xfrm>
        </p:spPr>
        <p:txBody>
          <a:bodyPr>
            <a:normAutofit fontScale="62500" lnSpcReduction="20000"/>
          </a:bodyPr>
          <a:lstStyle/>
          <a:p>
            <a:pPr marL="0" indent="0">
              <a:lnSpc>
                <a:spcPct val="120000"/>
              </a:lnSpc>
              <a:buNone/>
            </a:pPr>
            <a:r>
              <a:rPr lang="en-US" sz="2400" dirty="0">
                <a:latin typeface="Orgon Slab Medium" panose="02000603000000020004" pitchFamily="50" charset="0"/>
              </a:rPr>
              <a:t>Current FY budget</a:t>
            </a:r>
          </a:p>
          <a:p>
            <a:pPr>
              <a:lnSpc>
                <a:spcPct val="120000"/>
              </a:lnSpc>
            </a:pPr>
            <a:r>
              <a:rPr lang="en-US" sz="2400" dirty="0">
                <a:latin typeface="Orgon Slab Medium" panose="02000603000000020004" pitchFamily="50" charset="0"/>
              </a:rPr>
              <a:t>Enrollment revenue $820k below budgeted</a:t>
            </a:r>
          </a:p>
          <a:p>
            <a:pPr>
              <a:lnSpc>
                <a:spcPct val="120000"/>
              </a:lnSpc>
            </a:pPr>
            <a:r>
              <a:rPr lang="en-US" sz="2400" dirty="0">
                <a:latin typeface="Orgon Slab Medium" panose="02000603000000020004" pitchFamily="50" charset="0"/>
              </a:rPr>
              <a:t>$2.2 million deficit = $1 million enrollment contingency, $1.35 million from unallocated State appropriation we expected to be withheld but hasn’t been</a:t>
            </a:r>
          </a:p>
          <a:p>
            <a:pPr marL="0" indent="0">
              <a:lnSpc>
                <a:spcPct val="120000"/>
              </a:lnSpc>
              <a:buNone/>
            </a:pPr>
            <a:r>
              <a:rPr lang="en-US" sz="2400" dirty="0">
                <a:latin typeface="Orgon Slab Medium" panose="02000603000000020004" pitchFamily="50" charset="0"/>
              </a:rPr>
              <a:t>FY 2023 planning</a:t>
            </a:r>
          </a:p>
          <a:p>
            <a:pPr>
              <a:lnSpc>
                <a:spcPct val="120000"/>
              </a:lnSpc>
            </a:pPr>
            <a:r>
              <a:rPr lang="en-US" sz="2400" dirty="0">
                <a:latin typeface="Orgon Slab Medium" panose="02000603000000020004" pitchFamily="50" charset="0"/>
              </a:rPr>
              <a:t>Governor recommended increase 5.9% = $2.92 million (with 1.35 MM used for shortfall current year = $4.27 MM increase)</a:t>
            </a:r>
          </a:p>
          <a:p>
            <a:pPr>
              <a:lnSpc>
                <a:spcPct val="120000"/>
              </a:lnSpc>
            </a:pPr>
            <a:r>
              <a:rPr lang="en-US" sz="2400" dirty="0">
                <a:latin typeface="Orgon Slab Medium" panose="02000603000000020004" pitchFamily="50" charset="0"/>
              </a:rPr>
              <a:t>Tuition increase of 3-5% expected; student count slight increase expected</a:t>
            </a:r>
          </a:p>
          <a:p>
            <a:pPr>
              <a:lnSpc>
                <a:spcPct val="120000"/>
              </a:lnSpc>
            </a:pPr>
            <a:r>
              <a:rPr lang="en-US" sz="2400" dirty="0">
                <a:latin typeface="Orgon Slab Medium" panose="02000603000000020004" pitchFamily="50" charset="0"/>
              </a:rPr>
              <a:t>7.5% inflation in past year</a:t>
            </a:r>
          </a:p>
          <a:p>
            <a:pPr>
              <a:lnSpc>
                <a:spcPct val="120000"/>
              </a:lnSpc>
            </a:pPr>
            <a:r>
              <a:rPr lang="en-US" sz="2400" dirty="0">
                <a:latin typeface="Orgon Slab Medium" panose="02000603000000020004" pitchFamily="50" charset="0"/>
              </a:rPr>
              <a:t>Governor pushing 5.5% salary increase and $15/hr minimum wage; meeting $15/hr cost = $4.5-5 M (20% of workforce is below $15/hr)</a:t>
            </a:r>
          </a:p>
          <a:p>
            <a:pPr>
              <a:lnSpc>
                <a:spcPct val="120000"/>
              </a:lnSpc>
            </a:pPr>
            <a:r>
              <a:rPr lang="en-US" sz="2400" dirty="0">
                <a:latin typeface="Orgon Slab Medium" panose="02000603000000020004" pitchFamily="50" charset="0"/>
              </a:rPr>
              <a:t>S&amp;T no cost of living raises, only merit and targeted market/equity</a:t>
            </a:r>
          </a:p>
          <a:p>
            <a:pPr>
              <a:lnSpc>
                <a:spcPct val="120000"/>
              </a:lnSpc>
            </a:pPr>
            <a:r>
              <a:rPr lang="en-US" sz="2400" dirty="0">
                <a:latin typeface="Orgon Slab Medium" panose="02000603000000020004" pitchFamily="50" charset="0"/>
              </a:rPr>
              <a:t>IT and OSP targeted for investments</a:t>
            </a:r>
          </a:p>
        </p:txBody>
      </p:sp>
    </p:spTree>
    <p:extLst>
      <p:ext uri="{BB962C8B-B14F-4D97-AF65-F5344CB8AC3E}">
        <p14:creationId xmlns:p14="http://schemas.microsoft.com/office/powerpoint/2010/main" val="30636225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555170" y="2584619"/>
            <a:ext cx="7695041" cy="4202582"/>
          </a:xfrm>
        </p:spPr>
        <p:txBody>
          <a:bodyPr/>
          <a:lstStyle/>
          <a:p>
            <a:pPr marL="0" indent="0" defTabSz="914400">
              <a:buNone/>
            </a:pPr>
            <a:r>
              <a:rPr lang="en-US" sz="3600" dirty="0">
                <a:latin typeface="Orgon Slab" panose="02000503000000020004" pitchFamily="50" charset="0"/>
              </a:rPr>
              <a:t>VIII. Unfinished Business </a:t>
            </a:r>
          </a:p>
          <a:p>
            <a:pPr marL="857250" indent="-857250" defTabSz="914400">
              <a:buAutoNum type="romanUcPeriod" startAt="8"/>
            </a:pPr>
            <a:endParaRPr lang="en-US" sz="3600" b="1" dirty="0">
              <a:solidFill>
                <a:srgbClr val="003B49"/>
              </a:solidFill>
              <a:latin typeface="Orgon Slab" panose="02000503000000020004" pitchFamily="50" charset="0"/>
            </a:endParaRPr>
          </a:p>
          <a:p>
            <a:pPr marL="0" indent="0" defTabSz="914400">
              <a:buNone/>
            </a:pPr>
            <a:endParaRPr lang="en-US" sz="3600" b="1" dirty="0">
              <a:solidFill>
                <a:srgbClr val="003B49"/>
              </a:solidFill>
            </a:endParaRPr>
          </a:p>
        </p:txBody>
      </p:sp>
      <p:sp>
        <p:nvSpPr>
          <p:cNvPr id="4" name="Text Placeholder 3"/>
          <p:cNvSpPr>
            <a:spLocks noGrp="1"/>
          </p:cNvSpPr>
          <p:nvPr>
            <p:ph type="body" sz="quarter" idx="12"/>
          </p:nvPr>
        </p:nvSpPr>
        <p:spPr>
          <a:xfrm>
            <a:off x="555170" y="1790003"/>
            <a:ext cx="7695042" cy="473672"/>
          </a:xfrm>
        </p:spPr>
        <p:txBody>
          <a:bodyPr>
            <a:noAutofit/>
          </a:bodyPr>
          <a:lstStyle/>
          <a:p>
            <a:r>
              <a:rPr lang="en-US" sz="3600" dirty="0"/>
              <a:t>Agenda</a:t>
            </a:r>
          </a:p>
        </p:txBody>
      </p:sp>
    </p:spTree>
    <p:extLst>
      <p:ext uri="{BB962C8B-B14F-4D97-AF65-F5344CB8AC3E}">
        <p14:creationId xmlns:p14="http://schemas.microsoft.com/office/powerpoint/2010/main" val="4202580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2370841"/>
            <a:ext cx="7781052" cy="2116317"/>
          </a:xfrm>
        </p:spPr>
        <p:txBody>
          <a:bodyPr/>
          <a:lstStyle/>
          <a:p>
            <a:pPr marL="857250" indent="-857250">
              <a:buAutoNum type="romanUcPeriod" startAt="9"/>
              <a:tabLst>
                <a:tab pos="914400" algn="l"/>
              </a:tabLst>
            </a:pPr>
            <a:r>
              <a:rPr lang="en-US" sz="3600" b="1" dirty="0">
                <a:latin typeface="Orgon Slab Light" panose="02000503000000020004" pitchFamily="50" charset="0"/>
              </a:rPr>
              <a:t>New Business</a:t>
            </a:r>
            <a:br>
              <a:rPr lang="en-US" sz="3600" b="1" dirty="0">
                <a:latin typeface="Orgon Slab Light" panose="02000503000000020004" pitchFamily="50" charset="0"/>
              </a:rPr>
            </a:br>
            <a:r>
              <a:rPr lang="en-US" sz="3600" dirty="0">
                <a:solidFill>
                  <a:srgbClr val="003B49"/>
                </a:solidFill>
                <a:latin typeface="Orgon Slab Light" panose="02000503000000020004" pitchFamily="50" charset="0"/>
              </a:rPr>
              <a:t>A. Curricula Revisions for CEC Direct Admissions</a:t>
            </a:r>
          </a:p>
          <a:p>
            <a:pPr marL="857250" indent="-857250">
              <a:buAutoNum type="romanUcPeriod" startAt="9"/>
              <a:tabLst>
                <a:tab pos="914400" algn="l"/>
              </a:tabLst>
            </a:pPr>
            <a:endParaRPr lang="en-US" sz="3600" dirty="0">
              <a:solidFill>
                <a:srgbClr val="003B49"/>
              </a:solidFill>
              <a:latin typeface="Orgon Slab Light" panose="02000503000000020004" pitchFamily="50" charset="0"/>
            </a:endParaRPr>
          </a:p>
          <a:p>
            <a:pPr marL="0" indent="0">
              <a:buNone/>
              <a:tabLst>
                <a:tab pos="914400" algn="l"/>
              </a:tabLst>
            </a:pPr>
            <a:r>
              <a:rPr lang="en-US" sz="3600" dirty="0">
                <a:solidFill>
                  <a:srgbClr val="003B49"/>
                </a:solidFill>
                <a:latin typeface="Orgon Slab Light" panose="02000503000000020004" pitchFamily="50" charset="0"/>
              </a:rPr>
              <a:t>	B. RP&amp;A Referral: St. Louis 	Graduate Programs</a:t>
            </a:r>
          </a:p>
          <a:p>
            <a:pPr marL="400050" lvl="1" indent="0">
              <a:buNone/>
              <a:tabLst>
                <a:tab pos="914400" algn="l"/>
              </a:tabLst>
            </a:pPr>
            <a:r>
              <a:rPr lang="en-US" sz="3200" b="1" dirty="0">
                <a:solidFill>
                  <a:srgbClr val="000000"/>
                </a:solidFill>
                <a:latin typeface="Orgon Slab Light" panose="02000503000000020004" pitchFamily="50" charset="0"/>
              </a:rPr>
              <a:t>	</a:t>
            </a:r>
            <a:endParaRPr lang="en-US" sz="3600" b="1" dirty="0">
              <a:solidFill>
                <a:srgbClr val="000000"/>
              </a:solidFill>
              <a:latin typeface="Orgon Slab Light" panose="02000503000000020004" pitchFamily="50" charset="0"/>
            </a:endParaRPr>
          </a:p>
          <a:p>
            <a:pPr marL="514350" indent="-514350">
              <a:buAutoNum type="romanUcPeriod" startAt="5"/>
            </a:pPr>
            <a:endParaRPr lang="en-US" sz="3600" b="1" dirty="0">
              <a:solidFill>
                <a:srgbClr val="003B49"/>
              </a:solidFill>
              <a:latin typeface="Orgon Slab ExtraLight" panose="02000503000000020004" pitchFamily="50" charset="0"/>
            </a:endParaRPr>
          </a:p>
          <a:p>
            <a:endParaRPr lang="en-US" sz="3600" dirty="0"/>
          </a:p>
        </p:txBody>
      </p:sp>
      <p:sp>
        <p:nvSpPr>
          <p:cNvPr id="4" name="Text Placeholder 3"/>
          <p:cNvSpPr>
            <a:spLocks noGrp="1"/>
          </p:cNvSpPr>
          <p:nvPr>
            <p:ph type="body" sz="quarter" idx="12"/>
          </p:nvPr>
        </p:nvSpPr>
        <p:spPr>
          <a:xfrm>
            <a:off x="914400" y="1790003"/>
            <a:ext cx="7781052" cy="696720"/>
          </a:xfrm>
        </p:spPr>
        <p:txBody>
          <a:bodyPr/>
          <a:lstStyle/>
          <a:p>
            <a:r>
              <a:rPr lang="en-US" sz="3600" dirty="0">
                <a:latin typeface="Orgon Slab" panose="02000503000000020004" pitchFamily="50" charset="0"/>
              </a:rPr>
              <a:t>Agenda</a:t>
            </a:r>
          </a:p>
        </p:txBody>
      </p:sp>
      <p:sp>
        <p:nvSpPr>
          <p:cNvPr id="5" name="TextBox 4"/>
          <p:cNvSpPr txBox="1"/>
          <p:nvPr/>
        </p:nvSpPr>
        <p:spPr>
          <a:xfrm>
            <a:off x="8369559" y="6311387"/>
            <a:ext cx="437860" cy="276999"/>
          </a:xfrm>
          <a:prstGeom prst="rect">
            <a:avLst/>
          </a:prstGeom>
          <a:noFill/>
        </p:spPr>
        <p:txBody>
          <a:bodyPr wrap="square" rtlCol="0">
            <a:spAutoFit/>
          </a:bodyPr>
          <a:lstStyle>
            <a:defPPr>
              <a:defRPr lang="en-US"/>
            </a:defPPr>
            <a:lvl1pPr>
              <a:defRPr sz="1200">
                <a:solidFill>
                  <a:srgbClr val="003B49"/>
                </a:solidFill>
              </a:defRPr>
            </a:lvl1pPr>
          </a:lstStyle>
          <a:p>
            <a:fld id="{477D04EB-D600-4A5B-9F34-2ADF860BB5CA}" type="slidenum">
              <a:rPr lang="en-US">
                <a:solidFill>
                  <a:schemeClr val="tx1">
                    <a:tint val="75000"/>
                  </a:schemeClr>
                </a:solidFill>
              </a:rPr>
              <a:pPr/>
              <a:t>74</a:t>
            </a:fld>
            <a:endParaRPr lang="en-US" dirty="0">
              <a:solidFill>
                <a:schemeClr val="tx1">
                  <a:tint val="75000"/>
                </a:schemeClr>
              </a:solidFill>
            </a:endParaRPr>
          </a:p>
        </p:txBody>
      </p:sp>
    </p:spTree>
    <p:extLst>
      <p:ext uri="{BB962C8B-B14F-4D97-AF65-F5344CB8AC3E}">
        <p14:creationId xmlns:p14="http://schemas.microsoft.com/office/powerpoint/2010/main" val="29111550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2604973"/>
            <a:ext cx="7781052" cy="2116317"/>
          </a:xfrm>
        </p:spPr>
        <p:txBody>
          <a:bodyPr/>
          <a:lstStyle/>
          <a:p>
            <a:pPr marL="0" indent="0">
              <a:buNone/>
              <a:tabLst>
                <a:tab pos="914400" algn="l"/>
              </a:tabLst>
            </a:pPr>
            <a:r>
              <a:rPr lang="en-US" sz="3600" b="1" dirty="0">
                <a:latin typeface="Orgon Slab Light" panose="02000503000000020004" pitchFamily="50" charset="0"/>
              </a:rPr>
              <a:t>X. 	Adjourn</a:t>
            </a:r>
          </a:p>
          <a:p>
            <a:endParaRPr lang="en-US" sz="3600" b="1" dirty="0">
              <a:solidFill>
                <a:srgbClr val="003B49"/>
              </a:solidFill>
              <a:latin typeface="Orgon Slab Light" panose="02000503000000020004" pitchFamily="50" charset="0"/>
            </a:endParaRPr>
          </a:p>
          <a:p>
            <a:pPr marL="514350" indent="-514350">
              <a:buAutoNum type="romanUcPeriod" startAt="5"/>
            </a:pPr>
            <a:endParaRPr lang="en-US" sz="3600" b="1" dirty="0">
              <a:solidFill>
                <a:srgbClr val="003B49"/>
              </a:solidFill>
              <a:latin typeface="Orgon Slab ExtraLight" panose="02000503000000020004" pitchFamily="50" charset="0"/>
            </a:endParaRPr>
          </a:p>
          <a:p>
            <a:endParaRPr lang="en-US" sz="3600" dirty="0"/>
          </a:p>
        </p:txBody>
      </p:sp>
      <p:sp>
        <p:nvSpPr>
          <p:cNvPr id="4" name="Text Placeholder 3"/>
          <p:cNvSpPr>
            <a:spLocks noGrp="1"/>
          </p:cNvSpPr>
          <p:nvPr>
            <p:ph type="body" sz="quarter" idx="12"/>
          </p:nvPr>
        </p:nvSpPr>
        <p:spPr>
          <a:xfrm>
            <a:off x="914400" y="1790003"/>
            <a:ext cx="7781052" cy="696720"/>
          </a:xfrm>
        </p:spPr>
        <p:txBody>
          <a:bodyPr/>
          <a:lstStyle/>
          <a:p>
            <a:r>
              <a:rPr lang="en-US" sz="3600" dirty="0">
                <a:latin typeface="Orgon Slab" panose="02000503000000020004" pitchFamily="50" charset="0"/>
              </a:rPr>
              <a:t>Agenda</a:t>
            </a:r>
          </a:p>
        </p:txBody>
      </p:sp>
      <p:sp>
        <p:nvSpPr>
          <p:cNvPr id="5" name="TextBox 4"/>
          <p:cNvSpPr txBox="1"/>
          <p:nvPr/>
        </p:nvSpPr>
        <p:spPr>
          <a:xfrm>
            <a:off x="8369559" y="6311387"/>
            <a:ext cx="437860" cy="276999"/>
          </a:xfrm>
          <a:prstGeom prst="rect">
            <a:avLst/>
          </a:prstGeom>
          <a:noFill/>
        </p:spPr>
        <p:txBody>
          <a:bodyPr wrap="square" rtlCol="0">
            <a:spAutoFit/>
          </a:bodyPr>
          <a:lstStyle>
            <a:defPPr>
              <a:defRPr lang="en-US"/>
            </a:defPPr>
            <a:lvl1pPr>
              <a:defRPr sz="1200">
                <a:solidFill>
                  <a:srgbClr val="003B49"/>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77D04EB-D600-4A5B-9F34-2ADF860BB5CA}" type="slidenum">
              <a:rPr kumimoji="0" lang="en-US" sz="1200" b="0" i="0" u="none" strike="noStrike" kern="1200" cap="none" spc="0" normalizeH="0" baseline="0" noProof="0">
                <a:ln>
                  <a:noFill/>
                </a:ln>
                <a:solidFill>
                  <a:srgbClr val="33006F">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Tree>
    <p:extLst>
      <p:ext uri="{BB962C8B-B14F-4D97-AF65-F5344CB8AC3E}">
        <p14:creationId xmlns:p14="http://schemas.microsoft.com/office/powerpoint/2010/main" val="1308423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FDE2A4-3C78-447A-B359-F759DD1BB088}"/>
              </a:ext>
            </a:extLst>
          </p:cNvPr>
          <p:cNvSpPr>
            <a:spLocks noGrp="1"/>
          </p:cNvSpPr>
          <p:nvPr>
            <p:ph type="body" sz="quarter" idx="11"/>
          </p:nvPr>
        </p:nvSpPr>
        <p:spPr/>
        <p:txBody>
          <a:bodyPr>
            <a:normAutofit/>
          </a:bodyPr>
          <a:lstStyle/>
          <a:p>
            <a:r>
              <a:rPr lang="en-US" sz="2100" dirty="0"/>
              <a:t>Missouri Board of Curators meeting on campus 21 April 2022.</a:t>
            </a:r>
          </a:p>
          <a:p>
            <a:pPr lvl="1"/>
            <a:r>
              <a:rPr lang="en-US" sz="1800" dirty="0"/>
              <a:t>Faculty Senate organizing student luncheon with Curators</a:t>
            </a:r>
          </a:p>
          <a:p>
            <a:pPr lvl="1"/>
            <a:r>
              <a:rPr lang="en-US" sz="1800" dirty="0"/>
              <a:t>Planning underway for the event.</a:t>
            </a:r>
          </a:p>
          <a:p>
            <a:pPr lvl="1"/>
            <a:r>
              <a:rPr lang="en-US" sz="1800" dirty="0"/>
              <a:t>Faculty Senate officers will be reaching out to Departments (and Senators) to identify candidate students. </a:t>
            </a:r>
          </a:p>
        </p:txBody>
      </p:sp>
      <p:sp>
        <p:nvSpPr>
          <p:cNvPr id="3" name="Text Placeholder 2">
            <a:extLst>
              <a:ext uri="{FF2B5EF4-FFF2-40B4-BE49-F238E27FC236}">
                <a16:creationId xmlns:a16="http://schemas.microsoft.com/office/drawing/2014/main" id="{A16A4D66-EF15-4C0D-9FA1-FF9A32E459EA}"/>
              </a:ext>
            </a:extLst>
          </p:cNvPr>
          <p:cNvSpPr>
            <a:spLocks noGrp="1"/>
          </p:cNvSpPr>
          <p:nvPr>
            <p:ph type="body" sz="quarter" idx="10"/>
          </p:nvPr>
        </p:nvSpPr>
        <p:spPr>
          <a:xfrm>
            <a:off x="213402" y="1246526"/>
            <a:ext cx="8370643" cy="345016"/>
          </a:xfrm>
        </p:spPr>
        <p:txBody>
          <a:bodyPr>
            <a:normAutofit fontScale="85000" lnSpcReduction="20000"/>
          </a:bodyPr>
          <a:lstStyle/>
          <a:p>
            <a:r>
              <a:rPr lang="en-US" dirty="0"/>
              <a:t>President’s Report: S&amp;T Campus</a:t>
            </a:r>
          </a:p>
          <a:p>
            <a:endParaRPr lang="en-US" dirty="0"/>
          </a:p>
        </p:txBody>
      </p:sp>
    </p:spTree>
    <p:extLst>
      <p:ext uri="{BB962C8B-B14F-4D97-AF65-F5344CB8AC3E}">
        <p14:creationId xmlns:p14="http://schemas.microsoft.com/office/powerpoint/2010/main" val="3149485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FDE2A4-3C78-447A-B359-F759DD1BB088}"/>
              </a:ext>
            </a:extLst>
          </p:cNvPr>
          <p:cNvSpPr>
            <a:spLocks noGrp="1"/>
          </p:cNvSpPr>
          <p:nvPr>
            <p:ph type="body" sz="quarter" idx="11"/>
          </p:nvPr>
        </p:nvSpPr>
        <p:spPr>
          <a:xfrm>
            <a:off x="659305" y="2159795"/>
            <a:ext cx="8196210" cy="3451680"/>
          </a:xfrm>
        </p:spPr>
        <p:txBody>
          <a:bodyPr>
            <a:normAutofit/>
          </a:bodyPr>
          <a:lstStyle/>
          <a:p>
            <a:r>
              <a:rPr lang="en-US" sz="2250" dirty="0"/>
              <a:t>Ad-Hoc Committee on Assessment of Campus Climate</a:t>
            </a:r>
            <a:endParaRPr lang="en-US" sz="2550" dirty="0"/>
          </a:p>
          <a:p>
            <a:pPr lvl="1"/>
            <a:r>
              <a:rPr lang="en-US" sz="1800" dirty="0"/>
              <a:t>Draft survey and summary description prepared</a:t>
            </a:r>
          </a:p>
          <a:p>
            <a:pPr lvl="1"/>
            <a:r>
              <a:rPr lang="en-US" sz="1800" dirty="0"/>
              <a:t>Review underway within the Committee</a:t>
            </a:r>
          </a:p>
          <a:p>
            <a:pPr lvl="1"/>
            <a:r>
              <a:rPr lang="en-US" sz="1800" dirty="0"/>
              <a:t>Endorsement will be sought from Staff Council and Faculty Senate Personnel Committee.</a:t>
            </a:r>
          </a:p>
          <a:p>
            <a:pPr lvl="1"/>
            <a:r>
              <a:rPr lang="en-US" sz="1800" dirty="0"/>
              <a:t>24 March 2022 Faculty Senate Meeting: Personnel Committee expected to bring to Senate body for endorsement.</a:t>
            </a:r>
          </a:p>
          <a:p>
            <a:r>
              <a:rPr lang="en-US" sz="2100" dirty="0"/>
              <a:t>Special topic calendar confirmed</a:t>
            </a:r>
          </a:p>
          <a:p>
            <a:pPr lvl="1"/>
            <a:r>
              <a:rPr lang="en-US" sz="1800" dirty="0"/>
              <a:t>February: FY 2023 Budget and Priorities (A. O’Neil).</a:t>
            </a:r>
          </a:p>
          <a:p>
            <a:pPr lvl="1"/>
            <a:r>
              <a:rPr lang="en-US" sz="1800" dirty="0"/>
              <a:t>March: Graduate student initiatives (C. Tsatsoulis)</a:t>
            </a:r>
          </a:p>
          <a:p>
            <a:pPr lvl="1"/>
            <a:r>
              <a:rPr lang="en-US" sz="1800" dirty="0"/>
              <a:t>June: Carnegie R1 and campus initiatives (M. Dehghani)</a:t>
            </a:r>
          </a:p>
          <a:p>
            <a:pPr marL="0" indent="0">
              <a:buNone/>
            </a:pPr>
            <a:endParaRPr lang="en-US" sz="2100" dirty="0"/>
          </a:p>
        </p:txBody>
      </p:sp>
      <p:sp>
        <p:nvSpPr>
          <p:cNvPr id="3" name="Text Placeholder 2">
            <a:extLst>
              <a:ext uri="{FF2B5EF4-FFF2-40B4-BE49-F238E27FC236}">
                <a16:creationId xmlns:a16="http://schemas.microsoft.com/office/drawing/2014/main" id="{A16A4D66-EF15-4C0D-9FA1-FF9A32E459EA}"/>
              </a:ext>
            </a:extLst>
          </p:cNvPr>
          <p:cNvSpPr>
            <a:spLocks noGrp="1"/>
          </p:cNvSpPr>
          <p:nvPr>
            <p:ph type="body" sz="quarter" idx="10"/>
          </p:nvPr>
        </p:nvSpPr>
        <p:spPr>
          <a:xfrm>
            <a:off x="213402" y="1246526"/>
            <a:ext cx="8370643" cy="345016"/>
          </a:xfrm>
        </p:spPr>
        <p:txBody>
          <a:bodyPr>
            <a:normAutofit fontScale="85000" lnSpcReduction="20000"/>
          </a:bodyPr>
          <a:lstStyle/>
          <a:p>
            <a:r>
              <a:rPr lang="en-US" dirty="0"/>
              <a:t>President’s Report: Faculty Senate</a:t>
            </a:r>
          </a:p>
          <a:p>
            <a:endParaRPr lang="en-US" dirty="0"/>
          </a:p>
        </p:txBody>
      </p:sp>
    </p:spTree>
    <p:extLst>
      <p:ext uri="{BB962C8B-B14F-4D97-AF65-F5344CB8AC3E}">
        <p14:creationId xmlns:p14="http://schemas.microsoft.com/office/powerpoint/2010/main" val="3232603783"/>
      </p:ext>
    </p:extLst>
  </p:cSld>
  <p:clrMapOvr>
    <a:masterClrMapping/>
  </p:clrMapOvr>
</p:sld>
</file>

<file path=ppt/theme/theme1.xml><?xml version="1.0" encoding="utf-8"?>
<a:theme xmlns:a="http://schemas.openxmlformats.org/drawingml/2006/main" name="1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SandT-Option A">
  <a:themeElements>
    <a:clrScheme name="SandT2018">
      <a:dk1>
        <a:srgbClr val="000000"/>
      </a:dk1>
      <a:lt1>
        <a:srgbClr val="FFFFFF"/>
      </a:lt1>
      <a:dk2>
        <a:srgbClr val="DCE3E3"/>
      </a:dk2>
      <a:lt2>
        <a:srgbClr val="636669"/>
      </a:lt2>
      <a:accent1>
        <a:srgbClr val="007933"/>
      </a:accent1>
      <a:accent2>
        <a:srgbClr val="003B49"/>
      </a:accent2>
      <a:accent3>
        <a:srgbClr val="2CCCD3"/>
      </a:accent3>
      <a:accent4>
        <a:srgbClr val="E87722"/>
      </a:accent4>
      <a:accent5>
        <a:srgbClr val="DAAA00"/>
      </a:accent5>
      <a:accent6>
        <a:srgbClr val="78BE20"/>
      </a:accent6>
      <a:hlink>
        <a:srgbClr val="003B49"/>
      </a:hlink>
      <a:folHlink>
        <a:srgbClr val="7D613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mpleGreen16x9" id="{31EDC70C-A0A6-453C-8919-52310EEE4DA3}" vid="{777ACB0D-E0F4-42F6-BEE5-AB7C7005C05E}"/>
    </a:ext>
  </a:extLst>
</a:theme>
</file>

<file path=ppt/theme/theme14.xml><?xml version="1.0" encoding="utf-8"?>
<a:theme xmlns:a="http://schemas.openxmlformats.org/drawingml/2006/main" name="10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50th-Modern">
  <a:themeElements>
    <a:clrScheme name="SandT2018">
      <a:dk1>
        <a:srgbClr val="000000"/>
      </a:dk1>
      <a:lt1>
        <a:srgbClr val="FFFFFF"/>
      </a:lt1>
      <a:dk2>
        <a:srgbClr val="DCE3E3"/>
      </a:dk2>
      <a:lt2>
        <a:srgbClr val="636669"/>
      </a:lt2>
      <a:accent1>
        <a:srgbClr val="007933"/>
      </a:accent1>
      <a:accent2>
        <a:srgbClr val="003B49"/>
      </a:accent2>
      <a:accent3>
        <a:srgbClr val="2CCCD3"/>
      </a:accent3>
      <a:accent4>
        <a:srgbClr val="E87722"/>
      </a:accent4>
      <a:accent5>
        <a:srgbClr val="DAAA00"/>
      </a:accent5>
      <a:accent6>
        <a:srgbClr val="78BE20"/>
      </a:accent6>
      <a:hlink>
        <a:srgbClr val="003B49"/>
      </a:hlink>
      <a:folHlink>
        <a:srgbClr val="7D613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mpleGreen16x9" id="{31EDC70C-A0A6-453C-8919-52310EEE4DA3}" vid="{518641A1-C872-4586-8C07-E8497545EC21}"/>
    </a:ext>
  </a:extLst>
</a:theme>
</file>

<file path=ppt/theme/theme16.xml><?xml version="1.0" encoding="utf-8"?>
<a:theme xmlns:a="http://schemas.openxmlformats.org/drawingml/2006/main" name="2_SandT-Option A">
  <a:themeElements>
    <a:clrScheme name="SandT2018">
      <a:dk1>
        <a:srgbClr val="000000"/>
      </a:dk1>
      <a:lt1>
        <a:srgbClr val="FFFFFF"/>
      </a:lt1>
      <a:dk2>
        <a:srgbClr val="DCE3E3"/>
      </a:dk2>
      <a:lt2>
        <a:srgbClr val="636669"/>
      </a:lt2>
      <a:accent1>
        <a:srgbClr val="007933"/>
      </a:accent1>
      <a:accent2>
        <a:srgbClr val="003B49"/>
      </a:accent2>
      <a:accent3>
        <a:srgbClr val="2CCCD3"/>
      </a:accent3>
      <a:accent4>
        <a:srgbClr val="E87722"/>
      </a:accent4>
      <a:accent5>
        <a:srgbClr val="DAAA00"/>
      </a:accent5>
      <a:accent6>
        <a:srgbClr val="78BE20"/>
      </a:accent6>
      <a:hlink>
        <a:srgbClr val="003B49"/>
      </a:hlink>
      <a:folHlink>
        <a:srgbClr val="7D613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11121 Faculty Senate Chancellor Report" id="{57A06184-AFAF-4AF3-BC36-7769E5B512E6}" vid="{70CDE4D9-A1FD-4000-804C-3D7F033F82FE}"/>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_SandT-Option A">
  <a:themeElements>
    <a:clrScheme name="SandT2018">
      <a:dk1>
        <a:srgbClr val="000000"/>
      </a:dk1>
      <a:lt1>
        <a:srgbClr val="FFFFFF"/>
      </a:lt1>
      <a:dk2>
        <a:srgbClr val="DCE3E3"/>
      </a:dk2>
      <a:lt2>
        <a:srgbClr val="636669"/>
      </a:lt2>
      <a:accent1>
        <a:srgbClr val="007933"/>
      </a:accent1>
      <a:accent2>
        <a:srgbClr val="003B49"/>
      </a:accent2>
      <a:accent3>
        <a:srgbClr val="2CCCD3"/>
      </a:accent3>
      <a:accent4>
        <a:srgbClr val="E87722"/>
      </a:accent4>
      <a:accent5>
        <a:srgbClr val="DAAA00"/>
      </a:accent5>
      <a:accent6>
        <a:srgbClr val="78BE20"/>
      </a:accent6>
      <a:hlink>
        <a:srgbClr val="003B49"/>
      </a:hlink>
      <a:folHlink>
        <a:srgbClr val="7D613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I Board Dehghani Nov 2021 - new PPT template" id="{801908E0-85D8-4B8A-9347-A4FA4AE69D4E}" vid="{82EEBF25-7F8D-4F2C-8A3D-6ECC1AEC27C1}"/>
    </a:ext>
  </a:extLst>
</a:theme>
</file>

<file path=ppt/theme/theme1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3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rgon_slab_16x9.pptx" id="{C6C56743-1A2C-409A-987B-98533324C665}" vid="{251781DE-715D-4CAA-A302-669C6AA33B45}"/>
    </a:ext>
  </a:extLst>
</a:theme>
</file>

<file path=ppt/theme/theme6.xml><?xml version="1.0" encoding="utf-8"?>
<a:theme xmlns:a="http://schemas.openxmlformats.org/drawingml/2006/main" name="14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rgon_slab_16x9.pptx" id="{C6C56743-1A2C-409A-987B-98533324C665}" vid="{5604960E-3091-4605-8AE2-1F0C125F8078}"/>
    </a:ext>
  </a:extLst>
</a:theme>
</file>

<file path=ppt/theme/theme7.xml><?xml version="1.0" encoding="utf-8"?>
<a:theme xmlns:a="http://schemas.openxmlformats.org/drawingml/2006/main" name="27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Custom Design">
  <a:themeElements>
    <a:clrScheme name="MDD">
      <a:dk1>
        <a:srgbClr val="509E2F"/>
      </a:dk1>
      <a:lt1>
        <a:srgbClr val="B2B4B2"/>
      </a:lt1>
      <a:dk2>
        <a:srgbClr val="509E6F"/>
      </a:dk2>
      <a:lt2>
        <a:srgbClr val="FFFFFF"/>
      </a:lt2>
      <a:accent1>
        <a:srgbClr val="78BE20"/>
      </a:accent1>
      <a:accent2>
        <a:srgbClr val="003B49"/>
      </a:accent2>
      <a:accent3>
        <a:srgbClr val="FDDA24"/>
      </a:accent3>
      <a:accent4>
        <a:srgbClr val="E87722"/>
      </a:accent4>
      <a:accent5>
        <a:srgbClr val="2DCCD3"/>
      </a:accent5>
      <a:accent6>
        <a:srgbClr val="005F83"/>
      </a:accent6>
      <a:hlink>
        <a:srgbClr val="2BC3C9"/>
      </a:hlink>
      <a:folHlink>
        <a:srgbClr val="E0621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hapter 7" id="{7F27FF92-48DB-D842-B6D0-BC8FEB1C3911}" vid="{BE78C99F-3AA0-9043-9F9A-B350534D1F5A}"/>
    </a:ext>
  </a:extLst>
</a:theme>
</file>

<file path=docProps/app.xml><?xml version="1.0" encoding="utf-8"?>
<Properties xmlns="http://schemas.openxmlformats.org/officeDocument/2006/extended-properties" xmlns:vt="http://schemas.openxmlformats.org/officeDocument/2006/docPropsVTypes">
  <Template/>
  <TotalTime>19701</TotalTime>
  <Words>4149</Words>
  <Application>Microsoft Office PowerPoint</Application>
  <PresentationFormat>On-screen Show (4:3)</PresentationFormat>
  <Paragraphs>667</Paragraphs>
  <Slides>75</Slides>
  <Notes>46</Notes>
  <HiddenSlides>0</HiddenSlides>
  <MMClips>0</MMClips>
  <ScaleCrop>false</ScaleCrop>
  <HeadingPairs>
    <vt:vector size="6" baseType="variant">
      <vt:variant>
        <vt:lpstr>Fonts Used</vt:lpstr>
      </vt:variant>
      <vt:variant>
        <vt:i4>17</vt:i4>
      </vt:variant>
      <vt:variant>
        <vt:lpstr>Theme</vt:lpstr>
      </vt:variant>
      <vt:variant>
        <vt:i4>19</vt:i4>
      </vt:variant>
      <vt:variant>
        <vt:lpstr>Slide Titles</vt:lpstr>
      </vt:variant>
      <vt:variant>
        <vt:i4>75</vt:i4>
      </vt:variant>
    </vt:vector>
  </HeadingPairs>
  <TitlesOfParts>
    <vt:vector size="111" baseType="lpstr">
      <vt:lpstr>.Hiragino Kaku Gothic Interface W3</vt:lpstr>
      <vt:lpstr>Arial</vt:lpstr>
      <vt:lpstr>ArialMT</vt:lpstr>
      <vt:lpstr>Calibri</vt:lpstr>
      <vt:lpstr>Calibri Light</vt:lpstr>
      <vt:lpstr>Calibri-Bold</vt:lpstr>
      <vt:lpstr>Cambria</vt:lpstr>
      <vt:lpstr>Encode Sans Normal Black</vt:lpstr>
      <vt:lpstr>Lucida Grande</vt:lpstr>
      <vt:lpstr>Orgon Slab</vt:lpstr>
      <vt:lpstr>Orgon Slab ExtraLight</vt:lpstr>
      <vt:lpstr>Orgon Slab Light</vt:lpstr>
      <vt:lpstr>Orgon Slab Medium</vt:lpstr>
      <vt:lpstr>System Font Regular</vt:lpstr>
      <vt:lpstr>Times New Roman</vt:lpstr>
      <vt:lpstr>Tungsten Semibold</vt:lpstr>
      <vt:lpstr>Wingdings</vt:lpstr>
      <vt:lpstr>1_Custom Design</vt:lpstr>
      <vt:lpstr>3_Custom Design</vt:lpstr>
      <vt:lpstr>2_Custom Design</vt:lpstr>
      <vt:lpstr>4_Custom Design</vt:lpstr>
      <vt:lpstr>13_Custom Design</vt:lpstr>
      <vt:lpstr>14_Custom Design</vt:lpstr>
      <vt:lpstr>27_Custom Design</vt:lpstr>
      <vt:lpstr>5_Custom Design</vt:lpstr>
      <vt:lpstr>6_Custom Design</vt:lpstr>
      <vt:lpstr>7_Custom Design</vt:lpstr>
      <vt:lpstr>8_Custom Design</vt:lpstr>
      <vt:lpstr>9_Custom Design</vt:lpstr>
      <vt:lpstr>1_SandT-Option A</vt:lpstr>
      <vt:lpstr>10_Custom Design</vt:lpstr>
      <vt:lpstr>150th-Modern</vt:lpstr>
      <vt:lpstr>2_SandT-Option A</vt:lpstr>
      <vt:lpstr>Office Theme</vt:lpstr>
      <vt:lpstr>3_SandT-Option 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Proposed Missouri Protoplex® will elevate S&amp;T’s standing as a national leader in manufacturing engineering, stimulate economy. </vt:lpstr>
      <vt:lpstr>The MME is a network of companies, educational partners and government partners that will benefit the entire state. </vt:lpstr>
      <vt:lpstr>Thank you! Questions?</vt:lpstr>
      <vt:lpstr>PowerPoint Presentation</vt:lpstr>
      <vt:lpstr>Academic Affairs Update</vt:lpstr>
      <vt:lpstr>Recognizing Support for Women on campus</vt:lpstr>
      <vt:lpstr>Ignition Grants for Sustainable Educational Transformation</vt:lpstr>
      <vt:lpstr>Faculty Searches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Tree Analogy</vt:lpstr>
      <vt:lpstr>Funds: Colors of Money  </vt:lpstr>
      <vt:lpstr>Funding Sources</vt:lpstr>
      <vt:lpstr>Operations Fund Sources  $186.6 million</vt:lpstr>
      <vt:lpstr>Change in Operating Funding Sources</vt:lpstr>
      <vt:lpstr>Funding per Student FTE</vt:lpstr>
      <vt:lpstr>FY2021 State Appropriations for Higher Ed Per $1,000 in Personal Income  </vt:lpstr>
      <vt:lpstr>Higher Education is a large portion of the discretionary budget</vt:lpstr>
      <vt:lpstr>Financial update – FY22</vt:lpstr>
      <vt:lpstr>FY23 – Revenue assumptions</vt:lpstr>
      <vt:lpstr>FY23 – Expense side challenges</vt:lpstr>
      <vt:lpstr>FY23 – Planning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Bradley Way/Roundabout = $530K</vt:lpstr>
      <vt:lpstr>O, Christmas Tree</vt:lpstr>
      <vt:lpstr>Budget = negligible change</vt:lpstr>
      <vt:lpstr>Budget = negligible change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House, Misty M.</cp:lastModifiedBy>
  <cp:revision>486</cp:revision>
  <cp:lastPrinted>2021-01-28T18:57:52Z</cp:lastPrinted>
  <dcterms:created xsi:type="dcterms:W3CDTF">2014-10-14T00:51:43Z</dcterms:created>
  <dcterms:modified xsi:type="dcterms:W3CDTF">2022-02-23T14:28:11Z</dcterms:modified>
</cp:coreProperties>
</file>