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8.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9.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20.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88" r:id="rId2"/>
    <p:sldMasterId id="2147484211" r:id="rId3"/>
    <p:sldMasterId id="2147484221" r:id="rId4"/>
    <p:sldMasterId id="2147484344" r:id="rId5"/>
    <p:sldMasterId id="2147484349" r:id="rId6"/>
    <p:sldMasterId id="2147484372" r:id="rId7"/>
    <p:sldMasterId id="2147484375" r:id="rId8"/>
    <p:sldMasterId id="2147484400" r:id="rId9"/>
    <p:sldMasterId id="2147484404" r:id="rId10"/>
    <p:sldMasterId id="2147484423" r:id="rId11"/>
    <p:sldMasterId id="2147484441" r:id="rId12"/>
    <p:sldMasterId id="2147484446" r:id="rId13"/>
    <p:sldMasterId id="2147484460" r:id="rId14"/>
    <p:sldMasterId id="2147484465" r:id="rId15"/>
    <p:sldMasterId id="2147484491" r:id="rId16"/>
    <p:sldMasterId id="2147484518" r:id="rId17"/>
    <p:sldMasterId id="2147484534" r:id="rId18"/>
    <p:sldMasterId id="2147484547" r:id="rId19"/>
    <p:sldMasterId id="2147484566" r:id="rId20"/>
    <p:sldMasterId id="2147484579" r:id="rId21"/>
  </p:sldMasterIdLst>
  <p:notesMasterIdLst>
    <p:notesMasterId r:id="rId101"/>
  </p:notesMasterIdLst>
  <p:handoutMasterIdLst>
    <p:handoutMasterId r:id="rId102"/>
  </p:handoutMasterIdLst>
  <p:sldIdLst>
    <p:sldId id="259" r:id="rId22"/>
    <p:sldId id="599" r:id="rId23"/>
    <p:sldId id="1382" r:id="rId24"/>
    <p:sldId id="531" r:id="rId25"/>
    <p:sldId id="266" r:id="rId26"/>
    <p:sldId id="574" r:id="rId27"/>
    <p:sldId id="1406" r:id="rId28"/>
    <p:sldId id="1407" r:id="rId29"/>
    <p:sldId id="413" r:id="rId30"/>
    <p:sldId id="414" r:id="rId31"/>
    <p:sldId id="415" r:id="rId32"/>
    <p:sldId id="416" r:id="rId33"/>
    <p:sldId id="330" r:id="rId34"/>
    <p:sldId id="257" r:id="rId35"/>
    <p:sldId id="260" r:id="rId36"/>
    <p:sldId id="798" r:id="rId37"/>
    <p:sldId id="799" r:id="rId38"/>
    <p:sldId id="765" r:id="rId39"/>
    <p:sldId id="805" r:id="rId40"/>
    <p:sldId id="792" r:id="rId41"/>
    <p:sldId id="1408" r:id="rId42"/>
    <p:sldId id="1409" r:id="rId43"/>
    <p:sldId id="524" r:id="rId44"/>
    <p:sldId id="1410" r:id="rId45"/>
    <p:sldId id="1411" r:id="rId46"/>
    <p:sldId id="1412" r:id="rId47"/>
    <p:sldId id="1413" r:id="rId48"/>
    <p:sldId id="326" r:id="rId49"/>
    <p:sldId id="1387" r:id="rId50"/>
    <p:sldId id="372" r:id="rId51"/>
    <p:sldId id="595" r:id="rId52"/>
    <p:sldId id="601" r:id="rId53"/>
    <p:sldId id="1388" r:id="rId54"/>
    <p:sldId id="1389" r:id="rId55"/>
    <p:sldId id="1390" r:id="rId56"/>
    <p:sldId id="1391" r:id="rId57"/>
    <p:sldId id="1392" r:id="rId58"/>
    <p:sldId id="1393" r:id="rId59"/>
    <p:sldId id="1394" r:id="rId60"/>
    <p:sldId id="272" r:id="rId61"/>
    <p:sldId id="273" r:id="rId62"/>
    <p:sldId id="274" r:id="rId63"/>
    <p:sldId id="525" r:id="rId64"/>
    <p:sldId id="380" r:id="rId65"/>
    <p:sldId id="411" r:id="rId66"/>
    <p:sldId id="410" r:id="rId67"/>
    <p:sldId id="625" r:id="rId68"/>
    <p:sldId id="596" r:id="rId69"/>
    <p:sldId id="261" r:id="rId70"/>
    <p:sldId id="608" r:id="rId71"/>
    <p:sldId id="263" r:id="rId72"/>
    <p:sldId id="607" r:id="rId73"/>
    <p:sldId id="576" r:id="rId74"/>
    <p:sldId id="412" r:id="rId75"/>
    <p:sldId id="1383" r:id="rId76"/>
    <p:sldId id="264" r:id="rId77"/>
    <p:sldId id="325" r:id="rId78"/>
    <p:sldId id="324" r:id="rId79"/>
    <p:sldId id="1402" r:id="rId80"/>
    <p:sldId id="332" r:id="rId81"/>
    <p:sldId id="258" r:id="rId82"/>
    <p:sldId id="1403" r:id="rId83"/>
    <p:sldId id="334" r:id="rId84"/>
    <p:sldId id="337" r:id="rId85"/>
    <p:sldId id="338" r:id="rId86"/>
    <p:sldId id="341" r:id="rId87"/>
    <p:sldId id="339" r:id="rId88"/>
    <p:sldId id="556" r:id="rId89"/>
    <p:sldId id="1414" r:id="rId90"/>
    <p:sldId id="1415" r:id="rId91"/>
    <p:sldId id="1416" r:id="rId92"/>
    <p:sldId id="1417" r:id="rId93"/>
    <p:sldId id="1418" r:id="rId94"/>
    <p:sldId id="262" r:id="rId95"/>
    <p:sldId id="1419" r:id="rId96"/>
    <p:sldId id="1420" r:id="rId97"/>
    <p:sldId id="265" r:id="rId98"/>
    <p:sldId id="555" r:id="rId99"/>
    <p:sldId id="624" r:id="rId10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49"/>
    <a:srgbClr val="000000"/>
    <a:srgbClr val="509E2F"/>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586" autoAdjust="0"/>
  </p:normalViewPr>
  <p:slideViewPr>
    <p:cSldViewPr snapToGrid="0" snapToObjects="1" showGuides="1">
      <p:cViewPr varScale="1">
        <p:scale>
          <a:sx n="108" d="100"/>
          <a:sy n="108" d="100"/>
        </p:scale>
        <p:origin x="1752" y="96"/>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80" Type="http://schemas.openxmlformats.org/officeDocument/2006/relationships/slide" Target="slides/slide59.xml"/><Relationship Id="rId85" Type="http://schemas.openxmlformats.org/officeDocument/2006/relationships/slide" Target="slides/slide6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2.xml"/><Relationship Id="rId38" Type="http://schemas.openxmlformats.org/officeDocument/2006/relationships/slide" Target="slides/slide17.xml"/><Relationship Id="rId59" Type="http://schemas.openxmlformats.org/officeDocument/2006/relationships/slide" Target="slides/slide38.xml"/><Relationship Id="rId103"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slideMaster" Target="slideMasters/slideMaster3.xml"/><Relationship Id="rId25" Type="http://schemas.openxmlformats.org/officeDocument/2006/relationships/slide" Target="slides/slide4.xml"/><Relationship Id="rId46" Type="http://schemas.openxmlformats.org/officeDocument/2006/relationships/slide" Target="slides/slide25.xml"/><Relationship Id="rId67"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3/28/2022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3/28/2022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dirty="0"/>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3246EE-DFBD-43EC-BFCD-396B10153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55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23</a:t>
            </a:fld>
            <a:endParaRPr lang="en-US" dirty="0"/>
          </a:p>
        </p:txBody>
      </p:sp>
    </p:spTree>
    <p:extLst>
      <p:ext uri="{BB962C8B-B14F-4D97-AF65-F5344CB8AC3E}">
        <p14:creationId xmlns:p14="http://schemas.microsoft.com/office/powerpoint/2010/main" val="13818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28</a:t>
            </a:fld>
            <a:endParaRPr lang="en-US" dirty="0"/>
          </a:p>
        </p:txBody>
      </p:sp>
    </p:spTree>
    <p:extLst>
      <p:ext uri="{BB962C8B-B14F-4D97-AF65-F5344CB8AC3E}">
        <p14:creationId xmlns:p14="http://schemas.microsoft.com/office/powerpoint/2010/main" val="1700549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30</a:t>
            </a:fld>
            <a:endParaRPr lang="en-US" dirty="0"/>
          </a:p>
        </p:txBody>
      </p:sp>
    </p:spTree>
    <p:extLst>
      <p:ext uri="{BB962C8B-B14F-4D97-AF65-F5344CB8AC3E}">
        <p14:creationId xmlns:p14="http://schemas.microsoft.com/office/powerpoint/2010/main" val="362989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31</a:t>
            </a:fld>
            <a:endParaRPr lang="en-US" dirty="0"/>
          </a:p>
        </p:txBody>
      </p:sp>
    </p:spTree>
    <p:extLst>
      <p:ext uri="{BB962C8B-B14F-4D97-AF65-F5344CB8AC3E}">
        <p14:creationId xmlns:p14="http://schemas.microsoft.com/office/powerpoint/2010/main" val="3856779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32</a:t>
            </a:fld>
            <a:endParaRPr lang="en-US" dirty="0"/>
          </a:p>
        </p:txBody>
      </p:sp>
    </p:spTree>
    <p:extLst>
      <p:ext uri="{BB962C8B-B14F-4D97-AF65-F5344CB8AC3E}">
        <p14:creationId xmlns:p14="http://schemas.microsoft.com/office/powerpoint/2010/main" val="349298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43</a:t>
            </a:fld>
            <a:endParaRPr lang="en-US" dirty="0"/>
          </a:p>
        </p:txBody>
      </p:sp>
    </p:spTree>
    <p:extLst>
      <p:ext uri="{BB962C8B-B14F-4D97-AF65-F5344CB8AC3E}">
        <p14:creationId xmlns:p14="http://schemas.microsoft.com/office/powerpoint/2010/main" val="101099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667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47</a:t>
            </a:fld>
            <a:endParaRPr lang="en-US" dirty="0"/>
          </a:p>
        </p:txBody>
      </p:sp>
    </p:spTree>
    <p:extLst>
      <p:ext uri="{BB962C8B-B14F-4D97-AF65-F5344CB8AC3E}">
        <p14:creationId xmlns:p14="http://schemas.microsoft.com/office/powerpoint/2010/main" val="58524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3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76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6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844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165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045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53</a:t>
            </a:fld>
            <a:endParaRPr lang="en-US" dirty="0"/>
          </a:p>
        </p:txBody>
      </p:sp>
    </p:spTree>
    <p:extLst>
      <p:ext uri="{BB962C8B-B14F-4D97-AF65-F5344CB8AC3E}">
        <p14:creationId xmlns:p14="http://schemas.microsoft.com/office/powerpoint/2010/main" val="2647417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388E3E53-C1FF-4D03-B3F2-95E2E72038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484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010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29AAD-2604-425D-8AED-EE375207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673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68</a:t>
            </a:fld>
            <a:endParaRPr lang="en-US" dirty="0"/>
          </a:p>
        </p:txBody>
      </p:sp>
    </p:spTree>
    <p:extLst>
      <p:ext uri="{BB962C8B-B14F-4D97-AF65-F5344CB8AC3E}">
        <p14:creationId xmlns:p14="http://schemas.microsoft.com/office/powerpoint/2010/main" val="2213885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3" name="Google Shape;25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22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8" name="Google Shape;258;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3" name="Google Shape;263;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8" name="Google Shape;268;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943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64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4</a:t>
            </a:fld>
            <a:endParaRPr lang="en-US" dirty="0"/>
          </a:p>
        </p:txBody>
      </p:sp>
    </p:spTree>
    <p:extLst>
      <p:ext uri="{BB962C8B-B14F-4D97-AF65-F5344CB8AC3E}">
        <p14:creationId xmlns:p14="http://schemas.microsoft.com/office/powerpoint/2010/main" val="681656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5</a:t>
            </a:fld>
            <a:endParaRPr lang="en-US" dirty="0"/>
          </a:p>
        </p:txBody>
      </p:sp>
    </p:spTree>
    <p:extLst>
      <p:ext uri="{BB962C8B-B14F-4D97-AF65-F5344CB8AC3E}">
        <p14:creationId xmlns:p14="http://schemas.microsoft.com/office/powerpoint/2010/main" val="210600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6</a:t>
            </a:fld>
            <a:endParaRPr lang="en-US" dirty="0"/>
          </a:p>
        </p:txBody>
      </p:sp>
    </p:spTree>
    <p:extLst>
      <p:ext uri="{BB962C8B-B14F-4D97-AF65-F5344CB8AC3E}">
        <p14:creationId xmlns:p14="http://schemas.microsoft.com/office/powerpoint/2010/main" val="367642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388E3E53-C1FF-4D03-B3F2-95E2E72038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484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13</a:t>
            </a:fld>
            <a:endParaRPr lang="en-US" dirty="0"/>
          </a:p>
        </p:txBody>
      </p:sp>
    </p:spTree>
    <p:extLst>
      <p:ext uri="{BB962C8B-B14F-4D97-AF65-F5344CB8AC3E}">
        <p14:creationId xmlns:p14="http://schemas.microsoft.com/office/powerpoint/2010/main" val="2161835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3246EE-DFBD-43EC-BFCD-396B10153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498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8.xml"/><Relationship Id="rId4" Type="http://schemas.openxmlformats.org/officeDocument/2006/relationships/image" Target="../media/image11.emf"/></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1" y="3042961"/>
            <a:ext cx="8021637" cy="3416457"/>
          </a:xfrm>
          <a:prstGeom prst="rect">
            <a:avLst/>
          </a:prstGeom>
        </p:spPr>
        <p:txBody>
          <a:bodyPr>
            <a:normAutofit/>
          </a:bodyPr>
          <a:lstStyle>
            <a:lvl1pPr marL="0" indent="0">
              <a:buNone/>
              <a:defRPr sz="18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348411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aseline="0">
                <a:latin typeface="Cambria" panose="02040503050406030204" pitchFamily="18"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1"/>
            <a:ext cx="4629150" cy="4873625"/>
          </a:xfrm>
        </p:spPr>
        <p:txBody>
          <a:bodyPr anchor="t"/>
          <a:lstStyle>
            <a:lvl1pPr marL="0" indent="0">
              <a:buNone/>
              <a:defRPr sz="2400" baseline="0">
                <a:latin typeface="Cambria" panose="02040503050406030204" pitchFamily="18" charset="0"/>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baseline="0">
                <a:latin typeface="Cambria" panose="02040503050406030204" pitchFamily="18"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Tree>
    <p:extLst>
      <p:ext uri="{BB962C8B-B14F-4D97-AF65-F5344CB8AC3E}">
        <p14:creationId xmlns:p14="http://schemas.microsoft.com/office/powerpoint/2010/main" val="14355320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31"/>
            <a:ext cx="7448550"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636442"/>
            <a:ext cx="7886700" cy="4467852"/>
          </a:xfrm>
        </p:spPr>
        <p:txBody>
          <a:bodyPr vert="eaVert"/>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77083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1875" y="365131"/>
            <a:ext cx="1971675" cy="5811839"/>
          </a:xfrm>
          <a:prstGeom prst="rect">
            <a:avLst/>
          </a:prstGeom>
        </p:spPr>
        <p:txBody>
          <a:bodyPr vert="eaVert"/>
          <a:lstStyle>
            <a:lvl1pPr>
              <a:defRPr baseline="0">
                <a:latin typeface="Cambria" panose="020405030504060302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47134" y="365131"/>
            <a:ext cx="5650442" cy="5811839"/>
          </a:xfrm>
        </p:spPr>
        <p:txBody>
          <a:bodyPr vert="eaVert"/>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67095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1AA7-DD9E-4A7D-BA82-FD178ABA39C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8CBF591-C95B-4A5E-9714-2FCC809ECA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A8924A5-E20A-44E0-81F0-D7C3F3DE8F3A}"/>
              </a:ext>
            </a:extLst>
          </p:cNvPr>
          <p:cNvSpPr>
            <a:spLocks noGrp="1"/>
          </p:cNvSpPr>
          <p:nvPr>
            <p:ph type="dt" sz="half" idx="10"/>
          </p:nvPr>
        </p:nvSpPr>
        <p:spPr/>
        <p:txBody>
          <a:bodyPr/>
          <a:lstStyle/>
          <a:p>
            <a:fld id="{804A86F5-AFF2-4BB5-B4F8-18327348C569}" type="datetimeFigureOut">
              <a:rPr lang="en-US" smtClean="0"/>
              <a:t>3/28/2022</a:t>
            </a:fld>
            <a:endParaRPr lang="en-US"/>
          </a:p>
        </p:txBody>
      </p:sp>
      <p:sp>
        <p:nvSpPr>
          <p:cNvPr id="5" name="Footer Placeholder 4">
            <a:extLst>
              <a:ext uri="{FF2B5EF4-FFF2-40B4-BE49-F238E27FC236}">
                <a16:creationId xmlns:a16="http://schemas.microsoft.com/office/drawing/2014/main" id="{DF425B5F-4C53-45E6-AB9C-61606E03D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0A214-3518-48F1-A0D2-2421DC4E56BC}"/>
              </a:ext>
            </a:extLst>
          </p:cNvPr>
          <p:cNvSpPr>
            <a:spLocks noGrp="1"/>
          </p:cNvSpPr>
          <p:nvPr>
            <p:ph type="sldNum" sz="quarter" idx="12"/>
          </p:nvPr>
        </p:nvSpPr>
        <p:spPr/>
        <p:txBody>
          <a:bodyPr/>
          <a:lstStyle/>
          <a:p>
            <a:fld id="{B338C930-273C-4EC3-9CA4-80D8A696D765}" type="slidenum">
              <a:rPr lang="en-US" smtClean="0"/>
              <a:t>‹#›</a:t>
            </a:fld>
            <a:endParaRPr lang="en-US"/>
          </a:p>
        </p:txBody>
      </p:sp>
    </p:spTree>
    <p:extLst>
      <p:ext uri="{BB962C8B-B14F-4D97-AF65-F5344CB8AC3E}">
        <p14:creationId xmlns:p14="http://schemas.microsoft.com/office/powerpoint/2010/main" val="38070033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4B387-7F5B-4496-8ED5-82ECEBB95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362C3-989F-4CFB-8BA8-59C59A0C21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0BA71-0A77-40DE-9329-BBDE78D6796C}"/>
              </a:ext>
            </a:extLst>
          </p:cNvPr>
          <p:cNvSpPr>
            <a:spLocks noGrp="1"/>
          </p:cNvSpPr>
          <p:nvPr>
            <p:ph type="dt" sz="half" idx="10"/>
          </p:nvPr>
        </p:nvSpPr>
        <p:spPr/>
        <p:txBody>
          <a:bodyPr/>
          <a:lstStyle/>
          <a:p>
            <a:fld id="{804A86F5-AFF2-4BB5-B4F8-18327348C569}" type="datetimeFigureOut">
              <a:rPr lang="en-US" smtClean="0"/>
              <a:t>3/28/2022</a:t>
            </a:fld>
            <a:endParaRPr lang="en-US"/>
          </a:p>
        </p:txBody>
      </p:sp>
      <p:sp>
        <p:nvSpPr>
          <p:cNvPr id="5" name="Footer Placeholder 4">
            <a:extLst>
              <a:ext uri="{FF2B5EF4-FFF2-40B4-BE49-F238E27FC236}">
                <a16:creationId xmlns:a16="http://schemas.microsoft.com/office/drawing/2014/main" id="{2EB8FAE6-AD40-4BFC-956E-4BA262C52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EAE47-B3A5-48AE-ADC5-0470B4EA9DC3}"/>
              </a:ext>
            </a:extLst>
          </p:cNvPr>
          <p:cNvSpPr>
            <a:spLocks noGrp="1"/>
          </p:cNvSpPr>
          <p:nvPr>
            <p:ph type="sldNum" sz="quarter" idx="12"/>
          </p:nvPr>
        </p:nvSpPr>
        <p:spPr/>
        <p:txBody>
          <a:bodyPr/>
          <a:lstStyle/>
          <a:p>
            <a:fld id="{B338C930-273C-4EC3-9CA4-80D8A696D765}" type="slidenum">
              <a:rPr lang="en-US" smtClean="0"/>
              <a:t>‹#›</a:t>
            </a:fld>
            <a:endParaRPr lang="en-US"/>
          </a:p>
        </p:txBody>
      </p:sp>
    </p:spTree>
    <p:extLst>
      <p:ext uri="{BB962C8B-B14F-4D97-AF65-F5344CB8AC3E}">
        <p14:creationId xmlns:p14="http://schemas.microsoft.com/office/powerpoint/2010/main" val="3224790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0745-45C0-4169-A8C3-00C46FF1E5F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CD0FE04-4995-4785-86DE-986B364224E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5761C6-168F-4A74-8BAD-D3C432C5FA01}"/>
              </a:ext>
            </a:extLst>
          </p:cNvPr>
          <p:cNvSpPr>
            <a:spLocks noGrp="1"/>
          </p:cNvSpPr>
          <p:nvPr>
            <p:ph type="dt" sz="half" idx="10"/>
          </p:nvPr>
        </p:nvSpPr>
        <p:spPr/>
        <p:txBody>
          <a:bodyPr/>
          <a:lstStyle/>
          <a:p>
            <a:fld id="{804A86F5-AFF2-4BB5-B4F8-18327348C569}" type="datetimeFigureOut">
              <a:rPr lang="en-US" smtClean="0"/>
              <a:t>3/28/2022</a:t>
            </a:fld>
            <a:endParaRPr lang="en-US"/>
          </a:p>
        </p:txBody>
      </p:sp>
      <p:sp>
        <p:nvSpPr>
          <p:cNvPr id="5" name="Footer Placeholder 4">
            <a:extLst>
              <a:ext uri="{FF2B5EF4-FFF2-40B4-BE49-F238E27FC236}">
                <a16:creationId xmlns:a16="http://schemas.microsoft.com/office/drawing/2014/main" id="{F45F35EA-47C7-46F0-9725-40161BA50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0FB2B-4DA3-47D3-8446-EB7E7C94DAAC}"/>
              </a:ext>
            </a:extLst>
          </p:cNvPr>
          <p:cNvSpPr>
            <a:spLocks noGrp="1"/>
          </p:cNvSpPr>
          <p:nvPr>
            <p:ph type="sldNum" sz="quarter" idx="12"/>
          </p:nvPr>
        </p:nvSpPr>
        <p:spPr/>
        <p:txBody>
          <a:bodyPr/>
          <a:lstStyle/>
          <a:p>
            <a:fld id="{B338C930-273C-4EC3-9CA4-80D8A696D765}" type="slidenum">
              <a:rPr lang="en-US" smtClean="0"/>
              <a:t>‹#›</a:t>
            </a:fld>
            <a:endParaRPr lang="en-US"/>
          </a:p>
        </p:txBody>
      </p:sp>
    </p:spTree>
    <p:extLst>
      <p:ext uri="{BB962C8B-B14F-4D97-AF65-F5344CB8AC3E}">
        <p14:creationId xmlns:p14="http://schemas.microsoft.com/office/powerpoint/2010/main" val="30275464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21ADD-C98B-4AEB-8C23-C06F1E691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8BD9E-3456-42DC-B52B-3D30D88FB3B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C2B946-8FEC-48EE-8E4C-C46E8323E2C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1310A9-30DB-42FA-A43C-96573CFF340F}"/>
              </a:ext>
            </a:extLst>
          </p:cNvPr>
          <p:cNvSpPr>
            <a:spLocks noGrp="1"/>
          </p:cNvSpPr>
          <p:nvPr>
            <p:ph type="dt" sz="half" idx="10"/>
          </p:nvPr>
        </p:nvSpPr>
        <p:spPr/>
        <p:txBody>
          <a:bodyPr/>
          <a:lstStyle/>
          <a:p>
            <a:fld id="{804A86F5-AFF2-4BB5-B4F8-18327348C569}" type="datetimeFigureOut">
              <a:rPr lang="en-US" smtClean="0"/>
              <a:t>3/28/2022</a:t>
            </a:fld>
            <a:endParaRPr lang="en-US"/>
          </a:p>
        </p:txBody>
      </p:sp>
      <p:sp>
        <p:nvSpPr>
          <p:cNvPr id="6" name="Footer Placeholder 5">
            <a:extLst>
              <a:ext uri="{FF2B5EF4-FFF2-40B4-BE49-F238E27FC236}">
                <a16:creationId xmlns:a16="http://schemas.microsoft.com/office/drawing/2014/main" id="{FED4C935-1253-4E03-8424-1C8AD3E0C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92A7F-EC23-469C-A3D6-92196E00AC22}"/>
              </a:ext>
            </a:extLst>
          </p:cNvPr>
          <p:cNvSpPr>
            <a:spLocks noGrp="1"/>
          </p:cNvSpPr>
          <p:nvPr>
            <p:ph type="sldNum" sz="quarter" idx="12"/>
          </p:nvPr>
        </p:nvSpPr>
        <p:spPr/>
        <p:txBody>
          <a:bodyPr/>
          <a:lstStyle/>
          <a:p>
            <a:fld id="{B338C930-273C-4EC3-9CA4-80D8A696D765}" type="slidenum">
              <a:rPr lang="en-US" smtClean="0"/>
              <a:t>‹#›</a:t>
            </a:fld>
            <a:endParaRPr lang="en-US"/>
          </a:p>
        </p:txBody>
      </p:sp>
    </p:spTree>
    <p:extLst>
      <p:ext uri="{BB962C8B-B14F-4D97-AF65-F5344CB8AC3E}">
        <p14:creationId xmlns:p14="http://schemas.microsoft.com/office/powerpoint/2010/main" val="7053319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AF08-08F2-4D69-8200-30736B8075D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BD0E4D-503B-4B1B-9B15-EF8443D9156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AB203A9-CE79-409B-80EF-A7E28879637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EDB39-F3CC-47AD-AF4A-7A3EFA18DE8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E5E3620-7423-4879-A418-30066E23199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B2AD10-8C51-41C5-885E-8EF2F7D8B04A}"/>
              </a:ext>
            </a:extLst>
          </p:cNvPr>
          <p:cNvSpPr>
            <a:spLocks noGrp="1"/>
          </p:cNvSpPr>
          <p:nvPr>
            <p:ph type="dt" sz="half" idx="10"/>
          </p:nvPr>
        </p:nvSpPr>
        <p:spPr/>
        <p:txBody>
          <a:bodyPr/>
          <a:lstStyle/>
          <a:p>
            <a:fld id="{804A86F5-AFF2-4BB5-B4F8-18327348C569}" type="datetimeFigureOut">
              <a:rPr lang="en-US" smtClean="0"/>
              <a:t>3/28/2022</a:t>
            </a:fld>
            <a:endParaRPr lang="en-US"/>
          </a:p>
        </p:txBody>
      </p:sp>
      <p:sp>
        <p:nvSpPr>
          <p:cNvPr id="8" name="Footer Placeholder 7">
            <a:extLst>
              <a:ext uri="{FF2B5EF4-FFF2-40B4-BE49-F238E27FC236}">
                <a16:creationId xmlns:a16="http://schemas.microsoft.com/office/drawing/2014/main" id="{3310B6C8-1E6F-44AF-A74C-8EF59FF251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AA769E-0653-4687-92CA-8F57674A98E8}"/>
              </a:ext>
            </a:extLst>
          </p:cNvPr>
          <p:cNvSpPr>
            <a:spLocks noGrp="1"/>
          </p:cNvSpPr>
          <p:nvPr>
            <p:ph type="sldNum" sz="quarter" idx="12"/>
          </p:nvPr>
        </p:nvSpPr>
        <p:spPr/>
        <p:txBody>
          <a:bodyPr/>
          <a:lstStyle/>
          <a:p>
            <a:fld id="{B338C930-273C-4EC3-9CA4-80D8A696D765}" type="slidenum">
              <a:rPr lang="en-US" smtClean="0"/>
              <a:t>‹#›</a:t>
            </a:fld>
            <a:endParaRPr lang="en-US"/>
          </a:p>
        </p:txBody>
      </p:sp>
    </p:spTree>
    <p:extLst>
      <p:ext uri="{BB962C8B-B14F-4D97-AF65-F5344CB8AC3E}">
        <p14:creationId xmlns:p14="http://schemas.microsoft.com/office/powerpoint/2010/main" val="26996852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C578-89A7-47EE-9DAD-3EBB51261C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7D234C-AA25-49D9-9DEA-368AED2DD599}"/>
              </a:ext>
            </a:extLst>
          </p:cNvPr>
          <p:cNvSpPr>
            <a:spLocks noGrp="1"/>
          </p:cNvSpPr>
          <p:nvPr>
            <p:ph type="dt" sz="half" idx="10"/>
          </p:nvPr>
        </p:nvSpPr>
        <p:spPr/>
        <p:txBody>
          <a:bodyPr/>
          <a:lstStyle/>
          <a:p>
            <a:fld id="{804A86F5-AFF2-4BB5-B4F8-18327348C569}" type="datetimeFigureOut">
              <a:rPr lang="en-US" smtClean="0"/>
              <a:t>3/28/2022</a:t>
            </a:fld>
            <a:endParaRPr lang="en-US"/>
          </a:p>
        </p:txBody>
      </p:sp>
      <p:sp>
        <p:nvSpPr>
          <p:cNvPr id="4" name="Footer Placeholder 3">
            <a:extLst>
              <a:ext uri="{FF2B5EF4-FFF2-40B4-BE49-F238E27FC236}">
                <a16:creationId xmlns:a16="http://schemas.microsoft.com/office/drawing/2014/main" id="{482BC72A-5DFF-4E45-9FAF-1F7F24008E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9B5986-E9D1-4C29-A72F-26852C708A08}"/>
              </a:ext>
            </a:extLst>
          </p:cNvPr>
          <p:cNvSpPr>
            <a:spLocks noGrp="1"/>
          </p:cNvSpPr>
          <p:nvPr>
            <p:ph type="sldNum" sz="quarter" idx="12"/>
          </p:nvPr>
        </p:nvSpPr>
        <p:spPr/>
        <p:txBody>
          <a:bodyPr/>
          <a:lstStyle/>
          <a:p>
            <a:fld id="{B338C930-273C-4EC3-9CA4-80D8A696D765}" type="slidenum">
              <a:rPr lang="en-US" smtClean="0"/>
              <a:t>‹#›</a:t>
            </a:fld>
            <a:endParaRPr lang="en-US"/>
          </a:p>
        </p:txBody>
      </p:sp>
    </p:spTree>
    <p:extLst>
      <p:ext uri="{BB962C8B-B14F-4D97-AF65-F5344CB8AC3E}">
        <p14:creationId xmlns:p14="http://schemas.microsoft.com/office/powerpoint/2010/main" val="29773373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DB845-C97C-4549-9F6F-EB2A17991263}"/>
              </a:ext>
            </a:extLst>
          </p:cNvPr>
          <p:cNvSpPr>
            <a:spLocks noGrp="1"/>
          </p:cNvSpPr>
          <p:nvPr>
            <p:ph type="dt" sz="half" idx="10"/>
          </p:nvPr>
        </p:nvSpPr>
        <p:spPr/>
        <p:txBody>
          <a:bodyPr/>
          <a:lstStyle/>
          <a:p>
            <a:fld id="{804A86F5-AFF2-4BB5-B4F8-18327348C569}" type="datetimeFigureOut">
              <a:rPr lang="en-US" smtClean="0"/>
              <a:t>3/28/2022</a:t>
            </a:fld>
            <a:endParaRPr lang="en-US"/>
          </a:p>
        </p:txBody>
      </p:sp>
      <p:sp>
        <p:nvSpPr>
          <p:cNvPr id="3" name="Footer Placeholder 2">
            <a:extLst>
              <a:ext uri="{FF2B5EF4-FFF2-40B4-BE49-F238E27FC236}">
                <a16:creationId xmlns:a16="http://schemas.microsoft.com/office/drawing/2014/main" id="{FD780877-53B8-4CAE-A0E6-5C8B2EE2D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89C3D1-9D66-4466-AACC-29372E3F0F5A}"/>
              </a:ext>
            </a:extLst>
          </p:cNvPr>
          <p:cNvSpPr>
            <a:spLocks noGrp="1"/>
          </p:cNvSpPr>
          <p:nvPr>
            <p:ph type="sldNum" sz="quarter" idx="12"/>
          </p:nvPr>
        </p:nvSpPr>
        <p:spPr/>
        <p:txBody>
          <a:bodyPr/>
          <a:lstStyle/>
          <a:p>
            <a:fld id="{B338C930-273C-4EC3-9CA4-80D8A696D765}" type="slidenum">
              <a:rPr lang="en-US" smtClean="0"/>
              <a:t>‹#›</a:t>
            </a:fld>
            <a:endParaRPr lang="en-US"/>
          </a:p>
        </p:txBody>
      </p:sp>
    </p:spTree>
    <p:extLst>
      <p:ext uri="{BB962C8B-B14F-4D97-AF65-F5344CB8AC3E}">
        <p14:creationId xmlns:p14="http://schemas.microsoft.com/office/powerpoint/2010/main" val="195217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989085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5D03-1E0D-4EFA-8CD8-2085BCBEE1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C40AAF1-6CFA-432B-8BF4-513144F101C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32FDD-6235-48C6-9A02-C0EAB9E249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0DD4B8A-0EE0-4602-800B-5914E9B5CB95}"/>
              </a:ext>
            </a:extLst>
          </p:cNvPr>
          <p:cNvSpPr>
            <a:spLocks noGrp="1"/>
          </p:cNvSpPr>
          <p:nvPr>
            <p:ph type="dt" sz="half" idx="10"/>
          </p:nvPr>
        </p:nvSpPr>
        <p:spPr/>
        <p:txBody>
          <a:bodyPr/>
          <a:lstStyle/>
          <a:p>
            <a:fld id="{804A86F5-AFF2-4BB5-B4F8-18327348C569}" type="datetimeFigureOut">
              <a:rPr lang="en-US" smtClean="0"/>
              <a:t>3/28/2022</a:t>
            </a:fld>
            <a:endParaRPr lang="en-US"/>
          </a:p>
        </p:txBody>
      </p:sp>
      <p:sp>
        <p:nvSpPr>
          <p:cNvPr id="6" name="Footer Placeholder 5">
            <a:extLst>
              <a:ext uri="{FF2B5EF4-FFF2-40B4-BE49-F238E27FC236}">
                <a16:creationId xmlns:a16="http://schemas.microsoft.com/office/drawing/2014/main" id="{F05CEB0E-5F3E-4138-8DDA-E5E447B50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EF59E-99DF-434A-875C-A568FAA4E2F4}"/>
              </a:ext>
            </a:extLst>
          </p:cNvPr>
          <p:cNvSpPr>
            <a:spLocks noGrp="1"/>
          </p:cNvSpPr>
          <p:nvPr>
            <p:ph type="sldNum" sz="quarter" idx="12"/>
          </p:nvPr>
        </p:nvSpPr>
        <p:spPr/>
        <p:txBody>
          <a:bodyPr/>
          <a:lstStyle/>
          <a:p>
            <a:fld id="{B338C930-273C-4EC3-9CA4-80D8A696D765}" type="slidenum">
              <a:rPr lang="en-US" smtClean="0"/>
              <a:t>‹#›</a:t>
            </a:fld>
            <a:endParaRPr lang="en-US"/>
          </a:p>
        </p:txBody>
      </p:sp>
    </p:spTree>
    <p:extLst>
      <p:ext uri="{BB962C8B-B14F-4D97-AF65-F5344CB8AC3E}">
        <p14:creationId xmlns:p14="http://schemas.microsoft.com/office/powerpoint/2010/main" val="40367250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B5CB-C209-4371-BF03-C45E474734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4A517BF-B985-4200-8E7C-4CCEB2872C4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DA9A39A-AE97-4C2D-B3A4-8F6A984396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A16A6D2-A2A4-467C-A277-CA95330AD3ED}"/>
              </a:ext>
            </a:extLst>
          </p:cNvPr>
          <p:cNvSpPr>
            <a:spLocks noGrp="1"/>
          </p:cNvSpPr>
          <p:nvPr>
            <p:ph type="dt" sz="half" idx="10"/>
          </p:nvPr>
        </p:nvSpPr>
        <p:spPr/>
        <p:txBody>
          <a:bodyPr/>
          <a:lstStyle/>
          <a:p>
            <a:fld id="{804A86F5-AFF2-4BB5-B4F8-18327348C569}" type="datetimeFigureOut">
              <a:rPr lang="en-US" smtClean="0"/>
              <a:t>3/28/2022</a:t>
            </a:fld>
            <a:endParaRPr lang="en-US"/>
          </a:p>
        </p:txBody>
      </p:sp>
      <p:sp>
        <p:nvSpPr>
          <p:cNvPr id="6" name="Footer Placeholder 5">
            <a:extLst>
              <a:ext uri="{FF2B5EF4-FFF2-40B4-BE49-F238E27FC236}">
                <a16:creationId xmlns:a16="http://schemas.microsoft.com/office/drawing/2014/main" id="{E8B91C04-807F-4ABD-9D05-467965129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B7157-FEAD-47D2-822D-13667C24235E}"/>
              </a:ext>
            </a:extLst>
          </p:cNvPr>
          <p:cNvSpPr>
            <a:spLocks noGrp="1"/>
          </p:cNvSpPr>
          <p:nvPr>
            <p:ph type="sldNum" sz="quarter" idx="12"/>
          </p:nvPr>
        </p:nvSpPr>
        <p:spPr/>
        <p:txBody>
          <a:bodyPr/>
          <a:lstStyle/>
          <a:p>
            <a:fld id="{B338C930-273C-4EC3-9CA4-80D8A696D765}" type="slidenum">
              <a:rPr lang="en-US" smtClean="0"/>
              <a:t>‹#›</a:t>
            </a:fld>
            <a:endParaRPr lang="en-US"/>
          </a:p>
        </p:txBody>
      </p:sp>
    </p:spTree>
    <p:extLst>
      <p:ext uri="{BB962C8B-B14F-4D97-AF65-F5344CB8AC3E}">
        <p14:creationId xmlns:p14="http://schemas.microsoft.com/office/powerpoint/2010/main" val="15681803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B3B7-E244-446E-9D57-4EC0DB7DAF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42C47A-88BA-4AA4-9318-7501278EE0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1F8C42-62CE-4008-AF3F-2D7F63C8FA11}"/>
              </a:ext>
            </a:extLst>
          </p:cNvPr>
          <p:cNvSpPr>
            <a:spLocks noGrp="1"/>
          </p:cNvSpPr>
          <p:nvPr>
            <p:ph type="dt" sz="half" idx="10"/>
          </p:nvPr>
        </p:nvSpPr>
        <p:spPr/>
        <p:txBody>
          <a:bodyPr/>
          <a:lstStyle/>
          <a:p>
            <a:fld id="{804A86F5-AFF2-4BB5-B4F8-18327348C569}" type="datetimeFigureOut">
              <a:rPr lang="en-US" smtClean="0"/>
              <a:t>3/28/2022</a:t>
            </a:fld>
            <a:endParaRPr lang="en-US"/>
          </a:p>
        </p:txBody>
      </p:sp>
      <p:sp>
        <p:nvSpPr>
          <p:cNvPr id="5" name="Footer Placeholder 4">
            <a:extLst>
              <a:ext uri="{FF2B5EF4-FFF2-40B4-BE49-F238E27FC236}">
                <a16:creationId xmlns:a16="http://schemas.microsoft.com/office/drawing/2014/main" id="{A12F5D6E-65CF-42CF-9B12-B099CE41A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10F45-F902-428A-8ACE-BC5648202A82}"/>
              </a:ext>
            </a:extLst>
          </p:cNvPr>
          <p:cNvSpPr>
            <a:spLocks noGrp="1"/>
          </p:cNvSpPr>
          <p:nvPr>
            <p:ph type="sldNum" sz="quarter" idx="12"/>
          </p:nvPr>
        </p:nvSpPr>
        <p:spPr/>
        <p:txBody>
          <a:bodyPr/>
          <a:lstStyle/>
          <a:p>
            <a:fld id="{B338C930-273C-4EC3-9CA4-80D8A696D765}" type="slidenum">
              <a:rPr lang="en-US" smtClean="0"/>
              <a:t>‹#›</a:t>
            </a:fld>
            <a:endParaRPr lang="en-US"/>
          </a:p>
        </p:txBody>
      </p:sp>
    </p:spTree>
    <p:extLst>
      <p:ext uri="{BB962C8B-B14F-4D97-AF65-F5344CB8AC3E}">
        <p14:creationId xmlns:p14="http://schemas.microsoft.com/office/powerpoint/2010/main" val="3453652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C412AE-7D1C-4C90-B909-BC586CEA975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FD5A69-316E-40D1-AC28-6A4C2D752E1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A7A76-B8B4-4409-AD7F-6EC82E726788}"/>
              </a:ext>
            </a:extLst>
          </p:cNvPr>
          <p:cNvSpPr>
            <a:spLocks noGrp="1"/>
          </p:cNvSpPr>
          <p:nvPr>
            <p:ph type="dt" sz="half" idx="10"/>
          </p:nvPr>
        </p:nvSpPr>
        <p:spPr/>
        <p:txBody>
          <a:bodyPr/>
          <a:lstStyle/>
          <a:p>
            <a:fld id="{804A86F5-AFF2-4BB5-B4F8-18327348C569}" type="datetimeFigureOut">
              <a:rPr lang="en-US" smtClean="0"/>
              <a:t>3/28/2022</a:t>
            </a:fld>
            <a:endParaRPr lang="en-US"/>
          </a:p>
        </p:txBody>
      </p:sp>
      <p:sp>
        <p:nvSpPr>
          <p:cNvPr id="5" name="Footer Placeholder 4">
            <a:extLst>
              <a:ext uri="{FF2B5EF4-FFF2-40B4-BE49-F238E27FC236}">
                <a16:creationId xmlns:a16="http://schemas.microsoft.com/office/drawing/2014/main" id="{700726D2-F8E1-47AB-9C75-D26A91973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AC7-3A13-40B2-9CEC-77BBEB499237}"/>
              </a:ext>
            </a:extLst>
          </p:cNvPr>
          <p:cNvSpPr>
            <a:spLocks noGrp="1"/>
          </p:cNvSpPr>
          <p:nvPr>
            <p:ph type="sldNum" sz="quarter" idx="12"/>
          </p:nvPr>
        </p:nvSpPr>
        <p:spPr/>
        <p:txBody>
          <a:bodyPr/>
          <a:lstStyle/>
          <a:p>
            <a:fld id="{B338C930-273C-4EC3-9CA4-80D8A696D765}" type="slidenum">
              <a:rPr lang="en-US" smtClean="0"/>
              <a:t>‹#›</a:t>
            </a:fld>
            <a:endParaRPr lang="en-US"/>
          </a:p>
        </p:txBody>
      </p:sp>
    </p:spTree>
    <p:extLst>
      <p:ext uri="{BB962C8B-B14F-4D97-AF65-F5344CB8AC3E}">
        <p14:creationId xmlns:p14="http://schemas.microsoft.com/office/powerpoint/2010/main" val="35549085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6" y="2002740"/>
            <a:ext cx="8197114" cy="3810087"/>
          </a:xfrm>
          <a:prstGeom prst="rect">
            <a:avLst/>
          </a:prstGeom>
        </p:spPr>
        <p:txBody>
          <a:bodyPr/>
          <a:lstStyle>
            <a:lvl1pPr marL="342892" indent="-342892">
              <a:buFont typeface="Lucida Grande"/>
              <a:buChar char="&gt;"/>
              <a:defRPr sz="2400" b="0" i="0" baseline="0">
                <a:solidFill>
                  <a:srgbClr val="005F83"/>
                </a:solidFill>
                <a:latin typeface="Orgon Slab ExtraLight"/>
                <a:cs typeface="Orgon Slab ExtraLight"/>
              </a:defRPr>
            </a:lvl1pPr>
            <a:lvl2pPr>
              <a:defRPr sz="2000" b="0" i="0" baseline="0">
                <a:solidFill>
                  <a:srgbClr val="005F83"/>
                </a:solidFill>
                <a:latin typeface="Orgon Slab ExtraLight"/>
                <a:cs typeface="Orgon Slab ExtraLight"/>
              </a:defRPr>
            </a:lvl2pPr>
            <a:lvl3pPr marL="1142972" indent="-228594">
              <a:buSzPct val="100000"/>
              <a:buFont typeface="Lucida Grande"/>
              <a:buChar char="&gt;"/>
              <a:defRPr sz="1800" b="0" i="0" baseline="0">
                <a:solidFill>
                  <a:srgbClr val="005F83"/>
                </a:solidFill>
                <a:latin typeface="Orgon Slab ExtraLight"/>
                <a:cs typeface="Orgon Slab ExtraLight"/>
              </a:defRPr>
            </a:lvl3pPr>
            <a:lvl4pPr>
              <a:defRPr sz="1600" b="0" i="0" baseline="0">
                <a:solidFill>
                  <a:srgbClr val="005F83"/>
                </a:solidFill>
                <a:latin typeface="Orgon Slab ExtraLight"/>
                <a:cs typeface="Orgon Slab ExtraLight"/>
              </a:defRPr>
            </a:lvl4pPr>
            <a:lvl5pPr marL="2057348" indent="-228594">
              <a:buFont typeface="Lucida Grande"/>
              <a:buChar char="&gt;"/>
              <a:defRPr sz="1400" b="0" i="0" baseline="0">
                <a:solidFill>
                  <a:srgbClr val="005F83"/>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8" y="1413169"/>
            <a:ext cx="8184662" cy="411171"/>
          </a:xfrm>
          <a:prstGeom prst="rect">
            <a:avLst/>
          </a:prstGeom>
        </p:spPr>
        <p:txBody>
          <a:bodyPr>
            <a:noAutofit/>
          </a:bodyPr>
          <a:lstStyle>
            <a:lvl1pPr marL="0" indent="0">
              <a:lnSpc>
                <a:spcPct val="90000"/>
              </a:lnSpc>
              <a:buNone/>
              <a:defRPr sz="2400" b="0" i="0" baseline="0">
                <a:solidFill>
                  <a:srgbClr val="005F83"/>
                </a:solidFill>
                <a:latin typeface="Orgon Slab Light"/>
                <a:cs typeface="Orgon Slab Light"/>
              </a:defRPr>
            </a:lvl1pPr>
            <a:lvl2pPr marL="457189" indent="0">
              <a:buNone/>
              <a:defRPr b="0" i="0">
                <a:solidFill>
                  <a:srgbClr val="E8D3A2"/>
                </a:solidFill>
                <a:latin typeface="Encode Sans Normal Black"/>
                <a:cs typeface="Encode Sans Normal Black"/>
              </a:defRPr>
            </a:lvl2pPr>
            <a:lvl3pPr marL="914378" indent="0">
              <a:buNone/>
              <a:defRPr b="0" i="0">
                <a:solidFill>
                  <a:srgbClr val="E8D3A2"/>
                </a:solidFill>
                <a:latin typeface="Encode Sans Normal Black"/>
                <a:cs typeface="Encode Sans Normal Black"/>
              </a:defRPr>
            </a:lvl3pPr>
            <a:lvl4pPr marL="1371566" indent="0">
              <a:buNone/>
              <a:defRPr b="0" i="0">
                <a:solidFill>
                  <a:srgbClr val="E8D3A2"/>
                </a:solidFill>
                <a:latin typeface="Encode Sans Normal Black"/>
                <a:cs typeface="Encode Sans Normal Black"/>
              </a:defRPr>
            </a:lvl4pPr>
            <a:lvl5pPr marL="1828754"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22" name="L-Shape 21"/>
          <p:cNvSpPr/>
          <p:nvPr userDrawn="1"/>
        </p:nvSpPr>
        <p:spPr>
          <a:xfrm flipH="1">
            <a:off x="-1" y="2"/>
            <a:ext cx="9155111" cy="6869113"/>
          </a:xfrm>
          <a:prstGeom prst="corner">
            <a:avLst>
              <a:gd name="adj1" fmla="val 3545"/>
              <a:gd name="adj2" fmla="val 3685"/>
            </a:avLst>
          </a:prstGeom>
          <a:solidFill>
            <a:srgbClr val="59B23F"/>
          </a:solidFill>
          <a:effectLst/>
          <a:scene3d>
            <a:camera prst="orthographicFront"/>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800">
              <a:solidFill>
                <a:srgbClr val="CCFFCC"/>
              </a:solidFill>
            </a:endParaRPr>
          </a:p>
        </p:txBody>
      </p:sp>
      <p:sp>
        <p:nvSpPr>
          <p:cNvPr id="23" name="Rectangle 22"/>
          <p:cNvSpPr/>
          <p:nvPr userDrawn="1"/>
        </p:nvSpPr>
        <p:spPr>
          <a:xfrm>
            <a:off x="567" y="-41154"/>
            <a:ext cx="9155110" cy="1091021"/>
          </a:xfrm>
          <a:prstGeom prst="rect">
            <a:avLst/>
          </a:prstGeom>
          <a:solidFill>
            <a:srgbClr val="0B2F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4" name="Picture 23"/>
          <p:cNvPicPr>
            <a:picLocks noChangeAspect="1"/>
          </p:cNvPicPr>
          <p:nvPr userDrawn="1"/>
        </p:nvPicPr>
        <p:blipFill>
          <a:blip r:embed="rId2"/>
          <a:stretch>
            <a:fillRect/>
          </a:stretch>
        </p:blipFill>
        <p:spPr>
          <a:xfrm>
            <a:off x="8472951" y="23836"/>
            <a:ext cx="660400" cy="1727200"/>
          </a:xfrm>
          <a:prstGeom prst="rect">
            <a:avLst/>
          </a:prstGeom>
        </p:spPr>
      </p:pic>
      <p:pic>
        <p:nvPicPr>
          <p:cNvPr id="25" name="Picture 24"/>
          <p:cNvPicPr>
            <a:picLocks noChangeAspect="1"/>
          </p:cNvPicPr>
          <p:nvPr userDrawn="1"/>
        </p:nvPicPr>
        <p:blipFill>
          <a:blip r:embed="rId3"/>
          <a:stretch>
            <a:fillRect/>
          </a:stretch>
        </p:blipFill>
        <p:spPr>
          <a:xfrm>
            <a:off x="6792" y="4820181"/>
            <a:ext cx="812800" cy="2048933"/>
          </a:xfrm>
          <a:prstGeom prst="rect">
            <a:avLst/>
          </a:prstGeom>
        </p:spPr>
      </p:pic>
      <p:pic>
        <p:nvPicPr>
          <p:cNvPr id="26" name="Picture 25"/>
          <p:cNvPicPr>
            <a:picLocks noChangeAspect="1"/>
          </p:cNvPicPr>
          <p:nvPr userDrawn="1"/>
        </p:nvPicPr>
        <p:blipFill>
          <a:blip r:embed="rId4"/>
          <a:stretch>
            <a:fillRect/>
          </a:stretch>
        </p:blipFill>
        <p:spPr>
          <a:xfrm>
            <a:off x="270917" y="5372560"/>
            <a:ext cx="812800" cy="880533"/>
          </a:xfrm>
          <a:prstGeom prst="rect">
            <a:avLst/>
          </a:prstGeom>
        </p:spPr>
      </p:pic>
      <p:sp>
        <p:nvSpPr>
          <p:cNvPr id="15" name="Text Placeholder 5"/>
          <p:cNvSpPr>
            <a:spLocks noGrp="1"/>
          </p:cNvSpPr>
          <p:nvPr>
            <p:ph type="body" sz="quarter" idx="10" hasCustomPrompt="1"/>
          </p:nvPr>
        </p:nvSpPr>
        <p:spPr>
          <a:xfrm>
            <a:off x="493958" y="-16933"/>
            <a:ext cx="8370643" cy="1066799"/>
          </a:xfrm>
          <a:prstGeom prst="rect">
            <a:avLst/>
          </a:prstGeom>
          <a:ln>
            <a:noFill/>
          </a:ln>
        </p:spPr>
        <p:txBody>
          <a:bodyPr>
            <a:noAutofit/>
          </a:bodyPr>
          <a:lstStyle>
            <a:lvl1pPr marL="0" indent="0">
              <a:lnSpc>
                <a:spcPct val="100000"/>
              </a:lnSpc>
              <a:buNone/>
              <a:defRPr sz="5900" b="0" i="0" baseline="0">
                <a:solidFill>
                  <a:schemeClr val="bg2"/>
                </a:solidFill>
                <a:latin typeface="Tungsten Semibold"/>
                <a:cs typeface="Tungsten Semibold"/>
              </a:defRPr>
            </a:lvl1pPr>
            <a:lvl2pPr marL="457189" indent="0">
              <a:buNone/>
              <a:defRPr b="0" i="0">
                <a:solidFill>
                  <a:srgbClr val="E8D3A2"/>
                </a:solidFill>
                <a:latin typeface="Encode Sans Normal Black"/>
                <a:cs typeface="Encode Sans Normal Black"/>
              </a:defRPr>
            </a:lvl2pPr>
            <a:lvl3pPr marL="914378" indent="0">
              <a:buNone/>
              <a:defRPr b="0" i="0">
                <a:solidFill>
                  <a:srgbClr val="E8D3A2"/>
                </a:solidFill>
                <a:latin typeface="Encode Sans Normal Black"/>
                <a:cs typeface="Encode Sans Normal Black"/>
              </a:defRPr>
            </a:lvl3pPr>
            <a:lvl4pPr marL="1371566" indent="0">
              <a:buNone/>
              <a:defRPr b="0" i="0">
                <a:solidFill>
                  <a:srgbClr val="E8D3A2"/>
                </a:solidFill>
                <a:latin typeface="Encode Sans Normal Black"/>
                <a:cs typeface="Encode Sans Normal Black"/>
              </a:defRPr>
            </a:lvl4pPr>
            <a:lvl5pPr marL="1828754" indent="0">
              <a:buNone/>
              <a:defRPr b="0" i="0">
                <a:solidFill>
                  <a:srgbClr val="E8D3A2"/>
                </a:solidFill>
                <a:latin typeface="Encode Sans Normal Black"/>
                <a:cs typeface="Encode Sans Normal Black"/>
              </a:defRPr>
            </a:lvl5pPr>
          </a:lstStyle>
          <a:p>
            <a:pPr lvl="0"/>
            <a:r>
              <a:rPr lang="en-US" dirty="0"/>
              <a:t>HEADER HERE (TUNGSTEN SB 59 PT)</a:t>
            </a:r>
          </a:p>
        </p:txBody>
      </p:sp>
    </p:spTree>
    <p:extLst>
      <p:ext uri="{BB962C8B-B14F-4D97-AF65-F5344CB8AC3E}">
        <p14:creationId xmlns:p14="http://schemas.microsoft.com/office/powerpoint/2010/main" val="8579251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0736"/>
            <a:ext cx="6858000" cy="2387600"/>
          </a:xfrm>
          <a:prstGeom prst="rect">
            <a:avLst/>
          </a:prstGeom>
        </p:spPr>
        <p:txBody>
          <a:bodyPr anchor="b"/>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240411"/>
            <a:ext cx="6858000" cy="1655763"/>
          </a:xfrm>
        </p:spPr>
        <p:txBody>
          <a:bodyPr/>
          <a:lstStyle>
            <a:lvl1pPr marL="0" indent="0" algn="l">
              <a:spcBef>
                <a:spcPts val="300"/>
              </a:spcBef>
              <a:spcAft>
                <a:spcPts val="30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437468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75550" cy="957397"/>
          </a:xfrm>
          <a:prstGeom prst="rect">
            <a:avLst/>
          </a:prstGeom>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628148"/>
            <a:ext cx="7886700" cy="4442971"/>
          </a:xfrm>
        </p:spPr>
        <p:txBody>
          <a:bodyPr/>
          <a:lstStyle>
            <a:lvl1pPr>
              <a:buFont typeface="Arial" panose="020B0604020202020204" pitchFamily="34" charset="0"/>
              <a:buChar char="•"/>
              <a:defRPr baseline="0">
                <a:latin typeface="Cambria" panose="02040503050406030204" pitchFamily="18" charset="0"/>
              </a:defRPr>
            </a:lvl1pPr>
            <a:lvl2pPr marL="342900" indent="-334963">
              <a:buFont typeface="Arial" panose="020B0604020202020204" pitchFamily="34" charset="0"/>
              <a:buChar char="•"/>
              <a:tabLst/>
              <a:defRPr baseline="0">
                <a:latin typeface="Cambria" panose="02040503050406030204" pitchFamily="18" charset="0"/>
              </a:defRPr>
            </a:lvl2pPr>
            <a:lvl3pPr marL="574675" indent="-255588">
              <a:spcAft>
                <a:spcPts val="375"/>
              </a:spcAft>
              <a:buFont typeface="Arial" panose="020B0604020202020204" pitchFamily="34" charset="0"/>
              <a:buChar char="•"/>
              <a:tabLst/>
              <a:defRPr baseline="0">
                <a:latin typeface="Cambria" panose="02040503050406030204" pitchFamily="18" charset="0"/>
              </a:defRPr>
            </a:lvl3pPr>
            <a:lvl4pPr marL="749300" indent="-177800">
              <a:buFont typeface="Arial" panose="020B0604020202020204" pitchFamily="34" charset="0"/>
              <a:buChar char="•"/>
              <a:tabLst/>
              <a:defRPr baseline="0">
                <a:latin typeface="Cambria" panose="02040503050406030204" pitchFamily="18" charset="0"/>
              </a:defRPr>
            </a:lvl4pPr>
            <a:lvl5pPr>
              <a:buFont typeface="Arial" panose="020B0604020202020204" pitchFamily="34" charset="0"/>
              <a:buChar char="•"/>
              <a:defRPr baseline="0">
                <a:latin typeface="Cambria" panose="02040503050406030204" pitchFamily="18" charset="0"/>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25984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nchor="b"/>
          <a:lstStyle>
            <a:lvl1pPr>
              <a:defRPr sz="450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320039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50150"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663769"/>
            <a:ext cx="3886200" cy="3684588"/>
          </a:xfrm>
          <a:noFill/>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63766"/>
            <a:ext cx="3886200" cy="4351339"/>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0321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1_Small imag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558617"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Content Placeholder 2"/>
          <p:cNvSpPr>
            <a:spLocks noGrp="1" noChangeAspect="1"/>
          </p:cNvSpPr>
          <p:nvPr>
            <p:ph sz="half" idx="1"/>
          </p:nvPr>
        </p:nvSpPr>
        <p:spPr>
          <a:xfrm>
            <a:off x="640087" y="1663769"/>
            <a:ext cx="2571825" cy="2438400"/>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77184" y="1663766"/>
            <a:ext cx="5138166" cy="4351339"/>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491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9145250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482417"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a:t>Click to edit Master text styles</a:t>
            </a:r>
          </a:p>
          <a:p>
            <a:pPr lvl="1"/>
            <a:r>
              <a:rPr lang="en-US"/>
              <a:t>Second level</a:t>
            </a:r>
          </a:p>
        </p:txBody>
      </p:sp>
      <p:sp>
        <p:nvSpPr>
          <p:cNvPr id="16" name="Content Placeholder 2">
            <a:extLst>
              <a:ext uri="{FF2B5EF4-FFF2-40B4-BE49-F238E27FC236}">
                <a16:creationId xmlns:a16="http://schemas.microsoft.com/office/drawing/2014/main" id="{38DF611A-3BFB-674D-8829-EC7FF68654D2}"/>
              </a:ext>
            </a:extLst>
          </p:cNvPr>
          <p:cNvSpPr>
            <a:spLocks noGrp="1"/>
          </p:cNvSpPr>
          <p:nvPr>
            <p:ph sz="half" idx="18"/>
          </p:nvPr>
        </p:nvSpPr>
        <p:spPr>
          <a:xfrm>
            <a:off x="2939796"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a:t>Click to edit Master text styles</a:t>
            </a:r>
          </a:p>
          <a:p>
            <a:pPr lvl="1"/>
            <a:r>
              <a:rPr lang="en-US"/>
              <a:t>Second level</a:t>
            </a:r>
          </a:p>
        </p:txBody>
      </p:sp>
      <p:sp>
        <p:nvSpPr>
          <p:cNvPr id="17" name="Content Placeholder 2">
            <a:extLst>
              <a:ext uri="{FF2B5EF4-FFF2-40B4-BE49-F238E27FC236}">
                <a16:creationId xmlns:a16="http://schemas.microsoft.com/office/drawing/2014/main" id="{9B5ADCA3-958D-B54D-940E-49E4F4221BAC}"/>
              </a:ext>
            </a:extLst>
          </p:cNvPr>
          <p:cNvSpPr>
            <a:spLocks noGrp="1"/>
          </p:cNvSpPr>
          <p:nvPr>
            <p:ph sz="half" idx="19"/>
          </p:nvPr>
        </p:nvSpPr>
        <p:spPr>
          <a:xfrm>
            <a:off x="5224272"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a:t>Click to edit Master text styles</a:t>
            </a:r>
          </a:p>
          <a:p>
            <a:pPr lvl="1"/>
            <a:r>
              <a:rPr lang="en-US"/>
              <a:t>Second level</a:t>
            </a:r>
          </a:p>
        </p:txBody>
      </p:sp>
      <p:sp>
        <p:nvSpPr>
          <p:cNvPr id="19" name="Picture Placeholder 18">
            <a:extLst>
              <a:ext uri="{FF2B5EF4-FFF2-40B4-BE49-F238E27FC236}">
                <a16:creationId xmlns:a16="http://schemas.microsoft.com/office/drawing/2014/main" id="{842E83D6-6B53-5C47-AEC7-A763EBC16E3A}"/>
              </a:ext>
            </a:extLst>
          </p:cNvPr>
          <p:cNvSpPr>
            <a:spLocks noGrp="1"/>
          </p:cNvSpPr>
          <p:nvPr>
            <p:ph type="pic" sz="quarter" idx="20"/>
          </p:nvPr>
        </p:nvSpPr>
        <p:spPr>
          <a:xfrm>
            <a:off x="628651" y="1869018"/>
            <a:ext cx="2151063" cy="2990849"/>
          </a:xfrm>
        </p:spPr>
        <p:txBody>
          <a:bodyPr/>
          <a:lstStyle>
            <a:lvl1pPr>
              <a:defRPr baseline="0">
                <a:latin typeface="Cambria" panose="02040503050406030204" pitchFamily="18" charset="0"/>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AF02CDA0-0AE1-9446-9E2D-7DBD0BA32480}"/>
              </a:ext>
            </a:extLst>
          </p:cNvPr>
          <p:cNvSpPr>
            <a:spLocks noGrp="1"/>
          </p:cNvSpPr>
          <p:nvPr>
            <p:ph type="pic" sz="quarter" idx="21"/>
          </p:nvPr>
        </p:nvSpPr>
        <p:spPr>
          <a:xfrm>
            <a:off x="2926462" y="1869018"/>
            <a:ext cx="2151063" cy="2990849"/>
          </a:xfrm>
        </p:spPr>
        <p:txBody>
          <a:bodyPr/>
          <a:lstStyle>
            <a:lvl1pPr>
              <a:defRPr baseline="0">
                <a:latin typeface="Cambria" panose="02040503050406030204" pitchFamily="18" charset="0"/>
              </a:defRPr>
            </a:lvl1pPr>
          </a:lstStyle>
          <a:p>
            <a:r>
              <a:rPr lang="en-US"/>
              <a:t>Click icon to add picture</a:t>
            </a:r>
            <a:endParaRPr lang="en-US" dirty="0"/>
          </a:p>
        </p:txBody>
      </p:sp>
      <p:sp>
        <p:nvSpPr>
          <p:cNvPr id="21" name="Picture Placeholder 18">
            <a:extLst>
              <a:ext uri="{FF2B5EF4-FFF2-40B4-BE49-F238E27FC236}">
                <a16:creationId xmlns:a16="http://schemas.microsoft.com/office/drawing/2014/main" id="{2D9F2784-53CA-C04F-B202-3870F8607B7E}"/>
              </a:ext>
            </a:extLst>
          </p:cNvPr>
          <p:cNvSpPr>
            <a:spLocks noGrp="1"/>
          </p:cNvSpPr>
          <p:nvPr>
            <p:ph type="pic" sz="quarter" idx="22"/>
          </p:nvPr>
        </p:nvSpPr>
        <p:spPr>
          <a:xfrm>
            <a:off x="5224336" y="1869018"/>
            <a:ext cx="2151063" cy="2990849"/>
          </a:xfrm>
        </p:spPr>
        <p:txBody>
          <a:bodyPr/>
          <a:lstStyle>
            <a:lvl1pPr>
              <a:defRPr baseline="0">
                <a:latin typeface="Cambria" panose="02040503050406030204" pitchFamily="18" charset="0"/>
              </a:defRPr>
            </a:lvl1pPr>
          </a:lstStyle>
          <a:p>
            <a:r>
              <a:rPr lang="en-US"/>
              <a:t>Click icon to add picture</a:t>
            </a:r>
            <a:endParaRPr lang="en-US" dirty="0"/>
          </a:p>
        </p:txBody>
      </p:sp>
    </p:spTree>
    <p:extLst>
      <p:ext uri="{BB962C8B-B14F-4D97-AF65-F5344CB8AC3E}">
        <p14:creationId xmlns:p14="http://schemas.microsoft.com/office/powerpoint/2010/main" val="30444103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5"/>
            <a:ext cx="7498159" cy="1325563"/>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baseline="0">
                <a:latin typeface="Cambria" panose="020405030504060302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24864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516283"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5963384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2056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aseline="0">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baseline="0">
                <a:latin typeface="Cambria" panose="02040503050406030204" pitchFamily="18" charset="0"/>
              </a:defRPr>
            </a:lvl1pPr>
            <a:lvl2pPr>
              <a:defRPr sz="2100" baseline="0">
                <a:latin typeface="Cambria" panose="02040503050406030204" pitchFamily="18" charset="0"/>
              </a:defRPr>
            </a:lvl2pPr>
            <a:lvl3pPr>
              <a:defRPr sz="1800" baseline="0">
                <a:latin typeface="Cambria" panose="02040503050406030204" pitchFamily="18" charset="0"/>
              </a:defRPr>
            </a:lvl3pPr>
            <a:lvl4pPr>
              <a:defRPr sz="1500" baseline="0">
                <a:latin typeface="Cambria" panose="02040503050406030204" pitchFamily="18" charset="0"/>
              </a:defRPr>
            </a:lvl4pPr>
            <a:lvl5pPr>
              <a:defRPr sz="1500" baseline="0">
                <a:latin typeface="Cambria" panose="02040503050406030204" pitchFamily="18"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baseline="0">
                <a:latin typeface="Cambria" panose="020405030504060302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595793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aseline="0">
                <a:latin typeface="Cambria" panose="02040503050406030204" pitchFamily="18"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baseline="0">
                <a:latin typeface="Cambria" panose="02040503050406030204" pitchFamily="18"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baseline="0">
                <a:latin typeface="Cambria" panose="020405030504060302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4678915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448550"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636442"/>
            <a:ext cx="7886700" cy="4467852"/>
          </a:xfrm>
        </p:spPr>
        <p:txBody>
          <a:bodyPr vert="eaVert"/>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58429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1876" y="365126"/>
            <a:ext cx="1971675" cy="5811839"/>
          </a:xfrm>
          <a:prstGeom prst="rect">
            <a:avLst/>
          </a:prstGeom>
        </p:spPr>
        <p:txBody>
          <a:bodyPr vert="eaVert"/>
          <a:lstStyle>
            <a:lvl1pPr>
              <a:defRPr baseline="0">
                <a:latin typeface="Cambria" panose="020405030504060302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47133" y="365126"/>
            <a:ext cx="5650442" cy="5811839"/>
          </a:xfrm>
        </p:spPr>
        <p:txBody>
          <a:bodyPr vert="eaVert"/>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21518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AC31-BBE2-4E7D-9CE3-B6C94C65A4B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00F229-A4F8-4B1E-8B60-99710D9E239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9BB4603-83E6-4E87-B9A9-4203037A3570}"/>
              </a:ext>
            </a:extLst>
          </p:cNvPr>
          <p:cNvSpPr>
            <a:spLocks noGrp="1"/>
          </p:cNvSpPr>
          <p:nvPr>
            <p:ph type="dt" sz="half" idx="10"/>
          </p:nvPr>
        </p:nvSpPr>
        <p:spPr/>
        <p:txBody>
          <a:bodyPr/>
          <a:lstStyle/>
          <a:p>
            <a:fld id="{3D24C824-EF66-47B9-A354-2148783B8721}" type="datetimeFigureOut">
              <a:rPr lang="en-US" smtClean="0"/>
              <a:t>3/28/2022</a:t>
            </a:fld>
            <a:endParaRPr lang="en-US"/>
          </a:p>
        </p:txBody>
      </p:sp>
      <p:sp>
        <p:nvSpPr>
          <p:cNvPr id="5" name="Footer Placeholder 4">
            <a:extLst>
              <a:ext uri="{FF2B5EF4-FFF2-40B4-BE49-F238E27FC236}">
                <a16:creationId xmlns:a16="http://schemas.microsoft.com/office/drawing/2014/main" id="{F264794E-CA79-454D-ACA6-953D439F2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14FF1-3134-40AA-89A9-22D7A433F9CF}"/>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16544502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B19B-335F-42D8-95F3-C1B7203558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6BAB0-9530-449A-936D-00FE60847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DC14B-9B1F-4309-84BE-D6450A342F40}"/>
              </a:ext>
            </a:extLst>
          </p:cNvPr>
          <p:cNvSpPr>
            <a:spLocks noGrp="1"/>
          </p:cNvSpPr>
          <p:nvPr>
            <p:ph type="dt" sz="half" idx="10"/>
          </p:nvPr>
        </p:nvSpPr>
        <p:spPr/>
        <p:txBody>
          <a:bodyPr/>
          <a:lstStyle/>
          <a:p>
            <a:fld id="{3D24C824-EF66-47B9-A354-2148783B8721}" type="datetimeFigureOut">
              <a:rPr lang="en-US" smtClean="0"/>
              <a:t>3/28/2022</a:t>
            </a:fld>
            <a:endParaRPr lang="en-US"/>
          </a:p>
        </p:txBody>
      </p:sp>
      <p:sp>
        <p:nvSpPr>
          <p:cNvPr id="5" name="Footer Placeholder 4">
            <a:extLst>
              <a:ext uri="{FF2B5EF4-FFF2-40B4-BE49-F238E27FC236}">
                <a16:creationId xmlns:a16="http://schemas.microsoft.com/office/drawing/2014/main" id="{6A56379F-89A0-4CF4-9542-B2BEAFEAD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B7139-F6EF-4E26-8F46-E3131FBE8114}"/>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3293579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8274522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99BE-377B-4D10-86D3-544BE3B14DE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A354DE6-7ACB-4D8F-936A-0D08F144474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BB0AF0-C77E-4155-A853-3E93502FD9F6}"/>
              </a:ext>
            </a:extLst>
          </p:cNvPr>
          <p:cNvSpPr>
            <a:spLocks noGrp="1"/>
          </p:cNvSpPr>
          <p:nvPr>
            <p:ph type="dt" sz="half" idx="10"/>
          </p:nvPr>
        </p:nvSpPr>
        <p:spPr/>
        <p:txBody>
          <a:bodyPr/>
          <a:lstStyle/>
          <a:p>
            <a:fld id="{3D24C824-EF66-47B9-A354-2148783B8721}" type="datetimeFigureOut">
              <a:rPr lang="en-US" smtClean="0"/>
              <a:t>3/28/2022</a:t>
            </a:fld>
            <a:endParaRPr lang="en-US"/>
          </a:p>
        </p:txBody>
      </p:sp>
      <p:sp>
        <p:nvSpPr>
          <p:cNvPr id="5" name="Footer Placeholder 4">
            <a:extLst>
              <a:ext uri="{FF2B5EF4-FFF2-40B4-BE49-F238E27FC236}">
                <a16:creationId xmlns:a16="http://schemas.microsoft.com/office/drawing/2014/main" id="{E3FA2389-90D2-4DFD-A70F-8ADB3757D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033B8-5A1A-4FD3-806B-915D1F10A8C5}"/>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11458193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CD5B-E69D-4BCF-B572-ADC20387B1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79CA8-7B11-4F07-95C1-8115FC7EBEE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BB6DC-72C2-480E-9BB6-FDFE3DAC759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5EA22D-6722-4B51-9CDC-87CA173B05A8}"/>
              </a:ext>
            </a:extLst>
          </p:cNvPr>
          <p:cNvSpPr>
            <a:spLocks noGrp="1"/>
          </p:cNvSpPr>
          <p:nvPr>
            <p:ph type="dt" sz="half" idx="10"/>
          </p:nvPr>
        </p:nvSpPr>
        <p:spPr/>
        <p:txBody>
          <a:bodyPr/>
          <a:lstStyle/>
          <a:p>
            <a:fld id="{3D24C824-EF66-47B9-A354-2148783B8721}" type="datetimeFigureOut">
              <a:rPr lang="en-US" smtClean="0"/>
              <a:t>3/28/2022</a:t>
            </a:fld>
            <a:endParaRPr lang="en-US"/>
          </a:p>
        </p:txBody>
      </p:sp>
      <p:sp>
        <p:nvSpPr>
          <p:cNvPr id="6" name="Footer Placeholder 5">
            <a:extLst>
              <a:ext uri="{FF2B5EF4-FFF2-40B4-BE49-F238E27FC236}">
                <a16:creationId xmlns:a16="http://schemas.microsoft.com/office/drawing/2014/main" id="{80E200CE-9CE8-49FC-A051-29C70D9B9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E1971-A096-425A-86E4-F808B34DD1CE}"/>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17112145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6830-0ABA-4C55-A476-6F7EC37E7D1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6B585B-7A72-4CAF-988C-85D3DAA90D2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FF43847-48B7-4167-957D-96D2292E7E2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A5A48-08A0-4974-BAA3-999BF3DED6B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D5C7C-B8F7-48F7-8317-E59682F926C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A08DDB-900C-40B4-BB68-04977BC9CD2C}"/>
              </a:ext>
            </a:extLst>
          </p:cNvPr>
          <p:cNvSpPr>
            <a:spLocks noGrp="1"/>
          </p:cNvSpPr>
          <p:nvPr>
            <p:ph type="dt" sz="half" idx="10"/>
          </p:nvPr>
        </p:nvSpPr>
        <p:spPr/>
        <p:txBody>
          <a:bodyPr/>
          <a:lstStyle/>
          <a:p>
            <a:fld id="{3D24C824-EF66-47B9-A354-2148783B8721}" type="datetimeFigureOut">
              <a:rPr lang="en-US" smtClean="0"/>
              <a:t>3/28/2022</a:t>
            </a:fld>
            <a:endParaRPr lang="en-US"/>
          </a:p>
        </p:txBody>
      </p:sp>
      <p:sp>
        <p:nvSpPr>
          <p:cNvPr id="8" name="Footer Placeholder 7">
            <a:extLst>
              <a:ext uri="{FF2B5EF4-FFF2-40B4-BE49-F238E27FC236}">
                <a16:creationId xmlns:a16="http://schemas.microsoft.com/office/drawing/2014/main" id="{F3991969-22E6-4C2E-A7ED-794BEFAEBF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F8EE55-B7A5-48B8-B338-D6C36727DAE7}"/>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2172778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5D5E-146D-4328-BC55-993D4CF155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56A6FB-2C15-4080-843F-6F9B563761DE}"/>
              </a:ext>
            </a:extLst>
          </p:cNvPr>
          <p:cNvSpPr>
            <a:spLocks noGrp="1"/>
          </p:cNvSpPr>
          <p:nvPr>
            <p:ph type="dt" sz="half" idx="10"/>
          </p:nvPr>
        </p:nvSpPr>
        <p:spPr/>
        <p:txBody>
          <a:bodyPr/>
          <a:lstStyle/>
          <a:p>
            <a:fld id="{3D24C824-EF66-47B9-A354-2148783B8721}" type="datetimeFigureOut">
              <a:rPr lang="en-US" smtClean="0"/>
              <a:t>3/28/2022</a:t>
            </a:fld>
            <a:endParaRPr lang="en-US"/>
          </a:p>
        </p:txBody>
      </p:sp>
      <p:sp>
        <p:nvSpPr>
          <p:cNvPr id="4" name="Footer Placeholder 3">
            <a:extLst>
              <a:ext uri="{FF2B5EF4-FFF2-40B4-BE49-F238E27FC236}">
                <a16:creationId xmlns:a16="http://schemas.microsoft.com/office/drawing/2014/main" id="{9D310A78-2FC0-4E75-A263-BAE22F666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DA88F7-A007-47C2-9C53-2ABD27331DFD}"/>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22124234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42F6A-CFDA-4E7A-96FB-20B912B3A8FD}"/>
              </a:ext>
            </a:extLst>
          </p:cNvPr>
          <p:cNvSpPr>
            <a:spLocks noGrp="1"/>
          </p:cNvSpPr>
          <p:nvPr>
            <p:ph type="dt" sz="half" idx="10"/>
          </p:nvPr>
        </p:nvSpPr>
        <p:spPr/>
        <p:txBody>
          <a:bodyPr/>
          <a:lstStyle/>
          <a:p>
            <a:fld id="{3D24C824-EF66-47B9-A354-2148783B8721}" type="datetimeFigureOut">
              <a:rPr lang="en-US" smtClean="0"/>
              <a:t>3/28/2022</a:t>
            </a:fld>
            <a:endParaRPr lang="en-US"/>
          </a:p>
        </p:txBody>
      </p:sp>
      <p:sp>
        <p:nvSpPr>
          <p:cNvPr id="3" name="Footer Placeholder 2">
            <a:extLst>
              <a:ext uri="{FF2B5EF4-FFF2-40B4-BE49-F238E27FC236}">
                <a16:creationId xmlns:a16="http://schemas.microsoft.com/office/drawing/2014/main" id="{A0ADF861-6C90-4AD9-81C5-BEA3010765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8720B1-A2BB-4452-B416-E63502E21541}"/>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17719542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12E3-A149-4BB4-AB76-82CEBE9E128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567FC1A-4CDD-48BC-9522-1AB66E6EA2C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EF6D64-1D38-49CF-B473-A201CF951D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844FB6-200B-48A1-A428-60E2FC1B59C6}"/>
              </a:ext>
            </a:extLst>
          </p:cNvPr>
          <p:cNvSpPr>
            <a:spLocks noGrp="1"/>
          </p:cNvSpPr>
          <p:nvPr>
            <p:ph type="dt" sz="half" idx="10"/>
          </p:nvPr>
        </p:nvSpPr>
        <p:spPr/>
        <p:txBody>
          <a:bodyPr/>
          <a:lstStyle/>
          <a:p>
            <a:fld id="{3D24C824-EF66-47B9-A354-2148783B8721}" type="datetimeFigureOut">
              <a:rPr lang="en-US" smtClean="0"/>
              <a:t>3/28/2022</a:t>
            </a:fld>
            <a:endParaRPr lang="en-US"/>
          </a:p>
        </p:txBody>
      </p:sp>
      <p:sp>
        <p:nvSpPr>
          <p:cNvPr id="6" name="Footer Placeholder 5">
            <a:extLst>
              <a:ext uri="{FF2B5EF4-FFF2-40B4-BE49-F238E27FC236}">
                <a16:creationId xmlns:a16="http://schemas.microsoft.com/office/drawing/2014/main" id="{26E0EA95-DD59-4768-8D26-BFA681186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9A406-E206-4A55-A34C-EA27DC1B6AE8}"/>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3441358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BC00-B68A-4DA0-93ED-DE71FC5AC0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B46EB9-E31C-4968-AE47-67D3DAE9789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A8A5270-E4B4-48B4-ABF9-3CC2AE7F2C7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492F93-2B19-4F9E-AEF5-DF40B336564D}"/>
              </a:ext>
            </a:extLst>
          </p:cNvPr>
          <p:cNvSpPr>
            <a:spLocks noGrp="1"/>
          </p:cNvSpPr>
          <p:nvPr>
            <p:ph type="dt" sz="half" idx="10"/>
          </p:nvPr>
        </p:nvSpPr>
        <p:spPr/>
        <p:txBody>
          <a:bodyPr/>
          <a:lstStyle/>
          <a:p>
            <a:fld id="{3D24C824-EF66-47B9-A354-2148783B8721}" type="datetimeFigureOut">
              <a:rPr lang="en-US" smtClean="0"/>
              <a:t>3/28/2022</a:t>
            </a:fld>
            <a:endParaRPr lang="en-US"/>
          </a:p>
        </p:txBody>
      </p:sp>
      <p:sp>
        <p:nvSpPr>
          <p:cNvPr id="6" name="Footer Placeholder 5">
            <a:extLst>
              <a:ext uri="{FF2B5EF4-FFF2-40B4-BE49-F238E27FC236}">
                <a16:creationId xmlns:a16="http://schemas.microsoft.com/office/drawing/2014/main" id="{777A452D-A5E5-4F5F-8C83-DBAFDBA424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EA376-AFA0-4F06-8D9C-4BA5B8567DB0}"/>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32026825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443F-BBD9-4B60-8A2B-D69BD0DDE4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710780-9FF4-48C8-97E5-3C0ACECE0E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4A8CC-2E3D-4271-A933-34EA35F212D3}"/>
              </a:ext>
            </a:extLst>
          </p:cNvPr>
          <p:cNvSpPr>
            <a:spLocks noGrp="1"/>
          </p:cNvSpPr>
          <p:nvPr>
            <p:ph type="dt" sz="half" idx="10"/>
          </p:nvPr>
        </p:nvSpPr>
        <p:spPr/>
        <p:txBody>
          <a:bodyPr/>
          <a:lstStyle/>
          <a:p>
            <a:fld id="{3D24C824-EF66-47B9-A354-2148783B8721}" type="datetimeFigureOut">
              <a:rPr lang="en-US" smtClean="0"/>
              <a:t>3/28/2022</a:t>
            </a:fld>
            <a:endParaRPr lang="en-US"/>
          </a:p>
        </p:txBody>
      </p:sp>
      <p:sp>
        <p:nvSpPr>
          <p:cNvPr id="5" name="Footer Placeholder 4">
            <a:extLst>
              <a:ext uri="{FF2B5EF4-FFF2-40B4-BE49-F238E27FC236}">
                <a16:creationId xmlns:a16="http://schemas.microsoft.com/office/drawing/2014/main" id="{CC357362-F07F-4205-8FC6-AB4AFAF0B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35C0A-23D5-4098-A4DC-CF92B0138A3E}"/>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24425052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B6284D-A89C-4D22-8B2D-7AF7A230A48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969B41-A7CD-41BF-A545-300A0AA59D7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11742-3F56-4E82-91B3-FD1BF5581738}"/>
              </a:ext>
            </a:extLst>
          </p:cNvPr>
          <p:cNvSpPr>
            <a:spLocks noGrp="1"/>
          </p:cNvSpPr>
          <p:nvPr>
            <p:ph type="dt" sz="half" idx="10"/>
          </p:nvPr>
        </p:nvSpPr>
        <p:spPr/>
        <p:txBody>
          <a:bodyPr/>
          <a:lstStyle/>
          <a:p>
            <a:fld id="{3D24C824-EF66-47B9-A354-2148783B8721}" type="datetimeFigureOut">
              <a:rPr lang="en-US" smtClean="0"/>
              <a:t>3/28/2022</a:t>
            </a:fld>
            <a:endParaRPr lang="en-US"/>
          </a:p>
        </p:txBody>
      </p:sp>
      <p:sp>
        <p:nvSpPr>
          <p:cNvPr id="5" name="Footer Placeholder 4">
            <a:extLst>
              <a:ext uri="{FF2B5EF4-FFF2-40B4-BE49-F238E27FC236}">
                <a16:creationId xmlns:a16="http://schemas.microsoft.com/office/drawing/2014/main" id="{BFE9DE57-DDAF-450D-BF9B-FB59AF3A0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871B8-FAFB-40C0-82B0-6806CC1F3E4C}"/>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34767444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257175" indent="-257175">
              <a:buFont typeface="Lucida Grande"/>
              <a:buChar char="&gt;"/>
              <a:defRPr sz="1800" b="0" i="0" baseline="0">
                <a:solidFill>
                  <a:srgbClr val="005F83"/>
                </a:solidFill>
                <a:latin typeface="Orgon Slab Light"/>
                <a:cs typeface="Orgon Slab Light"/>
              </a:defRPr>
            </a:lvl1pPr>
            <a:lvl2pPr>
              <a:defRPr sz="1500" b="0" i="0" baseline="0">
                <a:solidFill>
                  <a:srgbClr val="005F83"/>
                </a:solidFill>
                <a:latin typeface="Orgon Slab Light"/>
                <a:cs typeface="Orgon Slab Light"/>
              </a:defRPr>
            </a:lvl2pPr>
            <a:lvl3pPr marL="857250" indent="-171450">
              <a:buSzPct val="100000"/>
              <a:buFont typeface="Lucida Grande"/>
              <a:buChar char="&gt;"/>
              <a:defRPr sz="1350" b="0" i="0" baseline="0">
                <a:solidFill>
                  <a:srgbClr val="005F83"/>
                </a:solidFill>
                <a:latin typeface="Orgon Slab Light"/>
                <a:cs typeface="Orgon Slab Light"/>
              </a:defRPr>
            </a:lvl3pPr>
            <a:lvl4pPr>
              <a:defRPr sz="1200" b="0" i="0" baseline="0">
                <a:solidFill>
                  <a:srgbClr val="005F83"/>
                </a:solidFill>
                <a:latin typeface="Orgon Slab Light"/>
                <a:cs typeface="Orgon Slab Light"/>
              </a:defRPr>
            </a:lvl4pPr>
            <a:lvl5pPr marL="1543050" indent="-171450">
              <a:buFont typeface="Lucida Grande"/>
              <a:buChar char="&gt;"/>
              <a:defRPr sz="1050" b="0" i="0" baseline="0">
                <a:solidFill>
                  <a:srgbClr val="005F83"/>
                </a:solidFill>
                <a:latin typeface="Orgon Slab Light"/>
                <a:cs typeface="Orgon Slab Light"/>
              </a:defRPr>
            </a:lvl5pPr>
          </a:lstStyle>
          <a:p>
            <a:pPr lvl="0"/>
            <a:r>
              <a:rPr lang="en-US" dirty="0"/>
              <a:t>Bulleted content here (</a:t>
            </a:r>
            <a:r>
              <a:rPr lang="en-US" dirty="0" err="1"/>
              <a:t>Orgon</a:t>
            </a:r>
            <a:r>
              <a:rPr lang="en-US" dirty="0"/>
              <a:t> Sans Light, 24 pt.)</a:t>
            </a:r>
          </a:p>
          <a:p>
            <a:pPr lvl="1"/>
            <a:r>
              <a:rPr lang="en-US" dirty="0"/>
              <a:t>Second level (</a:t>
            </a:r>
            <a:r>
              <a:rPr lang="en-US" dirty="0" err="1"/>
              <a:t>Orgon</a:t>
            </a:r>
            <a:r>
              <a:rPr lang="en-US" dirty="0"/>
              <a:t> Sans Light, 20)</a:t>
            </a:r>
          </a:p>
          <a:p>
            <a:pPr lvl="2"/>
            <a:r>
              <a:rPr lang="en-US" dirty="0"/>
              <a:t>Third level (</a:t>
            </a:r>
            <a:r>
              <a:rPr lang="en-US" dirty="0" err="1"/>
              <a:t>Orgon</a:t>
            </a:r>
            <a:r>
              <a:rPr lang="en-US" dirty="0"/>
              <a:t> Sans Light, 18)</a:t>
            </a:r>
          </a:p>
          <a:p>
            <a:pPr lvl="3"/>
            <a:r>
              <a:rPr lang="en-US" dirty="0"/>
              <a:t>Fourth level (</a:t>
            </a:r>
            <a:r>
              <a:rPr lang="en-US" dirty="0" err="1"/>
              <a:t>Orgon</a:t>
            </a:r>
            <a:r>
              <a:rPr lang="en-US" dirty="0"/>
              <a:t> Sans Light, 16)</a:t>
            </a:r>
          </a:p>
          <a:p>
            <a:pPr lvl="4"/>
            <a:r>
              <a:rPr lang="en-US" dirty="0"/>
              <a:t>Fifth level (</a:t>
            </a:r>
            <a:r>
              <a:rPr lang="en-US"/>
              <a:t>Orgon</a:t>
            </a:r>
            <a:r>
              <a:rPr lang="en-US" dirty="0"/>
              <a:t> Sans Light, 14)</a:t>
            </a:r>
          </a:p>
        </p:txBody>
      </p:sp>
      <p:sp>
        <p:nvSpPr>
          <p:cNvPr id="13" name="Rectangle 12"/>
          <p:cNvSpPr/>
          <p:nvPr userDrawn="1"/>
        </p:nvSpPr>
        <p:spPr>
          <a:xfrm>
            <a:off x="-2" y="-12829"/>
            <a:ext cx="9144003" cy="1113496"/>
          </a:xfrm>
          <a:prstGeom prst="rect">
            <a:avLst/>
          </a:prstGeom>
          <a:solidFill>
            <a:srgbClr val="509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09E2F"/>
              </a:solidFill>
            </a:endParaRPr>
          </a:p>
        </p:txBody>
      </p:sp>
      <p:pic>
        <p:nvPicPr>
          <p:cNvPr id="14" name="Picture 13" descr="DotPattern_309.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234"/>
            <a:ext cx="2755900" cy="628268"/>
          </a:xfrm>
          <a:prstGeom prst="rect">
            <a:avLst/>
          </a:prstGeom>
        </p:spPr>
      </p:pic>
      <p:sp>
        <p:nvSpPr>
          <p:cNvPr id="16" name="Text Placeholder 5"/>
          <p:cNvSpPr>
            <a:spLocks noGrp="1"/>
          </p:cNvSpPr>
          <p:nvPr>
            <p:ph type="body" sz="quarter" idx="10" hasCustomPrompt="1"/>
          </p:nvPr>
        </p:nvSpPr>
        <p:spPr>
          <a:xfrm>
            <a:off x="493957" y="467081"/>
            <a:ext cx="8370643" cy="460021"/>
          </a:xfrm>
          <a:prstGeom prst="rect">
            <a:avLst/>
          </a:prstGeom>
          <a:ln>
            <a:noFill/>
          </a:ln>
        </p:spPr>
        <p:txBody>
          <a:bodyPr>
            <a:normAutofit/>
          </a:bodyPr>
          <a:lstStyle>
            <a:lvl1pPr marL="0" indent="0">
              <a:lnSpc>
                <a:spcPct val="100000"/>
              </a:lnSpc>
              <a:buNone/>
              <a:defRPr sz="2250" b="0" i="0" baseline="0">
                <a:solidFill>
                  <a:schemeClr val="bg2"/>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(ORGON SLAB MEDIUM 30 PT)</a:t>
            </a:r>
          </a:p>
        </p:txBody>
      </p:sp>
    </p:spTree>
    <p:extLst>
      <p:ext uri="{BB962C8B-B14F-4D97-AF65-F5344CB8AC3E}">
        <p14:creationId xmlns:p14="http://schemas.microsoft.com/office/powerpoint/2010/main" val="367678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824157"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2698312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2"/>
        <p:cNvGrpSpPr/>
        <p:nvPr/>
      </p:nvGrpSpPr>
      <p:grpSpPr>
        <a:xfrm>
          <a:off x="0" y="0"/>
          <a:ext cx="0" cy="0"/>
          <a:chOff x="0" y="0"/>
          <a:chExt cx="0" cy="0"/>
        </a:xfrm>
      </p:grpSpPr>
      <p:sp>
        <p:nvSpPr>
          <p:cNvPr id="13" name="Google Shape;13;p7"/>
          <p:cNvSpPr txBox="1">
            <a:spLocks noGrp="1"/>
          </p:cNvSpPr>
          <p:nvPr>
            <p:ph type="body" idx="1"/>
          </p:nvPr>
        </p:nvSpPr>
        <p:spPr>
          <a:xfrm>
            <a:off x="510790" y="3586334"/>
            <a:ext cx="8197114" cy="267379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body" idx="2"/>
          </p:nvPr>
        </p:nvSpPr>
        <p:spPr>
          <a:xfrm>
            <a:off x="510790" y="2996760"/>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7"/>
          <p:cNvSpPr txBox="1">
            <a:spLocks noGrp="1"/>
          </p:cNvSpPr>
          <p:nvPr>
            <p:ph type="body" idx="3"/>
          </p:nvPr>
        </p:nvSpPr>
        <p:spPr>
          <a:xfrm>
            <a:off x="510790" y="1790002"/>
            <a:ext cx="8184662"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Google Shape;16;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56067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11"/>
          <p:cNvSpPr txBox="1">
            <a:spLocks noGrp="1"/>
          </p:cNvSpPr>
          <p:nvPr>
            <p:ph type="body" idx="1"/>
          </p:nvPr>
        </p:nvSpPr>
        <p:spPr>
          <a:xfrm>
            <a:off x="671757" y="2046061"/>
            <a:ext cx="6972300" cy="264175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509E2F"/>
              </a:buClr>
              <a:buSzPts val="5000"/>
              <a:buFont typeface="Arial"/>
              <a:buNone/>
              <a:defRPr sz="5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43210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0"/>
        <p:cNvGrpSpPr/>
        <p:nvPr/>
      </p:nvGrpSpPr>
      <p:grpSpPr>
        <a:xfrm>
          <a:off x="0" y="0"/>
          <a:ext cx="0" cy="0"/>
          <a:chOff x="0" y="0"/>
          <a:chExt cx="0" cy="0"/>
        </a:xfrm>
      </p:grpSpPr>
      <p:sp>
        <p:nvSpPr>
          <p:cNvPr id="21" name="Google Shape;21;p12"/>
          <p:cNvSpPr txBox="1">
            <a:spLocks noGrp="1"/>
          </p:cNvSpPr>
          <p:nvPr>
            <p:ph type="body" idx="1"/>
          </p:nvPr>
        </p:nvSpPr>
        <p:spPr>
          <a:xfrm>
            <a:off x="510790" y="3042959"/>
            <a:ext cx="8197114" cy="267379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12"/>
          <p:cNvSpPr txBox="1">
            <a:spLocks noGrp="1"/>
          </p:cNvSpPr>
          <p:nvPr>
            <p:ph type="body" idx="2"/>
          </p:nvPr>
        </p:nvSpPr>
        <p:spPr>
          <a:xfrm>
            <a:off x="510790" y="1790002"/>
            <a:ext cx="8184662"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260555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4"/>
        <p:cNvGrpSpPr/>
        <p:nvPr/>
      </p:nvGrpSpPr>
      <p:grpSpPr>
        <a:xfrm>
          <a:off x="0" y="0"/>
          <a:ext cx="0" cy="0"/>
          <a:chOff x="0" y="0"/>
          <a:chExt cx="0" cy="0"/>
        </a:xfrm>
      </p:grpSpPr>
      <p:sp>
        <p:nvSpPr>
          <p:cNvPr id="25" name="Google Shape;25;p13"/>
          <p:cNvSpPr>
            <a:spLocks noGrp="1"/>
          </p:cNvSpPr>
          <p:nvPr>
            <p:ph type="chart" idx="2"/>
          </p:nvPr>
        </p:nvSpPr>
        <p:spPr>
          <a:xfrm>
            <a:off x="510790" y="3042959"/>
            <a:ext cx="8021637" cy="3416457"/>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13"/>
          <p:cNvSpPr txBox="1">
            <a:spLocks noGrp="1"/>
          </p:cNvSpPr>
          <p:nvPr>
            <p:ph type="body" idx="1"/>
          </p:nvPr>
        </p:nvSpPr>
        <p:spPr>
          <a:xfrm>
            <a:off x="510790" y="1790002"/>
            <a:ext cx="8184662"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98033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3897539"/>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987284" y="5522978"/>
            <a:ext cx="1010412"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610628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2"/>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9"/>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9" name="Picture 8"/>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2462381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2"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693724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7" y="1736727"/>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7" name="Picture 6"/>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3407163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10"/>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991856" y="5522386"/>
            <a:ext cx="1010412" cy="108966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113588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1"/>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41"/>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9"/>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7" name="Picture 6"/>
          <p:cNvPicPr>
            <a:picLocks noChangeAspect="1"/>
          </p:cNvPicPr>
          <p:nvPr userDrawn="1"/>
        </p:nvPicPr>
        <p:blipFill>
          <a:blip r:embed="rId3"/>
          <a:stretch>
            <a:fillRect/>
          </a:stretch>
        </p:blipFill>
        <p:spPr>
          <a:xfrm>
            <a:off x="7991856" y="5522386"/>
            <a:ext cx="1010412" cy="1089660"/>
          </a:xfrm>
          <a:prstGeom prst="rect">
            <a:avLst/>
          </a:prstGeom>
        </p:spPr>
      </p:pic>
    </p:spTree>
    <p:extLst>
      <p:ext uri="{BB962C8B-B14F-4D97-AF65-F5344CB8AC3E}">
        <p14:creationId xmlns:p14="http://schemas.microsoft.com/office/powerpoint/2010/main" val="1618632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1"/>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7"/>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7" name="Picture 6"/>
          <p:cNvPicPr>
            <a:picLocks noChangeAspect="1"/>
          </p:cNvPicPr>
          <p:nvPr userDrawn="1"/>
        </p:nvPicPr>
        <p:blipFill>
          <a:blip r:embed="rId3"/>
          <a:stretch>
            <a:fillRect/>
          </a:stretch>
        </p:blipFill>
        <p:spPr>
          <a:xfrm>
            <a:off x="7991856" y="5522386"/>
            <a:ext cx="1010412" cy="1089660"/>
          </a:xfrm>
          <a:prstGeom prst="rect">
            <a:avLst/>
          </a:prstGeom>
        </p:spPr>
      </p:pic>
    </p:spTree>
    <p:extLst>
      <p:ext uri="{BB962C8B-B14F-4D97-AF65-F5344CB8AC3E}">
        <p14:creationId xmlns:p14="http://schemas.microsoft.com/office/powerpoint/2010/main" val="2776912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7" y="1736727"/>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1"/>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8" name="Picture 7"/>
          <p:cNvPicPr>
            <a:picLocks noChangeAspect="1"/>
          </p:cNvPicPr>
          <p:nvPr userDrawn="1"/>
        </p:nvPicPr>
        <p:blipFill>
          <a:blip r:embed="rId3"/>
          <a:stretch>
            <a:fillRect/>
          </a:stretch>
        </p:blipFill>
        <p:spPr>
          <a:xfrm>
            <a:off x="7991856" y="5522386"/>
            <a:ext cx="1010412" cy="1089660"/>
          </a:xfrm>
          <a:prstGeom prst="rect">
            <a:avLst/>
          </a:prstGeom>
        </p:spPr>
      </p:pic>
    </p:spTree>
    <p:extLst>
      <p:ext uri="{BB962C8B-B14F-4D97-AF65-F5344CB8AC3E}">
        <p14:creationId xmlns:p14="http://schemas.microsoft.com/office/powerpoint/2010/main" val="3859161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68396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4139607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839074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121245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738904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599064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24616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737579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575959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142685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cap="all"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60209" y="1363509"/>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marL="742950" indent="-285750">
              <a:buFont typeface="ArialMT" charset="0"/>
              <a:buChar cha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0271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671757" y="1363509"/>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cap="all"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180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4059110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560423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69839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840274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257560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576951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546699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490824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37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878879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1" y="3586334"/>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2"/>
            <a:ext cx="8184662" cy="411171"/>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8159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1" y="3042959"/>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210620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1" y="3042961"/>
            <a:ext cx="8021637" cy="3416457"/>
          </a:xfrm>
          <a:prstGeom prst="rect">
            <a:avLst/>
          </a:prstGeom>
        </p:spPr>
        <p:txBody>
          <a:bodyPr>
            <a:normAutofit/>
          </a:bodyPr>
          <a:lstStyle>
            <a:lvl1pPr marL="0" indent="0">
              <a:buNone/>
              <a:defRPr sz="18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087483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0736"/>
            <a:ext cx="6858000" cy="2387600"/>
          </a:xfrm>
          <a:prstGeom prst="rect">
            <a:avLst/>
          </a:prstGeom>
        </p:spPr>
        <p:txBody>
          <a:bodyPr anchor="b"/>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240411"/>
            <a:ext cx="6858000" cy="1655763"/>
          </a:xfrm>
        </p:spPr>
        <p:txBody>
          <a:bodyPr/>
          <a:lstStyle>
            <a:lvl1pPr marL="0" indent="0" algn="l">
              <a:spcBef>
                <a:spcPts val="300"/>
              </a:spcBef>
              <a:spcAft>
                <a:spcPts val="30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457506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75550" cy="957397"/>
          </a:xfrm>
          <a:prstGeom prst="rect">
            <a:avLst/>
          </a:prstGeo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628650" y="1628148"/>
            <a:ext cx="7886700" cy="4442971"/>
          </a:xfrm>
        </p:spPr>
        <p:txBody>
          <a:bodyPr/>
          <a:lstStyle>
            <a:lvl1pPr>
              <a:defRPr baseline="0">
                <a:latin typeface="Cambria" panose="02040503050406030204" pitchFamily="18" charset="0"/>
              </a:defRPr>
            </a:lvl1pPr>
            <a:lvl2pPr marL="342900" indent="-334963">
              <a:tabLst/>
              <a:defRPr baseline="0">
                <a:latin typeface="Cambria" panose="02040503050406030204" pitchFamily="18" charset="0"/>
              </a:defRPr>
            </a:lvl2pPr>
            <a:lvl3pPr marL="574675" indent="-255588">
              <a:spcAft>
                <a:spcPts val="375"/>
              </a:spcAft>
              <a:tabLst/>
              <a:defRPr baseline="0">
                <a:latin typeface="Cambria" panose="02040503050406030204" pitchFamily="18" charset="0"/>
              </a:defRPr>
            </a:lvl3pPr>
            <a:lvl4pPr marL="749300" indent="-177800">
              <a:tabLst/>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4446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nchor="b"/>
          <a:lstStyle>
            <a:lvl1pPr>
              <a:defRPr sz="4500">
                <a:latin typeface="+mj-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4400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024342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50150" cy="957397"/>
          </a:xfrm>
          <a:prstGeom prst="rect">
            <a:avLst/>
          </a:prstGeom>
        </p:spPr>
        <p:txBody>
          <a:bodyPr/>
          <a:lstStyle>
            <a:lvl1pPr>
              <a:defRPr baseline="0">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628650" y="1663769"/>
            <a:ext cx="3886200" cy="3684588"/>
          </a:xfrm>
          <a:noFill/>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663766"/>
            <a:ext cx="3886200" cy="4351339"/>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7340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1_Small imag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558617" cy="957397"/>
          </a:xfrm>
          <a:prstGeom prst="rect">
            <a:avLst/>
          </a:prstGeom>
        </p:spPr>
        <p:txBody>
          <a:bodyPr/>
          <a:lstStyle>
            <a:lvl1pPr>
              <a:defRPr baseline="0">
                <a:latin typeface="Cambria" panose="02040503050406030204" pitchFamily="18" charset="0"/>
              </a:defRPr>
            </a:lvl1pPr>
          </a:lstStyle>
          <a:p>
            <a:r>
              <a:rPr lang="en-US" dirty="0"/>
              <a:t>Click to edit Master title style</a:t>
            </a:r>
          </a:p>
        </p:txBody>
      </p:sp>
      <p:sp>
        <p:nvSpPr>
          <p:cNvPr id="3" name="Content Placeholder 2"/>
          <p:cNvSpPr>
            <a:spLocks noGrp="1" noChangeAspect="1"/>
          </p:cNvSpPr>
          <p:nvPr>
            <p:ph sz="half" idx="1"/>
          </p:nvPr>
        </p:nvSpPr>
        <p:spPr>
          <a:xfrm>
            <a:off x="640087" y="1663769"/>
            <a:ext cx="2571825" cy="2438400"/>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377184" y="1663766"/>
            <a:ext cx="5138166" cy="4351339"/>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648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482417" cy="957397"/>
          </a:xfrm>
          <a:prstGeom prst="rect">
            <a:avLst/>
          </a:prstGeom>
        </p:spPr>
        <p:txBody>
          <a:bodyPr/>
          <a:lstStyle>
            <a:lvl1pPr>
              <a:defRPr baseline="0">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628650"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dirty="0"/>
              <a:t>Click to edit Master text styles</a:t>
            </a:r>
          </a:p>
          <a:p>
            <a:pPr lvl="1"/>
            <a:r>
              <a:rPr lang="en-US" dirty="0"/>
              <a:t>Second level</a:t>
            </a:r>
          </a:p>
        </p:txBody>
      </p:sp>
      <p:sp>
        <p:nvSpPr>
          <p:cNvPr id="16" name="Content Placeholder 2">
            <a:extLst>
              <a:ext uri="{FF2B5EF4-FFF2-40B4-BE49-F238E27FC236}">
                <a16:creationId xmlns:a16="http://schemas.microsoft.com/office/drawing/2014/main" id="{38DF611A-3BFB-674D-8829-EC7FF68654D2}"/>
              </a:ext>
            </a:extLst>
          </p:cNvPr>
          <p:cNvSpPr>
            <a:spLocks noGrp="1"/>
          </p:cNvSpPr>
          <p:nvPr>
            <p:ph sz="half" idx="18"/>
          </p:nvPr>
        </p:nvSpPr>
        <p:spPr>
          <a:xfrm>
            <a:off x="2939796"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dirty="0"/>
              <a:t>Click to edit Master text styles</a:t>
            </a:r>
          </a:p>
          <a:p>
            <a:pPr lvl="1"/>
            <a:r>
              <a:rPr lang="en-US" dirty="0"/>
              <a:t>Second level</a:t>
            </a:r>
          </a:p>
        </p:txBody>
      </p:sp>
      <p:sp>
        <p:nvSpPr>
          <p:cNvPr id="17" name="Content Placeholder 2">
            <a:extLst>
              <a:ext uri="{FF2B5EF4-FFF2-40B4-BE49-F238E27FC236}">
                <a16:creationId xmlns:a16="http://schemas.microsoft.com/office/drawing/2014/main" id="{9B5ADCA3-958D-B54D-940E-49E4F4221BAC}"/>
              </a:ext>
            </a:extLst>
          </p:cNvPr>
          <p:cNvSpPr>
            <a:spLocks noGrp="1"/>
          </p:cNvSpPr>
          <p:nvPr>
            <p:ph sz="half" idx="19"/>
          </p:nvPr>
        </p:nvSpPr>
        <p:spPr>
          <a:xfrm>
            <a:off x="5224272"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dirty="0"/>
              <a:t>Click to edit Master text styles</a:t>
            </a:r>
          </a:p>
          <a:p>
            <a:pPr lvl="1"/>
            <a:r>
              <a:rPr lang="en-US" dirty="0"/>
              <a:t>Second level</a:t>
            </a:r>
          </a:p>
        </p:txBody>
      </p:sp>
      <p:sp>
        <p:nvSpPr>
          <p:cNvPr id="19" name="Picture Placeholder 18">
            <a:extLst>
              <a:ext uri="{FF2B5EF4-FFF2-40B4-BE49-F238E27FC236}">
                <a16:creationId xmlns:a16="http://schemas.microsoft.com/office/drawing/2014/main" id="{842E83D6-6B53-5C47-AEC7-A763EBC16E3A}"/>
              </a:ext>
            </a:extLst>
          </p:cNvPr>
          <p:cNvSpPr>
            <a:spLocks noGrp="1"/>
          </p:cNvSpPr>
          <p:nvPr>
            <p:ph type="pic" sz="quarter" idx="20"/>
          </p:nvPr>
        </p:nvSpPr>
        <p:spPr>
          <a:xfrm>
            <a:off x="628651" y="1869018"/>
            <a:ext cx="2151063" cy="2990849"/>
          </a:xfrm>
        </p:spPr>
        <p:txBody>
          <a:bodyPr/>
          <a:lstStyle>
            <a:lvl1pPr>
              <a:defRPr baseline="0">
                <a:latin typeface="Cambria" panose="02040503050406030204" pitchFamily="18" charset="0"/>
              </a:defRPr>
            </a:lvl1pPr>
          </a:lstStyle>
          <a:p>
            <a:r>
              <a:rPr lang="en-US" dirty="0"/>
              <a:t>Click icon to add picture</a:t>
            </a:r>
          </a:p>
        </p:txBody>
      </p:sp>
      <p:sp>
        <p:nvSpPr>
          <p:cNvPr id="20" name="Picture Placeholder 18">
            <a:extLst>
              <a:ext uri="{FF2B5EF4-FFF2-40B4-BE49-F238E27FC236}">
                <a16:creationId xmlns:a16="http://schemas.microsoft.com/office/drawing/2014/main" id="{AF02CDA0-0AE1-9446-9E2D-7DBD0BA32480}"/>
              </a:ext>
            </a:extLst>
          </p:cNvPr>
          <p:cNvSpPr>
            <a:spLocks noGrp="1"/>
          </p:cNvSpPr>
          <p:nvPr>
            <p:ph type="pic" sz="quarter" idx="21"/>
          </p:nvPr>
        </p:nvSpPr>
        <p:spPr>
          <a:xfrm>
            <a:off x="2926462" y="1869018"/>
            <a:ext cx="2151063" cy="2990849"/>
          </a:xfrm>
        </p:spPr>
        <p:txBody>
          <a:bodyPr/>
          <a:lstStyle>
            <a:lvl1pPr>
              <a:defRPr baseline="0">
                <a:latin typeface="Cambria" panose="02040503050406030204" pitchFamily="18" charset="0"/>
              </a:defRPr>
            </a:lvl1pPr>
          </a:lstStyle>
          <a:p>
            <a:r>
              <a:rPr lang="en-US" dirty="0"/>
              <a:t>Click icon to add picture</a:t>
            </a:r>
          </a:p>
        </p:txBody>
      </p:sp>
      <p:sp>
        <p:nvSpPr>
          <p:cNvPr id="21" name="Picture Placeholder 18">
            <a:extLst>
              <a:ext uri="{FF2B5EF4-FFF2-40B4-BE49-F238E27FC236}">
                <a16:creationId xmlns:a16="http://schemas.microsoft.com/office/drawing/2014/main" id="{2D9F2784-53CA-C04F-B202-3870F8607B7E}"/>
              </a:ext>
            </a:extLst>
          </p:cNvPr>
          <p:cNvSpPr>
            <a:spLocks noGrp="1"/>
          </p:cNvSpPr>
          <p:nvPr>
            <p:ph type="pic" sz="quarter" idx="22"/>
          </p:nvPr>
        </p:nvSpPr>
        <p:spPr>
          <a:xfrm>
            <a:off x="5224336" y="1869018"/>
            <a:ext cx="2151063" cy="2990849"/>
          </a:xfrm>
        </p:spPr>
        <p:txBody>
          <a:bodyPr/>
          <a:lstStyle>
            <a:lvl1pPr>
              <a:defRPr baseline="0">
                <a:latin typeface="Cambria" panose="02040503050406030204" pitchFamily="18" charset="0"/>
              </a:defRPr>
            </a:lvl1pPr>
          </a:lstStyle>
          <a:p>
            <a:r>
              <a:rPr lang="en-US" dirty="0"/>
              <a:t>Click icon to add picture</a:t>
            </a:r>
          </a:p>
        </p:txBody>
      </p:sp>
    </p:spTree>
    <p:extLst>
      <p:ext uri="{BB962C8B-B14F-4D97-AF65-F5344CB8AC3E}">
        <p14:creationId xmlns:p14="http://schemas.microsoft.com/office/powerpoint/2010/main" val="32953534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5"/>
            <a:ext cx="7498159" cy="1325563"/>
          </a:xfrm>
          <a:prstGeom prst="rect">
            <a:avLst/>
          </a:prstGeom>
        </p:spPr>
        <p:txBody>
          <a:bodyPr/>
          <a:lstStyle>
            <a:lvl1pPr>
              <a:defRPr baseline="0">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baseline="0">
                <a:latin typeface="Cambria" panose="020405030504060302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76090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516283" cy="957397"/>
          </a:xfrm>
          <a:prstGeom prst="rect">
            <a:avLst/>
          </a:prstGeom>
        </p:spPr>
        <p:txBody>
          <a:bodyPr/>
          <a:lstStyle>
            <a:lvl1pPr>
              <a:defRPr baseline="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2671990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3194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aseline="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baseline="0">
                <a:latin typeface="Cambria" panose="02040503050406030204" pitchFamily="18" charset="0"/>
              </a:defRPr>
            </a:lvl1pPr>
            <a:lvl2pPr>
              <a:defRPr sz="2100" baseline="0">
                <a:latin typeface="Cambria" panose="02040503050406030204" pitchFamily="18" charset="0"/>
              </a:defRPr>
            </a:lvl2pPr>
            <a:lvl3pPr>
              <a:defRPr sz="1800" baseline="0">
                <a:latin typeface="Cambria" panose="02040503050406030204" pitchFamily="18" charset="0"/>
              </a:defRPr>
            </a:lvl3pPr>
            <a:lvl4pPr>
              <a:defRPr sz="1500" baseline="0">
                <a:latin typeface="Cambria" panose="02040503050406030204" pitchFamily="18" charset="0"/>
              </a:defRPr>
            </a:lvl4pPr>
            <a:lvl5pPr>
              <a:defRPr sz="1500" baseline="0">
                <a:latin typeface="Cambria" panose="02040503050406030204" pitchFamily="18"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baseline="0">
                <a:latin typeface="Cambria" panose="020405030504060302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33650786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aseline="0">
                <a:latin typeface="Cambria" panose="02040503050406030204" pitchFamily="18"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baseline="0">
                <a:latin typeface="Cambria" panose="02040503050406030204" pitchFamily="18"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baseline="0">
                <a:latin typeface="Cambria" panose="020405030504060302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1831478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448550" cy="957397"/>
          </a:xfrm>
          <a:prstGeom prst="rect">
            <a:avLst/>
          </a:prstGeom>
        </p:spPr>
        <p:txBody>
          <a:bodyPr/>
          <a:lstStyle>
            <a:lvl1pPr>
              <a:defRPr baseline="0">
                <a:latin typeface="Cambria" panose="020405030504060302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636442"/>
            <a:ext cx="7886700" cy="4467852"/>
          </a:xfrm>
        </p:spPr>
        <p:txBody>
          <a:bodyPr vert="eaVert"/>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56711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1876" y="365126"/>
            <a:ext cx="1971675" cy="5811839"/>
          </a:xfrm>
          <a:prstGeom prst="rect">
            <a:avLst/>
          </a:prstGeom>
        </p:spPr>
        <p:txBody>
          <a:bodyPr vert="eaVert"/>
          <a:lstStyle>
            <a:lvl1pPr>
              <a:defRPr baseline="0">
                <a:latin typeface="Cambria" panose="020405030504060302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347133" y="365126"/>
            <a:ext cx="5650442" cy="5811839"/>
          </a:xfrm>
        </p:spPr>
        <p:txBody>
          <a:bodyPr vert="eaVert"/>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0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0029019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3897539"/>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987284" y="5522978"/>
            <a:ext cx="1010412"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1448211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2"/>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9"/>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9" name="Picture 8"/>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13758719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2"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40609539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7" y="1736727"/>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7" name="Picture 6"/>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35936637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0736"/>
            <a:ext cx="6858000" cy="2387600"/>
          </a:xfrm>
        </p:spPr>
        <p:txBody>
          <a:bodyPr anchor="b"/>
          <a:lstStyle>
            <a:lvl1pPr algn="l">
              <a:defRPr sz="45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143000" y="3240411"/>
            <a:ext cx="6858000" cy="1655763"/>
          </a:xfrm>
        </p:spPr>
        <p:txBody>
          <a:bodyPr/>
          <a:lstStyle>
            <a:lvl1pPr marL="0" indent="0" algn="l">
              <a:spcBef>
                <a:spcPts val="300"/>
              </a:spcBef>
              <a:spcAft>
                <a:spcPts val="30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Tree>
    <p:extLst>
      <p:ext uri="{BB962C8B-B14F-4D97-AF65-F5344CB8AC3E}">
        <p14:creationId xmlns:p14="http://schemas.microsoft.com/office/powerpoint/2010/main" val="24975153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28149"/>
            <a:ext cx="7886700" cy="4011689"/>
          </a:xfrm>
        </p:spPr>
        <p:txBody>
          <a:bodyPr/>
          <a:lstStyle>
            <a:lvl2pPr marL="342900" indent="-334963">
              <a:tabLst/>
              <a:defRPr/>
            </a:lvl2pPr>
            <a:lvl3pPr marL="574675" indent="-255588">
              <a:spcAft>
                <a:spcPts val="375"/>
              </a:spcAft>
              <a:tabLst/>
              <a:defRPr/>
            </a:lvl3pPr>
            <a:lvl4pPr marL="749300" indent="-177800">
              <a:tabLs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Tree>
    <p:extLst>
      <p:ext uri="{BB962C8B-B14F-4D97-AF65-F5344CB8AC3E}">
        <p14:creationId xmlns:p14="http://schemas.microsoft.com/office/powerpoint/2010/main" val="1049202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08354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Tree>
    <p:extLst>
      <p:ext uri="{BB962C8B-B14F-4D97-AF65-F5344CB8AC3E}">
        <p14:creationId xmlns:p14="http://schemas.microsoft.com/office/powerpoint/2010/main" val="10818054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63769"/>
            <a:ext cx="3886200" cy="3684588"/>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63767"/>
            <a:ext cx="3886200" cy="3684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Tree>
    <p:extLst>
      <p:ext uri="{BB962C8B-B14F-4D97-AF65-F5344CB8AC3E}">
        <p14:creationId xmlns:p14="http://schemas.microsoft.com/office/powerpoint/2010/main" val="469395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1_Sma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noChangeAspect="1"/>
          </p:cNvSpPr>
          <p:nvPr>
            <p:ph sz="half" idx="1"/>
          </p:nvPr>
        </p:nvSpPr>
        <p:spPr>
          <a:xfrm>
            <a:off x="640087" y="1663769"/>
            <a:ext cx="2571825" cy="24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77184" y="1663767"/>
            <a:ext cx="5138166" cy="39594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Tree>
    <p:extLst>
      <p:ext uri="{BB962C8B-B14F-4D97-AF65-F5344CB8AC3E}">
        <p14:creationId xmlns:p14="http://schemas.microsoft.com/office/powerpoint/2010/main" val="22912888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5039931"/>
            <a:ext cx="2151126" cy="674551"/>
          </a:xfrm>
        </p:spPr>
        <p:txBody>
          <a:bodyPr>
            <a:normAutofit/>
          </a:bodyPr>
          <a:lstStyle>
            <a:lvl1pPr>
              <a:spcBef>
                <a:spcPts val="600"/>
              </a:spcBef>
              <a:spcAft>
                <a:spcPts val="300"/>
              </a:spcAft>
              <a:defRPr sz="1600"/>
            </a:lvl1pPr>
            <a:lvl2pPr marL="0" indent="0">
              <a:lnSpc>
                <a:spcPct val="40000"/>
              </a:lnSpc>
              <a:spcBef>
                <a:spcPts val="600"/>
              </a:spcBef>
              <a:buFont typeface="System Font Regular"/>
              <a:buChar char="​"/>
              <a:defRPr sz="1600">
                <a:solidFill>
                  <a:schemeClr val="accent2"/>
                </a:solidFill>
              </a:defRPr>
            </a:lvl2pPr>
          </a:lstStyle>
          <a:p>
            <a:pPr lvl="0"/>
            <a:r>
              <a:rPr lang="en-US"/>
              <a:t>Edit Master text styles</a:t>
            </a:r>
          </a:p>
          <a:p>
            <a:pPr lvl="1"/>
            <a:r>
              <a:rPr lang="en-US"/>
              <a:t>Second level</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16" name="Content Placeholder 2">
            <a:extLst>
              <a:ext uri="{FF2B5EF4-FFF2-40B4-BE49-F238E27FC236}">
                <a16:creationId xmlns:a16="http://schemas.microsoft.com/office/drawing/2014/main" id="{38DF611A-3BFB-674D-8829-EC7FF68654D2}"/>
              </a:ext>
            </a:extLst>
          </p:cNvPr>
          <p:cNvSpPr>
            <a:spLocks noGrp="1"/>
          </p:cNvSpPr>
          <p:nvPr>
            <p:ph sz="half" idx="18"/>
          </p:nvPr>
        </p:nvSpPr>
        <p:spPr>
          <a:xfrm>
            <a:off x="2939796" y="5039931"/>
            <a:ext cx="2151126" cy="674551"/>
          </a:xfrm>
        </p:spPr>
        <p:txBody>
          <a:bodyPr>
            <a:normAutofit/>
          </a:bodyPr>
          <a:lstStyle>
            <a:lvl1pPr>
              <a:spcBef>
                <a:spcPts val="600"/>
              </a:spcBef>
              <a:spcAft>
                <a:spcPts val="300"/>
              </a:spcAft>
              <a:defRPr sz="1600"/>
            </a:lvl1pPr>
            <a:lvl2pPr marL="0" indent="0">
              <a:lnSpc>
                <a:spcPct val="40000"/>
              </a:lnSpc>
              <a:spcBef>
                <a:spcPts val="600"/>
              </a:spcBef>
              <a:buFont typeface="System Font Regular"/>
              <a:buChar char="​"/>
              <a:defRPr sz="1600">
                <a:solidFill>
                  <a:schemeClr val="accent2"/>
                </a:solidFill>
              </a:defRPr>
            </a:lvl2pPr>
          </a:lstStyle>
          <a:p>
            <a:pPr lvl="0"/>
            <a:r>
              <a:rPr lang="en-US"/>
              <a:t>Edit Master text styles</a:t>
            </a:r>
          </a:p>
          <a:p>
            <a:pPr lvl="1"/>
            <a:r>
              <a:rPr lang="en-US"/>
              <a:t>Second level</a:t>
            </a:r>
          </a:p>
        </p:txBody>
      </p:sp>
      <p:sp>
        <p:nvSpPr>
          <p:cNvPr id="17" name="Content Placeholder 2">
            <a:extLst>
              <a:ext uri="{FF2B5EF4-FFF2-40B4-BE49-F238E27FC236}">
                <a16:creationId xmlns:a16="http://schemas.microsoft.com/office/drawing/2014/main" id="{9B5ADCA3-958D-B54D-940E-49E4F4221BAC}"/>
              </a:ext>
            </a:extLst>
          </p:cNvPr>
          <p:cNvSpPr>
            <a:spLocks noGrp="1"/>
          </p:cNvSpPr>
          <p:nvPr>
            <p:ph sz="half" idx="19"/>
          </p:nvPr>
        </p:nvSpPr>
        <p:spPr>
          <a:xfrm>
            <a:off x="5224272" y="5039931"/>
            <a:ext cx="2151126" cy="674551"/>
          </a:xfrm>
        </p:spPr>
        <p:txBody>
          <a:bodyPr>
            <a:normAutofit/>
          </a:bodyPr>
          <a:lstStyle>
            <a:lvl1pPr>
              <a:spcBef>
                <a:spcPts val="600"/>
              </a:spcBef>
              <a:spcAft>
                <a:spcPts val="300"/>
              </a:spcAft>
              <a:defRPr sz="1600"/>
            </a:lvl1pPr>
            <a:lvl2pPr marL="0" indent="0">
              <a:lnSpc>
                <a:spcPct val="40000"/>
              </a:lnSpc>
              <a:spcBef>
                <a:spcPts val="600"/>
              </a:spcBef>
              <a:buFont typeface="System Font Regular"/>
              <a:buChar char="​"/>
              <a:defRPr sz="1600">
                <a:solidFill>
                  <a:schemeClr val="accent2"/>
                </a:solidFill>
              </a:defRPr>
            </a:lvl2pPr>
          </a:lstStyle>
          <a:p>
            <a:pPr lvl="0"/>
            <a:r>
              <a:rPr lang="en-US"/>
              <a:t>Edit Master text styles</a:t>
            </a:r>
          </a:p>
          <a:p>
            <a:pPr lvl="1"/>
            <a:r>
              <a:rPr lang="en-US"/>
              <a:t>Second level</a:t>
            </a:r>
          </a:p>
        </p:txBody>
      </p:sp>
      <p:sp>
        <p:nvSpPr>
          <p:cNvPr id="19" name="Picture Placeholder 18">
            <a:extLst>
              <a:ext uri="{FF2B5EF4-FFF2-40B4-BE49-F238E27FC236}">
                <a16:creationId xmlns:a16="http://schemas.microsoft.com/office/drawing/2014/main" id="{842E83D6-6B53-5C47-AEC7-A763EBC16E3A}"/>
              </a:ext>
            </a:extLst>
          </p:cNvPr>
          <p:cNvSpPr>
            <a:spLocks noGrp="1"/>
          </p:cNvSpPr>
          <p:nvPr>
            <p:ph type="pic" sz="quarter" idx="20"/>
          </p:nvPr>
        </p:nvSpPr>
        <p:spPr>
          <a:xfrm>
            <a:off x="628651" y="1869018"/>
            <a:ext cx="2151063" cy="2990849"/>
          </a:xfrm>
        </p:spPr>
        <p:txBody>
          <a:bodyPr/>
          <a:lstStyle/>
          <a:p>
            <a:r>
              <a:rPr lang="en-US"/>
              <a:t>Click icon to add picture</a:t>
            </a:r>
          </a:p>
        </p:txBody>
      </p:sp>
      <p:sp>
        <p:nvSpPr>
          <p:cNvPr id="20" name="Picture Placeholder 18">
            <a:extLst>
              <a:ext uri="{FF2B5EF4-FFF2-40B4-BE49-F238E27FC236}">
                <a16:creationId xmlns:a16="http://schemas.microsoft.com/office/drawing/2014/main" id="{AF02CDA0-0AE1-9446-9E2D-7DBD0BA32480}"/>
              </a:ext>
            </a:extLst>
          </p:cNvPr>
          <p:cNvSpPr>
            <a:spLocks noGrp="1"/>
          </p:cNvSpPr>
          <p:nvPr>
            <p:ph type="pic" sz="quarter" idx="21"/>
          </p:nvPr>
        </p:nvSpPr>
        <p:spPr>
          <a:xfrm>
            <a:off x="2926462" y="1869018"/>
            <a:ext cx="2151063" cy="2990849"/>
          </a:xfrm>
        </p:spPr>
        <p:txBody>
          <a:bodyPr/>
          <a:lstStyle/>
          <a:p>
            <a:r>
              <a:rPr lang="en-US"/>
              <a:t>Click icon to add picture</a:t>
            </a:r>
          </a:p>
        </p:txBody>
      </p:sp>
      <p:sp>
        <p:nvSpPr>
          <p:cNvPr id="21" name="Picture Placeholder 18">
            <a:extLst>
              <a:ext uri="{FF2B5EF4-FFF2-40B4-BE49-F238E27FC236}">
                <a16:creationId xmlns:a16="http://schemas.microsoft.com/office/drawing/2014/main" id="{2D9F2784-53CA-C04F-B202-3870F8607B7E}"/>
              </a:ext>
            </a:extLst>
          </p:cNvPr>
          <p:cNvSpPr>
            <a:spLocks noGrp="1"/>
          </p:cNvSpPr>
          <p:nvPr>
            <p:ph type="pic" sz="quarter" idx="22"/>
          </p:nvPr>
        </p:nvSpPr>
        <p:spPr>
          <a:xfrm>
            <a:off x="5224336" y="1869018"/>
            <a:ext cx="2151063" cy="2990849"/>
          </a:xfrm>
        </p:spPr>
        <p:txBody>
          <a:bodyPr/>
          <a:lstStyle/>
          <a:p>
            <a:r>
              <a:rPr lang="en-US"/>
              <a:t>Click icon to add picture</a:t>
            </a:r>
          </a:p>
        </p:txBody>
      </p:sp>
    </p:spTree>
    <p:extLst>
      <p:ext uri="{BB962C8B-B14F-4D97-AF65-F5344CB8AC3E}">
        <p14:creationId xmlns:p14="http://schemas.microsoft.com/office/powerpoint/2010/main" val="298668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37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6199182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6"/>
            <a:ext cx="3868340" cy="3143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6"/>
            <a:ext cx="3887391" cy="3143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CF77CCB-A837-3E49-BD58-C1431ED74FC9}" type="slidenum">
              <a:rPr lang="en-US" smtClean="0"/>
              <a:t>‹#›</a:t>
            </a:fld>
            <a:endParaRPr lang="en-US"/>
          </a:p>
        </p:txBody>
      </p:sp>
    </p:spTree>
    <p:extLst>
      <p:ext uri="{BB962C8B-B14F-4D97-AF65-F5344CB8AC3E}">
        <p14:creationId xmlns:p14="http://schemas.microsoft.com/office/powerpoint/2010/main" val="9636916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CF77CCB-A837-3E49-BD58-C1431ED74FC9}" type="slidenum">
              <a:rPr lang="en-US" smtClean="0"/>
              <a:t>‹#›</a:t>
            </a:fld>
            <a:endParaRPr lang="en-US"/>
          </a:p>
        </p:txBody>
      </p:sp>
    </p:spTree>
    <p:extLst>
      <p:ext uri="{BB962C8B-B14F-4D97-AF65-F5344CB8AC3E}">
        <p14:creationId xmlns:p14="http://schemas.microsoft.com/office/powerpoint/2010/main" val="41675800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F77CCB-A837-3E49-BD58-C1431ED74FC9}" type="slidenum">
              <a:rPr lang="en-US" smtClean="0"/>
              <a:t>‹#›</a:t>
            </a:fld>
            <a:endParaRPr lang="en-US"/>
          </a:p>
        </p:txBody>
      </p:sp>
    </p:spTree>
    <p:extLst>
      <p:ext uri="{BB962C8B-B14F-4D97-AF65-F5344CB8AC3E}">
        <p14:creationId xmlns:p14="http://schemas.microsoft.com/office/powerpoint/2010/main" val="4235956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6358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62560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Tree>
    <p:extLst>
      <p:ext uri="{BB962C8B-B14F-4D97-AF65-F5344CB8AC3E}">
        <p14:creationId xmlns:p14="http://schemas.microsoft.com/office/powerpoint/2010/main" val="2151134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65241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6385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Tree>
    <p:extLst>
      <p:ext uri="{BB962C8B-B14F-4D97-AF65-F5344CB8AC3E}">
        <p14:creationId xmlns:p14="http://schemas.microsoft.com/office/powerpoint/2010/main" val="31234664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Tree>
    <p:extLst>
      <p:ext uri="{BB962C8B-B14F-4D97-AF65-F5344CB8AC3E}">
        <p14:creationId xmlns:p14="http://schemas.microsoft.com/office/powerpoint/2010/main" val="18209031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3161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7"/>
            <a:ext cx="5800725" cy="53161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Tree>
    <p:extLst>
      <p:ext uri="{BB962C8B-B14F-4D97-AF65-F5344CB8AC3E}">
        <p14:creationId xmlns:p14="http://schemas.microsoft.com/office/powerpoint/2010/main" val="3836787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0736"/>
            <a:ext cx="6858000" cy="2387600"/>
          </a:xfrm>
          <a:prstGeom prst="rect">
            <a:avLst/>
          </a:prstGeom>
        </p:spPr>
        <p:txBody>
          <a:bodyPr anchor="b"/>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240411"/>
            <a:ext cx="6858000" cy="1655763"/>
          </a:xfrm>
        </p:spPr>
        <p:txBody>
          <a:bodyPr/>
          <a:lstStyle>
            <a:lvl1pPr marL="0" indent="0" algn="l">
              <a:spcBef>
                <a:spcPts val="300"/>
              </a:spcBef>
              <a:spcAft>
                <a:spcPts val="30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130424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75550" cy="957397"/>
          </a:xfrm>
          <a:prstGeom prst="rect">
            <a:avLst/>
          </a:prstGeom>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28650" y="1628148"/>
            <a:ext cx="7886700" cy="4442971"/>
          </a:xfrm>
        </p:spPr>
        <p:txBody>
          <a:bodyPr/>
          <a:lstStyle>
            <a:lvl1pPr>
              <a:defRPr baseline="0">
                <a:latin typeface="Cambria" panose="02040503050406030204" pitchFamily="18" charset="0"/>
              </a:defRPr>
            </a:lvl1pPr>
            <a:lvl2pPr marL="342900" indent="-334963">
              <a:tabLst/>
              <a:defRPr baseline="0">
                <a:latin typeface="Cambria" panose="02040503050406030204" pitchFamily="18" charset="0"/>
              </a:defRPr>
            </a:lvl2pPr>
            <a:lvl3pPr marL="574675" indent="-255588">
              <a:spcAft>
                <a:spcPts val="375"/>
              </a:spcAft>
              <a:tabLst/>
              <a:defRPr baseline="0">
                <a:latin typeface="Cambria" panose="02040503050406030204" pitchFamily="18" charset="0"/>
              </a:defRPr>
            </a:lvl3pPr>
            <a:lvl4pPr marL="749300" indent="-177800">
              <a:tabLst/>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23943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nchor="b"/>
          <a:lstStyle>
            <a:lvl1pPr>
              <a:defRPr sz="450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975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1" y="3586334"/>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2"/>
            <a:ext cx="8184662" cy="411171"/>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161239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50150"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663769"/>
            <a:ext cx="3886200" cy="3684588"/>
          </a:xfrm>
          <a:noFill/>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63766"/>
            <a:ext cx="3886200" cy="4351339"/>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87957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1_Small imag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558617"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Content Placeholder 2"/>
          <p:cNvSpPr>
            <a:spLocks noGrp="1" noChangeAspect="1"/>
          </p:cNvSpPr>
          <p:nvPr>
            <p:ph sz="half" idx="1"/>
          </p:nvPr>
        </p:nvSpPr>
        <p:spPr>
          <a:xfrm>
            <a:off x="640087" y="1663769"/>
            <a:ext cx="2571825" cy="2438400"/>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77184" y="1663766"/>
            <a:ext cx="5138166" cy="4351339"/>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226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482417"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a:t>Click to edit Master text styles</a:t>
            </a:r>
          </a:p>
          <a:p>
            <a:pPr lvl="1"/>
            <a:r>
              <a:rPr lang="en-US"/>
              <a:t>Second level</a:t>
            </a:r>
          </a:p>
        </p:txBody>
      </p:sp>
      <p:sp>
        <p:nvSpPr>
          <p:cNvPr id="16" name="Content Placeholder 2">
            <a:extLst>
              <a:ext uri="{FF2B5EF4-FFF2-40B4-BE49-F238E27FC236}">
                <a16:creationId xmlns:a16="http://schemas.microsoft.com/office/drawing/2014/main" id="{38DF611A-3BFB-674D-8829-EC7FF68654D2}"/>
              </a:ext>
            </a:extLst>
          </p:cNvPr>
          <p:cNvSpPr>
            <a:spLocks noGrp="1"/>
          </p:cNvSpPr>
          <p:nvPr>
            <p:ph sz="half" idx="18"/>
          </p:nvPr>
        </p:nvSpPr>
        <p:spPr>
          <a:xfrm>
            <a:off x="2939796"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a:t>Click to edit Master text styles</a:t>
            </a:r>
          </a:p>
          <a:p>
            <a:pPr lvl="1"/>
            <a:r>
              <a:rPr lang="en-US"/>
              <a:t>Second level</a:t>
            </a:r>
          </a:p>
        </p:txBody>
      </p:sp>
      <p:sp>
        <p:nvSpPr>
          <p:cNvPr id="17" name="Content Placeholder 2">
            <a:extLst>
              <a:ext uri="{FF2B5EF4-FFF2-40B4-BE49-F238E27FC236}">
                <a16:creationId xmlns:a16="http://schemas.microsoft.com/office/drawing/2014/main" id="{9B5ADCA3-958D-B54D-940E-49E4F4221BAC}"/>
              </a:ext>
            </a:extLst>
          </p:cNvPr>
          <p:cNvSpPr>
            <a:spLocks noGrp="1"/>
          </p:cNvSpPr>
          <p:nvPr>
            <p:ph sz="half" idx="19"/>
          </p:nvPr>
        </p:nvSpPr>
        <p:spPr>
          <a:xfrm>
            <a:off x="5224272"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a:t>Click to edit Master text styles</a:t>
            </a:r>
          </a:p>
          <a:p>
            <a:pPr lvl="1"/>
            <a:r>
              <a:rPr lang="en-US"/>
              <a:t>Second level</a:t>
            </a:r>
          </a:p>
        </p:txBody>
      </p:sp>
      <p:sp>
        <p:nvSpPr>
          <p:cNvPr id="19" name="Picture Placeholder 18">
            <a:extLst>
              <a:ext uri="{FF2B5EF4-FFF2-40B4-BE49-F238E27FC236}">
                <a16:creationId xmlns:a16="http://schemas.microsoft.com/office/drawing/2014/main" id="{842E83D6-6B53-5C47-AEC7-A763EBC16E3A}"/>
              </a:ext>
            </a:extLst>
          </p:cNvPr>
          <p:cNvSpPr>
            <a:spLocks noGrp="1"/>
          </p:cNvSpPr>
          <p:nvPr>
            <p:ph type="pic" sz="quarter" idx="20"/>
          </p:nvPr>
        </p:nvSpPr>
        <p:spPr>
          <a:xfrm>
            <a:off x="628651" y="1869018"/>
            <a:ext cx="2151063" cy="2990849"/>
          </a:xfrm>
        </p:spPr>
        <p:txBody>
          <a:bodyPr/>
          <a:lstStyle>
            <a:lvl1pPr>
              <a:defRPr baseline="0">
                <a:latin typeface="Cambria" panose="02040503050406030204" pitchFamily="18" charset="0"/>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AF02CDA0-0AE1-9446-9E2D-7DBD0BA32480}"/>
              </a:ext>
            </a:extLst>
          </p:cNvPr>
          <p:cNvSpPr>
            <a:spLocks noGrp="1"/>
          </p:cNvSpPr>
          <p:nvPr>
            <p:ph type="pic" sz="quarter" idx="21"/>
          </p:nvPr>
        </p:nvSpPr>
        <p:spPr>
          <a:xfrm>
            <a:off x="2926462" y="1869018"/>
            <a:ext cx="2151063" cy="2990849"/>
          </a:xfrm>
        </p:spPr>
        <p:txBody>
          <a:bodyPr/>
          <a:lstStyle>
            <a:lvl1pPr>
              <a:defRPr baseline="0">
                <a:latin typeface="Cambria" panose="02040503050406030204" pitchFamily="18" charset="0"/>
              </a:defRPr>
            </a:lvl1pPr>
          </a:lstStyle>
          <a:p>
            <a:r>
              <a:rPr lang="en-US"/>
              <a:t>Click icon to add picture</a:t>
            </a:r>
            <a:endParaRPr lang="en-US" dirty="0"/>
          </a:p>
        </p:txBody>
      </p:sp>
      <p:sp>
        <p:nvSpPr>
          <p:cNvPr id="21" name="Picture Placeholder 18">
            <a:extLst>
              <a:ext uri="{FF2B5EF4-FFF2-40B4-BE49-F238E27FC236}">
                <a16:creationId xmlns:a16="http://schemas.microsoft.com/office/drawing/2014/main" id="{2D9F2784-53CA-C04F-B202-3870F8607B7E}"/>
              </a:ext>
            </a:extLst>
          </p:cNvPr>
          <p:cNvSpPr>
            <a:spLocks noGrp="1"/>
          </p:cNvSpPr>
          <p:nvPr>
            <p:ph type="pic" sz="quarter" idx="22"/>
          </p:nvPr>
        </p:nvSpPr>
        <p:spPr>
          <a:xfrm>
            <a:off x="5224336" y="1869018"/>
            <a:ext cx="2151063" cy="2990849"/>
          </a:xfrm>
        </p:spPr>
        <p:txBody>
          <a:bodyPr/>
          <a:lstStyle>
            <a:lvl1pPr>
              <a:defRPr baseline="0">
                <a:latin typeface="Cambria" panose="02040503050406030204" pitchFamily="18" charset="0"/>
              </a:defRPr>
            </a:lvl1pPr>
          </a:lstStyle>
          <a:p>
            <a:r>
              <a:rPr lang="en-US"/>
              <a:t>Click icon to add picture</a:t>
            </a:r>
            <a:endParaRPr lang="en-US" dirty="0"/>
          </a:p>
        </p:txBody>
      </p:sp>
    </p:spTree>
    <p:extLst>
      <p:ext uri="{BB962C8B-B14F-4D97-AF65-F5344CB8AC3E}">
        <p14:creationId xmlns:p14="http://schemas.microsoft.com/office/powerpoint/2010/main" val="23396477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5"/>
            <a:ext cx="7498159" cy="1325563"/>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baseline="0">
                <a:latin typeface="Cambria" panose="020405030504060302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317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516283"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5706738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2716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aseline="0">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baseline="0">
                <a:latin typeface="Cambria" panose="02040503050406030204" pitchFamily="18" charset="0"/>
              </a:defRPr>
            </a:lvl1pPr>
            <a:lvl2pPr>
              <a:defRPr sz="2100" baseline="0">
                <a:latin typeface="Cambria" panose="02040503050406030204" pitchFamily="18" charset="0"/>
              </a:defRPr>
            </a:lvl2pPr>
            <a:lvl3pPr>
              <a:defRPr sz="1800" baseline="0">
                <a:latin typeface="Cambria" panose="02040503050406030204" pitchFamily="18" charset="0"/>
              </a:defRPr>
            </a:lvl3pPr>
            <a:lvl4pPr>
              <a:defRPr sz="1500" baseline="0">
                <a:latin typeface="Cambria" panose="02040503050406030204" pitchFamily="18" charset="0"/>
              </a:defRPr>
            </a:lvl4pPr>
            <a:lvl5pPr>
              <a:defRPr sz="1500" baseline="0">
                <a:latin typeface="Cambria" panose="02040503050406030204" pitchFamily="18"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baseline="0">
                <a:latin typeface="Cambria" panose="020405030504060302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7476309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aseline="0">
                <a:latin typeface="Cambria" panose="02040503050406030204" pitchFamily="18"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baseline="0">
                <a:latin typeface="Cambria" panose="02040503050406030204" pitchFamily="18"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baseline="0">
                <a:latin typeface="Cambria" panose="020405030504060302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938005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448550"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636442"/>
            <a:ext cx="7886700" cy="4467852"/>
          </a:xfrm>
        </p:spPr>
        <p:txBody>
          <a:bodyPr vert="eaVert"/>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91141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1876" y="365126"/>
            <a:ext cx="1971675" cy="5811839"/>
          </a:xfrm>
          <a:prstGeom prst="rect">
            <a:avLst/>
          </a:prstGeom>
        </p:spPr>
        <p:txBody>
          <a:bodyPr vert="eaVert"/>
          <a:lstStyle>
            <a:lvl1pPr>
              <a:defRPr baseline="0">
                <a:latin typeface="Cambria" panose="020405030504060302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47133" y="365126"/>
            <a:ext cx="5650442" cy="5811839"/>
          </a:xfrm>
        </p:spPr>
        <p:txBody>
          <a:bodyPr vert="eaVert"/>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474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1" y="3042959"/>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1859770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0736"/>
            <a:ext cx="6858000" cy="2387600"/>
          </a:xfrm>
          <a:prstGeom prst="rect">
            <a:avLst/>
          </a:prstGeom>
        </p:spPr>
        <p:txBody>
          <a:bodyPr anchor="b"/>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240416"/>
            <a:ext cx="6858000" cy="1655763"/>
          </a:xfrm>
        </p:spPr>
        <p:txBody>
          <a:bodyPr/>
          <a:lstStyle>
            <a:lvl1pPr marL="0" indent="0" algn="l">
              <a:spcBef>
                <a:spcPts val="300"/>
              </a:spcBef>
              <a:spcAft>
                <a:spcPts val="300"/>
              </a:spcAft>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9711974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31"/>
            <a:ext cx="7575550" cy="957397"/>
          </a:xfrm>
          <a:prstGeom prst="rect">
            <a:avLst/>
          </a:prstGeom>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28650" y="1628153"/>
            <a:ext cx="7886700" cy="4442971"/>
          </a:xfrm>
        </p:spPr>
        <p:txBody>
          <a:bodyPr/>
          <a:lstStyle>
            <a:lvl1pPr>
              <a:defRPr baseline="0">
                <a:latin typeface="Cambria" panose="02040503050406030204" pitchFamily="18" charset="0"/>
              </a:defRPr>
            </a:lvl1pPr>
            <a:lvl2pPr marL="342884" indent="-334947">
              <a:tabLst/>
              <a:defRPr baseline="0">
                <a:latin typeface="Cambria" panose="02040503050406030204" pitchFamily="18" charset="0"/>
              </a:defRPr>
            </a:lvl2pPr>
            <a:lvl3pPr marL="574647" indent="-255575">
              <a:spcAft>
                <a:spcPts val="375"/>
              </a:spcAft>
              <a:tabLst/>
              <a:defRPr baseline="0">
                <a:latin typeface="Cambria" panose="02040503050406030204" pitchFamily="18" charset="0"/>
              </a:defRPr>
            </a:lvl3pPr>
            <a:lvl4pPr marL="749264" indent="-177791">
              <a:tabLst/>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3346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a:prstGeom prst="rect">
            <a:avLst/>
          </a:prstGeom>
        </p:spPr>
        <p:txBody>
          <a:bodyPr anchor="b"/>
          <a:lstStyle>
            <a:lvl1pPr>
              <a:defRPr sz="450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9"/>
            <a:ext cx="7886700" cy="1500187"/>
          </a:xfrm>
        </p:spPr>
        <p:txBody>
          <a:bodyPr/>
          <a:lstStyle>
            <a:lvl1pPr marL="0" indent="0">
              <a:buNone/>
              <a:defRPr sz="1800">
                <a:solidFill>
                  <a:schemeClr val="tx1">
                    <a:tint val="75000"/>
                  </a:schemeClr>
                </a:solidFill>
                <a:latin typeface="+mj-lt"/>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6504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31"/>
            <a:ext cx="7550150"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663769"/>
            <a:ext cx="3886200" cy="3684588"/>
          </a:xfrm>
          <a:noFill/>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63766"/>
            <a:ext cx="3886200" cy="4351339"/>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32630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1_Small image">
    <p:spTree>
      <p:nvGrpSpPr>
        <p:cNvPr id="1" name=""/>
        <p:cNvGrpSpPr/>
        <p:nvPr/>
      </p:nvGrpSpPr>
      <p:grpSpPr>
        <a:xfrm>
          <a:off x="0" y="0"/>
          <a:ext cx="0" cy="0"/>
          <a:chOff x="0" y="0"/>
          <a:chExt cx="0" cy="0"/>
        </a:xfrm>
      </p:grpSpPr>
      <p:sp>
        <p:nvSpPr>
          <p:cNvPr id="2" name="Title 1"/>
          <p:cNvSpPr>
            <a:spLocks noGrp="1"/>
          </p:cNvSpPr>
          <p:nvPr>
            <p:ph type="title"/>
          </p:nvPr>
        </p:nvSpPr>
        <p:spPr>
          <a:xfrm>
            <a:off x="628652" y="365131"/>
            <a:ext cx="7558617"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Content Placeholder 2"/>
          <p:cNvSpPr>
            <a:spLocks noGrp="1" noChangeAspect="1"/>
          </p:cNvSpPr>
          <p:nvPr>
            <p:ph sz="half" idx="1"/>
          </p:nvPr>
        </p:nvSpPr>
        <p:spPr>
          <a:xfrm>
            <a:off x="640087" y="1663769"/>
            <a:ext cx="2571825" cy="2438400"/>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77184" y="1663766"/>
            <a:ext cx="5138166" cy="4351339"/>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25469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2" y="365131"/>
            <a:ext cx="7482417"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a:t>Click to edit Master text styles</a:t>
            </a:r>
          </a:p>
          <a:p>
            <a:pPr lvl="1"/>
            <a:r>
              <a:rPr lang="en-US"/>
              <a:t>Second level</a:t>
            </a:r>
          </a:p>
        </p:txBody>
      </p:sp>
      <p:sp>
        <p:nvSpPr>
          <p:cNvPr id="16" name="Content Placeholder 2">
            <a:extLst>
              <a:ext uri="{FF2B5EF4-FFF2-40B4-BE49-F238E27FC236}">
                <a16:creationId xmlns:a16="http://schemas.microsoft.com/office/drawing/2014/main" id="{38DF611A-3BFB-674D-8829-EC7FF68654D2}"/>
              </a:ext>
            </a:extLst>
          </p:cNvPr>
          <p:cNvSpPr>
            <a:spLocks noGrp="1"/>
          </p:cNvSpPr>
          <p:nvPr>
            <p:ph sz="half" idx="18"/>
          </p:nvPr>
        </p:nvSpPr>
        <p:spPr>
          <a:xfrm>
            <a:off x="2939796"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a:t>Click to edit Master text styles</a:t>
            </a:r>
          </a:p>
          <a:p>
            <a:pPr lvl="1"/>
            <a:r>
              <a:rPr lang="en-US"/>
              <a:t>Second level</a:t>
            </a:r>
          </a:p>
        </p:txBody>
      </p:sp>
      <p:sp>
        <p:nvSpPr>
          <p:cNvPr id="17" name="Content Placeholder 2">
            <a:extLst>
              <a:ext uri="{FF2B5EF4-FFF2-40B4-BE49-F238E27FC236}">
                <a16:creationId xmlns:a16="http://schemas.microsoft.com/office/drawing/2014/main" id="{9B5ADCA3-958D-B54D-940E-49E4F4221BAC}"/>
              </a:ext>
            </a:extLst>
          </p:cNvPr>
          <p:cNvSpPr>
            <a:spLocks noGrp="1"/>
          </p:cNvSpPr>
          <p:nvPr>
            <p:ph sz="half" idx="19"/>
          </p:nvPr>
        </p:nvSpPr>
        <p:spPr>
          <a:xfrm>
            <a:off x="5224272"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a:t>Click to edit Master text styles</a:t>
            </a:r>
          </a:p>
          <a:p>
            <a:pPr lvl="1"/>
            <a:r>
              <a:rPr lang="en-US"/>
              <a:t>Second level</a:t>
            </a:r>
          </a:p>
        </p:txBody>
      </p:sp>
      <p:sp>
        <p:nvSpPr>
          <p:cNvPr id="19" name="Picture Placeholder 18">
            <a:extLst>
              <a:ext uri="{FF2B5EF4-FFF2-40B4-BE49-F238E27FC236}">
                <a16:creationId xmlns:a16="http://schemas.microsoft.com/office/drawing/2014/main" id="{842E83D6-6B53-5C47-AEC7-A763EBC16E3A}"/>
              </a:ext>
            </a:extLst>
          </p:cNvPr>
          <p:cNvSpPr>
            <a:spLocks noGrp="1"/>
          </p:cNvSpPr>
          <p:nvPr>
            <p:ph type="pic" sz="quarter" idx="20"/>
          </p:nvPr>
        </p:nvSpPr>
        <p:spPr>
          <a:xfrm>
            <a:off x="628652" y="1869023"/>
            <a:ext cx="2151063" cy="2990849"/>
          </a:xfrm>
        </p:spPr>
        <p:txBody>
          <a:bodyPr/>
          <a:lstStyle>
            <a:lvl1pPr>
              <a:defRPr baseline="0">
                <a:latin typeface="Cambria" panose="02040503050406030204" pitchFamily="18" charset="0"/>
              </a:defRPr>
            </a:lvl1pPr>
          </a:lstStyle>
          <a:p>
            <a:r>
              <a:rPr lang="en-US" dirty="0"/>
              <a:t>Click icon to add picture</a:t>
            </a:r>
          </a:p>
        </p:txBody>
      </p:sp>
      <p:sp>
        <p:nvSpPr>
          <p:cNvPr id="20" name="Picture Placeholder 18">
            <a:extLst>
              <a:ext uri="{FF2B5EF4-FFF2-40B4-BE49-F238E27FC236}">
                <a16:creationId xmlns:a16="http://schemas.microsoft.com/office/drawing/2014/main" id="{AF02CDA0-0AE1-9446-9E2D-7DBD0BA32480}"/>
              </a:ext>
            </a:extLst>
          </p:cNvPr>
          <p:cNvSpPr>
            <a:spLocks noGrp="1"/>
          </p:cNvSpPr>
          <p:nvPr>
            <p:ph type="pic" sz="quarter" idx="21"/>
          </p:nvPr>
        </p:nvSpPr>
        <p:spPr>
          <a:xfrm>
            <a:off x="2926463" y="1869023"/>
            <a:ext cx="2151063" cy="2990849"/>
          </a:xfrm>
        </p:spPr>
        <p:txBody>
          <a:bodyPr/>
          <a:lstStyle>
            <a:lvl1pPr>
              <a:defRPr baseline="0">
                <a:latin typeface="Cambria" panose="02040503050406030204" pitchFamily="18" charset="0"/>
              </a:defRPr>
            </a:lvl1pPr>
          </a:lstStyle>
          <a:p>
            <a:r>
              <a:rPr lang="en-US" dirty="0"/>
              <a:t>Click icon to add picture</a:t>
            </a:r>
          </a:p>
        </p:txBody>
      </p:sp>
      <p:sp>
        <p:nvSpPr>
          <p:cNvPr id="21" name="Picture Placeholder 18">
            <a:extLst>
              <a:ext uri="{FF2B5EF4-FFF2-40B4-BE49-F238E27FC236}">
                <a16:creationId xmlns:a16="http://schemas.microsoft.com/office/drawing/2014/main" id="{2D9F2784-53CA-C04F-B202-3870F8607B7E}"/>
              </a:ext>
            </a:extLst>
          </p:cNvPr>
          <p:cNvSpPr>
            <a:spLocks noGrp="1"/>
          </p:cNvSpPr>
          <p:nvPr>
            <p:ph type="pic" sz="quarter" idx="22"/>
          </p:nvPr>
        </p:nvSpPr>
        <p:spPr>
          <a:xfrm>
            <a:off x="5224337" y="1869023"/>
            <a:ext cx="2151063" cy="2990849"/>
          </a:xfrm>
        </p:spPr>
        <p:txBody>
          <a:bodyPr/>
          <a:lstStyle>
            <a:lvl1pPr>
              <a:defRPr baseline="0">
                <a:latin typeface="Cambria" panose="02040503050406030204" pitchFamily="18" charset="0"/>
              </a:defRPr>
            </a:lvl1pPr>
          </a:lstStyle>
          <a:p>
            <a:r>
              <a:rPr lang="en-US" dirty="0"/>
              <a:t>Click icon to add picture</a:t>
            </a:r>
          </a:p>
        </p:txBody>
      </p:sp>
    </p:spTree>
    <p:extLst>
      <p:ext uri="{BB962C8B-B14F-4D97-AF65-F5344CB8AC3E}">
        <p14:creationId xmlns:p14="http://schemas.microsoft.com/office/powerpoint/2010/main" val="42690818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4" y="365129"/>
            <a:ext cx="7498159" cy="1325563"/>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baseline="0">
                <a:latin typeface="Cambria" panose="02040503050406030204" pitchFamily="18"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83399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3" y="365131"/>
            <a:ext cx="7516283" cy="957397"/>
          </a:xfrm>
          <a:prstGeom prst="rect">
            <a:avLst/>
          </a:prstGeom>
        </p:spPr>
        <p:txBody>
          <a:bodyPr/>
          <a:lstStyle>
            <a:lvl1pPr>
              <a:defRPr baseline="0">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7743723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6636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aseline="0">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31"/>
            <a:ext cx="4629150" cy="4873625"/>
          </a:xfrm>
        </p:spPr>
        <p:txBody>
          <a:bodyPr/>
          <a:lstStyle>
            <a:lvl1pPr>
              <a:defRPr sz="2400" baseline="0">
                <a:latin typeface="Cambria" panose="02040503050406030204" pitchFamily="18" charset="0"/>
              </a:defRPr>
            </a:lvl1pPr>
            <a:lvl2pPr>
              <a:defRPr sz="2100" baseline="0">
                <a:latin typeface="Cambria" panose="02040503050406030204" pitchFamily="18" charset="0"/>
              </a:defRPr>
            </a:lvl2pPr>
            <a:lvl3pPr>
              <a:defRPr sz="1800" baseline="0">
                <a:latin typeface="Cambria" panose="02040503050406030204" pitchFamily="18" charset="0"/>
              </a:defRPr>
            </a:lvl3pPr>
            <a:lvl4pPr>
              <a:defRPr sz="1500" baseline="0">
                <a:latin typeface="Cambria" panose="02040503050406030204" pitchFamily="18" charset="0"/>
              </a:defRPr>
            </a:lvl4pPr>
            <a:lvl5pPr>
              <a:defRPr sz="1500" baseline="0">
                <a:latin typeface="Cambria" panose="02040503050406030204" pitchFamily="18"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baseline="0">
                <a:latin typeface="Cambria" panose="02040503050406030204" pitchFamily="18"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Tree>
    <p:extLst>
      <p:ext uri="{BB962C8B-B14F-4D97-AF65-F5344CB8AC3E}">
        <p14:creationId xmlns:p14="http://schemas.microsoft.com/office/powerpoint/2010/main" val="1866181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jpg"/><Relationship Id="rId5" Type="http://schemas.openxmlformats.org/officeDocument/2006/relationships/theme" Target="../theme/theme10.xml"/><Relationship Id="rId4" Type="http://schemas.openxmlformats.org/officeDocument/2006/relationships/slideLayout" Target="../slideLayouts/slideLayout3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g"/><Relationship Id="rId5" Type="http://schemas.openxmlformats.org/officeDocument/2006/relationships/theme" Target="../theme/theme11.xml"/><Relationship Id="rId4" Type="http://schemas.openxmlformats.org/officeDocument/2006/relationships/slideLayout" Target="../slideLayouts/slideLayout4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jpg"/><Relationship Id="rId5" Type="http://schemas.openxmlformats.org/officeDocument/2006/relationships/theme" Target="../theme/theme12.xml"/><Relationship Id="rId4" Type="http://schemas.openxmlformats.org/officeDocument/2006/relationships/slideLayout" Target="../slideLayouts/slideLayout4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7.emf"/><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5" Type="http://schemas.openxmlformats.org/officeDocument/2006/relationships/theme" Target="../theme/theme14.xml"/><Relationship Id="rId4" Type="http://schemas.openxmlformats.org/officeDocument/2006/relationships/slideLayout" Target="../slideLayouts/slideLayout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8.emf"/><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7.emf"/><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7.emf"/><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8.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7.emf"/><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2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42.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image" Target="../media/image13.jpg"/><Relationship Id="rId5" Type="http://schemas.openxmlformats.org/officeDocument/2006/relationships/theme" Target="../theme/theme21.xml"/><Relationship Id="rId4" Type="http://schemas.openxmlformats.org/officeDocument/2006/relationships/slideLayout" Target="../slideLayouts/slideLayout14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6.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621171458"/>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70080568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7"/>
            <a:ext cx="3979628" cy="1089329"/>
          </a:xfrm>
          <a:prstGeom prst="rect">
            <a:avLst/>
          </a:prstGeom>
        </p:spPr>
      </p:pic>
    </p:spTree>
    <p:extLst>
      <p:ext uri="{BB962C8B-B14F-4D97-AF65-F5344CB8AC3E}">
        <p14:creationId xmlns:p14="http://schemas.microsoft.com/office/powerpoint/2010/main" val="2710886609"/>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628148"/>
            <a:ext cx="7886700" cy="47282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B3310C24-589F-F340-B891-1A5FCE3EA9B9}"/>
              </a:ext>
            </a:extLst>
          </p:cNvPr>
          <p:cNvSpPr>
            <a:spLocks noGrp="1"/>
          </p:cNvSpPr>
          <p:nvPr>
            <p:ph type="title"/>
          </p:nvPr>
        </p:nvSpPr>
        <p:spPr>
          <a:xfrm>
            <a:off x="628650" y="366185"/>
            <a:ext cx="7524750" cy="1325033"/>
          </a:xfrm>
          <a:prstGeom prst="rect">
            <a:avLst/>
          </a:prstGeom>
        </p:spPr>
        <p:txBody>
          <a:bodyPr vert="horz" lIns="91440" tIns="45720" rIns="91440" bIns="45720" rtlCol="0" anchor="ctr">
            <a:normAutofit/>
          </a:bodyPr>
          <a:lstStyle/>
          <a:p>
            <a:r>
              <a:rPr lang="en-US" dirty="0"/>
              <a:t>Click to edit Master title style</a:t>
            </a:r>
          </a:p>
        </p:txBody>
      </p:sp>
      <p:sp>
        <p:nvSpPr>
          <p:cNvPr id="2" name="TextBox 1">
            <a:extLst>
              <a:ext uri="{FF2B5EF4-FFF2-40B4-BE49-F238E27FC236}">
                <a16:creationId xmlns:a16="http://schemas.microsoft.com/office/drawing/2014/main" id="{D0C5A525-CEB5-401C-88F5-7DA176501986}"/>
              </a:ext>
            </a:extLst>
          </p:cNvPr>
          <p:cNvSpPr txBox="1"/>
          <p:nvPr userDrawn="1"/>
        </p:nvSpPr>
        <p:spPr>
          <a:xfrm>
            <a:off x="8794802" y="6535124"/>
            <a:ext cx="466049" cy="230832"/>
          </a:xfrm>
          <a:prstGeom prst="rect">
            <a:avLst/>
          </a:prstGeom>
          <a:noFill/>
        </p:spPr>
        <p:txBody>
          <a:bodyPr wrap="square" rtlCol="0">
            <a:spAutoFit/>
          </a:bodyPr>
          <a:lstStyle/>
          <a:p>
            <a:pPr algn="l"/>
            <a:fld id="{A1A8087B-9C9D-448B-A9E8-A5E8B8B6C022}" type="slidenum">
              <a:rPr lang="en-US" sz="900" baseline="0" smtClean="0">
                <a:solidFill>
                  <a:schemeClr val="accent2"/>
                </a:solidFill>
                <a:latin typeface="+mj-lt"/>
              </a:rPr>
              <a:pPr algn="l"/>
              <a:t>‹#›</a:t>
            </a:fld>
            <a:endParaRPr lang="en-US" sz="900" baseline="0" dirty="0">
              <a:solidFill>
                <a:schemeClr val="accent2"/>
              </a:solidFill>
              <a:latin typeface="+mj-lt"/>
            </a:endParaRPr>
          </a:p>
        </p:txBody>
      </p:sp>
    </p:spTree>
    <p:extLst>
      <p:ext uri="{BB962C8B-B14F-4D97-AF65-F5344CB8AC3E}">
        <p14:creationId xmlns:p14="http://schemas.microsoft.com/office/powerpoint/2010/main" val="1511901693"/>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Lst>
  <p:txStyles>
    <p:titleStyle>
      <a:lvl1pPr algn="l" defTabSz="685800" rtl="0" eaLnBrk="1" latinLnBrk="0" hangingPunct="1">
        <a:lnSpc>
          <a:spcPct val="90000"/>
        </a:lnSpc>
        <a:spcBef>
          <a:spcPct val="0"/>
        </a:spcBef>
        <a:buNone/>
        <a:defRPr sz="4400" b="1" i="0" kern="1200" baseline="0">
          <a:solidFill>
            <a:schemeClr val="accent1"/>
          </a:solidFill>
          <a:latin typeface="Cambria" panose="02040503050406030204" pitchFamily="18" charset="0"/>
          <a:ea typeface="+mj-ea"/>
          <a:cs typeface="+mj-cs"/>
        </a:defRPr>
      </a:lvl1pPr>
    </p:titleStyle>
    <p:bodyStyle>
      <a:lvl1pPr marL="0" indent="0" algn="l" defTabSz="685800" rtl="0" eaLnBrk="1" latinLnBrk="0" hangingPunct="1">
        <a:lnSpc>
          <a:spcPct val="90000"/>
        </a:lnSpc>
        <a:spcBef>
          <a:spcPts val="1800"/>
        </a:spcBef>
        <a:spcAft>
          <a:spcPts val="600"/>
        </a:spcAft>
        <a:buFont typeface="System Font Regular"/>
        <a:buChar char="​"/>
        <a:defRPr sz="2400" b="1" i="0" kern="1200" baseline="0">
          <a:solidFill>
            <a:schemeClr val="accent1"/>
          </a:solidFill>
          <a:latin typeface="Cambria" panose="02040503050406030204" pitchFamily="18" charset="0"/>
          <a:ea typeface="+mn-ea"/>
          <a:cs typeface="+mn-cs"/>
        </a:defRPr>
      </a:lvl1pPr>
      <a:lvl2pPr marL="342900" indent="-334963" algn="l" defTabSz="685800" rtl="0" eaLnBrk="1" latinLnBrk="0" hangingPunct="1">
        <a:lnSpc>
          <a:spcPct val="90000"/>
        </a:lnSpc>
        <a:spcBef>
          <a:spcPts val="375"/>
        </a:spcBef>
        <a:spcAft>
          <a:spcPts val="375"/>
        </a:spcAft>
        <a:buClr>
          <a:schemeClr val="accent6"/>
        </a:buClr>
        <a:buSzPct val="80000"/>
        <a:buFont typeface="Cambria" panose="02040503050406030204" pitchFamily="18" charset="0"/>
        <a:buChar char="▶"/>
        <a:tabLst/>
        <a:defRPr sz="2000" b="0" i="0" kern="1200" baseline="0">
          <a:solidFill>
            <a:schemeClr val="accent1"/>
          </a:solidFill>
          <a:latin typeface="Cambria" panose="02040503050406030204" pitchFamily="18" charset="0"/>
          <a:ea typeface="+mn-ea"/>
          <a:cs typeface="+mn-cs"/>
        </a:defRPr>
      </a:lvl2pPr>
      <a:lvl3pPr marL="519113" indent="-200025" algn="l" defTabSz="685800" rtl="0" eaLnBrk="1" latinLnBrk="0" hangingPunct="1">
        <a:lnSpc>
          <a:spcPct val="100000"/>
        </a:lnSpc>
        <a:spcBef>
          <a:spcPts val="375"/>
        </a:spcBef>
        <a:spcAft>
          <a:spcPts val="0"/>
        </a:spcAft>
        <a:buClr>
          <a:schemeClr val="accent2"/>
        </a:buClr>
        <a:buFont typeface="System Font Regular"/>
        <a:buChar char="▸"/>
        <a:tabLst/>
        <a:defRPr sz="2000" b="0" i="0" kern="1200" baseline="0">
          <a:solidFill>
            <a:schemeClr val="accent1"/>
          </a:solidFill>
          <a:latin typeface="Cambria" panose="02040503050406030204" pitchFamily="18"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85000"/>
        <a:buFont typeface="Lucida Grande" panose="020B0600040502020204" pitchFamily="34" charset="0"/>
        <a:buChar char="▪"/>
        <a:tabLst/>
        <a:defRPr sz="1800" b="0" i="0" kern="1200" baseline="0">
          <a:solidFill>
            <a:schemeClr val="accent1"/>
          </a:solidFill>
          <a:latin typeface="Cambria" panose="02040503050406030204" pitchFamily="18" charset="0"/>
          <a:ea typeface="+mn-ea"/>
          <a:cs typeface="+mn-cs"/>
        </a:defRPr>
      </a:lvl4pPr>
      <a:lvl5pPr marL="0" indent="0" algn="l" defTabSz="685800" rtl="0" eaLnBrk="1" latinLnBrk="0" hangingPunct="1">
        <a:lnSpc>
          <a:spcPct val="90000"/>
        </a:lnSpc>
        <a:spcBef>
          <a:spcPts val="1200"/>
        </a:spcBef>
        <a:spcAft>
          <a:spcPts val="1200"/>
        </a:spcAft>
        <a:buFont typeface="System Font Regular"/>
        <a:buChar char="​"/>
        <a:defRPr sz="2800" b="0" i="1" kern="1200" baseline="0">
          <a:solidFill>
            <a:schemeClr val="accent2"/>
          </a:solidFill>
          <a:latin typeface="Cambria" panose="02040503050406030204" pitchFamily="18" charset="0"/>
          <a:ea typeface="+mn-ea"/>
          <a:cs typeface="+mn-cs"/>
        </a:defRPr>
      </a:lvl5pPr>
      <a:lvl6pPr marL="0" indent="0" algn="l" defTabSz="685800" rtl="0" eaLnBrk="1" latinLnBrk="0" hangingPunct="1">
        <a:lnSpc>
          <a:spcPct val="90000"/>
        </a:lnSpc>
        <a:spcBef>
          <a:spcPts val="375"/>
        </a:spcBef>
        <a:buFont typeface="System Font Regular"/>
        <a:buChar char="​"/>
        <a:defRPr sz="2400" b="0" i="0" kern="1200">
          <a:solidFill>
            <a:schemeClr val="accent6"/>
          </a:solidFill>
          <a:latin typeface="Orgon Slab Light" panose="02000503000000020004" pitchFamily="2" charset="77"/>
          <a:ea typeface="+mn-ea"/>
          <a:cs typeface="+mn-cs"/>
        </a:defRPr>
      </a:lvl6pPr>
      <a:lvl7pPr marL="0" indent="-457200" algn="l" defTabSz="685800" rtl="0" eaLnBrk="1" latinLnBrk="0" hangingPunct="1">
        <a:lnSpc>
          <a:spcPct val="90000"/>
        </a:lnSpc>
        <a:spcBef>
          <a:spcPts val="375"/>
        </a:spcBef>
        <a:buClr>
          <a:schemeClr val="accent3"/>
        </a:buClr>
        <a:buFont typeface=".Hiragino Kaku Gothic Interface W3"/>
        <a:buChar char="▷"/>
        <a:defRPr sz="2800" b="0" i="0" kern="1200">
          <a:solidFill>
            <a:schemeClr val="accent2"/>
          </a:solidFill>
          <a:latin typeface="Orgon Slab Light" panose="02000503000000020004" pitchFamily="2" charset="77"/>
          <a:ea typeface="+mn-ea"/>
          <a:cs typeface="+mn-cs"/>
        </a:defRPr>
      </a:lvl7pPr>
      <a:lvl8pPr marL="0" indent="-445770" algn="l" defTabSz="685800" rtl="0" eaLnBrk="1" latinLnBrk="0" hangingPunct="1">
        <a:lnSpc>
          <a:spcPct val="90000"/>
        </a:lnSpc>
        <a:spcBef>
          <a:spcPts val="375"/>
        </a:spcBef>
        <a:buClr>
          <a:schemeClr val="accent4"/>
        </a:buClr>
        <a:buFont typeface=".Hiragino Kaku Gothic Interface W3"/>
        <a:buChar char="◉"/>
        <a:defRPr sz="2400" b="0" i="0" kern="1200">
          <a:solidFill>
            <a:schemeClr val="bg2"/>
          </a:solidFill>
          <a:latin typeface="Orgon Slab Medium" panose="02000503000000020004" pitchFamily="2" charset="77"/>
          <a:ea typeface="+mn-ea"/>
          <a:cs typeface="+mn-cs"/>
        </a:defRPr>
      </a:lvl8pPr>
      <a:lvl9pPr marL="0" indent="0" algn="l" defTabSz="685800" rtl="0" eaLnBrk="1" latinLnBrk="0" hangingPunct="1">
        <a:lnSpc>
          <a:spcPct val="90000"/>
        </a:lnSpc>
        <a:spcBef>
          <a:spcPts val="375"/>
        </a:spcBef>
        <a:buFont typeface="System Font Regular"/>
        <a:buChar char="​"/>
        <a:defRPr sz="1400" b="0" i="0" kern="1200">
          <a:solidFill>
            <a:schemeClr val="tx1"/>
          </a:solidFill>
          <a:latin typeface="Orgon Slab Light" panose="02000503000000020004" pitchFamily="2" charset="77"/>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663792"/>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9C5D91-933B-364F-AAC6-128711C14B4C}"/>
              </a:ext>
            </a:extLst>
          </p:cNvPr>
          <p:cNvPicPr>
            <a:picLocks noChangeAspect="1"/>
          </p:cNvPicPr>
          <p:nvPr userDrawn="1"/>
        </p:nvPicPr>
        <p:blipFill rotWithShape="1">
          <a:blip r:embed="rId15"/>
          <a:srcRect t="84321"/>
          <a:stretch/>
        </p:blipFill>
        <p:spPr>
          <a:xfrm>
            <a:off x="0" y="5782733"/>
            <a:ext cx="9144000" cy="1075267"/>
          </a:xfrm>
          <a:prstGeom prst="rect">
            <a:avLst/>
          </a:prstGeom>
        </p:spPr>
      </p:pic>
      <p:sp>
        <p:nvSpPr>
          <p:cNvPr id="2" name="Title Placeholder 1"/>
          <p:cNvSpPr>
            <a:spLocks noGrp="1"/>
          </p:cNvSpPr>
          <p:nvPr>
            <p:ph type="title"/>
          </p:nvPr>
        </p:nvSpPr>
        <p:spPr>
          <a:xfrm>
            <a:off x="628650" y="365126"/>
            <a:ext cx="7886700" cy="9573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628149"/>
            <a:ext cx="7886700" cy="396831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solidFill>
                <a:latin typeface="Orgon Slab" panose="02000503000000020004" pitchFamily="2" charset="77"/>
              </a:defRPr>
            </a:lvl1pPr>
          </a:lstStyle>
          <a:p>
            <a:fld id="{1CF77CCB-A837-3E49-BD58-C1431ED74FC9}" type="slidenum">
              <a:rPr lang="en-US" smtClean="0"/>
              <a:pPr/>
              <a:t>‹#›</a:t>
            </a:fld>
            <a:endParaRPr lang="en-US" dirty="0"/>
          </a:p>
        </p:txBody>
      </p:sp>
    </p:spTree>
    <p:extLst>
      <p:ext uri="{BB962C8B-B14F-4D97-AF65-F5344CB8AC3E}">
        <p14:creationId xmlns:p14="http://schemas.microsoft.com/office/powerpoint/2010/main" val="2205216845"/>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Lst>
  <p:txStyles>
    <p:titleStyle>
      <a:lvl1pPr algn="l" defTabSz="685800" rtl="0" eaLnBrk="1" latinLnBrk="0" hangingPunct="1">
        <a:lnSpc>
          <a:spcPct val="90000"/>
        </a:lnSpc>
        <a:spcBef>
          <a:spcPct val="0"/>
        </a:spcBef>
        <a:buNone/>
        <a:defRPr sz="4400" b="0" i="0" kern="1200">
          <a:solidFill>
            <a:schemeClr val="accent2"/>
          </a:solidFill>
          <a:latin typeface="Orgon Slab Medium" panose="02000503000000020004" pitchFamily="2" charset="77"/>
          <a:ea typeface="+mj-ea"/>
          <a:cs typeface="+mj-cs"/>
        </a:defRPr>
      </a:lvl1pPr>
    </p:titleStyle>
    <p:bodyStyle>
      <a:lvl1pPr marL="0" indent="0" algn="l" defTabSz="685800" rtl="0" eaLnBrk="1" latinLnBrk="0" hangingPunct="1">
        <a:lnSpc>
          <a:spcPct val="90000"/>
        </a:lnSpc>
        <a:spcBef>
          <a:spcPts val="1800"/>
        </a:spcBef>
        <a:spcAft>
          <a:spcPts val="600"/>
        </a:spcAft>
        <a:buFont typeface="System Font Regular"/>
        <a:buChar char="​"/>
        <a:defRPr sz="2400" b="0" i="0" kern="1200">
          <a:solidFill>
            <a:schemeClr val="accent6"/>
          </a:solidFill>
          <a:latin typeface="Orgon Slab Medium" panose="02000503000000020004" pitchFamily="2" charset="77"/>
          <a:ea typeface="+mn-ea"/>
          <a:cs typeface="+mn-cs"/>
        </a:defRPr>
      </a:lvl1pPr>
      <a:lvl2pPr marL="342900" indent="-334963" algn="l" defTabSz="685800" rtl="0" eaLnBrk="1" latinLnBrk="0" hangingPunct="1">
        <a:lnSpc>
          <a:spcPct val="9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accent2"/>
          </a:solidFill>
          <a:latin typeface="Orgon Slab" panose="02000503000000020004" pitchFamily="2" charset="77"/>
          <a:ea typeface="+mn-ea"/>
          <a:cs typeface="+mn-cs"/>
        </a:defRPr>
      </a:lvl2pPr>
      <a:lvl3pPr marL="519113" indent="-200025" algn="l" defTabSz="685800" rtl="0" eaLnBrk="1" latinLnBrk="0" hangingPunct="1">
        <a:lnSpc>
          <a:spcPct val="90000"/>
        </a:lnSpc>
        <a:spcBef>
          <a:spcPts val="375"/>
        </a:spcBef>
        <a:spcAft>
          <a:spcPts val="0"/>
        </a:spcAft>
        <a:buClr>
          <a:schemeClr val="accent2"/>
        </a:buClr>
        <a:buFont typeface="System Font Regular"/>
        <a:buChar char="▸"/>
        <a:tabLst/>
        <a:defRPr sz="2000" b="0" i="0" kern="1200">
          <a:solidFill>
            <a:schemeClr val="accent2"/>
          </a:solidFill>
          <a:latin typeface="Orgon Slab Light" panose="02000503000000020004" pitchFamily="2" charset="77"/>
          <a:ea typeface="+mn-ea"/>
          <a:cs typeface="+mn-cs"/>
        </a:defRPr>
      </a:lvl3pPr>
      <a:lvl4pPr marL="742950" indent="-171450" algn="l" defTabSz="685800" rtl="0" eaLnBrk="1" latinLnBrk="0" hangingPunct="1">
        <a:lnSpc>
          <a:spcPct val="90000"/>
        </a:lnSpc>
        <a:spcBef>
          <a:spcPts val="375"/>
        </a:spcBef>
        <a:spcAft>
          <a:spcPts val="300"/>
        </a:spcAft>
        <a:buClr>
          <a:schemeClr val="accent4"/>
        </a:buClr>
        <a:buSzPct val="85000"/>
        <a:buFont typeface="Lucida Grande" panose="020B0600040502020204" pitchFamily="34" charset="0"/>
        <a:buChar char="▪"/>
        <a:tabLst/>
        <a:defRPr sz="1800" b="0" i="0" kern="1200">
          <a:solidFill>
            <a:schemeClr val="accent2"/>
          </a:solidFill>
          <a:latin typeface="Orgon Slab Light" panose="02000503000000020004" pitchFamily="2" charset="77"/>
          <a:ea typeface="+mn-ea"/>
          <a:cs typeface="+mn-cs"/>
        </a:defRPr>
      </a:lvl4pPr>
      <a:lvl5pPr marL="0" indent="0" algn="l" defTabSz="685800" rtl="0" eaLnBrk="1" latinLnBrk="0" hangingPunct="1">
        <a:lnSpc>
          <a:spcPct val="90000"/>
        </a:lnSpc>
        <a:spcBef>
          <a:spcPts val="1200"/>
        </a:spcBef>
        <a:spcAft>
          <a:spcPts val="1200"/>
        </a:spcAft>
        <a:buFont typeface="System Font Regular"/>
        <a:buChar char="​"/>
        <a:defRPr sz="2800" b="0" i="1" kern="1200">
          <a:solidFill>
            <a:schemeClr val="accent2"/>
          </a:solidFill>
          <a:latin typeface="Orgon Slab Light" panose="02000503000000020004" pitchFamily="2" charset="77"/>
          <a:ea typeface="+mn-ea"/>
          <a:cs typeface="+mn-cs"/>
        </a:defRPr>
      </a:lvl5pPr>
      <a:lvl6pPr marL="0" indent="0" algn="l" defTabSz="685800" rtl="0" eaLnBrk="1" latinLnBrk="0" hangingPunct="1">
        <a:lnSpc>
          <a:spcPct val="90000"/>
        </a:lnSpc>
        <a:spcBef>
          <a:spcPts val="375"/>
        </a:spcBef>
        <a:buFont typeface="System Font Regular"/>
        <a:buChar char="​"/>
        <a:defRPr sz="2400" b="0" i="0" kern="1200">
          <a:solidFill>
            <a:schemeClr val="accent6"/>
          </a:solidFill>
          <a:latin typeface="Orgon Slab Light" panose="02000503000000020004" pitchFamily="2" charset="77"/>
          <a:ea typeface="+mn-ea"/>
          <a:cs typeface="+mn-cs"/>
        </a:defRPr>
      </a:lvl6pPr>
      <a:lvl7pPr marL="0" indent="-457200" algn="l" defTabSz="685800" rtl="0" eaLnBrk="1" latinLnBrk="0" hangingPunct="1">
        <a:lnSpc>
          <a:spcPct val="90000"/>
        </a:lnSpc>
        <a:spcBef>
          <a:spcPts val="375"/>
        </a:spcBef>
        <a:buClr>
          <a:schemeClr val="accent3"/>
        </a:buClr>
        <a:buFont typeface=".Hiragino Kaku Gothic Interface W3"/>
        <a:buChar char="▷"/>
        <a:defRPr sz="2800" b="0" i="0" kern="1200">
          <a:solidFill>
            <a:schemeClr val="accent2"/>
          </a:solidFill>
          <a:latin typeface="Orgon Slab Light" panose="02000503000000020004" pitchFamily="2" charset="77"/>
          <a:ea typeface="+mn-ea"/>
          <a:cs typeface="+mn-cs"/>
        </a:defRPr>
      </a:lvl7pPr>
      <a:lvl8pPr marL="0" indent="-445770" algn="l" defTabSz="685800" rtl="0" eaLnBrk="1" latinLnBrk="0" hangingPunct="1">
        <a:lnSpc>
          <a:spcPct val="90000"/>
        </a:lnSpc>
        <a:spcBef>
          <a:spcPts val="375"/>
        </a:spcBef>
        <a:buClr>
          <a:schemeClr val="accent4"/>
        </a:buClr>
        <a:buFont typeface=".Hiragino Kaku Gothic Interface W3"/>
        <a:buChar char="◉"/>
        <a:defRPr sz="2400" b="0" i="0" kern="1200">
          <a:solidFill>
            <a:schemeClr val="bg2"/>
          </a:solidFill>
          <a:latin typeface="Orgon Slab Medium" panose="02000503000000020004" pitchFamily="2" charset="77"/>
          <a:ea typeface="+mn-ea"/>
          <a:cs typeface="+mn-cs"/>
        </a:defRPr>
      </a:lvl8pPr>
      <a:lvl9pPr marL="0" indent="0" algn="l" defTabSz="685800" rtl="0" eaLnBrk="1" latinLnBrk="0" hangingPunct="1">
        <a:lnSpc>
          <a:spcPct val="90000"/>
        </a:lnSpc>
        <a:spcBef>
          <a:spcPts val="375"/>
        </a:spcBef>
        <a:buFont typeface="System Font Regular"/>
        <a:buChar char="​"/>
        <a:defRPr sz="1400" b="0" i="0" kern="1200">
          <a:solidFill>
            <a:schemeClr val="tx1"/>
          </a:solidFill>
          <a:latin typeface="Orgon Slab Light" panose="02000503000000020004" pitchFamily="2" charset="77"/>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628148"/>
            <a:ext cx="7886700" cy="47282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a:extLst>
              <a:ext uri="{FF2B5EF4-FFF2-40B4-BE49-F238E27FC236}">
                <a16:creationId xmlns:a16="http://schemas.microsoft.com/office/drawing/2014/main" id="{B3310C24-589F-F340-B891-1A5FCE3EA9B9}"/>
              </a:ext>
            </a:extLst>
          </p:cNvPr>
          <p:cNvSpPr>
            <a:spLocks noGrp="1"/>
          </p:cNvSpPr>
          <p:nvPr>
            <p:ph type="title"/>
          </p:nvPr>
        </p:nvSpPr>
        <p:spPr>
          <a:xfrm>
            <a:off x="628650" y="366185"/>
            <a:ext cx="752475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TextBox 1">
            <a:extLst>
              <a:ext uri="{FF2B5EF4-FFF2-40B4-BE49-F238E27FC236}">
                <a16:creationId xmlns:a16="http://schemas.microsoft.com/office/drawing/2014/main" id="{D0C5A525-CEB5-401C-88F5-7DA176501986}"/>
              </a:ext>
            </a:extLst>
          </p:cNvPr>
          <p:cNvSpPr txBox="1"/>
          <p:nvPr userDrawn="1"/>
        </p:nvSpPr>
        <p:spPr>
          <a:xfrm>
            <a:off x="8794802" y="6535124"/>
            <a:ext cx="466049" cy="230832"/>
          </a:xfrm>
          <a:prstGeom prst="rect">
            <a:avLst/>
          </a:prstGeom>
          <a:noFill/>
        </p:spPr>
        <p:txBody>
          <a:bodyPr wrap="square" rtlCol="0">
            <a:spAutoFit/>
          </a:bodyPr>
          <a:lstStyle/>
          <a:p>
            <a:pPr algn="l"/>
            <a:fld id="{A1A8087B-9C9D-448B-A9E8-A5E8B8B6C022}" type="slidenum">
              <a:rPr lang="en-US" sz="900" baseline="0" smtClean="0">
                <a:solidFill>
                  <a:schemeClr val="accent2"/>
                </a:solidFill>
                <a:latin typeface="+mj-lt"/>
              </a:rPr>
              <a:pPr algn="l"/>
              <a:t>‹#›</a:t>
            </a:fld>
            <a:endParaRPr lang="en-US" sz="900" baseline="0" dirty="0">
              <a:solidFill>
                <a:schemeClr val="accent2"/>
              </a:solidFill>
              <a:latin typeface="+mj-lt"/>
            </a:endParaRPr>
          </a:p>
        </p:txBody>
      </p:sp>
    </p:spTree>
    <p:extLst>
      <p:ext uri="{BB962C8B-B14F-4D97-AF65-F5344CB8AC3E}">
        <p14:creationId xmlns:p14="http://schemas.microsoft.com/office/powerpoint/2010/main" val="2392621629"/>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Lst>
  <p:txStyles>
    <p:titleStyle>
      <a:lvl1pPr algn="l" defTabSz="685800" rtl="0" eaLnBrk="1" latinLnBrk="0" hangingPunct="1">
        <a:lnSpc>
          <a:spcPct val="90000"/>
        </a:lnSpc>
        <a:spcBef>
          <a:spcPct val="0"/>
        </a:spcBef>
        <a:buNone/>
        <a:defRPr sz="4400" b="1" i="0" kern="1200" baseline="0">
          <a:solidFill>
            <a:schemeClr val="accent1"/>
          </a:solidFill>
          <a:latin typeface="Cambria" panose="02040503050406030204" pitchFamily="18" charset="0"/>
          <a:ea typeface="+mj-ea"/>
          <a:cs typeface="+mj-cs"/>
        </a:defRPr>
      </a:lvl1pPr>
    </p:titleStyle>
    <p:bodyStyle>
      <a:lvl1pPr marL="0" indent="0" algn="l" defTabSz="685800" rtl="0" eaLnBrk="1" latinLnBrk="0" hangingPunct="1">
        <a:lnSpc>
          <a:spcPct val="90000"/>
        </a:lnSpc>
        <a:spcBef>
          <a:spcPts val="1800"/>
        </a:spcBef>
        <a:spcAft>
          <a:spcPts val="600"/>
        </a:spcAft>
        <a:buFont typeface="System Font Regular"/>
        <a:buChar char="​"/>
        <a:defRPr sz="2400" b="1" i="0" kern="1200" baseline="0">
          <a:solidFill>
            <a:schemeClr val="accent1"/>
          </a:solidFill>
          <a:latin typeface="Cambria" panose="02040503050406030204" pitchFamily="18" charset="0"/>
          <a:ea typeface="+mn-ea"/>
          <a:cs typeface="+mn-cs"/>
        </a:defRPr>
      </a:lvl1pPr>
      <a:lvl2pPr marL="342900" indent="-334963" algn="l" defTabSz="685800" rtl="0" eaLnBrk="1" latinLnBrk="0" hangingPunct="1">
        <a:lnSpc>
          <a:spcPct val="90000"/>
        </a:lnSpc>
        <a:spcBef>
          <a:spcPts val="375"/>
        </a:spcBef>
        <a:spcAft>
          <a:spcPts val="375"/>
        </a:spcAft>
        <a:buClr>
          <a:schemeClr val="accent6"/>
        </a:buClr>
        <a:buSzPct val="80000"/>
        <a:buFont typeface="Cambria" panose="02040503050406030204" pitchFamily="18" charset="0"/>
        <a:buChar char="▶"/>
        <a:tabLst/>
        <a:defRPr sz="2000" b="0" i="0" kern="1200" baseline="0">
          <a:solidFill>
            <a:schemeClr val="accent1"/>
          </a:solidFill>
          <a:latin typeface="Cambria" panose="02040503050406030204" pitchFamily="18" charset="0"/>
          <a:ea typeface="+mn-ea"/>
          <a:cs typeface="+mn-cs"/>
        </a:defRPr>
      </a:lvl2pPr>
      <a:lvl3pPr marL="519113" indent="-200025" algn="l" defTabSz="685800" rtl="0" eaLnBrk="1" latinLnBrk="0" hangingPunct="1">
        <a:lnSpc>
          <a:spcPct val="100000"/>
        </a:lnSpc>
        <a:spcBef>
          <a:spcPts val="375"/>
        </a:spcBef>
        <a:spcAft>
          <a:spcPts val="0"/>
        </a:spcAft>
        <a:buClr>
          <a:schemeClr val="accent2"/>
        </a:buClr>
        <a:buFont typeface="System Font Regular"/>
        <a:buChar char="▸"/>
        <a:tabLst/>
        <a:defRPr sz="2000" b="0" i="0" kern="1200" baseline="0">
          <a:solidFill>
            <a:schemeClr val="accent1"/>
          </a:solidFill>
          <a:latin typeface="Cambria" panose="02040503050406030204" pitchFamily="18"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85000"/>
        <a:buFont typeface="Lucida Grande" panose="020B0600040502020204" pitchFamily="34" charset="0"/>
        <a:buChar char="▪"/>
        <a:tabLst/>
        <a:defRPr sz="1800" b="0" i="0" kern="1200" baseline="0">
          <a:solidFill>
            <a:schemeClr val="accent1"/>
          </a:solidFill>
          <a:latin typeface="Cambria" panose="02040503050406030204" pitchFamily="18" charset="0"/>
          <a:ea typeface="+mn-ea"/>
          <a:cs typeface="+mn-cs"/>
        </a:defRPr>
      </a:lvl4pPr>
      <a:lvl5pPr marL="0" indent="0" algn="l" defTabSz="685800" rtl="0" eaLnBrk="1" latinLnBrk="0" hangingPunct="1">
        <a:lnSpc>
          <a:spcPct val="90000"/>
        </a:lnSpc>
        <a:spcBef>
          <a:spcPts val="1200"/>
        </a:spcBef>
        <a:spcAft>
          <a:spcPts val="1200"/>
        </a:spcAft>
        <a:buFont typeface="System Font Regular"/>
        <a:buChar char="​"/>
        <a:defRPr sz="2800" b="0" i="1" kern="1200" baseline="0">
          <a:solidFill>
            <a:schemeClr val="accent2"/>
          </a:solidFill>
          <a:latin typeface="Cambria" panose="02040503050406030204" pitchFamily="18" charset="0"/>
          <a:ea typeface="+mn-ea"/>
          <a:cs typeface="+mn-cs"/>
        </a:defRPr>
      </a:lvl5pPr>
      <a:lvl6pPr marL="0" indent="0" algn="l" defTabSz="685800" rtl="0" eaLnBrk="1" latinLnBrk="0" hangingPunct="1">
        <a:lnSpc>
          <a:spcPct val="90000"/>
        </a:lnSpc>
        <a:spcBef>
          <a:spcPts val="375"/>
        </a:spcBef>
        <a:buFont typeface="System Font Regular"/>
        <a:buChar char="​"/>
        <a:defRPr sz="2400" b="0" i="0" kern="1200">
          <a:solidFill>
            <a:schemeClr val="accent6"/>
          </a:solidFill>
          <a:latin typeface="Orgon Slab Light" panose="02000503000000020004" pitchFamily="2" charset="77"/>
          <a:ea typeface="+mn-ea"/>
          <a:cs typeface="+mn-cs"/>
        </a:defRPr>
      </a:lvl6pPr>
      <a:lvl7pPr marL="0" indent="-457200" algn="l" defTabSz="685800" rtl="0" eaLnBrk="1" latinLnBrk="0" hangingPunct="1">
        <a:lnSpc>
          <a:spcPct val="90000"/>
        </a:lnSpc>
        <a:spcBef>
          <a:spcPts val="375"/>
        </a:spcBef>
        <a:buClr>
          <a:schemeClr val="accent3"/>
        </a:buClr>
        <a:buFont typeface=".Hiragino Kaku Gothic Interface W3"/>
        <a:buChar char="▷"/>
        <a:defRPr sz="2800" b="0" i="0" kern="1200">
          <a:solidFill>
            <a:schemeClr val="accent2"/>
          </a:solidFill>
          <a:latin typeface="Orgon Slab Light" panose="02000503000000020004" pitchFamily="2" charset="77"/>
          <a:ea typeface="+mn-ea"/>
          <a:cs typeface="+mn-cs"/>
        </a:defRPr>
      </a:lvl7pPr>
      <a:lvl8pPr marL="0" indent="-445770" algn="l" defTabSz="685800" rtl="0" eaLnBrk="1" latinLnBrk="0" hangingPunct="1">
        <a:lnSpc>
          <a:spcPct val="90000"/>
        </a:lnSpc>
        <a:spcBef>
          <a:spcPts val="375"/>
        </a:spcBef>
        <a:buClr>
          <a:schemeClr val="accent4"/>
        </a:buClr>
        <a:buFont typeface=".Hiragino Kaku Gothic Interface W3"/>
        <a:buChar char="◉"/>
        <a:defRPr sz="2400" b="0" i="0" kern="1200">
          <a:solidFill>
            <a:schemeClr val="bg2"/>
          </a:solidFill>
          <a:latin typeface="Orgon Slab Medium" panose="02000503000000020004" pitchFamily="2" charset="77"/>
          <a:ea typeface="+mn-ea"/>
          <a:cs typeface="+mn-cs"/>
        </a:defRPr>
      </a:lvl8pPr>
      <a:lvl9pPr marL="0" indent="0" algn="l" defTabSz="685800" rtl="0" eaLnBrk="1" latinLnBrk="0" hangingPunct="1">
        <a:lnSpc>
          <a:spcPct val="90000"/>
        </a:lnSpc>
        <a:spcBef>
          <a:spcPts val="375"/>
        </a:spcBef>
        <a:buFont typeface="System Font Regular"/>
        <a:buChar char="​"/>
        <a:defRPr sz="1400" b="0" i="0" kern="1200">
          <a:solidFill>
            <a:schemeClr val="tx1"/>
          </a:solidFill>
          <a:latin typeface="Orgon Slab Light" panose="02000503000000020004" pitchFamily="2" charset="77"/>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628150"/>
            <a:ext cx="7886700" cy="47282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a:extLst>
              <a:ext uri="{FF2B5EF4-FFF2-40B4-BE49-F238E27FC236}">
                <a16:creationId xmlns:a16="http://schemas.microsoft.com/office/drawing/2014/main" id="{B3310C24-589F-F340-B891-1A5FCE3EA9B9}"/>
              </a:ext>
            </a:extLst>
          </p:cNvPr>
          <p:cNvSpPr>
            <a:spLocks noGrp="1"/>
          </p:cNvSpPr>
          <p:nvPr>
            <p:ph type="title"/>
          </p:nvPr>
        </p:nvSpPr>
        <p:spPr>
          <a:xfrm>
            <a:off x="628650" y="366186"/>
            <a:ext cx="752475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TextBox 1">
            <a:extLst>
              <a:ext uri="{FF2B5EF4-FFF2-40B4-BE49-F238E27FC236}">
                <a16:creationId xmlns:a16="http://schemas.microsoft.com/office/drawing/2014/main" id="{D0C5A525-CEB5-401C-88F5-7DA176501986}"/>
              </a:ext>
            </a:extLst>
          </p:cNvPr>
          <p:cNvSpPr txBox="1"/>
          <p:nvPr userDrawn="1"/>
        </p:nvSpPr>
        <p:spPr>
          <a:xfrm>
            <a:off x="8794804" y="6535128"/>
            <a:ext cx="466049" cy="230832"/>
          </a:xfrm>
          <a:prstGeom prst="rect">
            <a:avLst/>
          </a:prstGeom>
          <a:noFill/>
        </p:spPr>
        <p:txBody>
          <a:bodyPr wrap="square" rtlCol="0">
            <a:spAutoFit/>
          </a:bodyPr>
          <a:lstStyle/>
          <a:p>
            <a:pPr algn="l"/>
            <a:fld id="{A1A8087B-9C9D-448B-A9E8-A5E8B8B6C022}" type="slidenum">
              <a:rPr lang="en-US" sz="900" baseline="0" smtClean="0">
                <a:solidFill>
                  <a:schemeClr val="accent2"/>
                </a:solidFill>
                <a:latin typeface="+mj-lt"/>
              </a:rPr>
              <a:pPr algn="l"/>
              <a:t>‹#›</a:t>
            </a:fld>
            <a:endParaRPr lang="en-US" sz="900" baseline="0" dirty="0">
              <a:solidFill>
                <a:schemeClr val="accent2"/>
              </a:solidFill>
              <a:latin typeface="+mj-lt"/>
            </a:endParaRPr>
          </a:p>
        </p:txBody>
      </p:sp>
    </p:spTree>
    <p:extLst>
      <p:ext uri="{BB962C8B-B14F-4D97-AF65-F5344CB8AC3E}">
        <p14:creationId xmlns:p14="http://schemas.microsoft.com/office/powerpoint/2010/main" val="1369872402"/>
      </p:ext>
    </p:extLst>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 id="2147484530" r:id="rId12"/>
    <p:sldLayoutId id="2147484531" r:id="rId13"/>
  </p:sldLayoutIdLst>
  <p:txStyles>
    <p:titleStyle>
      <a:lvl1pPr algn="l" defTabSz="685766" rtl="0" eaLnBrk="1" latinLnBrk="0" hangingPunct="1">
        <a:lnSpc>
          <a:spcPct val="90000"/>
        </a:lnSpc>
        <a:spcBef>
          <a:spcPct val="0"/>
        </a:spcBef>
        <a:buNone/>
        <a:defRPr sz="4400" b="1" i="0" kern="1200" baseline="0">
          <a:solidFill>
            <a:schemeClr val="accent1"/>
          </a:solidFill>
          <a:latin typeface="Cambria" panose="02040503050406030204" pitchFamily="18" charset="0"/>
          <a:ea typeface="+mj-ea"/>
          <a:cs typeface="+mj-cs"/>
        </a:defRPr>
      </a:lvl1pPr>
    </p:titleStyle>
    <p:bodyStyle>
      <a:lvl1pPr marL="0" indent="0" algn="l" defTabSz="685766" rtl="0" eaLnBrk="1" latinLnBrk="0" hangingPunct="1">
        <a:lnSpc>
          <a:spcPct val="90000"/>
        </a:lnSpc>
        <a:spcBef>
          <a:spcPts val="1800"/>
        </a:spcBef>
        <a:spcAft>
          <a:spcPts val="600"/>
        </a:spcAft>
        <a:buFont typeface="System Font Regular"/>
        <a:buChar char="​"/>
        <a:defRPr sz="2400" b="1" i="0" kern="1200" baseline="0">
          <a:solidFill>
            <a:schemeClr val="accent1"/>
          </a:solidFill>
          <a:latin typeface="Cambria" panose="02040503050406030204" pitchFamily="18" charset="0"/>
          <a:ea typeface="+mn-ea"/>
          <a:cs typeface="+mn-cs"/>
        </a:defRPr>
      </a:lvl1pPr>
      <a:lvl2pPr marL="342884" indent="-334947" algn="l" defTabSz="685766" rtl="0" eaLnBrk="1" latinLnBrk="0" hangingPunct="1">
        <a:lnSpc>
          <a:spcPct val="90000"/>
        </a:lnSpc>
        <a:spcBef>
          <a:spcPts val="375"/>
        </a:spcBef>
        <a:spcAft>
          <a:spcPts val="375"/>
        </a:spcAft>
        <a:buClr>
          <a:schemeClr val="accent6"/>
        </a:buClr>
        <a:buSzPct val="80000"/>
        <a:buFont typeface="Cambria" panose="02040503050406030204" pitchFamily="18" charset="0"/>
        <a:buChar char="▶"/>
        <a:tabLst/>
        <a:defRPr sz="2000" b="0" i="0" kern="1200" baseline="0">
          <a:solidFill>
            <a:schemeClr val="accent1"/>
          </a:solidFill>
          <a:latin typeface="Cambria" panose="02040503050406030204" pitchFamily="18" charset="0"/>
          <a:ea typeface="+mn-ea"/>
          <a:cs typeface="+mn-cs"/>
        </a:defRPr>
      </a:lvl2pPr>
      <a:lvl3pPr marL="519087" indent="-200015" algn="l" defTabSz="685766" rtl="0" eaLnBrk="1" latinLnBrk="0" hangingPunct="1">
        <a:lnSpc>
          <a:spcPct val="100000"/>
        </a:lnSpc>
        <a:spcBef>
          <a:spcPts val="375"/>
        </a:spcBef>
        <a:spcAft>
          <a:spcPts val="0"/>
        </a:spcAft>
        <a:buClr>
          <a:schemeClr val="accent2"/>
        </a:buClr>
        <a:buFont typeface="System Font Regular"/>
        <a:buChar char="▸"/>
        <a:tabLst/>
        <a:defRPr sz="2000" b="0" i="0" kern="1200" baseline="0">
          <a:solidFill>
            <a:schemeClr val="accent1"/>
          </a:solidFill>
          <a:latin typeface="Cambria" panose="02040503050406030204" pitchFamily="18" charset="0"/>
          <a:ea typeface="+mn-ea"/>
          <a:cs typeface="+mn-cs"/>
        </a:defRPr>
      </a:lvl3pPr>
      <a:lvl4pPr marL="742913" indent="-171442" algn="l" defTabSz="685766" rtl="0" eaLnBrk="1" latinLnBrk="0" hangingPunct="1">
        <a:lnSpc>
          <a:spcPct val="100000"/>
        </a:lnSpc>
        <a:spcBef>
          <a:spcPts val="375"/>
        </a:spcBef>
        <a:spcAft>
          <a:spcPts val="300"/>
        </a:spcAft>
        <a:buClr>
          <a:schemeClr val="accent4"/>
        </a:buClr>
        <a:buSzPct val="85000"/>
        <a:buFont typeface="Lucida Grande" panose="020B0600040502020204" pitchFamily="34" charset="0"/>
        <a:buChar char="▪"/>
        <a:tabLst/>
        <a:defRPr sz="1800" b="0" i="0" kern="1200" baseline="0">
          <a:solidFill>
            <a:schemeClr val="accent1"/>
          </a:solidFill>
          <a:latin typeface="Cambria" panose="02040503050406030204" pitchFamily="18" charset="0"/>
          <a:ea typeface="+mn-ea"/>
          <a:cs typeface="+mn-cs"/>
        </a:defRPr>
      </a:lvl4pPr>
      <a:lvl5pPr marL="0" indent="0" algn="l" defTabSz="685766" rtl="0" eaLnBrk="1" latinLnBrk="0" hangingPunct="1">
        <a:lnSpc>
          <a:spcPct val="90000"/>
        </a:lnSpc>
        <a:spcBef>
          <a:spcPts val="1200"/>
        </a:spcBef>
        <a:spcAft>
          <a:spcPts val="1200"/>
        </a:spcAft>
        <a:buFont typeface="System Font Regular"/>
        <a:buChar char="​"/>
        <a:defRPr sz="2800" b="0" i="1" kern="1200" baseline="0">
          <a:solidFill>
            <a:schemeClr val="accent2"/>
          </a:solidFill>
          <a:latin typeface="Cambria" panose="02040503050406030204" pitchFamily="18" charset="0"/>
          <a:ea typeface="+mn-ea"/>
          <a:cs typeface="+mn-cs"/>
        </a:defRPr>
      </a:lvl5pPr>
      <a:lvl6pPr marL="0" indent="0" algn="l" defTabSz="685766" rtl="0" eaLnBrk="1" latinLnBrk="0" hangingPunct="1">
        <a:lnSpc>
          <a:spcPct val="90000"/>
        </a:lnSpc>
        <a:spcBef>
          <a:spcPts val="375"/>
        </a:spcBef>
        <a:buFont typeface="System Font Regular"/>
        <a:buChar char="​"/>
        <a:defRPr sz="2400" b="0" i="0" kern="1200">
          <a:solidFill>
            <a:schemeClr val="accent6"/>
          </a:solidFill>
          <a:latin typeface="Orgon Slab Light" panose="02000503000000020004" pitchFamily="2" charset="77"/>
          <a:ea typeface="+mn-ea"/>
          <a:cs typeface="+mn-cs"/>
        </a:defRPr>
      </a:lvl6pPr>
      <a:lvl7pPr marL="0" indent="-457178" algn="l" defTabSz="685766" rtl="0" eaLnBrk="1" latinLnBrk="0" hangingPunct="1">
        <a:lnSpc>
          <a:spcPct val="90000"/>
        </a:lnSpc>
        <a:spcBef>
          <a:spcPts val="375"/>
        </a:spcBef>
        <a:buClr>
          <a:schemeClr val="accent3"/>
        </a:buClr>
        <a:buFont typeface=".Hiragino Kaku Gothic Interface W3"/>
        <a:buChar char="▷"/>
        <a:defRPr sz="2800" b="0" i="0" kern="1200">
          <a:solidFill>
            <a:schemeClr val="accent2"/>
          </a:solidFill>
          <a:latin typeface="Orgon Slab Light" panose="02000503000000020004" pitchFamily="2" charset="77"/>
          <a:ea typeface="+mn-ea"/>
          <a:cs typeface="+mn-cs"/>
        </a:defRPr>
      </a:lvl7pPr>
      <a:lvl8pPr marL="0" indent="-445748" algn="l" defTabSz="685766" rtl="0" eaLnBrk="1" latinLnBrk="0" hangingPunct="1">
        <a:lnSpc>
          <a:spcPct val="90000"/>
        </a:lnSpc>
        <a:spcBef>
          <a:spcPts val="375"/>
        </a:spcBef>
        <a:buClr>
          <a:schemeClr val="accent4"/>
        </a:buClr>
        <a:buFont typeface=".Hiragino Kaku Gothic Interface W3"/>
        <a:buChar char="◉"/>
        <a:defRPr sz="2400" b="0" i="0" kern="1200">
          <a:solidFill>
            <a:schemeClr val="bg2"/>
          </a:solidFill>
          <a:latin typeface="Orgon Slab Medium" panose="02000503000000020004" pitchFamily="2" charset="77"/>
          <a:ea typeface="+mn-ea"/>
          <a:cs typeface="+mn-cs"/>
        </a:defRPr>
      </a:lvl8pPr>
      <a:lvl9pPr marL="0" indent="0" algn="l" defTabSz="685766" rtl="0" eaLnBrk="1" latinLnBrk="0" hangingPunct="1">
        <a:lnSpc>
          <a:spcPct val="90000"/>
        </a:lnSpc>
        <a:spcBef>
          <a:spcPts val="375"/>
        </a:spcBef>
        <a:buFont typeface="System Font Regular"/>
        <a:buChar char="​"/>
        <a:defRPr sz="1400" b="0" i="0" kern="1200">
          <a:solidFill>
            <a:schemeClr val="tx1"/>
          </a:solidFill>
          <a:latin typeface="Orgon Slab Light" panose="02000503000000020004" pitchFamily="2" charset="77"/>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8BD4D9-DDBD-4A00-AA14-12E3FA6C77A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971E68-448F-4E2D-A47E-60FBC61939F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4B251-CDB9-4275-B15A-9AEF54D2D4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04A86F5-AFF2-4BB5-B4F8-18327348C569}" type="datetimeFigureOut">
              <a:rPr lang="en-US" smtClean="0"/>
              <a:t>3/28/2022</a:t>
            </a:fld>
            <a:endParaRPr lang="en-US"/>
          </a:p>
        </p:txBody>
      </p:sp>
      <p:sp>
        <p:nvSpPr>
          <p:cNvPr id="5" name="Footer Placeholder 4">
            <a:extLst>
              <a:ext uri="{FF2B5EF4-FFF2-40B4-BE49-F238E27FC236}">
                <a16:creationId xmlns:a16="http://schemas.microsoft.com/office/drawing/2014/main" id="{E95FEFDA-BC39-4D0D-9CFD-0E4273A6558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743200-7753-463A-B530-C2037D5EFAC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38C930-273C-4EC3-9CA4-80D8A696D765}" type="slidenum">
              <a:rPr lang="en-US" smtClean="0"/>
              <a:t>‹#›</a:t>
            </a:fld>
            <a:endParaRPr lang="en-US"/>
          </a:p>
        </p:txBody>
      </p:sp>
    </p:spTree>
    <p:extLst>
      <p:ext uri="{BB962C8B-B14F-4D97-AF65-F5344CB8AC3E}">
        <p14:creationId xmlns:p14="http://schemas.microsoft.com/office/powerpoint/2010/main" val="3138006842"/>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4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628148"/>
            <a:ext cx="7886700" cy="47282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B3310C24-589F-F340-B891-1A5FCE3EA9B9}"/>
              </a:ext>
            </a:extLst>
          </p:cNvPr>
          <p:cNvSpPr>
            <a:spLocks noGrp="1"/>
          </p:cNvSpPr>
          <p:nvPr>
            <p:ph type="title"/>
          </p:nvPr>
        </p:nvSpPr>
        <p:spPr>
          <a:xfrm>
            <a:off x="628650" y="366185"/>
            <a:ext cx="752475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TextBox 1">
            <a:extLst>
              <a:ext uri="{FF2B5EF4-FFF2-40B4-BE49-F238E27FC236}">
                <a16:creationId xmlns:a16="http://schemas.microsoft.com/office/drawing/2014/main" id="{D0C5A525-CEB5-401C-88F5-7DA176501986}"/>
              </a:ext>
            </a:extLst>
          </p:cNvPr>
          <p:cNvSpPr txBox="1"/>
          <p:nvPr userDrawn="1"/>
        </p:nvSpPr>
        <p:spPr>
          <a:xfrm>
            <a:off x="8794802" y="6535124"/>
            <a:ext cx="466049" cy="230832"/>
          </a:xfrm>
          <a:prstGeom prst="rect">
            <a:avLst/>
          </a:prstGeom>
          <a:noFill/>
        </p:spPr>
        <p:txBody>
          <a:bodyPr wrap="square" rtlCol="0">
            <a:spAutoFit/>
          </a:bodyPr>
          <a:lstStyle/>
          <a:p>
            <a:pPr algn="l"/>
            <a:fld id="{A1A8087B-9C9D-448B-A9E8-A5E8B8B6C022}" type="slidenum">
              <a:rPr lang="en-US" sz="900" baseline="0" smtClean="0">
                <a:solidFill>
                  <a:schemeClr val="accent2"/>
                </a:solidFill>
                <a:latin typeface="+mj-lt"/>
              </a:rPr>
              <a:pPr algn="l"/>
              <a:t>‹#›</a:t>
            </a:fld>
            <a:endParaRPr lang="en-US" sz="900" baseline="0" dirty="0">
              <a:solidFill>
                <a:schemeClr val="accent2"/>
              </a:solidFill>
              <a:latin typeface="+mj-lt"/>
            </a:endParaRPr>
          </a:p>
        </p:txBody>
      </p:sp>
    </p:spTree>
    <p:extLst>
      <p:ext uri="{BB962C8B-B14F-4D97-AF65-F5344CB8AC3E}">
        <p14:creationId xmlns:p14="http://schemas.microsoft.com/office/powerpoint/2010/main" val="3262249150"/>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 id="2147484559" r:id="rId12"/>
    <p:sldLayoutId id="2147484560" r:id="rId13"/>
  </p:sldLayoutIdLst>
  <p:txStyles>
    <p:titleStyle>
      <a:lvl1pPr algn="l" defTabSz="685800" rtl="0" eaLnBrk="1" latinLnBrk="0" hangingPunct="1">
        <a:lnSpc>
          <a:spcPct val="90000"/>
        </a:lnSpc>
        <a:spcBef>
          <a:spcPct val="0"/>
        </a:spcBef>
        <a:buNone/>
        <a:defRPr sz="4400" b="1" i="0" kern="1200" baseline="0">
          <a:solidFill>
            <a:schemeClr val="accent1"/>
          </a:solidFill>
          <a:latin typeface="Cambria" panose="02040503050406030204" pitchFamily="18" charset="0"/>
          <a:ea typeface="+mj-ea"/>
          <a:cs typeface="+mj-cs"/>
        </a:defRPr>
      </a:lvl1pPr>
    </p:titleStyle>
    <p:bodyStyle>
      <a:lvl1pPr marL="0" indent="0" algn="l" defTabSz="685800" rtl="0" eaLnBrk="1" latinLnBrk="0" hangingPunct="1">
        <a:lnSpc>
          <a:spcPct val="90000"/>
        </a:lnSpc>
        <a:spcBef>
          <a:spcPts val="1800"/>
        </a:spcBef>
        <a:spcAft>
          <a:spcPts val="600"/>
        </a:spcAft>
        <a:buFont typeface="System Font Regular"/>
        <a:buChar char="​"/>
        <a:defRPr sz="2400" b="1" i="0" kern="1200" baseline="0">
          <a:solidFill>
            <a:schemeClr val="accent1"/>
          </a:solidFill>
          <a:latin typeface="Cambria" panose="02040503050406030204" pitchFamily="18" charset="0"/>
          <a:ea typeface="+mn-ea"/>
          <a:cs typeface="+mn-cs"/>
        </a:defRPr>
      </a:lvl1pPr>
      <a:lvl2pPr marL="342900" indent="-334963" algn="l" defTabSz="685800" rtl="0" eaLnBrk="1" latinLnBrk="0" hangingPunct="1">
        <a:lnSpc>
          <a:spcPct val="90000"/>
        </a:lnSpc>
        <a:spcBef>
          <a:spcPts val="300"/>
        </a:spcBef>
        <a:spcAft>
          <a:spcPts val="300"/>
        </a:spcAft>
        <a:buClr>
          <a:schemeClr val="accent6"/>
        </a:buClr>
        <a:buSzPct val="80000"/>
        <a:buFont typeface="Arial" panose="020B0604020202020204" pitchFamily="34" charset="0"/>
        <a:buChar char="•"/>
        <a:tabLst/>
        <a:defRPr sz="2000" b="0" i="0" kern="1200" baseline="0">
          <a:solidFill>
            <a:schemeClr val="accent1"/>
          </a:solidFill>
          <a:latin typeface="Cambria" panose="02040503050406030204" pitchFamily="18" charset="0"/>
          <a:ea typeface="+mn-ea"/>
          <a:cs typeface="+mn-cs"/>
        </a:defRPr>
      </a:lvl2pPr>
      <a:lvl3pPr marL="519113" indent="-200025" algn="l" defTabSz="685800" rtl="0" eaLnBrk="1" latinLnBrk="0" hangingPunct="1">
        <a:lnSpc>
          <a:spcPct val="100000"/>
        </a:lnSpc>
        <a:spcBef>
          <a:spcPts val="300"/>
        </a:spcBef>
        <a:spcAft>
          <a:spcPts val="300"/>
        </a:spcAft>
        <a:buClr>
          <a:schemeClr val="accent2"/>
        </a:buClr>
        <a:buFont typeface="Arial" panose="020B0604020202020204" pitchFamily="34" charset="0"/>
        <a:buChar char="•"/>
        <a:tabLst/>
        <a:defRPr sz="2000" b="0" i="0" kern="1200" baseline="0">
          <a:solidFill>
            <a:schemeClr val="accent1"/>
          </a:solidFill>
          <a:latin typeface="Cambria" panose="02040503050406030204" pitchFamily="18" charset="0"/>
          <a:ea typeface="+mn-ea"/>
          <a:cs typeface="+mn-cs"/>
        </a:defRPr>
      </a:lvl3pPr>
      <a:lvl4pPr marL="742950" indent="-171450" algn="l" defTabSz="685800" rtl="0" eaLnBrk="1" latinLnBrk="0" hangingPunct="1">
        <a:lnSpc>
          <a:spcPct val="100000"/>
        </a:lnSpc>
        <a:spcBef>
          <a:spcPts val="300"/>
        </a:spcBef>
        <a:spcAft>
          <a:spcPts val="300"/>
        </a:spcAft>
        <a:buClr>
          <a:schemeClr val="accent4"/>
        </a:buClr>
        <a:buSzPct val="85000"/>
        <a:buFont typeface="Arial" panose="020B0604020202020204" pitchFamily="34" charset="0"/>
        <a:buChar char="•"/>
        <a:tabLst/>
        <a:defRPr sz="1800" b="0" i="0" kern="1200" baseline="0">
          <a:solidFill>
            <a:schemeClr val="accent1"/>
          </a:solidFill>
          <a:latin typeface="Cambria" panose="02040503050406030204" pitchFamily="18" charset="0"/>
          <a:ea typeface="+mn-ea"/>
          <a:cs typeface="+mn-cs"/>
        </a:defRPr>
      </a:lvl4pPr>
      <a:lvl5pPr marL="457200" indent="-457200" algn="l" defTabSz="685800" rtl="0" eaLnBrk="1" latinLnBrk="0" hangingPunct="1">
        <a:lnSpc>
          <a:spcPct val="90000"/>
        </a:lnSpc>
        <a:spcBef>
          <a:spcPts val="300"/>
        </a:spcBef>
        <a:spcAft>
          <a:spcPts val="300"/>
        </a:spcAft>
        <a:buFont typeface="Arial" panose="020B0604020202020204" pitchFamily="34" charset="0"/>
        <a:buChar char="•"/>
        <a:defRPr sz="2800" b="0" i="1" kern="1200" baseline="0">
          <a:solidFill>
            <a:schemeClr val="accent2"/>
          </a:solidFill>
          <a:latin typeface="Cambria" panose="02040503050406030204" pitchFamily="18" charset="0"/>
          <a:ea typeface="+mn-ea"/>
          <a:cs typeface="+mn-cs"/>
        </a:defRPr>
      </a:lvl5pPr>
      <a:lvl6pPr marL="0" indent="0" algn="l" defTabSz="685800" rtl="0" eaLnBrk="1" latinLnBrk="0" hangingPunct="1">
        <a:lnSpc>
          <a:spcPct val="90000"/>
        </a:lnSpc>
        <a:spcBef>
          <a:spcPts val="375"/>
        </a:spcBef>
        <a:buFont typeface="System Font Regular"/>
        <a:buChar char="​"/>
        <a:defRPr sz="2400" b="0" i="0" kern="1200">
          <a:solidFill>
            <a:schemeClr val="accent6"/>
          </a:solidFill>
          <a:latin typeface="Orgon Slab Light" panose="02000503000000020004" pitchFamily="2" charset="77"/>
          <a:ea typeface="+mn-ea"/>
          <a:cs typeface="+mn-cs"/>
        </a:defRPr>
      </a:lvl6pPr>
      <a:lvl7pPr marL="0" indent="-457200" algn="l" defTabSz="685800" rtl="0" eaLnBrk="1" latinLnBrk="0" hangingPunct="1">
        <a:lnSpc>
          <a:spcPct val="90000"/>
        </a:lnSpc>
        <a:spcBef>
          <a:spcPts val="375"/>
        </a:spcBef>
        <a:buClr>
          <a:schemeClr val="accent3"/>
        </a:buClr>
        <a:buFont typeface=".Hiragino Kaku Gothic Interface W3"/>
        <a:buChar char="▷"/>
        <a:defRPr sz="2800" b="0" i="0" kern="1200">
          <a:solidFill>
            <a:schemeClr val="accent2"/>
          </a:solidFill>
          <a:latin typeface="Orgon Slab Light" panose="02000503000000020004" pitchFamily="2" charset="77"/>
          <a:ea typeface="+mn-ea"/>
          <a:cs typeface="+mn-cs"/>
        </a:defRPr>
      </a:lvl7pPr>
      <a:lvl8pPr marL="0" indent="-445770" algn="l" defTabSz="685800" rtl="0" eaLnBrk="1" latinLnBrk="0" hangingPunct="1">
        <a:lnSpc>
          <a:spcPct val="90000"/>
        </a:lnSpc>
        <a:spcBef>
          <a:spcPts val="375"/>
        </a:spcBef>
        <a:buClr>
          <a:schemeClr val="accent4"/>
        </a:buClr>
        <a:buFont typeface=".Hiragino Kaku Gothic Interface W3"/>
        <a:buChar char="◉"/>
        <a:defRPr sz="2400" b="0" i="0" kern="1200">
          <a:solidFill>
            <a:schemeClr val="bg2"/>
          </a:solidFill>
          <a:latin typeface="Orgon Slab Medium" panose="02000503000000020004" pitchFamily="2" charset="77"/>
          <a:ea typeface="+mn-ea"/>
          <a:cs typeface="+mn-cs"/>
        </a:defRPr>
      </a:lvl8pPr>
      <a:lvl9pPr marL="0" indent="0" algn="l" defTabSz="685800" rtl="0" eaLnBrk="1" latinLnBrk="0" hangingPunct="1">
        <a:lnSpc>
          <a:spcPct val="90000"/>
        </a:lnSpc>
        <a:spcBef>
          <a:spcPts val="375"/>
        </a:spcBef>
        <a:buFont typeface="System Font Regular"/>
        <a:buChar char="​"/>
        <a:defRPr sz="1400" b="0" i="0" kern="1200">
          <a:solidFill>
            <a:schemeClr val="tx1"/>
          </a:solidFill>
          <a:latin typeface="Orgon Slab Light" panose="02000503000000020004" pitchFamily="2" charset="77"/>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dirty="0"/>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DA86C-2CEF-4609-B8F6-6D4774F3C8A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267F2E-B7DB-47FC-9F34-02F789FDA7F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9CDC5-1F49-4689-BE16-857446165E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24C824-EF66-47B9-A354-2148783B8721}" type="datetimeFigureOut">
              <a:rPr lang="en-US" smtClean="0"/>
              <a:t>3/28/2022</a:t>
            </a:fld>
            <a:endParaRPr lang="en-US"/>
          </a:p>
        </p:txBody>
      </p:sp>
      <p:sp>
        <p:nvSpPr>
          <p:cNvPr id="5" name="Footer Placeholder 4">
            <a:extLst>
              <a:ext uri="{FF2B5EF4-FFF2-40B4-BE49-F238E27FC236}">
                <a16:creationId xmlns:a16="http://schemas.microsoft.com/office/drawing/2014/main" id="{5ED947C1-34BC-4851-8B53-7FFD59957D4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562518-543D-4E26-8ED7-F68D0FF3735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887E46-76F9-4BDD-B176-2273775EFFA9}" type="slidenum">
              <a:rPr lang="en-US" smtClean="0"/>
              <a:t>‹#›</a:t>
            </a:fld>
            <a:endParaRPr lang="en-US"/>
          </a:p>
        </p:txBody>
      </p:sp>
    </p:spTree>
    <p:extLst>
      <p:ext uri="{BB962C8B-B14F-4D97-AF65-F5344CB8AC3E}">
        <p14:creationId xmlns:p14="http://schemas.microsoft.com/office/powerpoint/2010/main" val="773962561"/>
      </p:ext>
    </p:extLst>
  </p:cSld>
  <p:clrMap bg1="lt1" tx1="dk1" bg2="lt2" tx2="dk2" accent1="accent1" accent2="accent2" accent3="accent3" accent4="accent4" accent5="accent5" accent6="accent6" hlink="hlink" folHlink="folHlink"/>
  <p:sldLayoutIdLst>
    <p:sldLayoutId id="2147484567" r:id="rId1"/>
    <p:sldLayoutId id="2147484568" r:id="rId2"/>
    <p:sldLayoutId id="2147484569" r:id="rId3"/>
    <p:sldLayoutId id="2147484570" r:id="rId4"/>
    <p:sldLayoutId id="2147484571" r:id="rId5"/>
    <p:sldLayoutId id="2147484572" r:id="rId6"/>
    <p:sldLayoutId id="2147484573" r:id="rId7"/>
    <p:sldLayoutId id="2147484574" r:id="rId8"/>
    <p:sldLayoutId id="2147484575" r:id="rId9"/>
    <p:sldLayoutId id="2147484576" r:id="rId10"/>
    <p:sldLayoutId id="2147484577" r:id="rId11"/>
    <p:sldLayoutId id="214748457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pic>
        <p:nvPicPr>
          <p:cNvPr id="10" name="Google Shape;10;p6"/>
          <p:cNvPicPr preferRelativeResize="0"/>
          <p:nvPr/>
        </p:nvPicPr>
        <p:blipFill rotWithShape="1">
          <a:blip r:embed="rId6">
            <a:alphaModFix/>
          </a:blip>
          <a:srcRect/>
          <a:stretch/>
        </p:blipFill>
        <p:spPr>
          <a:xfrm>
            <a:off x="510790" y="439715"/>
            <a:ext cx="3979628" cy="1089329"/>
          </a:xfrm>
          <a:prstGeom prst="rect">
            <a:avLst/>
          </a:prstGeom>
          <a:noFill/>
          <a:ln>
            <a:noFill/>
          </a:ln>
        </p:spPr>
      </p:pic>
      <p:sp>
        <p:nvSpPr>
          <p:cNvPr id="11" name="Google Shape;11;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D88A2"/>
                </a:solidFill>
                <a:latin typeface="Calibri"/>
                <a:ea typeface="Calibri"/>
                <a:cs typeface="Calibri"/>
                <a:sym typeface="Calibri"/>
              </a:defRPr>
            </a:lvl1pPr>
            <a:lvl2pPr marL="0" marR="0" lvl="1" indent="0" algn="r" rtl="0">
              <a:spcBef>
                <a:spcPts val="0"/>
              </a:spcBef>
              <a:buNone/>
              <a:defRPr sz="1200" b="0" i="0" u="none" strike="noStrike" cap="none">
                <a:solidFill>
                  <a:srgbClr val="8D88A2"/>
                </a:solidFill>
                <a:latin typeface="Calibri"/>
                <a:ea typeface="Calibri"/>
                <a:cs typeface="Calibri"/>
                <a:sym typeface="Calibri"/>
              </a:defRPr>
            </a:lvl2pPr>
            <a:lvl3pPr marL="0" marR="0" lvl="2" indent="0" algn="r" rtl="0">
              <a:spcBef>
                <a:spcPts val="0"/>
              </a:spcBef>
              <a:buNone/>
              <a:defRPr sz="1200" b="0" i="0" u="none" strike="noStrike" cap="none">
                <a:solidFill>
                  <a:srgbClr val="8D88A2"/>
                </a:solidFill>
                <a:latin typeface="Calibri"/>
                <a:ea typeface="Calibri"/>
                <a:cs typeface="Calibri"/>
                <a:sym typeface="Calibri"/>
              </a:defRPr>
            </a:lvl3pPr>
            <a:lvl4pPr marL="0" marR="0" lvl="3" indent="0" algn="r" rtl="0">
              <a:spcBef>
                <a:spcPts val="0"/>
              </a:spcBef>
              <a:buNone/>
              <a:defRPr sz="1200" b="0" i="0" u="none" strike="noStrike" cap="none">
                <a:solidFill>
                  <a:srgbClr val="8D88A2"/>
                </a:solidFill>
                <a:latin typeface="Calibri"/>
                <a:ea typeface="Calibri"/>
                <a:cs typeface="Calibri"/>
                <a:sym typeface="Calibri"/>
              </a:defRPr>
            </a:lvl4pPr>
            <a:lvl5pPr marL="0" marR="0" lvl="4" indent="0" algn="r" rtl="0">
              <a:spcBef>
                <a:spcPts val="0"/>
              </a:spcBef>
              <a:buNone/>
              <a:defRPr sz="1200" b="0" i="0" u="none" strike="noStrike" cap="none">
                <a:solidFill>
                  <a:srgbClr val="8D88A2"/>
                </a:solidFill>
                <a:latin typeface="Calibri"/>
                <a:ea typeface="Calibri"/>
                <a:cs typeface="Calibri"/>
                <a:sym typeface="Calibri"/>
              </a:defRPr>
            </a:lvl5pPr>
            <a:lvl6pPr marL="0" marR="0" lvl="5" indent="0" algn="r" rtl="0">
              <a:spcBef>
                <a:spcPts val="0"/>
              </a:spcBef>
              <a:buNone/>
              <a:defRPr sz="1200" b="0" i="0" u="none" strike="noStrike" cap="none">
                <a:solidFill>
                  <a:srgbClr val="8D88A2"/>
                </a:solidFill>
                <a:latin typeface="Calibri"/>
                <a:ea typeface="Calibri"/>
                <a:cs typeface="Calibri"/>
                <a:sym typeface="Calibri"/>
              </a:defRPr>
            </a:lvl6pPr>
            <a:lvl7pPr marL="0" marR="0" lvl="6" indent="0" algn="r" rtl="0">
              <a:spcBef>
                <a:spcPts val="0"/>
              </a:spcBef>
              <a:buNone/>
              <a:defRPr sz="1200" b="0" i="0" u="none" strike="noStrike" cap="none">
                <a:solidFill>
                  <a:srgbClr val="8D88A2"/>
                </a:solidFill>
                <a:latin typeface="Calibri"/>
                <a:ea typeface="Calibri"/>
                <a:cs typeface="Calibri"/>
                <a:sym typeface="Calibri"/>
              </a:defRPr>
            </a:lvl7pPr>
            <a:lvl8pPr marL="0" marR="0" lvl="7" indent="0" algn="r" rtl="0">
              <a:spcBef>
                <a:spcPts val="0"/>
              </a:spcBef>
              <a:buNone/>
              <a:defRPr sz="1200" b="0" i="0" u="none" strike="noStrike" cap="none">
                <a:solidFill>
                  <a:srgbClr val="8D88A2"/>
                </a:solidFill>
                <a:latin typeface="Calibri"/>
                <a:ea typeface="Calibri"/>
                <a:cs typeface="Calibri"/>
                <a:sym typeface="Calibri"/>
              </a:defRPr>
            </a:lvl8pPr>
            <a:lvl9pPr marL="0" marR="0" lvl="8" indent="0" algn="r" rtl="0">
              <a:spcBef>
                <a:spcPts val="0"/>
              </a:spcBef>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52194661"/>
      </p:ext>
    </p:extLst>
  </p:cSld>
  <p:clrMap bg1="lt1" tx1="dk1" bg2="dk2" tx2="lt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900" y="268267"/>
            <a:ext cx="1953804" cy="660933"/>
          </a:xfrm>
          <a:prstGeom prst="rect">
            <a:avLst/>
          </a:prstGeom>
        </p:spPr>
      </p:pic>
    </p:spTree>
    <p:extLst>
      <p:ext uri="{BB962C8B-B14F-4D97-AF65-F5344CB8AC3E}">
        <p14:creationId xmlns:p14="http://schemas.microsoft.com/office/powerpoint/2010/main" val="988392953"/>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55659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397103"/>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675507"/>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964926021"/>
      </p:ext>
    </p:extLst>
  </p:cSld>
  <p:clrMap bg1="lt1" tx1="dk1" bg2="lt2" tx2="dk2" accent1="accent1" accent2="accent2" accent3="accent3" accent4="accent4" accent5="accent5" accent6="accent6" hlink="hlink" folHlink="folHlink"/>
  <p:sldLayoutIdLst>
    <p:sldLayoutId id="21474843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07380"/>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58640"/>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emf"/><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emf"/><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3" Type="http://schemas.openxmlformats.org/officeDocument/2006/relationships/hyperlink" Target="mailto:facsenate@mst.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4.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1.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2.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77.xml.rels><?xml version="1.0" encoding="UTF-8" standalone="yes"?>
<Relationships xmlns="http://schemas.openxmlformats.org/package/2006/relationships"><Relationship Id="rId2" Type="http://schemas.openxmlformats.org/officeDocument/2006/relationships/hyperlink" Target="https://www.umsystem.edu/ums/fa/management/records/guide/records-retention-authorization" TargetMode="External"/><Relationship Id="rId1" Type="http://schemas.openxmlformats.org/officeDocument/2006/relationships/slideLayout" Target="../slideLayouts/slideLayout14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853567" y="2215551"/>
            <a:ext cx="6972300" cy="2641756"/>
          </a:xfrm>
        </p:spPr>
        <p:txBody>
          <a:bodyPr/>
          <a:lstStyle/>
          <a:p>
            <a:r>
              <a:rPr lang="en-US" dirty="0"/>
              <a:t>Faculty Senate Meeting</a:t>
            </a:r>
          </a:p>
          <a:p>
            <a:r>
              <a:rPr lang="en-US" sz="3600" dirty="0"/>
              <a:t>March 24, 2022</a:t>
            </a:r>
          </a:p>
          <a:p>
            <a:endParaRPr lang="en-US" sz="3600" dirty="0"/>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DE2A4-3C78-447A-B359-F759DD1BB088}"/>
              </a:ext>
            </a:extLst>
          </p:cNvPr>
          <p:cNvSpPr>
            <a:spLocks noGrp="1"/>
          </p:cNvSpPr>
          <p:nvPr>
            <p:ph type="body" sz="quarter" idx="11"/>
          </p:nvPr>
        </p:nvSpPr>
        <p:spPr>
          <a:xfrm>
            <a:off x="659305" y="2159795"/>
            <a:ext cx="8196210" cy="3451680"/>
          </a:xfrm>
        </p:spPr>
        <p:txBody>
          <a:bodyPr>
            <a:normAutofit/>
          </a:bodyPr>
          <a:lstStyle/>
          <a:p>
            <a:r>
              <a:rPr lang="en-US" sz="2250" dirty="0"/>
              <a:t>Graduate, Distance and Continuing education (</a:t>
            </a:r>
            <a:r>
              <a:rPr lang="en-US" sz="2250" dirty="0" err="1"/>
              <a:t>GDCe</a:t>
            </a:r>
            <a:r>
              <a:rPr lang="en-US" sz="2250" dirty="0"/>
              <a:t>) </a:t>
            </a:r>
            <a:r>
              <a:rPr lang="en-US" sz="2250" dirty="0" err="1"/>
              <a:t>Cmte</a:t>
            </a:r>
            <a:endParaRPr lang="en-US" sz="2550" dirty="0"/>
          </a:p>
          <a:p>
            <a:pPr lvl="1"/>
            <a:r>
              <a:rPr lang="en-US" sz="1800" dirty="0"/>
              <a:t>Arose out of resolution from Graduate Faculty Council</a:t>
            </a:r>
          </a:p>
          <a:p>
            <a:pPr lvl="1"/>
            <a:r>
              <a:rPr lang="en-US" sz="1800" dirty="0"/>
              <a:t>Intent: provide direct mechanism for closer coordination between Faculty Senate and Graduate Faculty Council, including attention to matters that straddle the two bodies.</a:t>
            </a:r>
          </a:p>
          <a:p>
            <a:pPr lvl="1"/>
            <a:r>
              <a:rPr lang="en-US" sz="1800" dirty="0"/>
              <a:t>Proposal: institute as a Standing Committee of Faculty Senate.</a:t>
            </a:r>
          </a:p>
          <a:p>
            <a:pPr lvl="1"/>
            <a:r>
              <a:rPr lang="en-US" sz="1800" dirty="0"/>
              <a:t>Supported by leadership of Faculty Senate and Graduate Faculty Council, as well as Provost and Chancellor.</a:t>
            </a:r>
          </a:p>
          <a:p>
            <a:pPr lvl="1"/>
            <a:r>
              <a:rPr lang="en-US" sz="1800" dirty="0"/>
              <a:t>Further details provided in the attachment provided to Faculty Senate via email of 23 Mar 2022 (ProposedGDCeCmte.pdf).</a:t>
            </a:r>
          </a:p>
          <a:p>
            <a:pPr lvl="1"/>
            <a:r>
              <a:rPr lang="en-US" sz="1800" dirty="0"/>
              <a:t>Motion expected in April Meeting of Faculty Senate.</a:t>
            </a:r>
          </a:p>
          <a:p>
            <a:pPr marL="0" indent="0">
              <a:buNone/>
            </a:pPr>
            <a:endParaRPr lang="en-US" sz="2100" dirty="0"/>
          </a:p>
        </p:txBody>
      </p:sp>
      <p:sp>
        <p:nvSpPr>
          <p:cNvPr id="3" name="Text Placeholder 2">
            <a:extLst>
              <a:ext uri="{FF2B5EF4-FFF2-40B4-BE49-F238E27FC236}">
                <a16:creationId xmlns:a16="http://schemas.microsoft.com/office/drawing/2014/main" id="{A16A4D66-EF15-4C0D-9FA1-FF9A32E459EA}"/>
              </a:ext>
            </a:extLst>
          </p:cNvPr>
          <p:cNvSpPr>
            <a:spLocks noGrp="1"/>
          </p:cNvSpPr>
          <p:nvPr>
            <p:ph type="body" sz="quarter" idx="10"/>
          </p:nvPr>
        </p:nvSpPr>
        <p:spPr>
          <a:xfrm>
            <a:off x="213402" y="491924"/>
            <a:ext cx="8370643" cy="345016"/>
          </a:xfrm>
        </p:spPr>
        <p:txBody>
          <a:bodyPr>
            <a:normAutofit fontScale="85000" lnSpcReduction="20000"/>
          </a:bodyPr>
          <a:lstStyle/>
          <a:p>
            <a:r>
              <a:rPr lang="en-US" dirty="0"/>
              <a:t>President’s Report: Faculty Senate</a:t>
            </a:r>
          </a:p>
          <a:p>
            <a:endParaRPr lang="en-US" dirty="0"/>
          </a:p>
        </p:txBody>
      </p:sp>
    </p:spTree>
    <p:extLst>
      <p:ext uri="{BB962C8B-B14F-4D97-AF65-F5344CB8AC3E}">
        <p14:creationId xmlns:p14="http://schemas.microsoft.com/office/powerpoint/2010/main" val="182486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DE2A4-3C78-447A-B359-F759DD1BB088}"/>
              </a:ext>
            </a:extLst>
          </p:cNvPr>
          <p:cNvSpPr>
            <a:spLocks noGrp="1"/>
          </p:cNvSpPr>
          <p:nvPr>
            <p:ph type="body" sz="quarter" idx="11"/>
          </p:nvPr>
        </p:nvSpPr>
        <p:spPr>
          <a:xfrm>
            <a:off x="659305" y="2159795"/>
            <a:ext cx="8196210" cy="3451680"/>
          </a:xfrm>
        </p:spPr>
        <p:txBody>
          <a:bodyPr>
            <a:normAutofit/>
          </a:bodyPr>
          <a:lstStyle/>
          <a:p>
            <a:r>
              <a:rPr lang="en-US" sz="2250" dirty="0"/>
              <a:t>Direct Admissions Working Group</a:t>
            </a:r>
            <a:endParaRPr lang="en-US" sz="2550" dirty="0"/>
          </a:p>
          <a:p>
            <a:pPr lvl="1"/>
            <a:r>
              <a:rPr lang="en-US" sz="1800" dirty="0"/>
              <a:t>Initiated in coordination with, and support of, Provost.</a:t>
            </a:r>
          </a:p>
          <a:p>
            <a:pPr lvl="1"/>
            <a:r>
              <a:rPr lang="en-US" sz="1800" dirty="0"/>
              <a:t>Charge: identify policy and process changes necessary to implement the new direct admission model in CEC.</a:t>
            </a:r>
          </a:p>
          <a:p>
            <a:pPr lvl="1"/>
            <a:r>
              <a:rPr lang="en-US" sz="1800" dirty="0"/>
              <a:t>Based on recognition that impacts extend across colleges and administrative units.</a:t>
            </a:r>
          </a:p>
          <a:p>
            <a:pPr lvl="1"/>
            <a:r>
              <a:rPr lang="en-US" sz="1800" dirty="0"/>
              <a:t>WG Lead: Steve Raper (</a:t>
            </a:r>
            <a:r>
              <a:rPr lang="en-US" sz="1800" dirty="0" err="1"/>
              <a:t>EngMgmt</a:t>
            </a:r>
            <a:r>
              <a:rPr lang="en-US" sz="1800" dirty="0"/>
              <a:t>)</a:t>
            </a:r>
          </a:p>
          <a:p>
            <a:pPr lvl="1"/>
            <a:r>
              <a:rPr lang="en-US" sz="1800" dirty="0"/>
              <a:t>Contact Steve Raper if interested in participating, or if you have specific issues that will need to be addressed.</a:t>
            </a:r>
          </a:p>
          <a:p>
            <a:pPr lvl="1"/>
            <a:endParaRPr lang="en-US" sz="1800" dirty="0"/>
          </a:p>
          <a:p>
            <a:pPr marL="0" indent="0">
              <a:buNone/>
            </a:pPr>
            <a:endParaRPr lang="en-US" sz="2100" dirty="0"/>
          </a:p>
        </p:txBody>
      </p:sp>
      <p:sp>
        <p:nvSpPr>
          <p:cNvPr id="3" name="Text Placeholder 2">
            <a:extLst>
              <a:ext uri="{FF2B5EF4-FFF2-40B4-BE49-F238E27FC236}">
                <a16:creationId xmlns:a16="http://schemas.microsoft.com/office/drawing/2014/main" id="{A16A4D66-EF15-4C0D-9FA1-FF9A32E459EA}"/>
              </a:ext>
            </a:extLst>
          </p:cNvPr>
          <p:cNvSpPr>
            <a:spLocks noGrp="1"/>
          </p:cNvSpPr>
          <p:nvPr>
            <p:ph type="body" sz="quarter" idx="10"/>
          </p:nvPr>
        </p:nvSpPr>
        <p:spPr>
          <a:xfrm>
            <a:off x="213402" y="491925"/>
            <a:ext cx="8370643" cy="345016"/>
          </a:xfrm>
        </p:spPr>
        <p:txBody>
          <a:bodyPr>
            <a:normAutofit fontScale="85000" lnSpcReduction="20000"/>
          </a:bodyPr>
          <a:lstStyle/>
          <a:p>
            <a:r>
              <a:rPr lang="en-US" dirty="0"/>
              <a:t>President’s Report: Faculty Senate</a:t>
            </a:r>
          </a:p>
          <a:p>
            <a:endParaRPr lang="en-US" dirty="0"/>
          </a:p>
        </p:txBody>
      </p:sp>
    </p:spTree>
    <p:extLst>
      <p:ext uri="{BB962C8B-B14F-4D97-AF65-F5344CB8AC3E}">
        <p14:creationId xmlns:p14="http://schemas.microsoft.com/office/powerpoint/2010/main" val="2323848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DE2A4-3C78-447A-B359-F759DD1BB088}"/>
              </a:ext>
            </a:extLst>
          </p:cNvPr>
          <p:cNvSpPr>
            <a:spLocks noGrp="1"/>
          </p:cNvSpPr>
          <p:nvPr>
            <p:ph type="body" sz="quarter" idx="11"/>
          </p:nvPr>
        </p:nvSpPr>
        <p:spPr>
          <a:xfrm>
            <a:off x="659305" y="2159795"/>
            <a:ext cx="8196210" cy="3451680"/>
          </a:xfrm>
        </p:spPr>
        <p:txBody>
          <a:bodyPr>
            <a:normAutofit lnSpcReduction="10000"/>
          </a:bodyPr>
          <a:lstStyle/>
          <a:p>
            <a:r>
              <a:rPr lang="en-US" sz="2250" dirty="0"/>
              <a:t>Referral: Graduate offerings in St. Louis</a:t>
            </a:r>
            <a:endParaRPr lang="en-US" sz="2550" dirty="0"/>
          </a:p>
          <a:p>
            <a:pPr lvl="1"/>
            <a:r>
              <a:rPr lang="en-US" sz="1800" dirty="0"/>
              <a:t>Referral asked if the offerings comprised new programs.</a:t>
            </a:r>
          </a:p>
          <a:p>
            <a:pPr lvl="1"/>
            <a:r>
              <a:rPr lang="en-US" sz="1800" dirty="0"/>
              <a:t>Tasked to Steve Raper as Campus Curriculum </a:t>
            </a:r>
            <a:r>
              <a:rPr lang="en-US" sz="1800" dirty="0" err="1"/>
              <a:t>Cmte</a:t>
            </a:r>
            <a:r>
              <a:rPr lang="en-US" sz="1800" dirty="0"/>
              <a:t> (CCC) chair.</a:t>
            </a:r>
          </a:p>
          <a:p>
            <a:pPr lvl="1"/>
            <a:r>
              <a:rPr lang="en-US" sz="1800" dirty="0"/>
              <a:t>Finding: the planned offerings are part of existing programs.</a:t>
            </a:r>
          </a:p>
          <a:p>
            <a:pPr lvl="1"/>
            <a:r>
              <a:rPr lang="en-US" sz="1800" dirty="0"/>
              <a:t>The finding was communicated to the referral source and accepted.</a:t>
            </a:r>
          </a:p>
          <a:p>
            <a:r>
              <a:rPr lang="en-US" sz="2100" dirty="0"/>
              <a:t>CET is implementing revised instrument for Spring 2022 administration and developing resources for multi-modal evaluation.</a:t>
            </a:r>
          </a:p>
          <a:p>
            <a:r>
              <a:rPr lang="en-US" sz="2100" dirty="0"/>
              <a:t>Administrative Review Surveys</a:t>
            </a:r>
          </a:p>
          <a:p>
            <a:pPr lvl="1"/>
            <a:r>
              <a:rPr lang="en-US" sz="1800" dirty="0">
                <a:solidFill>
                  <a:srgbClr val="FF0000"/>
                </a:solidFill>
              </a:rPr>
              <a:t>Surveys close tomorrow, March 25, at 11:50pm.</a:t>
            </a:r>
          </a:p>
          <a:p>
            <a:pPr lvl="1"/>
            <a:r>
              <a:rPr lang="en-US" sz="1800" dirty="0"/>
              <a:t>As of Tuesday, responses less than 75 for any individual position.</a:t>
            </a:r>
          </a:p>
          <a:p>
            <a:pPr lvl="1"/>
            <a:endParaRPr lang="en-US" sz="1800" dirty="0"/>
          </a:p>
          <a:p>
            <a:pPr marL="0" indent="0">
              <a:buNone/>
            </a:pPr>
            <a:endParaRPr lang="en-US" sz="2100" dirty="0"/>
          </a:p>
        </p:txBody>
      </p:sp>
      <p:sp>
        <p:nvSpPr>
          <p:cNvPr id="3" name="Text Placeholder 2">
            <a:extLst>
              <a:ext uri="{FF2B5EF4-FFF2-40B4-BE49-F238E27FC236}">
                <a16:creationId xmlns:a16="http://schemas.microsoft.com/office/drawing/2014/main" id="{A16A4D66-EF15-4C0D-9FA1-FF9A32E459EA}"/>
              </a:ext>
            </a:extLst>
          </p:cNvPr>
          <p:cNvSpPr>
            <a:spLocks noGrp="1"/>
          </p:cNvSpPr>
          <p:nvPr>
            <p:ph type="body" sz="quarter" idx="10"/>
          </p:nvPr>
        </p:nvSpPr>
        <p:spPr>
          <a:xfrm>
            <a:off x="213402" y="465291"/>
            <a:ext cx="8370643" cy="345016"/>
          </a:xfrm>
        </p:spPr>
        <p:txBody>
          <a:bodyPr>
            <a:normAutofit fontScale="85000" lnSpcReduction="20000"/>
          </a:bodyPr>
          <a:lstStyle/>
          <a:p>
            <a:r>
              <a:rPr lang="en-US" dirty="0"/>
              <a:t>President’s Report: Faculty Senate</a:t>
            </a:r>
          </a:p>
          <a:p>
            <a:endParaRPr lang="en-US" dirty="0"/>
          </a:p>
        </p:txBody>
      </p:sp>
    </p:spTree>
    <p:extLst>
      <p:ext uri="{BB962C8B-B14F-4D97-AF65-F5344CB8AC3E}">
        <p14:creationId xmlns:p14="http://schemas.microsoft.com/office/powerpoint/2010/main" val="231241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IV. 	Administrative Reports</a:t>
            </a:r>
          </a:p>
          <a:p>
            <a:pPr marL="0" indent="0" defTabSz="685800">
              <a:buNone/>
            </a:pPr>
            <a:r>
              <a:rPr lang="en-US" sz="3600" dirty="0"/>
              <a:t>	</a:t>
            </a:r>
            <a:r>
              <a:rPr lang="en-US" sz="3600" dirty="0">
                <a:solidFill>
                  <a:srgbClr val="003B49"/>
                </a:solidFill>
                <a:latin typeface="Orgon Slab" panose="02000503000000020004" pitchFamily="50" charset="0"/>
              </a:rPr>
              <a:t>A.	Chancellor’s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M. Dehghani</a:t>
            </a:r>
          </a:p>
          <a:p>
            <a:pPr marL="0" indent="0" defTabSz="685800">
              <a:buNone/>
            </a:pP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44746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D438C56A-9394-43E2-8157-77374AC8E9E9}"/>
              </a:ext>
            </a:extLst>
          </p:cNvPr>
          <p:cNvSpPr>
            <a:spLocks noGrp="1"/>
          </p:cNvSpPr>
          <p:nvPr>
            <p:ph type="title"/>
          </p:nvPr>
        </p:nvSpPr>
        <p:spPr>
          <a:xfrm>
            <a:off x="400424" y="1202811"/>
            <a:ext cx="7752977" cy="718048"/>
          </a:xfrm>
        </p:spPr>
        <p:txBody>
          <a:bodyPr>
            <a:noAutofit/>
          </a:bodyPr>
          <a:lstStyle/>
          <a:p>
            <a:r>
              <a:rPr lang="en-US" sz="2000" dirty="0">
                <a:latin typeface="Calibri" panose="020F0502020204030204" pitchFamily="34" charset="0"/>
                <a:cs typeface="Calibri" panose="020F0502020204030204" pitchFamily="34" charset="0"/>
              </a:rPr>
              <a:t>We’re returning to in-person events; 2019 was the last time many of these upcoming events were held in person on campus!</a:t>
            </a:r>
          </a:p>
        </p:txBody>
      </p:sp>
      <p:sp>
        <p:nvSpPr>
          <p:cNvPr id="30" name="Content Placeholder 2">
            <a:extLst>
              <a:ext uri="{FF2B5EF4-FFF2-40B4-BE49-F238E27FC236}">
                <a16:creationId xmlns:a16="http://schemas.microsoft.com/office/drawing/2014/main" id="{3B2F089A-D1F8-47F5-8865-901A2604A87B}"/>
              </a:ext>
            </a:extLst>
          </p:cNvPr>
          <p:cNvSpPr>
            <a:spLocks noGrp="1"/>
          </p:cNvSpPr>
          <p:nvPr>
            <p:ph sz="half" idx="1"/>
          </p:nvPr>
        </p:nvSpPr>
        <p:spPr>
          <a:xfrm>
            <a:off x="475690" y="1973052"/>
            <a:ext cx="3613710" cy="2763441"/>
          </a:xfrm>
        </p:spPr>
        <p:txBody>
          <a:bodyPr>
            <a:noAutofit/>
          </a:bodyPr>
          <a:lstStyle/>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Board of Trustees, April 7</a:t>
            </a:r>
          </a:p>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Academies meetings, April 7-8 </a:t>
            </a:r>
          </a:p>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Miner Alumni Association Board, April 9</a:t>
            </a:r>
          </a:p>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Board of Curators, April 21</a:t>
            </a:r>
          </a:p>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Woman of the Year and Women’s Advocate of the Year Luncheon, April 27</a:t>
            </a:r>
          </a:p>
          <a:p>
            <a:pPr marL="342900" indent="-342900">
              <a:spcBef>
                <a:spcPts val="600"/>
              </a:spcBef>
              <a:buFont typeface="Arial" panose="020B0604020202020204" pitchFamily="34" charset="0"/>
              <a:buChar char="•"/>
            </a:pPr>
            <a:r>
              <a:rPr lang="en-US" sz="1600" b="0" dirty="0" err="1">
                <a:latin typeface="Calibri" panose="020F0502020204030204" pitchFamily="34" charset="0"/>
                <a:cs typeface="Calibri" panose="020F0502020204030204" pitchFamily="34" charset="0"/>
              </a:rPr>
              <a:t>Kummer</a:t>
            </a:r>
            <a:r>
              <a:rPr lang="en-US" sz="1600" b="0" dirty="0">
                <a:latin typeface="Calibri" panose="020F0502020204030204" pitchFamily="34" charset="0"/>
                <a:cs typeface="Calibri" panose="020F0502020204030204" pitchFamily="34" charset="0"/>
              </a:rPr>
              <a:t> Institute Board of Directors, May 6</a:t>
            </a:r>
          </a:p>
          <a:p>
            <a:endParaRPr lang="en-US"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15081D6C-BF83-4A3D-A2B8-965734CBA97C}"/>
              </a:ext>
            </a:extLst>
          </p:cNvPr>
          <p:cNvSpPr txBox="1">
            <a:spLocks/>
          </p:cNvSpPr>
          <p:nvPr/>
        </p:nvSpPr>
        <p:spPr>
          <a:xfrm>
            <a:off x="628651" y="1131094"/>
            <a:ext cx="7886700" cy="71804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i="0" kern="1200" baseline="0">
                <a:solidFill>
                  <a:schemeClr val="accent1"/>
                </a:solidFill>
                <a:latin typeface="Cambria" panose="02040503050406030204" pitchFamily="18" charset="0"/>
                <a:ea typeface="+mj-ea"/>
                <a:cs typeface="+mj-cs"/>
              </a:defRPr>
            </a:lvl1pPr>
          </a:lstStyle>
          <a:p>
            <a:endParaRPr lang="en-US" dirty="0">
              <a:solidFill>
                <a:srgbClr val="007933"/>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AFCC9C5-3C0B-4892-999D-2E9E064025D7}"/>
              </a:ext>
            </a:extLst>
          </p:cNvPr>
          <p:cNvPicPr>
            <a:picLocks noChangeAspect="1"/>
          </p:cNvPicPr>
          <p:nvPr/>
        </p:nvPicPr>
        <p:blipFill rotWithShape="1">
          <a:blip r:embed="rId3"/>
          <a:srcRect l="3084" t="6318" r="3836"/>
          <a:stretch/>
        </p:blipFill>
        <p:spPr>
          <a:xfrm>
            <a:off x="4396441" y="1992577"/>
            <a:ext cx="4434541" cy="2975503"/>
          </a:xfrm>
          <a:prstGeom prst="rect">
            <a:avLst/>
          </a:prstGeom>
        </p:spPr>
      </p:pic>
      <p:sp>
        <p:nvSpPr>
          <p:cNvPr id="4" name="TextBox 3">
            <a:extLst>
              <a:ext uri="{FF2B5EF4-FFF2-40B4-BE49-F238E27FC236}">
                <a16:creationId xmlns:a16="http://schemas.microsoft.com/office/drawing/2014/main" id="{99862A21-B46C-4E06-99E9-D0F31053C5A8}"/>
              </a:ext>
            </a:extLst>
          </p:cNvPr>
          <p:cNvSpPr txBox="1"/>
          <p:nvPr/>
        </p:nvSpPr>
        <p:spPr>
          <a:xfrm>
            <a:off x="4338918" y="4987605"/>
            <a:ext cx="4492063" cy="461665"/>
          </a:xfrm>
          <a:prstGeom prst="rect">
            <a:avLst/>
          </a:prstGeom>
          <a:noFill/>
        </p:spPr>
        <p:txBody>
          <a:bodyPr wrap="square" rtlCol="0">
            <a:spAutoFit/>
          </a:bodyPr>
          <a:lstStyle/>
          <a:p>
            <a:pPr defTabSz="685800"/>
            <a:r>
              <a:rPr lang="en-US" sz="1200" dirty="0">
                <a:solidFill>
                  <a:srgbClr val="000000"/>
                </a:solidFill>
                <a:latin typeface="Calibri" panose="020F0502020204030204" pitchFamily="34" charset="0"/>
                <a:cs typeface="Calibri" panose="020F0502020204030204" pitchFamily="34" charset="0"/>
              </a:rPr>
              <a:t>2019 Woman of the Year Kate Sheppard with previous Woman of the Year awardees</a:t>
            </a:r>
          </a:p>
        </p:txBody>
      </p:sp>
    </p:spTree>
    <p:extLst>
      <p:ext uri="{BB962C8B-B14F-4D97-AF65-F5344CB8AC3E}">
        <p14:creationId xmlns:p14="http://schemas.microsoft.com/office/powerpoint/2010/main" val="211255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D438C56A-9394-43E2-8157-77374AC8E9E9}"/>
              </a:ext>
            </a:extLst>
          </p:cNvPr>
          <p:cNvSpPr>
            <a:spLocks noGrp="1"/>
          </p:cNvSpPr>
          <p:nvPr>
            <p:ph type="title"/>
          </p:nvPr>
        </p:nvSpPr>
        <p:spPr>
          <a:xfrm>
            <a:off x="400424" y="1202811"/>
            <a:ext cx="7752977" cy="718048"/>
          </a:xfrm>
        </p:spPr>
        <p:txBody>
          <a:bodyPr>
            <a:noAutofit/>
          </a:bodyPr>
          <a:lstStyle/>
          <a:p>
            <a:r>
              <a:rPr lang="en-US" sz="2000" dirty="0">
                <a:latin typeface="Calibri" panose="020F0502020204030204" pitchFamily="34" charset="0"/>
                <a:cs typeface="Calibri" panose="020F0502020204030204" pitchFamily="34" charset="0"/>
              </a:rPr>
              <a:t>New tuition and fee models for the UM System universities will be presented at the Board of Curators meeting next month.</a:t>
            </a:r>
          </a:p>
        </p:txBody>
      </p:sp>
      <p:sp>
        <p:nvSpPr>
          <p:cNvPr id="5" name="Title 1">
            <a:extLst>
              <a:ext uri="{FF2B5EF4-FFF2-40B4-BE49-F238E27FC236}">
                <a16:creationId xmlns:a16="http://schemas.microsoft.com/office/drawing/2014/main" id="{15081D6C-BF83-4A3D-A2B8-965734CBA97C}"/>
              </a:ext>
            </a:extLst>
          </p:cNvPr>
          <p:cNvSpPr txBox="1">
            <a:spLocks/>
          </p:cNvSpPr>
          <p:nvPr/>
        </p:nvSpPr>
        <p:spPr>
          <a:xfrm>
            <a:off x="628651" y="1131094"/>
            <a:ext cx="7886700" cy="71804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i="0" kern="1200" baseline="0">
                <a:solidFill>
                  <a:schemeClr val="accent1"/>
                </a:solidFill>
                <a:latin typeface="Cambria" panose="02040503050406030204" pitchFamily="18" charset="0"/>
                <a:ea typeface="+mj-ea"/>
                <a:cs typeface="+mj-cs"/>
              </a:defRPr>
            </a:lvl1pPr>
          </a:lstStyle>
          <a:p>
            <a:endParaRPr lang="en-US" dirty="0">
              <a:solidFill>
                <a:srgbClr val="007933"/>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5D3316D-F44A-4CA4-A376-2CB6129A3CAE}"/>
              </a:ext>
            </a:extLst>
          </p:cNvPr>
          <p:cNvSpPr txBox="1"/>
          <p:nvPr/>
        </p:nvSpPr>
        <p:spPr>
          <a:xfrm>
            <a:off x="400424" y="1920859"/>
            <a:ext cx="8622926" cy="3785652"/>
          </a:xfrm>
          <a:prstGeom prst="rect">
            <a:avLst/>
          </a:prstGeom>
          <a:noFill/>
        </p:spPr>
        <p:txBody>
          <a:bodyPr wrap="square">
            <a:spAutoFit/>
          </a:bodyPr>
          <a:lstStyle/>
          <a:p>
            <a:pPr defTabSz="685800"/>
            <a:endParaRPr lang="en-US" sz="1600" b="1" dirty="0">
              <a:solidFill>
                <a:srgbClr val="007933"/>
              </a:solidFill>
              <a:latin typeface="Calibri" panose="020F0502020204030204" pitchFamily="34" charset="0"/>
              <a:cs typeface="Calibri" panose="020F0502020204030204" pitchFamily="34" charset="0"/>
            </a:endParaRPr>
          </a:p>
          <a:p>
            <a:pPr defTabSz="685800"/>
            <a:r>
              <a:rPr lang="en-US" sz="1600" b="1" dirty="0">
                <a:solidFill>
                  <a:srgbClr val="007933"/>
                </a:solidFill>
                <a:latin typeface="Calibri" panose="020F0502020204030204" pitchFamily="34" charset="0"/>
                <a:cs typeface="Calibri" panose="020F0502020204030204" pitchFamily="34" charset="0"/>
              </a:rPr>
              <a:t>Primary Drivers</a:t>
            </a:r>
          </a:p>
          <a:p>
            <a:pPr defTabSz="685800"/>
            <a:endParaRPr lang="en-US" sz="1600" b="1" dirty="0">
              <a:solidFill>
                <a:srgbClr val="007933"/>
              </a:solidFill>
              <a:latin typeface="Calibri" panose="020F0502020204030204" pitchFamily="34" charset="0"/>
              <a:cs typeface="Calibri" panose="020F0502020204030204" pitchFamily="34" charset="0"/>
            </a:endParaRPr>
          </a:p>
          <a:p>
            <a:pPr marL="285750" indent="-285750" defTabSz="685800">
              <a:buFont typeface="Arial" panose="020B0604020202020204" pitchFamily="34" charset="0"/>
              <a:buChar char="•"/>
            </a:pPr>
            <a:r>
              <a:rPr lang="en-US" sz="1600" b="1" dirty="0">
                <a:solidFill>
                  <a:srgbClr val="007933"/>
                </a:solidFill>
                <a:latin typeface="Calibri" panose="020F0502020204030204" pitchFamily="34" charset="0"/>
                <a:cs typeface="Calibri" panose="020F0502020204030204" pitchFamily="34" charset="0"/>
              </a:rPr>
              <a:t>Student-friendly</a:t>
            </a:r>
          </a:p>
          <a:p>
            <a:pPr marL="628650" lvl="1" indent="-285750" defTabSz="685800">
              <a:buFont typeface="Courier New" panose="02070309020205020404" pitchFamily="49" charset="0"/>
              <a:buChar char="o"/>
            </a:pPr>
            <a:r>
              <a:rPr lang="en-US" sz="1600" dirty="0">
                <a:solidFill>
                  <a:srgbClr val="007933"/>
                </a:solidFill>
                <a:latin typeface="Calibri" panose="020F0502020204030204" pitchFamily="34" charset="0"/>
                <a:cs typeface="Calibri" panose="020F0502020204030204" pitchFamily="34" charset="0"/>
              </a:rPr>
              <a:t>Transparent and predictable cost</a:t>
            </a:r>
          </a:p>
          <a:p>
            <a:pPr marL="628650" lvl="1" indent="-285750" defTabSz="685800">
              <a:buFont typeface="Courier New" panose="02070309020205020404" pitchFamily="49" charset="0"/>
              <a:buChar char="o"/>
            </a:pPr>
            <a:r>
              <a:rPr lang="en-US" sz="1600" dirty="0">
                <a:solidFill>
                  <a:srgbClr val="007933"/>
                </a:solidFill>
                <a:latin typeface="Calibri" panose="020F0502020204030204" pitchFamily="34" charset="0"/>
                <a:cs typeface="Calibri" panose="020F0502020204030204" pitchFamily="34" charset="0"/>
              </a:rPr>
              <a:t>Easy to understand student bill</a:t>
            </a:r>
          </a:p>
          <a:p>
            <a:pPr marL="628650" lvl="1" indent="-285750" defTabSz="685800">
              <a:buFont typeface="Courier New" panose="02070309020205020404" pitchFamily="49" charset="0"/>
              <a:buChar char="o"/>
            </a:pPr>
            <a:r>
              <a:rPr lang="en-US" sz="1600" dirty="0">
                <a:solidFill>
                  <a:srgbClr val="007933"/>
                </a:solidFill>
                <a:latin typeface="Calibri" panose="020F0502020204030204" pitchFamily="34" charset="0"/>
                <a:cs typeface="Calibri" panose="020F0502020204030204" pitchFamily="34" charset="0"/>
              </a:rPr>
              <a:t>Provide opportunity to reduce cost with faster graduation</a:t>
            </a:r>
          </a:p>
          <a:p>
            <a:pPr marL="971550" lvl="2" indent="-285750" defTabSz="685800">
              <a:buFont typeface="Arial" panose="020B0604020202020204" pitchFamily="34" charset="0"/>
              <a:buChar char="•"/>
            </a:pPr>
            <a:r>
              <a:rPr lang="en-US" sz="1600" dirty="0">
                <a:solidFill>
                  <a:srgbClr val="007933"/>
                </a:solidFill>
                <a:latin typeface="Calibri" panose="020F0502020204030204" pitchFamily="34" charset="0"/>
                <a:cs typeface="Calibri" panose="020F0502020204030204" pitchFamily="34" charset="0"/>
              </a:rPr>
              <a:t>Encourage students to enroll in full course loads</a:t>
            </a:r>
          </a:p>
          <a:p>
            <a:pPr marL="971550" lvl="2" indent="-285750" defTabSz="685800">
              <a:buFont typeface="Arial" panose="020B0604020202020204" pitchFamily="34" charset="0"/>
              <a:buChar char="•"/>
            </a:pPr>
            <a:r>
              <a:rPr lang="en-US" sz="1600" dirty="0">
                <a:solidFill>
                  <a:srgbClr val="007933"/>
                </a:solidFill>
                <a:latin typeface="Calibri" panose="020F0502020204030204" pitchFamily="34" charset="0"/>
                <a:cs typeface="Calibri" panose="020F0502020204030204" pitchFamily="34" charset="0"/>
              </a:rPr>
              <a:t>Improve retention, time to graduation and graduation rates</a:t>
            </a:r>
          </a:p>
          <a:p>
            <a:pPr marL="971550" lvl="2" indent="-285750" defTabSz="685800">
              <a:buFont typeface="Arial" panose="020B0604020202020204" pitchFamily="34" charset="0"/>
              <a:buChar char="•"/>
            </a:pPr>
            <a:endParaRPr lang="en-US" sz="1600" dirty="0">
              <a:solidFill>
                <a:srgbClr val="007933"/>
              </a:solidFill>
              <a:latin typeface="Calibri" panose="020F0502020204030204" pitchFamily="34" charset="0"/>
              <a:cs typeface="Calibri" panose="020F0502020204030204" pitchFamily="34" charset="0"/>
            </a:endParaRPr>
          </a:p>
          <a:p>
            <a:pPr marL="285750" indent="-285750" defTabSz="685800">
              <a:buFont typeface="Arial" panose="020B0604020202020204" pitchFamily="34" charset="0"/>
              <a:buChar char="•"/>
            </a:pPr>
            <a:r>
              <a:rPr lang="en-US" sz="1600" b="1" dirty="0">
                <a:solidFill>
                  <a:srgbClr val="007933"/>
                </a:solidFill>
                <a:latin typeface="Calibri" panose="020F0502020204030204" pitchFamily="34" charset="0"/>
                <a:cs typeface="Calibri" panose="020F0502020204030204" pitchFamily="34" charset="0"/>
              </a:rPr>
              <a:t>Long-term financial stability for S&amp;T</a:t>
            </a:r>
          </a:p>
          <a:p>
            <a:pPr marL="628650" lvl="1" indent="-285750" defTabSz="685800">
              <a:buFont typeface="Courier New" panose="02070309020205020404" pitchFamily="49" charset="0"/>
              <a:buChar char="o"/>
            </a:pPr>
            <a:r>
              <a:rPr lang="en-US" sz="1600" dirty="0">
                <a:solidFill>
                  <a:srgbClr val="007933"/>
                </a:solidFill>
                <a:latin typeface="Calibri" panose="020F0502020204030204" pitchFamily="34" charset="0"/>
                <a:cs typeface="Calibri" panose="020F0502020204030204" pitchFamily="34" charset="0"/>
              </a:rPr>
              <a:t>New model provides greater flexibility to adjust rates due to market conditions </a:t>
            </a:r>
          </a:p>
          <a:p>
            <a:pPr defTabSz="685800"/>
            <a:endParaRPr lang="en-US" sz="1600" b="1" dirty="0">
              <a:solidFill>
                <a:srgbClr val="007933"/>
              </a:solidFill>
              <a:latin typeface="Calibri" panose="020F0502020204030204" pitchFamily="34" charset="0"/>
              <a:cs typeface="Calibri" panose="020F0502020204030204" pitchFamily="34" charset="0"/>
            </a:endParaRPr>
          </a:p>
          <a:p>
            <a:pPr defTabSz="685800"/>
            <a:endParaRPr lang="en-US" sz="1600" b="1" dirty="0">
              <a:solidFill>
                <a:srgbClr val="007933"/>
              </a:solidFill>
              <a:latin typeface="Calibri" panose="020F0502020204030204" pitchFamily="34" charset="0"/>
              <a:cs typeface="Calibri" panose="020F0502020204030204" pitchFamily="34" charset="0"/>
            </a:endParaRPr>
          </a:p>
          <a:p>
            <a:pPr defTabSz="685800"/>
            <a:endParaRPr lang="en-US" sz="1600" dirty="0">
              <a:solidFill>
                <a:srgbClr val="00793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32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D438C56A-9394-43E2-8157-77374AC8E9E9}"/>
              </a:ext>
            </a:extLst>
          </p:cNvPr>
          <p:cNvSpPr>
            <a:spLocks noGrp="1"/>
          </p:cNvSpPr>
          <p:nvPr>
            <p:ph type="title"/>
          </p:nvPr>
        </p:nvSpPr>
        <p:spPr>
          <a:xfrm>
            <a:off x="400424" y="1202811"/>
            <a:ext cx="7752977" cy="718048"/>
          </a:xfrm>
        </p:spPr>
        <p:txBody>
          <a:bodyPr>
            <a:noAutofit/>
          </a:bodyPr>
          <a:lstStyle/>
          <a:p>
            <a:r>
              <a:rPr lang="en-US" sz="2000" dirty="0">
                <a:latin typeface="Calibri" panose="020F0502020204030204" pitchFamily="34" charset="0"/>
                <a:cs typeface="Calibri" panose="020F0502020204030204" pitchFamily="34" charset="0"/>
              </a:rPr>
              <a:t>New tuition and fee models for the UM System universities will be presented at the Board of Curators meeting next month.</a:t>
            </a:r>
          </a:p>
        </p:txBody>
      </p:sp>
      <p:sp>
        <p:nvSpPr>
          <p:cNvPr id="5" name="Title 1">
            <a:extLst>
              <a:ext uri="{FF2B5EF4-FFF2-40B4-BE49-F238E27FC236}">
                <a16:creationId xmlns:a16="http://schemas.microsoft.com/office/drawing/2014/main" id="{15081D6C-BF83-4A3D-A2B8-965734CBA97C}"/>
              </a:ext>
            </a:extLst>
          </p:cNvPr>
          <p:cNvSpPr txBox="1">
            <a:spLocks/>
          </p:cNvSpPr>
          <p:nvPr/>
        </p:nvSpPr>
        <p:spPr>
          <a:xfrm>
            <a:off x="628651" y="1131094"/>
            <a:ext cx="7886700" cy="71804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i="0" kern="1200" baseline="0">
                <a:solidFill>
                  <a:schemeClr val="accent1"/>
                </a:solidFill>
                <a:latin typeface="Cambria" panose="02040503050406030204" pitchFamily="18" charset="0"/>
                <a:ea typeface="+mj-ea"/>
                <a:cs typeface="+mj-cs"/>
              </a:defRPr>
            </a:lvl1pPr>
          </a:lstStyle>
          <a:p>
            <a:endParaRPr lang="en-US" dirty="0">
              <a:solidFill>
                <a:srgbClr val="007933"/>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5D3316D-F44A-4CA4-A376-2CB6129A3CAE}"/>
              </a:ext>
            </a:extLst>
          </p:cNvPr>
          <p:cNvSpPr txBox="1"/>
          <p:nvPr/>
        </p:nvSpPr>
        <p:spPr>
          <a:xfrm>
            <a:off x="400424" y="1920860"/>
            <a:ext cx="8622926" cy="4031873"/>
          </a:xfrm>
          <a:prstGeom prst="rect">
            <a:avLst/>
          </a:prstGeom>
          <a:noFill/>
        </p:spPr>
        <p:txBody>
          <a:bodyPr wrap="square">
            <a:spAutoFit/>
          </a:bodyPr>
          <a:lstStyle/>
          <a:p>
            <a:pPr marL="285750" indent="-285750" defTabSz="685800">
              <a:buFont typeface="Arial" panose="020B0604020202020204" pitchFamily="34" charset="0"/>
              <a:buChar char="•"/>
            </a:pPr>
            <a:r>
              <a:rPr lang="en-US" sz="1600" dirty="0">
                <a:solidFill>
                  <a:srgbClr val="007933"/>
                </a:solidFill>
                <a:latin typeface="Calibri" panose="020F0502020204030204" pitchFamily="34" charset="0"/>
                <a:cs typeface="Calibri" panose="020F0502020204030204" pitchFamily="34" charset="0"/>
              </a:rPr>
              <a:t>New structure would take effect Fall 2023</a:t>
            </a:r>
          </a:p>
          <a:p>
            <a:pPr marL="285750" indent="-285750" defTabSz="685800">
              <a:buFont typeface="Arial" panose="020B0604020202020204" pitchFamily="34" charset="0"/>
              <a:buChar char="•"/>
            </a:pPr>
            <a:r>
              <a:rPr lang="en-US" sz="1600" dirty="0">
                <a:solidFill>
                  <a:srgbClr val="007933"/>
                </a:solidFill>
                <a:latin typeface="Calibri" panose="020F0502020204030204" pitchFamily="34" charset="0"/>
                <a:cs typeface="Calibri" panose="020F0502020204030204" pitchFamily="34" charset="0"/>
              </a:rPr>
              <a:t>Move from base tuition plus course fees to a differential tuition approach by program</a:t>
            </a:r>
          </a:p>
          <a:p>
            <a:pPr marL="285750" indent="-285750" defTabSz="685800">
              <a:buFont typeface="Arial" panose="020B0604020202020204" pitchFamily="34" charset="0"/>
              <a:buChar char="•"/>
            </a:pPr>
            <a:r>
              <a:rPr lang="en-US" sz="1600" dirty="0">
                <a:solidFill>
                  <a:srgbClr val="007933"/>
                </a:solidFill>
                <a:latin typeface="Calibri" panose="020F0502020204030204" pitchFamily="34" charset="0"/>
                <a:cs typeface="Calibri" panose="020F0502020204030204" pitchFamily="34" charset="0"/>
              </a:rPr>
              <a:t>Undergraduate</a:t>
            </a:r>
          </a:p>
          <a:p>
            <a:pPr marL="628650" lvl="1" indent="-285750" defTabSz="685800">
              <a:buFont typeface="Courier New" panose="02070309020205020404" pitchFamily="49" charset="0"/>
              <a:buChar char="o"/>
            </a:pPr>
            <a:r>
              <a:rPr lang="en-US" sz="1600" dirty="0">
                <a:solidFill>
                  <a:srgbClr val="007933"/>
                </a:solidFill>
                <a:latin typeface="Calibri" panose="020F0502020204030204" pitchFamily="34" charset="0"/>
                <a:cs typeface="Calibri" panose="020F0502020204030204" pitchFamily="34" charset="0"/>
              </a:rPr>
              <a:t>Plateau rate for 12-18 hours per semester</a:t>
            </a:r>
          </a:p>
          <a:p>
            <a:pPr marL="628650" lvl="1" indent="-285750" defTabSz="685800">
              <a:buFont typeface="Courier New" panose="02070309020205020404" pitchFamily="49" charset="0"/>
              <a:buChar char="o"/>
            </a:pPr>
            <a:r>
              <a:rPr lang="en-US" sz="1600" dirty="0">
                <a:solidFill>
                  <a:srgbClr val="007933"/>
                </a:solidFill>
                <a:latin typeface="Calibri" panose="020F0502020204030204" pitchFamily="34" charset="0"/>
                <a:cs typeface="Calibri" panose="020F0502020204030204" pitchFamily="34" charset="0"/>
              </a:rPr>
              <a:t>Three tiers</a:t>
            </a:r>
          </a:p>
          <a:p>
            <a:pPr marL="971550" lvl="2" indent="-285750" defTabSz="685800">
              <a:buFont typeface="Arial" panose="020B0604020202020204" pitchFamily="34" charset="0"/>
              <a:buChar char="•"/>
            </a:pPr>
            <a:r>
              <a:rPr lang="en-US" sz="1600" dirty="0">
                <a:solidFill>
                  <a:srgbClr val="007933"/>
                </a:solidFill>
                <a:latin typeface="Calibri" panose="020F0502020204030204" pitchFamily="34" charset="0"/>
                <a:cs typeface="Calibri" panose="020F0502020204030204" pitchFamily="34" charset="0"/>
              </a:rPr>
              <a:t>Tier 1a – First-year rate</a:t>
            </a:r>
          </a:p>
          <a:p>
            <a:pPr marL="971550" lvl="2" indent="-285750" defTabSz="685800">
              <a:buFont typeface="Arial" panose="020B0604020202020204" pitchFamily="34" charset="0"/>
              <a:buChar char="•"/>
            </a:pPr>
            <a:r>
              <a:rPr lang="en-US" sz="1600" dirty="0">
                <a:solidFill>
                  <a:srgbClr val="007933"/>
                </a:solidFill>
                <a:latin typeface="Calibri" panose="020F0502020204030204" pitchFamily="34" charset="0"/>
                <a:cs typeface="Calibri" panose="020F0502020204030204" pitchFamily="34" charset="0"/>
              </a:rPr>
              <a:t>Tier 1b – Humanities/Math/Education/Psychology (same cost as Tier 1a)</a:t>
            </a:r>
          </a:p>
          <a:p>
            <a:pPr marL="971550" lvl="2" indent="-285750" defTabSz="685800">
              <a:buFont typeface="Arial" panose="020B0604020202020204" pitchFamily="34" charset="0"/>
              <a:buChar char="•"/>
            </a:pPr>
            <a:r>
              <a:rPr lang="en-US" sz="1600" dirty="0">
                <a:solidFill>
                  <a:srgbClr val="007933"/>
                </a:solidFill>
                <a:latin typeface="Calibri" panose="020F0502020204030204" pitchFamily="34" charset="0"/>
                <a:cs typeface="Calibri" panose="020F0502020204030204" pitchFamily="34" charset="0"/>
              </a:rPr>
              <a:t>Tier 2 – Laboratory Sciences/Business/IST/Economics/Engineering Management</a:t>
            </a:r>
          </a:p>
          <a:p>
            <a:pPr marL="971550" lvl="2" indent="-285750" defTabSz="685800">
              <a:buFont typeface="Arial" panose="020B0604020202020204" pitchFamily="34" charset="0"/>
              <a:buChar char="•"/>
            </a:pPr>
            <a:r>
              <a:rPr lang="en-US" sz="1600" dirty="0">
                <a:solidFill>
                  <a:srgbClr val="007933"/>
                </a:solidFill>
                <a:latin typeface="Calibri" panose="020F0502020204030204" pitchFamily="34" charset="0"/>
                <a:cs typeface="Calibri" panose="020F0502020204030204" pitchFamily="34" charset="0"/>
              </a:rPr>
              <a:t>Tier 3 – Engineering/Computing</a:t>
            </a:r>
          </a:p>
          <a:p>
            <a:pPr marL="285750" indent="-285750" defTabSz="685800">
              <a:buFont typeface="Arial" panose="020B0604020202020204" pitchFamily="34" charset="0"/>
              <a:buChar char="•"/>
            </a:pPr>
            <a:r>
              <a:rPr lang="en-US" sz="1600" dirty="0">
                <a:solidFill>
                  <a:srgbClr val="007933"/>
                </a:solidFill>
                <a:latin typeface="Calibri" panose="020F0502020204030204" pitchFamily="34" charset="0"/>
                <a:cs typeface="Calibri" panose="020F0502020204030204" pitchFamily="34" charset="0"/>
              </a:rPr>
              <a:t>Graduate</a:t>
            </a:r>
          </a:p>
          <a:p>
            <a:pPr marL="628650" lvl="1" indent="-285750" defTabSz="685800">
              <a:buFont typeface="Courier New" panose="02070309020205020404" pitchFamily="49" charset="0"/>
              <a:buChar char="o"/>
            </a:pPr>
            <a:r>
              <a:rPr lang="en-US" sz="1600" dirty="0">
                <a:solidFill>
                  <a:srgbClr val="007933"/>
                </a:solidFill>
                <a:latin typeface="Calibri" panose="020F0502020204030204" pitchFamily="34" charset="0"/>
                <a:cs typeface="Calibri" panose="020F0502020204030204" pitchFamily="34" charset="0"/>
              </a:rPr>
              <a:t>Program tiers will align with current course fees</a:t>
            </a:r>
          </a:p>
          <a:p>
            <a:pPr marL="628650" lvl="1" indent="-285750" defTabSz="685800">
              <a:buFont typeface="Courier New" panose="02070309020205020404" pitchFamily="49" charset="0"/>
              <a:buChar char="o"/>
            </a:pPr>
            <a:r>
              <a:rPr lang="en-US" sz="1600" dirty="0">
                <a:solidFill>
                  <a:srgbClr val="007933"/>
                </a:solidFill>
                <a:latin typeface="Calibri" panose="020F0502020204030204" pitchFamily="34" charset="0"/>
                <a:cs typeface="Calibri" panose="020F0502020204030204" pitchFamily="34" charset="0"/>
              </a:rPr>
              <a:t>No plateau</a:t>
            </a:r>
          </a:p>
          <a:p>
            <a:pPr marL="285750" indent="-285750" defTabSz="685800">
              <a:buFont typeface="Arial" panose="020B0604020202020204" pitchFamily="34" charset="0"/>
              <a:buChar char="•"/>
            </a:pPr>
            <a:endParaRPr lang="en-US" sz="1600" dirty="0">
              <a:solidFill>
                <a:srgbClr val="007933"/>
              </a:solidFill>
              <a:latin typeface="Calibri" panose="020F0502020204030204" pitchFamily="34" charset="0"/>
              <a:cs typeface="Calibri" panose="020F0502020204030204" pitchFamily="34" charset="0"/>
            </a:endParaRPr>
          </a:p>
          <a:p>
            <a:pPr defTabSz="685800"/>
            <a:endParaRPr lang="en-US" sz="1600" b="1" dirty="0">
              <a:solidFill>
                <a:srgbClr val="007933"/>
              </a:solidFill>
              <a:latin typeface="Calibri" panose="020F0502020204030204" pitchFamily="34" charset="0"/>
              <a:cs typeface="Calibri" panose="020F0502020204030204" pitchFamily="34" charset="0"/>
            </a:endParaRPr>
          </a:p>
          <a:p>
            <a:pPr defTabSz="685800"/>
            <a:endParaRPr lang="en-US" sz="1600" b="1" dirty="0">
              <a:solidFill>
                <a:srgbClr val="007933"/>
              </a:solidFill>
              <a:latin typeface="Calibri" panose="020F0502020204030204" pitchFamily="34" charset="0"/>
              <a:cs typeface="Calibri" panose="020F0502020204030204" pitchFamily="34" charset="0"/>
            </a:endParaRPr>
          </a:p>
          <a:p>
            <a:pPr defTabSz="685800"/>
            <a:endParaRPr lang="en-US" sz="1600" dirty="0">
              <a:solidFill>
                <a:srgbClr val="00793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534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EBF4-997C-460B-BF9A-B18A69F6596F}"/>
              </a:ext>
            </a:extLst>
          </p:cNvPr>
          <p:cNvSpPr>
            <a:spLocks noGrp="1"/>
          </p:cNvSpPr>
          <p:nvPr>
            <p:ph type="title"/>
          </p:nvPr>
        </p:nvSpPr>
        <p:spPr/>
        <p:txBody>
          <a:bodyPr>
            <a:normAutofit/>
          </a:bodyPr>
          <a:lstStyle/>
          <a:p>
            <a:r>
              <a:rPr lang="en-US" sz="2000" dirty="0">
                <a:latin typeface="Calibri" panose="020F0502020204030204" pitchFamily="34" charset="0"/>
                <a:cs typeface="Calibri" panose="020F0502020204030204" pitchFamily="34" charset="0"/>
              </a:rPr>
              <a:t>Current Structure (per SCH)  </a:t>
            </a:r>
          </a:p>
        </p:txBody>
      </p:sp>
      <p:graphicFrame>
        <p:nvGraphicFramePr>
          <p:cNvPr id="5" name="Content Placeholder 4">
            <a:extLst>
              <a:ext uri="{FF2B5EF4-FFF2-40B4-BE49-F238E27FC236}">
                <a16:creationId xmlns:a16="http://schemas.microsoft.com/office/drawing/2014/main" id="{66A9E147-953D-49C9-9D5C-A7BEA85DB871}"/>
              </a:ext>
            </a:extLst>
          </p:cNvPr>
          <p:cNvGraphicFramePr>
            <a:graphicFrameLocks noGrp="1"/>
          </p:cNvGraphicFramePr>
          <p:nvPr>
            <p:ph idx="1"/>
          </p:nvPr>
        </p:nvGraphicFramePr>
        <p:xfrm>
          <a:off x="628651" y="2100495"/>
          <a:ext cx="3825151" cy="2657010"/>
        </p:xfrm>
        <a:graphic>
          <a:graphicData uri="http://schemas.openxmlformats.org/drawingml/2006/table">
            <a:tbl>
              <a:tblPr>
                <a:tableStyleId>{5C22544A-7EE6-4342-B048-85BDC9FD1C3A}</a:tableStyleId>
              </a:tblPr>
              <a:tblGrid>
                <a:gridCol w="2462166">
                  <a:extLst>
                    <a:ext uri="{9D8B030D-6E8A-4147-A177-3AD203B41FA5}">
                      <a16:colId xmlns:a16="http://schemas.microsoft.com/office/drawing/2014/main" val="4062729178"/>
                    </a:ext>
                  </a:extLst>
                </a:gridCol>
                <a:gridCol w="1362985">
                  <a:extLst>
                    <a:ext uri="{9D8B030D-6E8A-4147-A177-3AD203B41FA5}">
                      <a16:colId xmlns:a16="http://schemas.microsoft.com/office/drawing/2014/main" val="329908440"/>
                    </a:ext>
                  </a:extLst>
                </a:gridCol>
              </a:tblGrid>
              <a:tr h="265701">
                <a:tc>
                  <a:txBody>
                    <a:bodyPr/>
                    <a:lstStyle/>
                    <a:p>
                      <a:pPr algn="l" fontAlgn="b"/>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US" sz="1500" u="none" strike="noStrike" dirty="0">
                          <a:effectLst/>
                          <a:latin typeface="Calibri" panose="020F0502020204030204" pitchFamily="34" charset="0"/>
                          <a:cs typeface="Calibri" panose="020F0502020204030204" pitchFamily="34" charset="0"/>
                        </a:rPr>
                        <a:t>Fall 2021</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3969093444"/>
                  </a:ext>
                </a:extLst>
              </a:tr>
              <a:tr h="265701">
                <a:tc>
                  <a:txBody>
                    <a:bodyPr/>
                    <a:lstStyle/>
                    <a:p>
                      <a:pPr algn="l" fontAlgn="b"/>
                      <a:r>
                        <a:rPr lang="en-US" sz="1500" u="none" strike="noStrike" dirty="0">
                          <a:effectLst/>
                          <a:latin typeface="Calibri" panose="020F0502020204030204" pitchFamily="34" charset="0"/>
                          <a:cs typeface="Calibri" panose="020F0502020204030204" pitchFamily="34" charset="0"/>
                        </a:rPr>
                        <a:t>Undergraduate</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4763" marR="4763" marT="4763" marB="0" anchor="b"/>
                </a:tc>
                <a:tc>
                  <a:txBody>
                    <a:bodyPr/>
                    <a:lstStyle/>
                    <a:p>
                      <a:pPr algn="l" fontAlgn="b"/>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876095042"/>
                  </a:ext>
                </a:extLst>
              </a:tr>
              <a:tr h="265701">
                <a:tc>
                  <a:txBody>
                    <a:bodyPr/>
                    <a:lstStyle/>
                    <a:p>
                      <a:pPr algn="l" fontAlgn="b"/>
                      <a:r>
                        <a:rPr lang="en-US" sz="1500" u="none" strike="noStrike">
                          <a:effectLst/>
                          <a:latin typeface="Calibri" panose="020F0502020204030204" pitchFamily="34" charset="0"/>
                          <a:cs typeface="Calibri" panose="020F0502020204030204" pitchFamily="34" charset="0"/>
                        </a:rPr>
                        <a:t>Resident</a:t>
                      </a:r>
                      <a:endParaRPr lang="en-US" sz="1500" b="0" i="0" u="none" strike="noStrike">
                        <a:solidFill>
                          <a:srgbClr val="000000"/>
                        </a:solidFill>
                        <a:effectLst/>
                        <a:latin typeface="Calibri" panose="020F0502020204030204" pitchFamily="34" charset="0"/>
                        <a:cs typeface="Calibri" panose="020F0502020204030204" pitchFamily="34" charset="0"/>
                      </a:endParaRPr>
                    </a:p>
                  </a:txBody>
                  <a:tcPr marL="214313" marR="4763" marT="4763" marB="0" anchor="b"/>
                </a:tc>
                <a:tc>
                  <a:txBody>
                    <a:bodyPr/>
                    <a:lstStyle/>
                    <a:p>
                      <a:pPr algn="l" fontAlgn="b"/>
                      <a:r>
                        <a:rPr lang="en-US" sz="1500" u="none" strike="noStrike" dirty="0">
                          <a:effectLst/>
                          <a:latin typeface="Calibri" panose="020F0502020204030204" pitchFamily="34" charset="0"/>
                          <a:cs typeface="Calibri" panose="020F0502020204030204" pitchFamily="34" charset="0"/>
                        </a:rPr>
                        <a:t> $       316.40 </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4203578582"/>
                  </a:ext>
                </a:extLst>
              </a:tr>
              <a:tr h="265701">
                <a:tc>
                  <a:txBody>
                    <a:bodyPr/>
                    <a:lstStyle/>
                    <a:p>
                      <a:pPr algn="l" fontAlgn="b"/>
                      <a:r>
                        <a:rPr lang="en-US" sz="1500" u="none" strike="noStrike">
                          <a:effectLst/>
                          <a:latin typeface="Calibri" panose="020F0502020204030204" pitchFamily="34" charset="0"/>
                          <a:cs typeface="Calibri" panose="020F0502020204030204" pitchFamily="34" charset="0"/>
                        </a:rPr>
                        <a:t>NonResident</a:t>
                      </a:r>
                      <a:endParaRPr lang="en-US" sz="1500" b="0" i="0" u="none" strike="noStrike">
                        <a:solidFill>
                          <a:srgbClr val="000000"/>
                        </a:solidFill>
                        <a:effectLst/>
                        <a:latin typeface="Calibri" panose="020F0502020204030204" pitchFamily="34" charset="0"/>
                        <a:cs typeface="Calibri" panose="020F0502020204030204" pitchFamily="34" charset="0"/>
                      </a:endParaRPr>
                    </a:p>
                  </a:txBody>
                  <a:tcPr marL="214313" marR="4763" marT="4763" marB="0" anchor="b"/>
                </a:tc>
                <a:tc>
                  <a:txBody>
                    <a:bodyPr/>
                    <a:lstStyle/>
                    <a:p>
                      <a:pPr algn="l" fontAlgn="b"/>
                      <a:r>
                        <a:rPr lang="en-US" sz="1500" u="none" strike="noStrike" dirty="0">
                          <a:effectLst/>
                          <a:latin typeface="Calibri" panose="020F0502020204030204" pitchFamily="34" charset="0"/>
                          <a:cs typeface="Calibri" panose="020F0502020204030204" pitchFamily="34" charset="0"/>
                        </a:rPr>
                        <a:t> $       985.00 </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3459525850"/>
                  </a:ext>
                </a:extLst>
              </a:tr>
              <a:tr h="265701">
                <a:tc>
                  <a:txBody>
                    <a:bodyPr/>
                    <a:lstStyle/>
                    <a:p>
                      <a:pPr algn="l" fontAlgn="b"/>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4763" marR="4763" marT="4763" marB="0" anchor="b"/>
                </a:tc>
                <a:tc>
                  <a:txBody>
                    <a:bodyPr/>
                    <a:lstStyle/>
                    <a:p>
                      <a:pPr algn="l" fontAlgn="b"/>
                      <a:endParaRPr lang="en-US" sz="1500" b="0" i="0" u="none" strike="noStrike">
                        <a:solidFill>
                          <a:srgbClr val="000000"/>
                        </a:solidFill>
                        <a:effectLst/>
                        <a:latin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994591416"/>
                  </a:ext>
                </a:extLst>
              </a:tr>
              <a:tr h="265701">
                <a:tc>
                  <a:txBody>
                    <a:bodyPr/>
                    <a:lstStyle/>
                    <a:p>
                      <a:pPr algn="l" fontAlgn="b"/>
                      <a:r>
                        <a:rPr lang="en-US" sz="1500" u="none" strike="noStrike">
                          <a:effectLst/>
                          <a:latin typeface="Calibri" panose="020F0502020204030204" pitchFamily="34" charset="0"/>
                          <a:cs typeface="Calibri" panose="020F0502020204030204" pitchFamily="34" charset="0"/>
                        </a:rPr>
                        <a:t>Supplemental Fees</a:t>
                      </a:r>
                      <a:endParaRPr lang="en-US" sz="1500" b="0" i="0" u="none" strike="noStrike">
                        <a:solidFill>
                          <a:srgbClr val="000000"/>
                        </a:solidFill>
                        <a:effectLst/>
                        <a:latin typeface="Calibri" panose="020F0502020204030204" pitchFamily="34" charset="0"/>
                        <a:cs typeface="Calibri" panose="020F0502020204030204" pitchFamily="34" charset="0"/>
                      </a:endParaRPr>
                    </a:p>
                  </a:txBody>
                  <a:tcPr marL="4763" marR="4763" marT="4763" marB="0" anchor="b"/>
                </a:tc>
                <a:tc>
                  <a:txBody>
                    <a:bodyPr/>
                    <a:lstStyle/>
                    <a:p>
                      <a:pPr algn="l" fontAlgn="b"/>
                      <a:endParaRPr lang="en-US" sz="1500" b="0" i="0" u="none" strike="noStrike">
                        <a:solidFill>
                          <a:srgbClr val="000000"/>
                        </a:solidFill>
                        <a:effectLst/>
                        <a:latin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1911491693"/>
                  </a:ext>
                </a:extLst>
              </a:tr>
              <a:tr h="265701">
                <a:tc>
                  <a:txBody>
                    <a:bodyPr/>
                    <a:lstStyle/>
                    <a:p>
                      <a:pPr algn="l" fontAlgn="b"/>
                      <a:r>
                        <a:rPr lang="en-US" sz="1500" u="none" strike="noStrike" dirty="0">
                          <a:effectLst/>
                          <a:latin typeface="Calibri" panose="020F0502020204030204" pitchFamily="34" charset="0"/>
                          <a:cs typeface="Calibri" panose="020F0502020204030204" pitchFamily="34" charset="0"/>
                        </a:rPr>
                        <a:t>Engineering &amp; Computing</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214313" marR="4763" marT="4763" marB="0" anchor="b"/>
                </a:tc>
                <a:tc>
                  <a:txBody>
                    <a:bodyPr/>
                    <a:lstStyle/>
                    <a:p>
                      <a:pPr algn="l" fontAlgn="b"/>
                      <a:r>
                        <a:rPr lang="en-US" sz="1500" u="none" strike="noStrike">
                          <a:effectLst/>
                          <a:latin typeface="Calibri" panose="020F0502020204030204" pitchFamily="34" charset="0"/>
                          <a:cs typeface="Calibri" panose="020F0502020204030204" pitchFamily="34" charset="0"/>
                        </a:rPr>
                        <a:t> $       226.30 </a:t>
                      </a:r>
                      <a:endParaRPr lang="en-US" sz="1500" b="0" i="0" u="none" strike="noStrike">
                        <a:solidFill>
                          <a:srgbClr val="000000"/>
                        </a:solidFill>
                        <a:effectLst/>
                        <a:latin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1002495595"/>
                  </a:ext>
                </a:extLst>
              </a:tr>
              <a:tr h="265701">
                <a:tc>
                  <a:txBody>
                    <a:bodyPr/>
                    <a:lstStyle/>
                    <a:p>
                      <a:pPr algn="l" fontAlgn="b"/>
                      <a:r>
                        <a:rPr lang="en-US" sz="1500" u="none" strike="noStrike">
                          <a:effectLst/>
                          <a:latin typeface="Calibri" panose="020F0502020204030204" pitchFamily="34" charset="0"/>
                          <a:cs typeface="Calibri" panose="020F0502020204030204" pitchFamily="34" charset="0"/>
                        </a:rPr>
                        <a:t>Sciences</a:t>
                      </a:r>
                      <a:endParaRPr lang="en-US" sz="1500" b="0" i="0" u="none" strike="noStrike">
                        <a:solidFill>
                          <a:srgbClr val="000000"/>
                        </a:solidFill>
                        <a:effectLst/>
                        <a:latin typeface="Calibri" panose="020F0502020204030204" pitchFamily="34" charset="0"/>
                        <a:cs typeface="Calibri" panose="020F0502020204030204" pitchFamily="34" charset="0"/>
                      </a:endParaRPr>
                    </a:p>
                  </a:txBody>
                  <a:tcPr marL="214313" marR="4763" marT="4763" marB="0" anchor="b"/>
                </a:tc>
                <a:tc>
                  <a:txBody>
                    <a:bodyPr/>
                    <a:lstStyle/>
                    <a:p>
                      <a:pPr algn="l" fontAlgn="b"/>
                      <a:r>
                        <a:rPr lang="en-US" sz="1500" u="none" strike="noStrike">
                          <a:effectLst/>
                          <a:latin typeface="Calibri" panose="020F0502020204030204" pitchFamily="34" charset="0"/>
                          <a:cs typeface="Calibri" panose="020F0502020204030204" pitchFamily="34" charset="0"/>
                        </a:rPr>
                        <a:t> $       225.50 </a:t>
                      </a:r>
                      <a:endParaRPr lang="en-US" sz="1500" b="0" i="0" u="none" strike="noStrike">
                        <a:solidFill>
                          <a:srgbClr val="000000"/>
                        </a:solidFill>
                        <a:effectLst/>
                        <a:latin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1356934389"/>
                  </a:ext>
                </a:extLst>
              </a:tr>
              <a:tr h="265701">
                <a:tc>
                  <a:txBody>
                    <a:bodyPr/>
                    <a:lstStyle/>
                    <a:p>
                      <a:pPr algn="l" fontAlgn="b"/>
                      <a:r>
                        <a:rPr lang="en-US" sz="1500" u="none" strike="noStrike">
                          <a:effectLst/>
                          <a:latin typeface="Calibri" panose="020F0502020204030204" pitchFamily="34" charset="0"/>
                          <a:cs typeface="Calibri" panose="020F0502020204030204" pitchFamily="34" charset="0"/>
                        </a:rPr>
                        <a:t>Business</a:t>
                      </a:r>
                      <a:endParaRPr lang="en-US" sz="1500" b="0" i="0" u="none" strike="noStrike">
                        <a:solidFill>
                          <a:srgbClr val="000000"/>
                        </a:solidFill>
                        <a:effectLst/>
                        <a:latin typeface="Calibri" panose="020F0502020204030204" pitchFamily="34" charset="0"/>
                        <a:cs typeface="Calibri" panose="020F0502020204030204" pitchFamily="34" charset="0"/>
                      </a:endParaRPr>
                    </a:p>
                  </a:txBody>
                  <a:tcPr marL="214313" marR="4763" marT="4763" marB="0" anchor="b"/>
                </a:tc>
                <a:tc>
                  <a:txBody>
                    <a:bodyPr/>
                    <a:lstStyle/>
                    <a:p>
                      <a:pPr algn="l" fontAlgn="b"/>
                      <a:r>
                        <a:rPr lang="en-US" sz="1500" u="none" strike="noStrike">
                          <a:effectLst/>
                          <a:latin typeface="Calibri" panose="020F0502020204030204" pitchFamily="34" charset="0"/>
                          <a:cs typeface="Calibri" panose="020F0502020204030204" pitchFamily="34" charset="0"/>
                        </a:rPr>
                        <a:t> $       109.40 </a:t>
                      </a:r>
                      <a:endParaRPr lang="en-US" sz="1500" b="0" i="0" u="none" strike="noStrike">
                        <a:solidFill>
                          <a:srgbClr val="000000"/>
                        </a:solidFill>
                        <a:effectLst/>
                        <a:latin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593713955"/>
                  </a:ext>
                </a:extLst>
              </a:tr>
              <a:tr h="265701">
                <a:tc>
                  <a:txBody>
                    <a:bodyPr/>
                    <a:lstStyle/>
                    <a:p>
                      <a:pPr algn="l" fontAlgn="b"/>
                      <a:r>
                        <a:rPr lang="en-US" sz="1500" u="none" strike="noStrike">
                          <a:effectLst/>
                          <a:latin typeface="Calibri" panose="020F0502020204030204" pitchFamily="34" charset="0"/>
                          <a:cs typeface="Calibri" panose="020F0502020204030204" pitchFamily="34" charset="0"/>
                        </a:rPr>
                        <a:t>IT Fee</a:t>
                      </a:r>
                      <a:endParaRPr lang="en-US" sz="1500" b="0" i="0" u="none" strike="noStrike">
                        <a:solidFill>
                          <a:srgbClr val="000000"/>
                        </a:solidFill>
                        <a:effectLst/>
                        <a:latin typeface="Calibri" panose="020F0502020204030204" pitchFamily="34" charset="0"/>
                        <a:cs typeface="Calibri" panose="020F0502020204030204" pitchFamily="34" charset="0"/>
                      </a:endParaRPr>
                    </a:p>
                  </a:txBody>
                  <a:tcPr marL="214313" marR="4763" marT="4763" marB="0" anchor="b"/>
                </a:tc>
                <a:tc>
                  <a:txBody>
                    <a:bodyPr/>
                    <a:lstStyle/>
                    <a:p>
                      <a:pPr algn="l" fontAlgn="b"/>
                      <a:r>
                        <a:rPr lang="en-US" sz="1500" u="none" strike="noStrike" dirty="0">
                          <a:effectLst/>
                          <a:latin typeface="Calibri" panose="020F0502020204030204" pitchFamily="34" charset="0"/>
                          <a:cs typeface="Calibri" panose="020F0502020204030204" pitchFamily="34" charset="0"/>
                        </a:rPr>
                        <a:t> $         16.20 </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4763" marR="4763" marT="4763" marB="0" anchor="b"/>
                </a:tc>
                <a:extLst>
                  <a:ext uri="{0D108BD9-81ED-4DB2-BD59-A6C34878D82A}">
                    <a16:rowId xmlns:a16="http://schemas.microsoft.com/office/drawing/2014/main" val="3049658300"/>
                  </a:ext>
                </a:extLst>
              </a:tr>
            </a:tbl>
          </a:graphicData>
        </a:graphic>
      </p:graphicFrame>
    </p:spTree>
    <p:extLst>
      <p:ext uri="{BB962C8B-B14F-4D97-AF65-F5344CB8AC3E}">
        <p14:creationId xmlns:p14="http://schemas.microsoft.com/office/powerpoint/2010/main" val="12934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3C8D2-B5CF-436F-95D9-33D139CB1823}"/>
              </a:ext>
            </a:extLst>
          </p:cNvPr>
          <p:cNvSpPr>
            <a:spLocks noGrp="1"/>
          </p:cNvSpPr>
          <p:nvPr>
            <p:ph type="title"/>
          </p:nvPr>
        </p:nvSpPr>
        <p:spPr/>
        <p:txBody>
          <a:bodyPr>
            <a:normAutofit/>
          </a:bodyPr>
          <a:lstStyle/>
          <a:p>
            <a:r>
              <a:rPr lang="en-US" sz="2000" dirty="0">
                <a:latin typeface="Calibri" panose="020F0502020204030204" pitchFamily="34" charset="0"/>
                <a:cs typeface="Calibri" panose="020F0502020204030204" pitchFamily="34" charset="0"/>
              </a:rPr>
              <a:t>Proposed New Structure – Fall 2023</a:t>
            </a:r>
          </a:p>
        </p:txBody>
      </p:sp>
      <p:graphicFrame>
        <p:nvGraphicFramePr>
          <p:cNvPr id="4" name="Table 4">
            <a:extLst>
              <a:ext uri="{FF2B5EF4-FFF2-40B4-BE49-F238E27FC236}">
                <a16:creationId xmlns:a16="http://schemas.microsoft.com/office/drawing/2014/main" id="{36D6E1E5-D9A6-4FBE-8FE0-6A2151283AAA}"/>
              </a:ext>
            </a:extLst>
          </p:cNvPr>
          <p:cNvGraphicFramePr>
            <a:graphicFrameLocks noGrp="1"/>
          </p:cNvGraphicFramePr>
          <p:nvPr>
            <p:ph idx="1"/>
          </p:nvPr>
        </p:nvGraphicFramePr>
        <p:xfrm>
          <a:off x="628649" y="2368032"/>
          <a:ext cx="7362728" cy="2553549"/>
        </p:xfrm>
        <a:graphic>
          <a:graphicData uri="http://schemas.openxmlformats.org/drawingml/2006/table">
            <a:tbl>
              <a:tblPr firstRow="1" bandRow="1">
                <a:tableStyleId>{5C22544A-7EE6-4342-B048-85BDC9FD1C3A}</a:tableStyleId>
              </a:tblPr>
              <a:tblGrid>
                <a:gridCol w="1840682">
                  <a:extLst>
                    <a:ext uri="{9D8B030D-6E8A-4147-A177-3AD203B41FA5}">
                      <a16:colId xmlns:a16="http://schemas.microsoft.com/office/drawing/2014/main" val="3892793987"/>
                    </a:ext>
                  </a:extLst>
                </a:gridCol>
                <a:gridCol w="1840682">
                  <a:extLst>
                    <a:ext uri="{9D8B030D-6E8A-4147-A177-3AD203B41FA5}">
                      <a16:colId xmlns:a16="http://schemas.microsoft.com/office/drawing/2014/main" val="3660021231"/>
                    </a:ext>
                  </a:extLst>
                </a:gridCol>
                <a:gridCol w="1840682">
                  <a:extLst>
                    <a:ext uri="{9D8B030D-6E8A-4147-A177-3AD203B41FA5}">
                      <a16:colId xmlns:a16="http://schemas.microsoft.com/office/drawing/2014/main" val="2914962947"/>
                    </a:ext>
                  </a:extLst>
                </a:gridCol>
                <a:gridCol w="1840682">
                  <a:extLst>
                    <a:ext uri="{9D8B030D-6E8A-4147-A177-3AD203B41FA5}">
                      <a16:colId xmlns:a16="http://schemas.microsoft.com/office/drawing/2014/main" val="2774704160"/>
                    </a:ext>
                  </a:extLst>
                </a:gridCol>
              </a:tblGrid>
              <a:tr h="629169">
                <a:tc>
                  <a:txBody>
                    <a:bodyPr/>
                    <a:lstStyle/>
                    <a:p>
                      <a:pPr algn="l"/>
                      <a:r>
                        <a:rPr lang="en-US" sz="1100" dirty="0">
                          <a:latin typeface="Calibri" panose="020F0502020204030204" pitchFamily="34" charset="0"/>
                          <a:cs typeface="Calibri" panose="020F0502020204030204" pitchFamily="34" charset="0"/>
                        </a:rPr>
                        <a:t>Tier</a:t>
                      </a:r>
                    </a:p>
                  </a:txBody>
                  <a:tcPr marL="68580" marR="68580" marT="34290" marB="34290" anchor="b"/>
                </a:tc>
                <a:tc>
                  <a:txBody>
                    <a:bodyPr/>
                    <a:lstStyle/>
                    <a:p>
                      <a:pPr algn="ctr"/>
                      <a:r>
                        <a:rPr lang="en-US" sz="1100" dirty="0">
                          <a:latin typeface="Calibri" panose="020F0502020204030204" pitchFamily="34" charset="0"/>
                          <a:cs typeface="Calibri" panose="020F0502020204030204" pitchFamily="34" charset="0"/>
                        </a:rPr>
                        <a:t>Plateau Rate</a:t>
                      </a:r>
                    </a:p>
                    <a:p>
                      <a:pPr algn="ctr"/>
                      <a:r>
                        <a:rPr lang="en-US" sz="1100" dirty="0">
                          <a:latin typeface="Calibri" panose="020F0502020204030204" pitchFamily="34" charset="0"/>
                          <a:cs typeface="Calibri" panose="020F0502020204030204" pitchFamily="34" charset="0"/>
                        </a:rPr>
                        <a:t>(12-18 SCH)</a:t>
                      </a:r>
                    </a:p>
                  </a:txBody>
                  <a:tcPr marL="68580" marR="68580" marT="34290" marB="34290" anchor="b"/>
                </a:tc>
                <a:tc>
                  <a:txBody>
                    <a:bodyPr/>
                    <a:lstStyle/>
                    <a:p>
                      <a:pPr algn="ctr"/>
                      <a:r>
                        <a:rPr lang="en-US" sz="1100" dirty="0">
                          <a:latin typeface="Calibri" panose="020F0502020204030204" pitchFamily="34" charset="0"/>
                          <a:cs typeface="Calibri" panose="020F0502020204030204" pitchFamily="34" charset="0"/>
                        </a:rPr>
                        <a:t>Cost/hour</a:t>
                      </a:r>
                    </a:p>
                    <a:p>
                      <a:pPr algn="ctr"/>
                      <a:r>
                        <a:rPr lang="en-US" sz="1100" dirty="0">
                          <a:latin typeface="Calibri" panose="020F0502020204030204" pitchFamily="34" charset="0"/>
                          <a:cs typeface="Calibri" panose="020F0502020204030204" pitchFamily="34" charset="0"/>
                        </a:rPr>
                        <a:t>15hr Load</a:t>
                      </a:r>
                    </a:p>
                  </a:txBody>
                  <a:tcPr marL="68580" marR="68580" marT="34290" marB="34290" anchor="b"/>
                </a:tc>
                <a:tc>
                  <a:txBody>
                    <a:bodyPr/>
                    <a:lstStyle/>
                    <a:p>
                      <a:pPr algn="ctr"/>
                      <a:r>
                        <a:rPr lang="en-US" sz="1100" dirty="0">
                          <a:latin typeface="Calibri" panose="020F0502020204030204" pitchFamily="34" charset="0"/>
                          <a:cs typeface="Calibri" panose="020F0502020204030204" pitchFamily="34" charset="0"/>
                        </a:rPr>
                        <a:t>Per Hr Under/Over Plateau</a:t>
                      </a:r>
                    </a:p>
                  </a:txBody>
                  <a:tcPr marL="68580" marR="68580" marT="34290" marB="34290" anchor="b"/>
                </a:tc>
                <a:extLst>
                  <a:ext uri="{0D108BD9-81ED-4DB2-BD59-A6C34878D82A}">
                    <a16:rowId xmlns:a16="http://schemas.microsoft.com/office/drawing/2014/main" val="3118081829"/>
                  </a:ext>
                </a:extLst>
              </a:tr>
              <a:tr h="641460">
                <a:tc>
                  <a:txBody>
                    <a:bodyPr/>
                    <a:lstStyle/>
                    <a:p>
                      <a:r>
                        <a:rPr lang="en-US" sz="1100" dirty="0">
                          <a:latin typeface="Calibri" panose="020F0502020204030204" pitchFamily="34" charset="0"/>
                          <a:cs typeface="Calibri" panose="020F0502020204030204" pitchFamily="34" charset="0"/>
                        </a:rPr>
                        <a:t>Tier 1 – Freshmen/ Humanities/Math/Education/Psychology</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$6,500</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$433</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$542</a:t>
                      </a:r>
                    </a:p>
                  </a:txBody>
                  <a:tcPr marL="68580" marR="68580" marT="34290" marB="34290" anchor="ctr"/>
                </a:tc>
                <a:extLst>
                  <a:ext uri="{0D108BD9-81ED-4DB2-BD59-A6C34878D82A}">
                    <a16:rowId xmlns:a16="http://schemas.microsoft.com/office/drawing/2014/main" val="3940200846"/>
                  </a:ext>
                </a:extLst>
              </a:tr>
              <a:tr h="641460">
                <a:tc>
                  <a:txBody>
                    <a:bodyPr/>
                    <a:lstStyle/>
                    <a:p>
                      <a:pPr algn="l"/>
                      <a:r>
                        <a:rPr lang="en-US" sz="1100" dirty="0">
                          <a:latin typeface="Calibri" panose="020F0502020204030204" pitchFamily="34" charset="0"/>
                          <a:cs typeface="Calibri" panose="020F0502020204030204" pitchFamily="34" charset="0"/>
                        </a:rPr>
                        <a:t>Tier 2 - Laboratory Sciences/Business/IST/Econ/</a:t>
                      </a:r>
                    </a:p>
                    <a:p>
                      <a:pPr algn="l"/>
                      <a:r>
                        <a:rPr lang="en-US" sz="1100" dirty="0">
                          <a:latin typeface="Calibri" panose="020F0502020204030204" pitchFamily="34" charset="0"/>
                          <a:cs typeface="Calibri" panose="020F0502020204030204" pitchFamily="34" charset="0"/>
                        </a:rPr>
                        <a:t>Engr Mgmt</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$7,500</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$500</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$625</a:t>
                      </a:r>
                    </a:p>
                  </a:txBody>
                  <a:tcPr marL="68580" marR="68580" marT="34290" marB="34290" anchor="ctr"/>
                </a:tc>
                <a:extLst>
                  <a:ext uri="{0D108BD9-81ED-4DB2-BD59-A6C34878D82A}">
                    <a16:rowId xmlns:a16="http://schemas.microsoft.com/office/drawing/2014/main" val="2915838710"/>
                  </a:ext>
                </a:extLst>
              </a:tr>
              <a:tr h="641460">
                <a:tc>
                  <a:txBody>
                    <a:bodyPr/>
                    <a:lstStyle/>
                    <a:p>
                      <a:pPr algn="l"/>
                      <a:r>
                        <a:rPr lang="en-US" sz="1100" dirty="0">
                          <a:latin typeface="Calibri" panose="020F0502020204030204" pitchFamily="34" charset="0"/>
                          <a:cs typeface="Calibri" panose="020F0502020204030204" pitchFamily="34" charset="0"/>
                        </a:rPr>
                        <a:t>Tier 3 – Engineering &amp; Computing</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$8,400</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$560</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$700</a:t>
                      </a:r>
                    </a:p>
                  </a:txBody>
                  <a:tcPr marL="68580" marR="68580" marT="34290" marB="34290" anchor="ctr"/>
                </a:tc>
                <a:extLst>
                  <a:ext uri="{0D108BD9-81ED-4DB2-BD59-A6C34878D82A}">
                    <a16:rowId xmlns:a16="http://schemas.microsoft.com/office/drawing/2014/main" val="851284857"/>
                  </a:ext>
                </a:extLst>
              </a:tr>
            </a:tbl>
          </a:graphicData>
        </a:graphic>
      </p:graphicFrame>
      <p:sp>
        <p:nvSpPr>
          <p:cNvPr id="3" name="TextBox 2">
            <a:extLst>
              <a:ext uri="{FF2B5EF4-FFF2-40B4-BE49-F238E27FC236}">
                <a16:creationId xmlns:a16="http://schemas.microsoft.com/office/drawing/2014/main" id="{D3E95BD4-AC1D-48A5-8A9F-16957AA797DD}"/>
              </a:ext>
            </a:extLst>
          </p:cNvPr>
          <p:cNvSpPr txBox="1"/>
          <p:nvPr/>
        </p:nvSpPr>
        <p:spPr>
          <a:xfrm>
            <a:off x="628650" y="1789630"/>
            <a:ext cx="7469955" cy="400110"/>
          </a:xfrm>
          <a:prstGeom prst="rect">
            <a:avLst/>
          </a:prstGeom>
          <a:noFill/>
        </p:spPr>
        <p:txBody>
          <a:bodyPr wrap="square" rtlCol="0">
            <a:spAutoFit/>
          </a:bodyPr>
          <a:lstStyle/>
          <a:p>
            <a:pPr defTabSz="685800"/>
            <a:r>
              <a:rPr lang="en-US" sz="2000" b="1" dirty="0">
                <a:solidFill>
                  <a:srgbClr val="007933"/>
                </a:solidFill>
                <a:latin typeface="Calibri" panose="020F0502020204030204" pitchFamily="34" charset="0"/>
                <a:cs typeface="Calibri" panose="020F0502020204030204" pitchFamily="34" charset="0"/>
              </a:rPr>
              <a:t>Undergraduate Resident Rates</a:t>
            </a:r>
          </a:p>
        </p:txBody>
      </p:sp>
    </p:spTree>
    <p:extLst>
      <p:ext uri="{BB962C8B-B14F-4D97-AF65-F5344CB8AC3E}">
        <p14:creationId xmlns:p14="http://schemas.microsoft.com/office/powerpoint/2010/main" val="706534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3C8D2-B5CF-436F-95D9-33D139CB1823}"/>
              </a:ext>
            </a:extLst>
          </p:cNvPr>
          <p:cNvSpPr>
            <a:spLocks noGrp="1"/>
          </p:cNvSpPr>
          <p:nvPr>
            <p:ph type="title"/>
          </p:nvPr>
        </p:nvSpPr>
        <p:spPr/>
        <p:txBody>
          <a:bodyPr>
            <a:normAutofit/>
          </a:bodyPr>
          <a:lstStyle/>
          <a:p>
            <a:r>
              <a:rPr lang="en-US" sz="2000" dirty="0">
                <a:latin typeface="Calibri" panose="020F0502020204030204" pitchFamily="34" charset="0"/>
                <a:cs typeface="Calibri" panose="020F0502020204030204" pitchFamily="34" charset="0"/>
              </a:rPr>
              <a:t>Proposed New Structure – Fall 2023 </a:t>
            </a:r>
          </a:p>
        </p:txBody>
      </p:sp>
      <p:graphicFrame>
        <p:nvGraphicFramePr>
          <p:cNvPr id="4" name="Table 4">
            <a:extLst>
              <a:ext uri="{FF2B5EF4-FFF2-40B4-BE49-F238E27FC236}">
                <a16:creationId xmlns:a16="http://schemas.microsoft.com/office/drawing/2014/main" id="{36D6E1E5-D9A6-4FBE-8FE0-6A2151283AAA}"/>
              </a:ext>
            </a:extLst>
          </p:cNvPr>
          <p:cNvGraphicFramePr>
            <a:graphicFrameLocks noGrp="1"/>
          </p:cNvGraphicFramePr>
          <p:nvPr>
            <p:ph idx="1"/>
          </p:nvPr>
        </p:nvGraphicFramePr>
        <p:xfrm>
          <a:off x="633143" y="2328694"/>
          <a:ext cx="7322136" cy="2563950"/>
        </p:xfrm>
        <a:graphic>
          <a:graphicData uri="http://schemas.openxmlformats.org/drawingml/2006/table">
            <a:tbl>
              <a:tblPr firstRow="1" bandRow="1">
                <a:tableStyleId>{5C22544A-7EE6-4342-B048-85BDC9FD1C3A}</a:tableStyleId>
              </a:tblPr>
              <a:tblGrid>
                <a:gridCol w="2119785">
                  <a:extLst>
                    <a:ext uri="{9D8B030D-6E8A-4147-A177-3AD203B41FA5}">
                      <a16:colId xmlns:a16="http://schemas.microsoft.com/office/drawing/2014/main" val="3892793987"/>
                    </a:ext>
                  </a:extLst>
                </a:gridCol>
                <a:gridCol w="1541283">
                  <a:extLst>
                    <a:ext uri="{9D8B030D-6E8A-4147-A177-3AD203B41FA5}">
                      <a16:colId xmlns:a16="http://schemas.microsoft.com/office/drawing/2014/main" val="3660021231"/>
                    </a:ext>
                  </a:extLst>
                </a:gridCol>
                <a:gridCol w="1830534">
                  <a:extLst>
                    <a:ext uri="{9D8B030D-6E8A-4147-A177-3AD203B41FA5}">
                      <a16:colId xmlns:a16="http://schemas.microsoft.com/office/drawing/2014/main" val="2914962947"/>
                    </a:ext>
                  </a:extLst>
                </a:gridCol>
                <a:gridCol w="1830534">
                  <a:extLst>
                    <a:ext uri="{9D8B030D-6E8A-4147-A177-3AD203B41FA5}">
                      <a16:colId xmlns:a16="http://schemas.microsoft.com/office/drawing/2014/main" val="2774704160"/>
                    </a:ext>
                  </a:extLst>
                </a:gridCol>
              </a:tblGrid>
              <a:tr h="582164">
                <a:tc>
                  <a:txBody>
                    <a:bodyPr/>
                    <a:lstStyle/>
                    <a:p>
                      <a:r>
                        <a:rPr lang="en-US" sz="1100" dirty="0">
                          <a:latin typeface="Calibri" panose="020F0502020204030204" pitchFamily="34" charset="0"/>
                          <a:cs typeface="Calibri" panose="020F0502020204030204" pitchFamily="34" charset="0"/>
                        </a:rPr>
                        <a:t>Tier</a:t>
                      </a:r>
                    </a:p>
                  </a:txBody>
                  <a:tcPr marL="68580" marR="68580" marT="34290" marB="34290" anchor="b"/>
                </a:tc>
                <a:tc>
                  <a:txBody>
                    <a:bodyPr/>
                    <a:lstStyle/>
                    <a:p>
                      <a:pPr algn="ctr"/>
                      <a:r>
                        <a:rPr lang="en-US" sz="1100" dirty="0">
                          <a:latin typeface="Calibri" panose="020F0502020204030204" pitchFamily="34" charset="0"/>
                          <a:cs typeface="Calibri" panose="020F0502020204030204" pitchFamily="34" charset="0"/>
                        </a:rPr>
                        <a:t>Plateau Rate</a:t>
                      </a:r>
                    </a:p>
                    <a:p>
                      <a:pPr algn="ctr"/>
                      <a:r>
                        <a:rPr lang="en-US" sz="1100" dirty="0">
                          <a:latin typeface="Calibri" panose="020F0502020204030204" pitchFamily="34" charset="0"/>
                          <a:cs typeface="Calibri" panose="020F0502020204030204" pitchFamily="34" charset="0"/>
                        </a:rPr>
                        <a:t>(12-18 SCH)</a:t>
                      </a:r>
                    </a:p>
                  </a:txBody>
                  <a:tcPr marL="68580" marR="68580" marT="34290" marB="34290" anchor="b"/>
                </a:tc>
                <a:tc>
                  <a:txBody>
                    <a:bodyPr/>
                    <a:lstStyle/>
                    <a:p>
                      <a:pPr algn="ctr"/>
                      <a:r>
                        <a:rPr lang="en-US" sz="1100" dirty="0">
                          <a:latin typeface="Calibri" panose="020F0502020204030204" pitchFamily="34" charset="0"/>
                          <a:cs typeface="Calibri" panose="020F0502020204030204" pitchFamily="34" charset="0"/>
                        </a:rPr>
                        <a:t>Cost/SCH</a:t>
                      </a:r>
                    </a:p>
                    <a:p>
                      <a:pPr algn="ctr"/>
                      <a:r>
                        <a:rPr lang="en-US" sz="1100" dirty="0">
                          <a:latin typeface="Calibri" panose="020F0502020204030204" pitchFamily="34" charset="0"/>
                          <a:cs typeface="Calibri" panose="020F0502020204030204" pitchFamily="34" charset="0"/>
                        </a:rPr>
                        <a:t>15hr Load</a:t>
                      </a:r>
                    </a:p>
                  </a:txBody>
                  <a:tcPr marL="68580" marR="68580" marT="34290" marB="34290" anchor="b"/>
                </a:tc>
                <a:tc>
                  <a:txBody>
                    <a:bodyPr/>
                    <a:lstStyle/>
                    <a:p>
                      <a:pPr algn="ctr"/>
                      <a:r>
                        <a:rPr lang="en-US" sz="1100" dirty="0">
                          <a:latin typeface="Calibri" panose="020F0502020204030204" pitchFamily="34" charset="0"/>
                          <a:cs typeface="Calibri" panose="020F0502020204030204" pitchFamily="34" charset="0"/>
                        </a:rPr>
                        <a:t>Per Credit Hr Under/Over Plateau</a:t>
                      </a:r>
                    </a:p>
                  </a:txBody>
                  <a:tcPr marL="68580" marR="68580" marT="34290" marB="34290" anchor="b"/>
                </a:tc>
                <a:extLst>
                  <a:ext uri="{0D108BD9-81ED-4DB2-BD59-A6C34878D82A}">
                    <a16:rowId xmlns:a16="http://schemas.microsoft.com/office/drawing/2014/main" val="3118081829"/>
                  </a:ext>
                </a:extLst>
              </a:tr>
              <a:tr h="725814">
                <a:tc>
                  <a:txBody>
                    <a:bodyPr/>
                    <a:lstStyle/>
                    <a:p>
                      <a:r>
                        <a:rPr lang="en-US" sz="1100" dirty="0">
                          <a:latin typeface="Calibri" panose="020F0502020204030204" pitchFamily="34" charset="0"/>
                          <a:cs typeface="Calibri" panose="020F0502020204030204" pitchFamily="34" charset="0"/>
                        </a:rPr>
                        <a:t>Tier 1 – Freshmen/ Humanities/Math/</a:t>
                      </a:r>
                    </a:p>
                    <a:p>
                      <a:r>
                        <a:rPr lang="en-US" sz="1100" dirty="0">
                          <a:latin typeface="Calibri" panose="020F0502020204030204" pitchFamily="34" charset="0"/>
                          <a:cs typeface="Calibri" panose="020F0502020204030204" pitchFamily="34" charset="0"/>
                        </a:rPr>
                        <a:t>Education/Psychology</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$14,300</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$953</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$1,192</a:t>
                      </a:r>
                    </a:p>
                  </a:txBody>
                  <a:tcPr marL="68580" marR="68580" marT="34290" marB="34290" anchor="ctr"/>
                </a:tc>
                <a:extLst>
                  <a:ext uri="{0D108BD9-81ED-4DB2-BD59-A6C34878D82A}">
                    <a16:rowId xmlns:a16="http://schemas.microsoft.com/office/drawing/2014/main" val="3940200846"/>
                  </a:ext>
                </a:extLst>
              </a:tr>
              <a:tr h="673808">
                <a:tc>
                  <a:txBody>
                    <a:bodyPr/>
                    <a:lstStyle/>
                    <a:p>
                      <a:r>
                        <a:rPr lang="en-US" sz="1100" dirty="0">
                          <a:latin typeface="Calibri" panose="020F0502020204030204" pitchFamily="34" charset="0"/>
                          <a:cs typeface="Calibri" panose="020F0502020204030204" pitchFamily="34" charset="0"/>
                        </a:rPr>
                        <a:t>Tier 2 – </a:t>
                      </a:r>
                    </a:p>
                    <a:p>
                      <a:r>
                        <a:rPr lang="en-US" sz="1100" dirty="0">
                          <a:latin typeface="Calibri" panose="020F0502020204030204" pitchFamily="34" charset="0"/>
                          <a:cs typeface="Calibri" panose="020F0502020204030204" pitchFamily="34" charset="0"/>
                        </a:rPr>
                        <a:t>Laboratory Sciences/</a:t>
                      </a:r>
                    </a:p>
                    <a:p>
                      <a:r>
                        <a:rPr lang="en-US" sz="1100" dirty="0">
                          <a:latin typeface="Calibri" panose="020F0502020204030204" pitchFamily="34" charset="0"/>
                          <a:cs typeface="Calibri" panose="020F0502020204030204" pitchFamily="34" charset="0"/>
                        </a:rPr>
                        <a:t>Business/IST/Econ/Engr Mgmt</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$15,300</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$1,020</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$1,275</a:t>
                      </a:r>
                    </a:p>
                  </a:txBody>
                  <a:tcPr marL="68580" marR="68580" marT="34290" marB="34290" anchor="ctr"/>
                </a:tc>
                <a:extLst>
                  <a:ext uri="{0D108BD9-81ED-4DB2-BD59-A6C34878D82A}">
                    <a16:rowId xmlns:a16="http://schemas.microsoft.com/office/drawing/2014/main" val="2915838710"/>
                  </a:ext>
                </a:extLst>
              </a:tr>
              <a:tr h="582164">
                <a:tc>
                  <a:txBody>
                    <a:bodyPr/>
                    <a:lstStyle/>
                    <a:p>
                      <a:pPr algn="l"/>
                      <a:r>
                        <a:rPr lang="en-US" sz="1100" dirty="0">
                          <a:latin typeface="Calibri" panose="020F0502020204030204" pitchFamily="34" charset="0"/>
                          <a:cs typeface="Calibri" panose="020F0502020204030204" pitchFamily="34" charset="0"/>
                        </a:rPr>
                        <a:t>Tier 3 – Engineering &amp; Computing</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$16,200</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$1,080</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$1,350</a:t>
                      </a:r>
                    </a:p>
                  </a:txBody>
                  <a:tcPr marL="68580" marR="68580" marT="34290" marB="34290" anchor="ctr"/>
                </a:tc>
                <a:extLst>
                  <a:ext uri="{0D108BD9-81ED-4DB2-BD59-A6C34878D82A}">
                    <a16:rowId xmlns:a16="http://schemas.microsoft.com/office/drawing/2014/main" val="851284857"/>
                  </a:ext>
                </a:extLst>
              </a:tr>
            </a:tbl>
          </a:graphicData>
        </a:graphic>
      </p:graphicFrame>
      <p:sp>
        <p:nvSpPr>
          <p:cNvPr id="5" name="TextBox 4">
            <a:extLst>
              <a:ext uri="{FF2B5EF4-FFF2-40B4-BE49-F238E27FC236}">
                <a16:creationId xmlns:a16="http://schemas.microsoft.com/office/drawing/2014/main" id="{CBC827F2-92B8-4E98-A5B6-48C8BBC91D67}"/>
              </a:ext>
            </a:extLst>
          </p:cNvPr>
          <p:cNvSpPr txBox="1"/>
          <p:nvPr/>
        </p:nvSpPr>
        <p:spPr>
          <a:xfrm>
            <a:off x="633144" y="1769808"/>
            <a:ext cx="7469955" cy="400110"/>
          </a:xfrm>
          <a:prstGeom prst="rect">
            <a:avLst/>
          </a:prstGeom>
          <a:noFill/>
        </p:spPr>
        <p:txBody>
          <a:bodyPr wrap="square" rtlCol="0">
            <a:spAutoFit/>
          </a:bodyPr>
          <a:lstStyle/>
          <a:p>
            <a:pPr defTabSz="685800"/>
            <a:r>
              <a:rPr lang="en-US" sz="2000" b="1" dirty="0">
                <a:solidFill>
                  <a:srgbClr val="007933"/>
                </a:solidFill>
                <a:latin typeface="Calibri" panose="020F0502020204030204" pitchFamily="34" charset="0"/>
                <a:cs typeface="Calibri" panose="020F0502020204030204" pitchFamily="34" charset="0"/>
              </a:rPr>
              <a:t>Undergraduate Non-Resident Rates</a:t>
            </a:r>
          </a:p>
        </p:txBody>
      </p:sp>
    </p:spTree>
    <p:extLst>
      <p:ext uri="{BB962C8B-B14F-4D97-AF65-F5344CB8AC3E}">
        <p14:creationId xmlns:p14="http://schemas.microsoft.com/office/powerpoint/2010/main" val="410274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7452" y="2248371"/>
            <a:ext cx="8700117" cy="3557587"/>
          </a:xfrm>
        </p:spPr>
        <p:txBody>
          <a:bodyPr/>
          <a:lstStyle/>
          <a:p>
            <a:pPr marL="171450" lvl="0" indent="-171450" defTabSz="685800">
              <a:lnSpc>
                <a:spcPct val="90000"/>
              </a:lnSpc>
              <a:spcBef>
                <a:spcPts val="750"/>
              </a:spcBef>
              <a:buFont typeface="Arial" panose="020B0604020202020204" pitchFamily="34" charset="0"/>
              <a:buChar char="•"/>
            </a:pPr>
            <a:r>
              <a:rPr lang="en-US" sz="2200" dirty="0">
                <a:solidFill>
                  <a:prstClr val="black"/>
                </a:solidFill>
                <a:latin typeface="Orgon Slab" panose="02000503000000020004" pitchFamily="50" charset="0"/>
                <a:cs typeface="+mn-cs"/>
              </a:rPr>
              <a:t>The same rules apply over virtual meetings as over in-person meetings</a:t>
            </a:r>
          </a:p>
          <a:p>
            <a:pPr marL="171450" lvl="0" indent="-171450" defTabSz="685800">
              <a:lnSpc>
                <a:spcPct val="90000"/>
              </a:lnSpc>
              <a:spcBef>
                <a:spcPts val="750"/>
              </a:spcBef>
              <a:buFont typeface="Arial" panose="020B0604020202020204" pitchFamily="34" charset="0"/>
              <a:buChar char="•"/>
            </a:pPr>
            <a:r>
              <a:rPr lang="en-US" sz="2200" dirty="0">
                <a:solidFill>
                  <a:prstClr val="black"/>
                </a:solidFill>
                <a:latin typeface="Orgon Slab" panose="02000503000000020004" pitchFamily="50" charset="0"/>
                <a:cs typeface="+mn-cs"/>
              </a:rPr>
              <a:t>Only Senators may debate motions</a:t>
            </a:r>
          </a:p>
          <a:p>
            <a:pPr marL="171450" lvl="0" indent="-171450" defTabSz="685800">
              <a:lnSpc>
                <a:spcPct val="90000"/>
              </a:lnSpc>
              <a:spcBef>
                <a:spcPts val="750"/>
              </a:spcBef>
              <a:buFont typeface="Arial" panose="020B0604020202020204" pitchFamily="34" charset="0"/>
              <a:buChar char="•"/>
            </a:pPr>
            <a:r>
              <a:rPr lang="en-US" sz="2200" dirty="0">
                <a:solidFill>
                  <a:prstClr val="black"/>
                </a:solidFill>
                <a:latin typeface="Orgon Slab" panose="02000503000000020004" pitchFamily="50" charset="0"/>
                <a:cs typeface="+mn-cs"/>
              </a:rPr>
              <a:t>Only Senators can vote</a:t>
            </a:r>
          </a:p>
          <a:p>
            <a:pPr marL="171450" lvl="0" indent="-171450" defTabSz="685800">
              <a:lnSpc>
                <a:spcPct val="90000"/>
              </a:lnSpc>
              <a:spcBef>
                <a:spcPts val="750"/>
              </a:spcBef>
              <a:buFont typeface="Arial" panose="020B0604020202020204" pitchFamily="34" charset="0"/>
              <a:buChar char="•"/>
            </a:pPr>
            <a:r>
              <a:rPr lang="en-US" sz="2200" dirty="0">
                <a:solidFill>
                  <a:prstClr val="black"/>
                </a:solidFill>
                <a:latin typeface="Orgon Slab" panose="02000503000000020004" pitchFamily="50" charset="0"/>
                <a:cs typeface="+mn-cs"/>
              </a:rPr>
              <a:t>If you are not a Senator, or a proxy, you cannot vote or debate </a:t>
            </a:r>
          </a:p>
          <a:p>
            <a:pPr marL="171450" lvl="0" indent="-171450" defTabSz="685800">
              <a:lnSpc>
                <a:spcPct val="90000"/>
              </a:lnSpc>
              <a:spcBef>
                <a:spcPts val="750"/>
              </a:spcBef>
              <a:buFont typeface="Arial" panose="020B0604020202020204" pitchFamily="34" charset="0"/>
              <a:buChar char="•"/>
            </a:pPr>
            <a:r>
              <a:rPr lang="en-US" sz="2200" dirty="0">
                <a:solidFill>
                  <a:prstClr val="black"/>
                </a:solidFill>
                <a:latin typeface="Orgon Slab" panose="02000503000000020004" pitchFamily="50" charset="0"/>
                <a:cs typeface="+mn-cs"/>
              </a:rPr>
              <a:t>Do not speak over someone, or out of order</a:t>
            </a:r>
          </a:p>
          <a:p>
            <a:pPr marL="514350" lvl="1" indent="-171450" defTabSz="685800">
              <a:lnSpc>
                <a:spcPct val="90000"/>
              </a:lnSpc>
              <a:spcBef>
                <a:spcPts val="375"/>
              </a:spcBef>
              <a:buFont typeface="Arial" panose="020B0604020202020204" pitchFamily="34" charset="0"/>
              <a:buChar char="•"/>
            </a:pPr>
            <a:r>
              <a:rPr lang="en-US" sz="2200" dirty="0">
                <a:solidFill>
                  <a:prstClr val="black"/>
                </a:solidFill>
                <a:latin typeface="Orgon Slab" panose="02000503000000020004" pitchFamily="50" charset="0"/>
                <a:cs typeface="+mn-cs"/>
              </a:rPr>
              <a:t>Raise your hand within the Zoom app</a:t>
            </a:r>
          </a:p>
          <a:p>
            <a:pPr marL="514350" lvl="1" indent="-171450" defTabSz="685800">
              <a:lnSpc>
                <a:spcPct val="90000"/>
              </a:lnSpc>
              <a:spcBef>
                <a:spcPts val="375"/>
              </a:spcBef>
              <a:buFont typeface="Arial" panose="020B0604020202020204" pitchFamily="34" charset="0"/>
              <a:buChar char="•"/>
            </a:pPr>
            <a:r>
              <a:rPr lang="en-US" sz="2200" dirty="0">
                <a:solidFill>
                  <a:prstClr val="black"/>
                </a:solidFill>
                <a:latin typeface="Orgon Slab" panose="02000503000000020004" pitchFamily="50" charset="0"/>
                <a:cs typeface="+mn-cs"/>
              </a:rPr>
              <a:t>The President will call on you and then you will have the floor</a:t>
            </a:r>
          </a:p>
          <a:p>
            <a:pPr marL="171450" lvl="0" indent="-171450" defTabSz="685800">
              <a:lnSpc>
                <a:spcPct val="90000"/>
              </a:lnSpc>
              <a:spcBef>
                <a:spcPts val="750"/>
              </a:spcBef>
              <a:buFont typeface="Arial" panose="020B0604020202020204" pitchFamily="34" charset="0"/>
              <a:buChar char="•"/>
            </a:pPr>
            <a:r>
              <a:rPr lang="en-US" sz="2200" dirty="0">
                <a:solidFill>
                  <a:prstClr val="black"/>
                </a:solidFill>
                <a:latin typeface="Orgon Slab" panose="02000503000000020004" pitchFamily="50" charset="0"/>
                <a:cs typeface="+mn-cs"/>
              </a:rPr>
              <a:t>Unless you have been recognized (been told you have the floor), you may not speak</a:t>
            </a:r>
          </a:p>
          <a:p>
            <a:pPr marL="171450" lvl="0" indent="-171450" defTabSz="685800">
              <a:lnSpc>
                <a:spcPct val="90000"/>
              </a:lnSpc>
              <a:spcBef>
                <a:spcPts val="750"/>
              </a:spcBef>
              <a:buFont typeface="Arial" panose="020B0604020202020204" pitchFamily="34" charset="0"/>
              <a:buChar char="•"/>
            </a:pPr>
            <a:r>
              <a:rPr lang="en-US" sz="2200" dirty="0">
                <a:solidFill>
                  <a:prstClr val="black"/>
                </a:solidFill>
                <a:latin typeface="Orgon Slab" panose="02000503000000020004" pitchFamily="50" charset="0"/>
                <a:cs typeface="+mn-cs"/>
              </a:rPr>
              <a:t>Per Robert’s Rules, each Senator is entitled to only speak twice on each motion.</a:t>
            </a:r>
          </a:p>
          <a:p>
            <a:pPr marL="6350" lvl="0" indent="-6350" defTabSz="685800">
              <a:buNone/>
            </a:pP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473443" y="1529998"/>
            <a:ext cx="8184662" cy="585208"/>
          </a:xfrm>
        </p:spPr>
        <p:txBody>
          <a:bodyPr>
            <a:noAutofit/>
          </a:bodyPr>
          <a:lstStyle/>
          <a:p>
            <a:r>
              <a:rPr lang="en-US" sz="3600" dirty="0"/>
              <a:t>Meeting procedure</a:t>
            </a:r>
            <a:endParaRPr lang="en-US" sz="3600" dirty="0">
              <a:latin typeface="Orgon Slab" panose="02000503000000020004" pitchFamily="50" charset="0"/>
            </a:endParaRPr>
          </a:p>
        </p:txBody>
      </p:sp>
    </p:spTree>
    <p:extLst>
      <p:ext uri="{BB962C8B-B14F-4D97-AF65-F5344CB8AC3E}">
        <p14:creationId xmlns:p14="http://schemas.microsoft.com/office/powerpoint/2010/main" val="1727165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6098-890D-4002-A9A2-54AEFD15C80C}"/>
              </a:ext>
            </a:extLst>
          </p:cNvPr>
          <p:cNvSpPr>
            <a:spLocks noGrp="1"/>
          </p:cNvSpPr>
          <p:nvPr>
            <p:ph type="title"/>
          </p:nvPr>
        </p:nvSpPr>
        <p:spPr/>
        <p:txBody>
          <a:bodyPr>
            <a:normAutofit/>
          </a:bodyPr>
          <a:lstStyle/>
          <a:p>
            <a:r>
              <a:rPr lang="en-US" sz="2000" dirty="0">
                <a:latin typeface="Calibri" panose="020F0502020204030204" pitchFamily="34" charset="0"/>
                <a:cs typeface="Calibri" panose="020F0502020204030204" pitchFamily="34" charset="0"/>
              </a:rPr>
              <a:t>Graduate Tuition – Fall 2023</a:t>
            </a:r>
          </a:p>
        </p:txBody>
      </p:sp>
      <p:sp>
        <p:nvSpPr>
          <p:cNvPr id="3" name="Content Placeholder 2">
            <a:extLst>
              <a:ext uri="{FF2B5EF4-FFF2-40B4-BE49-F238E27FC236}">
                <a16:creationId xmlns:a16="http://schemas.microsoft.com/office/drawing/2014/main" id="{496D5919-430D-4AF8-98E1-33184DEC2679}"/>
              </a:ext>
            </a:extLst>
          </p:cNvPr>
          <p:cNvSpPr>
            <a:spLocks noGrp="1"/>
          </p:cNvSpPr>
          <p:nvPr>
            <p:ph idx="1"/>
          </p:nvPr>
        </p:nvSpPr>
        <p:spPr>
          <a:xfrm>
            <a:off x="628650" y="1701731"/>
            <a:ext cx="7886700" cy="3332228"/>
          </a:xfrm>
        </p:spPr>
        <p:txBody>
          <a:bodyPr>
            <a:normAutofit/>
          </a:bodyPr>
          <a:lstStyle/>
          <a:p>
            <a:pPr marL="7937" lvl="1" indent="0">
              <a:buClr>
                <a:schemeClr val="accent1"/>
              </a:buClr>
              <a:buNone/>
            </a:pPr>
            <a:r>
              <a:rPr lang="en-US" b="1" dirty="0">
                <a:latin typeface="Calibri" panose="020F0502020204030204" pitchFamily="34" charset="0"/>
                <a:cs typeface="Calibri" panose="020F0502020204030204" pitchFamily="34" charset="0"/>
              </a:rPr>
              <a:t>Program tiers will align with current course fees</a:t>
            </a:r>
          </a:p>
          <a:p>
            <a:pPr lvl="1">
              <a:buClr>
                <a:schemeClr val="accent1"/>
              </a:buClr>
              <a:buFont typeface="Arial" panose="020B0604020202020204" pitchFamily="34" charset="0"/>
              <a:buChar char="•"/>
            </a:pPr>
            <a:endParaRPr lang="en-US" sz="2100" b="1" dirty="0"/>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F1EAFAA1-8E5B-4A0B-82F2-EDAE5B1AB575}"/>
              </a:ext>
            </a:extLst>
          </p:cNvPr>
          <p:cNvPicPr>
            <a:picLocks noChangeAspect="1"/>
          </p:cNvPicPr>
          <p:nvPr/>
        </p:nvPicPr>
        <p:blipFill>
          <a:blip r:embed="rId3"/>
          <a:stretch>
            <a:fillRect/>
          </a:stretch>
        </p:blipFill>
        <p:spPr>
          <a:xfrm>
            <a:off x="736601" y="2226724"/>
            <a:ext cx="6781800" cy="2878993"/>
          </a:xfrm>
          <a:prstGeom prst="rect">
            <a:avLst/>
          </a:prstGeom>
        </p:spPr>
      </p:pic>
    </p:spTree>
    <p:extLst>
      <p:ext uri="{BB962C8B-B14F-4D97-AF65-F5344CB8AC3E}">
        <p14:creationId xmlns:p14="http://schemas.microsoft.com/office/powerpoint/2010/main" val="168865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D438C56A-9394-43E2-8157-77374AC8E9E9}"/>
              </a:ext>
            </a:extLst>
          </p:cNvPr>
          <p:cNvSpPr>
            <a:spLocks noGrp="1"/>
          </p:cNvSpPr>
          <p:nvPr>
            <p:ph type="title"/>
          </p:nvPr>
        </p:nvSpPr>
        <p:spPr>
          <a:xfrm>
            <a:off x="400424" y="1033802"/>
            <a:ext cx="7752977" cy="718048"/>
          </a:xfrm>
        </p:spPr>
        <p:txBody>
          <a:bodyPr>
            <a:noAutofit/>
          </a:bodyPr>
          <a:lstStyle/>
          <a:p>
            <a:r>
              <a:rPr lang="en-US" sz="2000" dirty="0">
                <a:latin typeface="Calibri" panose="020F0502020204030204" pitchFamily="34" charset="0"/>
                <a:cs typeface="Calibri" panose="020F0502020204030204" pitchFamily="34" charset="0"/>
              </a:rPr>
              <a:t>Our summer camps will return to in-person and full capacity camps for students in grades 5-12</a:t>
            </a:r>
          </a:p>
        </p:txBody>
      </p:sp>
      <p:sp>
        <p:nvSpPr>
          <p:cNvPr id="30" name="Content Placeholder 2">
            <a:extLst>
              <a:ext uri="{FF2B5EF4-FFF2-40B4-BE49-F238E27FC236}">
                <a16:creationId xmlns:a16="http://schemas.microsoft.com/office/drawing/2014/main" id="{3B2F089A-D1F8-47F5-8865-901A2604A87B}"/>
              </a:ext>
            </a:extLst>
          </p:cNvPr>
          <p:cNvSpPr>
            <a:spLocks noGrp="1"/>
          </p:cNvSpPr>
          <p:nvPr>
            <p:ph sz="half" idx="1"/>
          </p:nvPr>
        </p:nvSpPr>
        <p:spPr>
          <a:xfrm>
            <a:off x="475690" y="1722040"/>
            <a:ext cx="5417111" cy="2763441"/>
          </a:xfrm>
        </p:spPr>
        <p:txBody>
          <a:bodyPr>
            <a:noAutofit/>
          </a:bodyPr>
          <a:lstStyle/>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Aerospace</a:t>
            </a:r>
          </a:p>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Art of Science</a:t>
            </a:r>
          </a:p>
          <a:p>
            <a:pPr marL="342900" indent="-342900">
              <a:spcBef>
                <a:spcPts val="600"/>
              </a:spcBef>
              <a:buFont typeface="Arial" panose="020B0604020202020204" pitchFamily="34" charset="0"/>
              <a:buChar char="•"/>
            </a:pPr>
            <a:r>
              <a:rPr lang="en-US" sz="1600" b="0" dirty="0" err="1">
                <a:latin typeface="Calibri" panose="020F0502020204030204" pitchFamily="34" charset="0"/>
                <a:cs typeface="Calibri" panose="020F0502020204030204" pitchFamily="34" charset="0"/>
              </a:rPr>
              <a:t>CyberMiner</a:t>
            </a:r>
            <a:endParaRPr lang="en-US" sz="1600" b="0"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Exploring Materials in Your World</a:t>
            </a:r>
          </a:p>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Explosives</a:t>
            </a:r>
          </a:p>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Formula SAE Electric Car</a:t>
            </a:r>
          </a:p>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Jackling Introduction to Engineering</a:t>
            </a:r>
          </a:p>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Nuclear Engineering</a:t>
            </a:r>
          </a:p>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Robotics</a:t>
            </a:r>
          </a:p>
          <a:p>
            <a:pPr marL="342900" indent="-342900">
              <a:spcBef>
                <a:spcPts val="600"/>
              </a:spcBef>
              <a:buFont typeface="Arial" panose="020B0604020202020204" pitchFamily="34" charset="0"/>
              <a:buChar char="•"/>
            </a:pPr>
            <a:r>
              <a:rPr lang="en-US" sz="1600" b="0" dirty="0">
                <a:latin typeface="Calibri" panose="020F0502020204030204" pitchFamily="34" charset="0"/>
                <a:cs typeface="Calibri" panose="020F0502020204030204" pitchFamily="34" charset="0"/>
              </a:rPr>
              <a:t>Space – The Final Frontier</a:t>
            </a:r>
          </a:p>
          <a:p>
            <a:endParaRPr lang="en-US"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15081D6C-BF83-4A3D-A2B8-965734CBA97C}"/>
              </a:ext>
            </a:extLst>
          </p:cNvPr>
          <p:cNvSpPr txBox="1">
            <a:spLocks/>
          </p:cNvSpPr>
          <p:nvPr/>
        </p:nvSpPr>
        <p:spPr>
          <a:xfrm>
            <a:off x="628651" y="1131094"/>
            <a:ext cx="7886700" cy="71804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i="0" kern="1200" baseline="0">
                <a:solidFill>
                  <a:schemeClr val="accent1"/>
                </a:solidFill>
                <a:latin typeface="Cambria" panose="02040503050406030204" pitchFamily="18" charset="0"/>
                <a:ea typeface="+mj-ea"/>
                <a:cs typeface="+mj-cs"/>
              </a:defRPr>
            </a:lvl1pPr>
          </a:lstStyle>
          <a:p>
            <a:endParaRPr lang="en-US" dirty="0">
              <a:solidFill>
                <a:srgbClr val="007933"/>
              </a:solidFill>
              <a:latin typeface="Calibri" panose="020F0502020204030204" pitchFamily="34" charset="0"/>
              <a:cs typeface="Calibri" panose="020F0502020204030204" pitchFamily="34" charset="0"/>
            </a:endParaRPr>
          </a:p>
        </p:txBody>
      </p:sp>
      <p:pic>
        <p:nvPicPr>
          <p:cNvPr id="4" name="Picture 3" descr="A group of people posing for the camera&#10;&#10;Description automatically generated with medium confidence">
            <a:extLst>
              <a:ext uri="{FF2B5EF4-FFF2-40B4-BE49-F238E27FC236}">
                <a16:creationId xmlns:a16="http://schemas.microsoft.com/office/drawing/2014/main" id="{BF1C6D9A-F6FB-4408-A081-63452386248A}"/>
              </a:ext>
            </a:extLst>
          </p:cNvPr>
          <p:cNvPicPr>
            <a:picLocks noChangeAspect="1"/>
          </p:cNvPicPr>
          <p:nvPr/>
        </p:nvPicPr>
        <p:blipFill>
          <a:blip r:embed="rId3"/>
          <a:stretch>
            <a:fillRect/>
          </a:stretch>
        </p:blipFill>
        <p:spPr>
          <a:xfrm>
            <a:off x="4138119" y="1751850"/>
            <a:ext cx="4704654" cy="3135670"/>
          </a:xfrm>
          <a:prstGeom prst="rect">
            <a:avLst/>
          </a:prstGeom>
        </p:spPr>
      </p:pic>
    </p:spTree>
    <p:extLst>
      <p:ext uri="{BB962C8B-B14F-4D97-AF65-F5344CB8AC3E}">
        <p14:creationId xmlns:p14="http://schemas.microsoft.com/office/powerpoint/2010/main" val="1951412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C61F-D3E7-47EF-84D9-0F6546E43D7B}"/>
              </a:ext>
            </a:extLst>
          </p:cNvPr>
          <p:cNvSpPr>
            <a:spLocks noGrp="1"/>
          </p:cNvSpPr>
          <p:nvPr>
            <p:ph type="title"/>
          </p:nvPr>
        </p:nvSpPr>
        <p:spPr>
          <a:xfrm>
            <a:off x="623888" y="2139555"/>
            <a:ext cx="7886700" cy="718048"/>
          </a:xfrm>
        </p:spPr>
        <p:txBody>
          <a:bodyPr>
            <a:normAutofit fontScale="90000"/>
          </a:bodyPr>
          <a:lstStyle/>
          <a:p>
            <a:pPr algn="ctr"/>
            <a:r>
              <a:rPr lang="en-US" sz="2400" dirty="0">
                <a:latin typeface="Calibri" panose="020F0502020204030204" pitchFamily="34" charset="0"/>
                <a:cs typeface="Calibri" panose="020F0502020204030204" pitchFamily="34" charset="0"/>
              </a:rPr>
              <a:t>Thank you!</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Questions?</a:t>
            </a:r>
          </a:p>
        </p:txBody>
      </p:sp>
      <p:sp>
        <p:nvSpPr>
          <p:cNvPr id="5" name="Title 1">
            <a:extLst>
              <a:ext uri="{FF2B5EF4-FFF2-40B4-BE49-F238E27FC236}">
                <a16:creationId xmlns:a16="http://schemas.microsoft.com/office/drawing/2014/main" id="{15081D6C-BF83-4A3D-A2B8-965734CBA97C}"/>
              </a:ext>
            </a:extLst>
          </p:cNvPr>
          <p:cNvSpPr txBox="1">
            <a:spLocks/>
          </p:cNvSpPr>
          <p:nvPr/>
        </p:nvSpPr>
        <p:spPr>
          <a:xfrm>
            <a:off x="628651" y="1131094"/>
            <a:ext cx="7886700" cy="71804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i="0" kern="1200" baseline="0">
                <a:solidFill>
                  <a:schemeClr val="accent1"/>
                </a:solidFill>
                <a:latin typeface="Cambria" panose="02040503050406030204" pitchFamily="18" charset="0"/>
                <a:ea typeface="+mj-ea"/>
                <a:cs typeface="+mj-cs"/>
              </a:defRPr>
            </a:lvl1pPr>
          </a:lstStyle>
          <a:p>
            <a:endParaRPr lang="en-US" dirty="0">
              <a:solidFill>
                <a:srgbClr val="00793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1836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IV. 	Administrative Reports</a:t>
            </a:r>
          </a:p>
          <a:p>
            <a:pPr marL="0" indent="0" defTabSz="685800">
              <a:buNone/>
            </a:pPr>
            <a:r>
              <a:rPr lang="en-US" sz="3600" dirty="0"/>
              <a:t>	</a:t>
            </a:r>
            <a:r>
              <a:rPr lang="en-US" sz="3600" dirty="0">
                <a:solidFill>
                  <a:srgbClr val="003B49"/>
                </a:solidFill>
                <a:latin typeface="Orgon Slab" panose="02000503000000020004" pitchFamily="50" charset="0"/>
              </a:rPr>
              <a:t>B.	Provost’s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C. Potts</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047559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D438C56A-9394-43E2-8157-77374AC8E9E9}"/>
              </a:ext>
            </a:extLst>
          </p:cNvPr>
          <p:cNvSpPr>
            <a:spLocks noGrp="1"/>
          </p:cNvSpPr>
          <p:nvPr>
            <p:ph type="title"/>
          </p:nvPr>
        </p:nvSpPr>
        <p:spPr>
          <a:xfrm>
            <a:off x="628650" y="1131094"/>
            <a:ext cx="7886700" cy="718048"/>
          </a:xfrm>
        </p:spPr>
        <p:txBody>
          <a:bodyPr>
            <a:normAutofit/>
          </a:bodyPr>
          <a:lstStyle/>
          <a:p>
            <a:r>
              <a:rPr lang="en-US" sz="3200" dirty="0"/>
              <a:t>Notable Faculty Achievements</a:t>
            </a:r>
          </a:p>
        </p:txBody>
      </p:sp>
      <p:sp>
        <p:nvSpPr>
          <p:cNvPr id="30" name="Content Placeholder 2">
            <a:extLst>
              <a:ext uri="{FF2B5EF4-FFF2-40B4-BE49-F238E27FC236}">
                <a16:creationId xmlns:a16="http://schemas.microsoft.com/office/drawing/2014/main" id="{3B2F089A-D1F8-47F5-8865-901A2604A87B}"/>
              </a:ext>
            </a:extLst>
          </p:cNvPr>
          <p:cNvSpPr>
            <a:spLocks noGrp="1"/>
          </p:cNvSpPr>
          <p:nvPr>
            <p:ph sz="half" idx="1"/>
          </p:nvPr>
        </p:nvSpPr>
        <p:spPr>
          <a:xfrm>
            <a:off x="628650" y="2105077"/>
            <a:ext cx="8172450" cy="2763441"/>
          </a:xfrm>
        </p:spPr>
        <p:txBody>
          <a:bodyPr>
            <a:normAutofit fontScale="55000" lnSpcReduction="20000"/>
          </a:bodyPr>
          <a:lstStyle/>
          <a:p>
            <a:pPr>
              <a:lnSpc>
                <a:spcPct val="107000"/>
              </a:lnSpc>
              <a:spcBef>
                <a:spcPts val="0"/>
              </a:spcBef>
              <a:spcAft>
                <a:spcPts val="800"/>
              </a:spcAft>
            </a:pPr>
            <a:r>
              <a:rPr lang="en-US" sz="2600" dirty="0">
                <a:solidFill>
                  <a:schemeClr val="tx1"/>
                </a:solidFill>
                <a:latin typeface="Orgon Slab" panose="02000503000000020004" pitchFamily="50" charset="0"/>
                <a:ea typeface="Calibri" panose="020F0502020204030204" pitchFamily="34" charset="0"/>
                <a:cs typeface="Times New Roman" panose="02020603050405020304" pitchFamily="18" charset="0"/>
              </a:rPr>
              <a:t>Dr. Leslie Gertsch, </a:t>
            </a:r>
            <a:r>
              <a:rPr lang="en-US" sz="2600" b="0" dirty="0">
                <a:solidFill>
                  <a:srgbClr val="050505"/>
                </a:solidFill>
                <a:latin typeface="Orgon Slab" panose="02000503000000020004" pitchFamily="50" charset="0"/>
                <a:ea typeface="Times New Roman" panose="02020603050405020304" pitchFamily="18" charset="0"/>
                <a:cs typeface="Segoe UI Historic" panose="020B0502040204020203" pitchFamily="34" charset="0"/>
              </a:rPr>
              <a:t>associate professor of geological engineering, will lead a team </a:t>
            </a:r>
            <a:r>
              <a:rPr lang="en-US" sz="2600" b="0" dirty="0">
                <a:solidFill>
                  <a:srgbClr val="050505"/>
                </a:solidFill>
                <a:latin typeface="Orgon Slab" panose="02000503000000020004" pitchFamily="50" charset="0"/>
                <a:cs typeface="Segoe UI Historic" panose="020B0502040204020203" pitchFamily="34" charset="0"/>
              </a:rPr>
              <a:t>in a NASA research project to extract minerals from lunar soil for manufacturing. Missouri S&amp;T is one of three universities chosen for different aspects of the project to make it possible for people to live on the Moon.</a:t>
            </a:r>
            <a:br>
              <a:rPr lang="en-US" sz="2600" b="0" dirty="0">
                <a:solidFill>
                  <a:srgbClr val="050505"/>
                </a:solidFill>
                <a:latin typeface="Orgon Slab" panose="02000503000000020004" pitchFamily="50" charset="0"/>
                <a:cs typeface="Segoe UI Historic" panose="020B0502040204020203" pitchFamily="34" charset="0"/>
              </a:rPr>
            </a:br>
            <a:br>
              <a:rPr lang="en-US" sz="2600" b="0" dirty="0">
                <a:solidFill>
                  <a:srgbClr val="050505"/>
                </a:solidFill>
                <a:latin typeface="Orgon Slab" panose="02000503000000020004" pitchFamily="50" charset="0"/>
                <a:ea typeface="Times New Roman" panose="02020603050405020304" pitchFamily="18" charset="0"/>
                <a:cs typeface="Segoe UI Historic" panose="020B0502040204020203" pitchFamily="34" charset="0"/>
              </a:rPr>
            </a:br>
            <a:r>
              <a:rPr lang="en-US" sz="2600" dirty="0">
                <a:solidFill>
                  <a:srgbClr val="050505"/>
                </a:solidFill>
                <a:latin typeface="Orgon Slab" panose="02000503000000020004" pitchFamily="50" charset="0"/>
                <a:cs typeface="Segoe UI Historic" panose="020B0502040204020203" pitchFamily="34" charset="0"/>
              </a:rPr>
              <a:t>Dr. Anthony Convertine</a:t>
            </a:r>
            <a:r>
              <a:rPr lang="en-US" sz="2600" b="0" dirty="0">
                <a:solidFill>
                  <a:srgbClr val="050505"/>
                </a:solidFill>
                <a:latin typeface="Orgon Slab" panose="02000503000000020004" pitchFamily="50" charset="0"/>
                <a:cs typeface="Segoe UI Historic" panose="020B0502040204020203" pitchFamily="34" charset="0"/>
              </a:rPr>
              <a:t>, the Roberta and G. Robert Couch Assistant Professor of Materials Science and Engineering, has been elected to the National Academy of Inventors (NAI) 2022 class of senior members in recognition of his work in biomedicine and biomaterials.</a:t>
            </a:r>
          </a:p>
          <a:p>
            <a:pPr>
              <a:lnSpc>
                <a:spcPct val="107000"/>
              </a:lnSpc>
              <a:spcBef>
                <a:spcPts val="0"/>
              </a:spcBef>
              <a:spcAft>
                <a:spcPts val="800"/>
              </a:spcAft>
            </a:pPr>
            <a:endParaRPr lang="en-US" sz="2600" b="0" dirty="0">
              <a:solidFill>
                <a:srgbClr val="050505"/>
              </a:solidFill>
              <a:latin typeface="Orgon Slab" panose="02000503000000020004" pitchFamily="50" charset="0"/>
              <a:cs typeface="Segoe UI Historic" panose="020B0502040204020203" pitchFamily="34" charset="0"/>
            </a:endParaRPr>
          </a:p>
          <a:p>
            <a:pPr>
              <a:lnSpc>
                <a:spcPct val="107000"/>
              </a:lnSpc>
              <a:spcBef>
                <a:spcPts val="0"/>
              </a:spcBef>
              <a:spcAft>
                <a:spcPts val="800"/>
              </a:spcAft>
            </a:pPr>
            <a:r>
              <a:rPr lang="en-US" sz="2600" b="0" dirty="0">
                <a:solidFill>
                  <a:srgbClr val="050505"/>
                </a:solidFill>
                <a:latin typeface="Orgon Slab" panose="02000503000000020004" pitchFamily="50" charset="0"/>
                <a:cs typeface="Segoe UI Historic" panose="020B0502040204020203" pitchFamily="34" charset="0"/>
              </a:rPr>
              <a:t>2019, 2020, 2021 Fourteen </a:t>
            </a:r>
            <a:r>
              <a:rPr lang="en-US" sz="2600" dirty="0">
                <a:solidFill>
                  <a:srgbClr val="050505"/>
                </a:solidFill>
                <a:latin typeface="Orgon Slab" panose="02000503000000020004" pitchFamily="50" charset="0"/>
                <a:cs typeface="Segoe UI Historic" panose="020B0502040204020203" pitchFamily="34" charset="0"/>
              </a:rPr>
              <a:t>Teaching </a:t>
            </a:r>
            <a:r>
              <a:rPr lang="en-US" sz="2600" dirty="0" err="1">
                <a:solidFill>
                  <a:srgbClr val="050505"/>
                </a:solidFill>
                <a:latin typeface="Orgon Slab" panose="02000503000000020004" pitchFamily="50" charset="0"/>
                <a:cs typeface="Segoe UI Historic" panose="020B0502040204020203" pitchFamily="34" charset="0"/>
              </a:rPr>
              <a:t>eFellows</a:t>
            </a:r>
            <a:r>
              <a:rPr lang="en-US" sz="2600" dirty="0">
                <a:solidFill>
                  <a:srgbClr val="050505"/>
                </a:solidFill>
                <a:latin typeface="Orgon Slab" panose="02000503000000020004" pitchFamily="50" charset="0"/>
                <a:cs typeface="Segoe UI Historic" panose="020B0502040204020203" pitchFamily="34" charset="0"/>
              </a:rPr>
              <a:t> </a:t>
            </a:r>
            <a:r>
              <a:rPr lang="en-US" sz="2600" b="0" dirty="0">
                <a:solidFill>
                  <a:srgbClr val="050505"/>
                </a:solidFill>
                <a:latin typeface="Orgon Slab" panose="02000503000000020004" pitchFamily="50" charset="0"/>
                <a:cs typeface="Segoe UI Historic" panose="020B0502040204020203" pitchFamily="34" charset="0"/>
              </a:rPr>
              <a:t>recognized at Innovation in Teaching and Learning conference last week. </a:t>
            </a:r>
            <a:br>
              <a:rPr lang="en-US" sz="2300" b="0" dirty="0">
                <a:solidFill>
                  <a:srgbClr val="050505"/>
                </a:solidFill>
                <a:latin typeface="Orgon Slab" panose="02000503000000020004" pitchFamily="50" charset="0"/>
                <a:cs typeface="Segoe UI Historic" panose="020B0502040204020203" pitchFamily="34" charset="0"/>
              </a:rPr>
            </a:br>
            <a:endParaRPr lang="en-US" sz="1600" b="0" dirty="0"/>
          </a:p>
        </p:txBody>
      </p:sp>
    </p:spTree>
    <p:extLst>
      <p:ext uri="{BB962C8B-B14F-4D97-AF65-F5344CB8AC3E}">
        <p14:creationId xmlns:p14="http://schemas.microsoft.com/office/powerpoint/2010/main" val="3452239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D438C56A-9394-43E2-8157-77374AC8E9E9}"/>
              </a:ext>
            </a:extLst>
          </p:cNvPr>
          <p:cNvSpPr>
            <a:spLocks noGrp="1"/>
          </p:cNvSpPr>
          <p:nvPr>
            <p:ph type="title"/>
          </p:nvPr>
        </p:nvSpPr>
        <p:spPr>
          <a:xfrm>
            <a:off x="329783" y="1011174"/>
            <a:ext cx="7956862" cy="718048"/>
          </a:xfrm>
        </p:spPr>
        <p:txBody>
          <a:bodyPr>
            <a:noAutofit/>
          </a:bodyPr>
          <a:lstStyle/>
          <a:p>
            <a:r>
              <a:rPr lang="en-US" sz="3500" dirty="0"/>
              <a:t>Notable Student Achievements</a:t>
            </a:r>
          </a:p>
        </p:txBody>
      </p:sp>
      <p:sp>
        <p:nvSpPr>
          <p:cNvPr id="2" name="Content Placeholder 1">
            <a:extLst>
              <a:ext uri="{FF2B5EF4-FFF2-40B4-BE49-F238E27FC236}">
                <a16:creationId xmlns:a16="http://schemas.microsoft.com/office/drawing/2014/main" id="{2E8133E2-600C-4AB5-BB3B-A78DFE88E87F}"/>
              </a:ext>
            </a:extLst>
          </p:cNvPr>
          <p:cNvSpPr>
            <a:spLocks noGrp="1"/>
          </p:cNvSpPr>
          <p:nvPr>
            <p:ph idx="1"/>
          </p:nvPr>
        </p:nvSpPr>
        <p:spPr>
          <a:xfrm>
            <a:off x="232118" y="3429001"/>
            <a:ext cx="8744969" cy="1979147"/>
          </a:xfrm>
        </p:spPr>
        <p:txBody>
          <a:bodyPr>
            <a:normAutofit/>
          </a:bodyPr>
          <a:lstStyle/>
          <a:p>
            <a:pPr marL="319087" lvl="2" indent="0">
              <a:lnSpc>
                <a:spcPts val="2000"/>
              </a:lnSpc>
              <a:buSzPct val="80000"/>
              <a:buNone/>
            </a:pPr>
            <a:r>
              <a:rPr lang="en-US" sz="1600" b="1" dirty="0">
                <a:solidFill>
                  <a:srgbClr val="007933"/>
                </a:solidFill>
                <a:latin typeface="+mn-lt"/>
              </a:rPr>
              <a:t>Army ROTC Stonehenge </a:t>
            </a:r>
            <a:r>
              <a:rPr lang="en-US" sz="1600" b="1" dirty="0" err="1">
                <a:solidFill>
                  <a:srgbClr val="007933"/>
                </a:solidFill>
                <a:latin typeface="+mn-lt"/>
              </a:rPr>
              <a:t>Batallion</a:t>
            </a:r>
            <a:r>
              <a:rPr lang="en-US" sz="1600" dirty="0">
                <a:solidFill>
                  <a:srgbClr val="007933"/>
                </a:solidFill>
                <a:latin typeface="+mn-lt"/>
              </a:rPr>
              <a:t>. Army Ranger Challenger team (rifle marksmanship, land navigation, emergency medical treatment, and counter improvised explosive devices, etc.) placed second in this year’s regional competition; the 10-member team will head to the Sandhurst Military Skills Competition at the U.S. Military Academy at West Point, New York, to compete during the week of April 25-29, 2022.</a:t>
            </a:r>
          </a:p>
          <a:p>
            <a:pPr marL="319087" lvl="2" indent="0">
              <a:lnSpc>
                <a:spcPts val="2000"/>
              </a:lnSpc>
              <a:buNone/>
            </a:pPr>
            <a:endParaRPr lang="en-US" sz="1800" dirty="0">
              <a:ea typeface="Cambria" panose="02040503050406030204" pitchFamily="18" charset="0"/>
            </a:endParaRPr>
          </a:p>
        </p:txBody>
      </p:sp>
      <p:sp>
        <p:nvSpPr>
          <p:cNvPr id="7" name="Content Placeholder 1">
            <a:extLst>
              <a:ext uri="{FF2B5EF4-FFF2-40B4-BE49-F238E27FC236}">
                <a16:creationId xmlns:a16="http://schemas.microsoft.com/office/drawing/2014/main" id="{80E639A9-CDD1-E743-9301-C3FB970D341D}"/>
              </a:ext>
            </a:extLst>
          </p:cNvPr>
          <p:cNvSpPr txBox="1">
            <a:spLocks/>
          </p:cNvSpPr>
          <p:nvPr/>
        </p:nvSpPr>
        <p:spPr>
          <a:xfrm>
            <a:off x="4091893" y="1784075"/>
            <a:ext cx="4777045" cy="177935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1800"/>
              </a:spcBef>
              <a:spcAft>
                <a:spcPts val="600"/>
              </a:spcAft>
              <a:buFont typeface="System Font Regular"/>
              <a:buChar char="​"/>
              <a:defRPr sz="2400" b="1" i="0" kern="1200" baseline="0">
                <a:solidFill>
                  <a:schemeClr val="accent1"/>
                </a:solidFill>
                <a:latin typeface="Cambria" panose="02040503050406030204" pitchFamily="18" charset="0"/>
                <a:ea typeface="+mn-ea"/>
                <a:cs typeface="+mn-cs"/>
              </a:defRPr>
            </a:lvl1pPr>
            <a:lvl2pPr marL="342900" indent="-334963" algn="l" defTabSz="685800" rtl="0" eaLnBrk="1" latinLnBrk="0" hangingPunct="1">
              <a:lnSpc>
                <a:spcPct val="90000"/>
              </a:lnSpc>
              <a:spcBef>
                <a:spcPts val="375"/>
              </a:spcBef>
              <a:spcAft>
                <a:spcPts val="375"/>
              </a:spcAft>
              <a:buClr>
                <a:schemeClr val="accent6"/>
              </a:buClr>
              <a:buSzPct val="80000"/>
              <a:buFont typeface="Cambria" panose="02040503050406030204" pitchFamily="18" charset="0"/>
              <a:buChar char="▶"/>
              <a:tabLst/>
              <a:defRPr sz="2000" b="0" i="0" kern="1200" baseline="0">
                <a:solidFill>
                  <a:schemeClr val="accent1"/>
                </a:solidFill>
                <a:latin typeface="Cambria" panose="02040503050406030204" pitchFamily="18" charset="0"/>
                <a:ea typeface="+mn-ea"/>
                <a:cs typeface="+mn-cs"/>
              </a:defRPr>
            </a:lvl2pPr>
            <a:lvl3pPr marL="574675" indent="-255588" algn="l" defTabSz="685800" rtl="0" eaLnBrk="1" latinLnBrk="0" hangingPunct="1">
              <a:lnSpc>
                <a:spcPct val="100000"/>
              </a:lnSpc>
              <a:spcBef>
                <a:spcPts val="375"/>
              </a:spcBef>
              <a:spcAft>
                <a:spcPts val="375"/>
              </a:spcAft>
              <a:buClr>
                <a:schemeClr val="accent2"/>
              </a:buClr>
              <a:buFont typeface="System Font Regular"/>
              <a:buChar char="▸"/>
              <a:tabLst/>
              <a:defRPr sz="2000" b="0" i="0" kern="1200" baseline="0">
                <a:solidFill>
                  <a:schemeClr val="accent1"/>
                </a:solidFill>
                <a:latin typeface="Cambria" panose="02040503050406030204" pitchFamily="18" charset="0"/>
                <a:ea typeface="+mn-ea"/>
                <a:cs typeface="+mn-cs"/>
              </a:defRPr>
            </a:lvl3pPr>
            <a:lvl4pPr marL="749300" indent="-177800" algn="l" defTabSz="685800" rtl="0" eaLnBrk="1" latinLnBrk="0" hangingPunct="1">
              <a:lnSpc>
                <a:spcPct val="100000"/>
              </a:lnSpc>
              <a:spcBef>
                <a:spcPts val="375"/>
              </a:spcBef>
              <a:spcAft>
                <a:spcPts val="300"/>
              </a:spcAft>
              <a:buClr>
                <a:schemeClr val="accent4"/>
              </a:buClr>
              <a:buSzPct val="85000"/>
              <a:buFont typeface="Lucida Grande" panose="020B0600040502020204" pitchFamily="34" charset="0"/>
              <a:buChar char="▪"/>
              <a:tabLst/>
              <a:defRPr sz="1800" b="0" i="0" kern="1200" baseline="0">
                <a:solidFill>
                  <a:schemeClr val="accent1"/>
                </a:solidFill>
                <a:latin typeface="Cambria" panose="02040503050406030204" pitchFamily="18" charset="0"/>
                <a:ea typeface="+mn-ea"/>
                <a:cs typeface="+mn-cs"/>
              </a:defRPr>
            </a:lvl4pPr>
            <a:lvl5pPr marL="0" indent="0" algn="l" defTabSz="685800" rtl="0" eaLnBrk="1" latinLnBrk="0" hangingPunct="1">
              <a:lnSpc>
                <a:spcPct val="90000"/>
              </a:lnSpc>
              <a:spcBef>
                <a:spcPts val="1200"/>
              </a:spcBef>
              <a:spcAft>
                <a:spcPts val="1200"/>
              </a:spcAft>
              <a:buFont typeface="System Font Regular"/>
              <a:buChar char="​"/>
              <a:defRPr sz="2800" b="0" i="1" kern="1200" baseline="0">
                <a:solidFill>
                  <a:schemeClr val="accent2"/>
                </a:solidFill>
                <a:latin typeface="Cambria" panose="02040503050406030204" pitchFamily="18" charset="0"/>
                <a:ea typeface="+mn-ea"/>
                <a:cs typeface="+mn-cs"/>
              </a:defRPr>
            </a:lvl5pPr>
            <a:lvl6pPr marL="0" indent="0" algn="l" defTabSz="685800" rtl="0" eaLnBrk="1" latinLnBrk="0" hangingPunct="1">
              <a:lnSpc>
                <a:spcPct val="90000"/>
              </a:lnSpc>
              <a:spcBef>
                <a:spcPts val="375"/>
              </a:spcBef>
              <a:buFont typeface="System Font Regular"/>
              <a:buChar char="​"/>
              <a:defRPr sz="2400" b="0" i="0" kern="1200">
                <a:solidFill>
                  <a:schemeClr val="accent6"/>
                </a:solidFill>
                <a:latin typeface="Orgon Slab Light" panose="02000503000000020004" pitchFamily="2" charset="77"/>
                <a:ea typeface="+mn-ea"/>
                <a:cs typeface="+mn-cs"/>
              </a:defRPr>
            </a:lvl6pPr>
            <a:lvl7pPr marL="0" indent="-457200" algn="l" defTabSz="685800" rtl="0" eaLnBrk="1" latinLnBrk="0" hangingPunct="1">
              <a:lnSpc>
                <a:spcPct val="90000"/>
              </a:lnSpc>
              <a:spcBef>
                <a:spcPts val="375"/>
              </a:spcBef>
              <a:buClr>
                <a:schemeClr val="accent3"/>
              </a:buClr>
              <a:buFont typeface=".Hiragino Kaku Gothic Interface W3"/>
              <a:buChar char="▷"/>
              <a:defRPr sz="2800" b="0" i="0" kern="1200">
                <a:solidFill>
                  <a:schemeClr val="accent2"/>
                </a:solidFill>
                <a:latin typeface="Orgon Slab Light" panose="02000503000000020004" pitchFamily="2" charset="77"/>
                <a:ea typeface="+mn-ea"/>
                <a:cs typeface="+mn-cs"/>
              </a:defRPr>
            </a:lvl7pPr>
            <a:lvl8pPr marL="0" indent="-445770" algn="l" defTabSz="685800" rtl="0" eaLnBrk="1" latinLnBrk="0" hangingPunct="1">
              <a:lnSpc>
                <a:spcPct val="90000"/>
              </a:lnSpc>
              <a:spcBef>
                <a:spcPts val="375"/>
              </a:spcBef>
              <a:buClr>
                <a:schemeClr val="accent4"/>
              </a:buClr>
              <a:buFont typeface=".Hiragino Kaku Gothic Interface W3"/>
              <a:buChar char="◉"/>
              <a:defRPr sz="2400" b="0" i="0" kern="1200">
                <a:solidFill>
                  <a:schemeClr val="bg2"/>
                </a:solidFill>
                <a:latin typeface="Orgon Slab Medium" panose="02000503000000020004" pitchFamily="2" charset="77"/>
                <a:ea typeface="+mn-ea"/>
                <a:cs typeface="+mn-cs"/>
              </a:defRPr>
            </a:lvl8pPr>
            <a:lvl9pPr marL="0" indent="0" algn="l" defTabSz="685800" rtl="0" eaLnBrk="1" latinLnBrk="0" hangingPunct="1">
              <a:lnSpc>
                <a:spcPct val="90000"/>
              </a:lnSpc>
              <a:spcBef>
                <a:spcPts val="375"/>
              </a:spcBef>
              <a:buFont typeface="System Font Regular"/>
              <a:buChar char="​"/>
              <a:defRPr sz="1400" b="0" i="0" kern="1200">
                <a:solidFill>
                  <a:schemeClr val="tx1"/>
                </a:solidFill>
                <a:latin typeface="Orgon Slab Light" panose="02000503000000020004" pitchFamily="2" charset="77"/>
                <a:ea typeface="+mn-ea"/>
                <a:cs typeface="+mn-cs"/>
              </a:defRPr>
            </a:lvl9pPr>
          </a:lstStyle>
          <a:p>
            <a:pPr marL="319087" lvl="2" indent="0">
              <a:lnSpc>
                <a:spcPts val="2000"/>
              </a:lnSpc>
              <a:buClr>
                <a:srgbClr val="003B49"/>
              </a:buClr>
              <a:buNone/>
            </a:pPr>
            <a:r>
              <a:rPr lang="en-US" sz="1600" b="1" dirty="0">
                <a:solidFill>
                  <a:srgbClr val="007933"/>
                </a:solidFill>
              </a:rPr>
              <a:t>The Minerals, Metals &amp; Materials Society annual </a:t>
            </a:r>
            <a:r>
              <a:rPr lang="en-US" sz="1600" b="1" dirty="0" err="1">
                <a:solidFill>
                  <a:srgbClr val="007933"/>
                </a:solidFill>
              </a:rPr>
              <a:t>Bladesmithing</a:t>
            </a:r>
            <a:r>
              <a:rPr lang="en-US" sz="1600" b="1" dirty="0">
                <a:solidFill>
                  <a:srgbClr val="007933"/>
                </a:solidFill>
              </a:rPr>
              <a:t> competition</a:t>
            </a:r>
            <a:r>
              <a:rPr lang="en-US" sz="1600" dirty="0">
                <a:solidFill>
                  <a:srgbClr val="007933"/>
                </a:solidFill>
              </a:rPr>
              <a:t>. S&amp;T's </a:t>
            </a:r>
            <a:r>
              <a:rPr lang="en-US" sz="1600" dirty="0" err="1">
                <a:solidFill>
                  <a:srgbClr val="007933"/>
                </a:solidFill>
              </a:rPr>
              <a:t>Bladesmithing</a:t>
            </a:r>
            <a:r>
              <a:rPr lang="en-US" sz="1600" dirty="0">
                <a:solidFill>
                  <a:srgbClr val="007933"/>
                </a:solidFill>
              </a:rPr>
              <a:t> team advised by Joe Newkirk won the Grand Prize at </a:t>
            </a:r>
            <a:r>
              <a:rPr lang="en-US" sz="1600" dirty="0" err="1">
                <a:solidFill>
                  <a:srgbClr val="007933"/>
                </a:solidFill>
              </a:rPr>
              <a:t>Bladesmithing</a:t>
            </a:r>
            <a:r>
              <a:rPr lang="en-US" sz="1600" dirty="0">
                <a:solidFill>
                  <a:srgbClr val="007933"/>
                </a:solidFill>
              </a:rPr>
              <a:t> 2022 held by The Minerals, Metals, and Materials Society.</a:t>
            </a:r>
            <a:endParaRPr lang="en-US" sz="1600" dirty="0">
              <a:solidFill>
                <a:srgbClr val="007933"/>
              </a:solidFill>
              <a:ea typeface="Cambria" panose="02040503050406030204" pitchFamily="18" charset="0"/>
            </a:endParaRPr>
          </a:p>
        </p:txBody>
      </p:sp>
      <p:pic>
        <p:nvPicPr>
          <p:cNvPr id="1030" name="Picture 6" descr="No alternative text description for this image">
            <a:extLst>
              <a:ext uri="{FF2B5EF4-FFF2-40B4-BE49-F238E27FC236}">
                <a16:creationId xmlns:a16="http://schemas.microsoft.com/office/drawing/2014/main" id="{56BA7FE1-91B7-A545-A014-A8CD15150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98" y="1957473"/>
            <a:ext cx="3762109" cy="96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85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D438C56A-9394-43E2-8157-77374AC8E9E9}"/>
              </a:ext>
            </a:extLst>
          </p:cNvPr>
          <p:cNvSpPr>
            <a:spLocks noGrp="1"/>
          </p:cNvSpPr>
          <p:nvPr>
            <p:ph type="title"/>
          </p:nvPr>
        </p:nvSpPr>
        <p:spPr>
          <a:xfrm>
            <a:off x="685800" y="1130397"/>
            <a:ext cx="7886700" cy="1389398"/>
          </a:xfrm>
        </p:spPr>
        <p:txBody>
          <a:bodyPr>
            <a:normAutofit/>
          </a:bodyPr>
          <a:lstStyle/>
          <a:p>
            <a:r>
              <a:rPr lang="en-US" sz="3600" dirty="0"/>
              <a:t>Ongoing Searches</a:t>
            </a:r>
          </a:p>
        </p:txBody>
      </p:sp>
      <p:sp>
        <p:nvSpPr>
          <p:cNvPr id="30" name="Content Placeholder 2">
            <a:extLst>
              <a:ext uri="{FF2B5EF4-FFF2-40B4-BE49-F238E27FC236}">
                <a16:creationId xmlns:a16="http://schemas.microsoft.com/office/drawing/2014/main" id="{3B2F089A-D1F8-47F5-8865-901A2604A87B}"/>
              </a:ext>
            </a:extLst>
          </p:cNvPr>
          <p:cNvSpPr>
            <a:spLocks noGrp="1"/>
          </p:cNvSpPr>
          <p:nvPr>
            <p:ph sz="half" idx="1"/>
          </p:nvPr>
        </p:nvSpPr>
        <p:spPr>
          <a:xfrm>
            <a:off x="742950" y="2195397"/>
            <a:ext cx="8014474" cy="3150881"/>
          </a:xfrm>
        </p:spPr>
        <p:txBody>
          <a:bodyPr>
            <a:normAutofit fontScale="85000" lnSpcReduction="10000"/>
          </a:bodyPr>
          <a:lstStyle/>
          <a:p>
            <a:pPr>
              <a:buNone/>
            </a:pPr>
            <a:r>
              <a:rPr lang="en-US" dirty="0"/>
              <a:t>CASE Dean</a:t>
            </a:r>
            <a:r>
              <a:rPr lang="en-US" b="0" dirty="0"/>
              <a:t>: Two finalists interviewed, third withdrew</a:t>
            </a:r>
          </a:p>
          <a:p>
            <a:pPr>
              <a:buNone/>
            </a:pPr>
            <a:r>
              <a:rPr lang="en-US" dirty="0"/>
              <a:t>KC Dean</a:t>
            </a:r>
            <a:r>
              <a:rPr lang="en-US" b="0" dirty="0"/>
              <a:t>: Four finalists to be interviewed, one withdrew</a:t>
            </a:r>
          </a:p>
          <a:p>
            <a:pPr>
              <a:buNone/>
            </a:pPr>
            <a:r>
              <a:rPr lang="en-US" dirty="0"/>
              <a:t>CEC Dean</a:t>
            </a:r>
            <a:r>
              <a:rPr lang="en-US" b="0" dirty="0"/>
              <a:t>: Several finalists to be interviewed</a:t>
            </a:r>
          </a:p>
          <a:p>
            <a:pPr>
              <a:buNone/>
            </a:pPr>
            <a:r>
              <a:rPr lang="en-US" dirty="0"/>
              <a:t>Math chair</a:t>
            </a:r>
            <a:r>
              <a:rPr lang="en-US" b="0" dirty="0"/>
              <a:t>: </a:t>
            </a:r>
            <a:r>
              <a:rPr lang="en-US" b="0" i="1" dirty="0"/>
              <a:t>Dr. </a:t>
            </a:r>
            <a:r>
              <a:rPr lang="en-US" b="0" i="1" dirty="0" err="1"/>
              <a:t>Xiaoming</a:t>
            </a:r>
            <a:r>
              <a:rPr lang="en-US" b="0" i="1" dirty="0"/>
              <a:t> Wang </a:t>
            </a:r>
            <a:r>
              <a:rPr lang="en-US" b="0" dirty="0"/>
              <a:t>appointed (</a:t>
            </a:r>
            <a:r>
              <a:rPr lang="en-US" b="0" dirty="0" err="1"/>
              <a:t>SUSTech</a:t>
            </a:r>
            <a:r>
              <a:rPr lang="en-US" b="0" dirty="0"/>
              <a:t>, ex-FSU)</a:t>
            </a:r>
          </a:p>
          <a:p>
            <a:pPr>
              <a:buNone/>
            </a:pPr>
            <a:r>
              <a:rPr lang="en-US" dirty="0" err="1"/>
              <a:t>CompSci</a:t>
            </a:r>
            <a:r>
              <a:rPr lang="en-US" dirty="0"/>
              <a:t> &amp; Econ chairs</a:t>
            </a:r>
            <a:r>
              <a:rPr lang="en-US" b="0" dirty="0"/>
              <a:t>: Finalists interviewed. Should make offers soon</a:t>
            </a:r>
          </a:p>
          <a:p>
            <a:pPr>
              <a:buNone/>
            </a:pPr>
            <a:r>
              <a:rPr lang="en-US" dirty="0"/>
              <a:t>BIT, NERS chairs</a:t>
            </a:r>
            <a:r>
              <a:rPr lang="en-US" b="0" dirty="0"/>
              <a:t>: Suspended, but promising leads being followed</a:t>
            </a:r>
          </a:p>
        </p:txBody>
      </p:sp>
    </p:spTree>
    <p:extLst>
      <p:ext uri="{BB962C8B-B14F-4D97-AF65-F5344CB8AC3E}">
        <p14:creationId xmlns:p14="http://schemas.microsoft.com/office/powerpoint/2010/main" val="3119432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D438C56A-9394-43E2-8157-77374AC8E9E9}"/>
              </a:ext>
            </a:extLst>
          </p:cNvPr>
          <p:cNvSpPr>
            <a:spLocks noGrp="1"/>
          </p:cNvSpPr>
          <p:nvPr>
            <p:ph type="title"/>
          </p:nvPr>
        </p:nvSpPr>
        <p:spPr>
          <a:xfrm>
            <a:off x="685800" y="1130397"/>
            <a:ext cx="7886700" cy="1389398"/>
          </a:xfrm>
        </p:spPr>
        <p:txBody>
          <a:bodyPr>
            <a:normAutofit/>
          </a:bodyPr>
          <a:lstStyle/>
          <a:p>
            <a:r>
              <a:rPr lang="en-US" sz="3600" dirty="0"/>
              <a:t>Reorganizations and Relocations</a:t>
            </a:r>
          </a:p>
        </p:txBody>
      </p:sp>
      <p:sp>
        <p:nvSpPr>
          <p:cNvPr id="30" name="Content Placeholder 2">
            <a:extLst>
              <a:ext uri="{FF2B5EF4-FFF2-40B4-BE49-F238E27FC236}">
                <a16:creationId xmlns:a16="http://schemas.microsoft.com/office/drawing/2014/main" id="{3B2F089A-D1F8-47F5-8865-901A2604A87B}"/>
              </a:ext>
            </a:extLst>
          </p:cNvPr>
          <p:cNvSpPr>
            <a:spLocks noGrp="1"/>
          </p:cNvSpPr>
          <p:nvPr>
            <p:ph sz="half" idx="1"/>
          </p:nvPr>
        </p:nvSpPr>
        <p:spPr>
          <a:xfrm>
            <a:off x="685800" y="2135924"/>
            <a:ext cx="8014474" cy="2899317"/>
          </a:xfrm>
        </p:spPr>
        <p:txBody>
          <a:bodyPr>
            <a:normAutofit fontScale="25000" lnSpcReduction="20000"/>
          </a:bodyPr>
          <a:lstStyle/>
          <a:p>
            <a:r>
              <a:rPr lang="en-US" sz="6400" b="0" dirty="0"/>
              <a:t>Admissions departments and VP Enrollment Management have moved to Centennial Hall; Admissions Visit Center in G-8 Norwood Hall</a:t>
            </a:r>
          </a:p>
          <a:p>
            <a:r>
              <a:rPr lang="en-US" sz="6400" b="0" dirty="0"/>
              <a:t>Jeanie Hofer (International Affairs is moving to Development). Susan </a:t>
            </a:r>
            <a:r>
              <a:rPr lang="en-US" sz="6400" b="0" dirty="0" err="1"/>
              <a:t>Potrafka</a:t>
            </a:r>
            <a:r>
              <a:rPr lang="en-US" sz="6400" b="0" dirty="0"/>
              <a:t> and Amy Gillman are joint interims for the operational and strategic aspects of IA.</a:t>
            </a:r>
            <a:br>
              <a:rPr lang="en-US" sz="6400" b="0" dirty="0"/>
            </a:br>
            <a:r>
              <a:rPr lang="en-US" sz="6400" b="0" dirty="0"/>
              <a:t>	(DS -2019 processing for China scholars is curtailed)</a:t>
            </a:r>
          </a:p>
          <a:p>
            <a:r>
              <a:rPr lang="en-US" sz="6400" b="0" dirty="0"/>
              <a:t>Institutional Research &amp; Data Management has moved to Technology Development Center</a:t>
            </a:r>
          </a:p>
          <a:p>
            <a:r>
              <a:rPr lang="en-US" sz="6400" b="0" dirty="0"/>
              <a:t>Announcements for searches for organization of Student Success, CAFÉ, IA forthcoming</a:t>
            </a:r>
          </a:p>
          <a:p>
            <a:r>
              <a:rPr lang="en-US" sz="6400" dirty="0"/>
              <a:t>We are addressing the challenge of retaining and hiring staff.</a:t>
            </a:r>
          </a:p>
          <a:p>
            <a:r>
              <a:rPr lang="en-US" sz="7200" dirty="0"/>
              <a:t>Thanks to Kathy </a:t>
            </a:r>
            <a:r>
              <a:rPr lang="en-US" sz="7200" dirty="0" err="1"/>
              <a:t>Northcut</a:t>
            </a:r>
            <a:r>
              <a:rPr lang="en-US" sz="7200" dirty="0"/>
              <a:t>, Irina </a:t>
            </a:r>
            <a:r>
              <a:rPr lang="en-US" sz="7200" dirty="0" err="1"/>
              <a:t>Ivliyeva</a:t>
            </a:r>
            <a:r>
              <a:rPr lang="en-US" sz="7200" dirty="0"/>
              <a:t> and Jeanie Hofer for service</a:t>
            </a:r>
          </a:p>
          <a:p>
            <a:pPr>
              <a:buNone/>
            </a:pPr>
            <a:endParaRPr lang="en-US" b="0" dirty="0"/>
          </a:p>
        </p:txBody>
      </p:sp>
    </p:spTree>
    <p:extLst>
      <p:ext uri="{BB962C8B-B14F-4D97-AF65-F5344CB8AC3E}">
        <p14:creationId xmlns:p14="http://schemas.microsoft.com/office/powerpoint/2010/main" val="3219186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0" indent="0" defTabSz="857250">
              <a:buNone/>
            </a:pPr>
            <a:r>
              <a:rPr lang="en-US" sz="3600" dirty="0">
                <a:latin typeface="Orgon Slab" panose="02000503000000020004" pitchFamily="50" charset="0"/>
              </a:rPr>
              <a:t>V.	Campus Reports</a:t>
            </a:r>
          </a:p>
          <a:p>
            <a:pPr marL="858838" lvl="1" indent="-858838" defTabSz="857250">
              <a:buNone/>
              <a:tabLst>
                <a:tab pos="1716088" algn="l"/>
              </a:tabLst>
            </a:pPr>
            <a:r>
              <a:rPr lang="en-US" sz="3600" dirty="0">
                <a:solidFill>
                  <a:srgbClr val="003B49"/>
                </a:solidFill>
                <a:latin typeface="Orgon Slab" panose="02000503000000020004" pitchFamily="50" charset="0"/>
              </a:rPr>
              <a:t>	A.	Staff Council</a:t>
            </a:r>
          </a:p>
          <a:p>
            <a:pPr marL="858838" lvl="1" indent="-858838" defTabSz="857250">
              <a:buNone/>
              <a:tabLst>
                <a:tab pos="1716088" algn="l"/>
              </a:tabLst>
            </a:pPr>
            <a:r>
              <a:rPr lang="en-US" sz="3600" dirty="0">
                <a:solidFill>
                  <a:srgbClr val="003B49"/>
                </a:solidFill>
                <a:latin typeface="Orgon Slab" panose="02000503000000020004" pitchFamily="50" charset="0"/>
              </a:rPr>
              <a:t>		M. Fowler</a:t>
            </a:r>
          </a:p>
          <a:p>
            <a:pPr marL="400050" lvl="1" indent="0" defTabSz="857250">
              <a:buNone/>
            </a:pPr>
            <a:endParaRPr lang="en-US" sz="2800" dirty="0">
              <a:solidFill>
                <a:srgbClr val="003B49"/>
              </a:solidFill>
              <a:latin typeface="Orgon Slab" panose="02000503000000020004" pitchFamily="50" charset="0"/>
            </a:endParaRP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716388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3958" y="1644650"/>
            <a:ext cx="7962146" cy="3866583"/>
          </a:xfrm>
        </p:spPr>
        <p:txBody>
          <a:bodyPr>
            <a:normAutofit/>
          </a:bodyPr>
          <a:lstStyle/>
          <a:p>
            <a:r>
              <a:rPr lang="en-US" dirty="0"/>
              <a:t>Spring Staff Appreciation Day</a:t>
            </a:r>
          </a:p>
          <a:p>
            <a:pPr lvl="1"/>
            <a:r>
              <a:rPr lang="en-US" sz="1800" dirty="0"/>
              <a:t>“</a:t>
            </a:r>
            <a:r>
              <a:rPr lang="en-US" sz="1800" dirty="0" err="1"/>
              <a:t>Chillin</a:t>
            </a:r>
            <a:r>
              <a:rPr lang="en-US" sz="1800" dirty="0"/>
              <a:t>’ and </a:t>
            </a:r>
            <a:r>
              <a:rPr lang="en-US" sz="1800" dirty="0" err="1"/>
              <a:t>Grillin</a:t>
            </a:r>
            <a:r>
              <a:rPr lang="en-US" sz="1800" dirty="0"/>
              <a:t>’</a:t>
            </a:r>
          </a:p>
          <a:p>
            <a:pPr lvl="1"/>
            <a:r>
              <a:rPr lang="en-US" sz="1800" dirty="0"/>
              <a:t>Cornhole Tournament</a:t>
            </a:r>
          </a:p>
          <a:p>
            <a:pPr lvl="1"/>
            <a:r>
              <a:rPr lang="en-US" sz="1800" dirty="0"/>
              <a:t>May 25, 2022</a:t>
            </a:r>
          </a:p>
          <a:p>
            <a:r>
              <a:rPr lang="en-US" dirty="0"/>
              <a:t>Additional Requests</a:t>
            </a:r>
          </a:p>
          <a:p>
            <a:pPr lvl="1"/>
            <a:r>
              <a:rPr lang="en-US" sz="1800" dirty="0"/>
              <a:t>Volunteers needed to serve on </a:t>
            </a:r>
            <a:r>
              <a:rPr lang="en-US" sz="1800" b="1" dirty="0"/>
              <a:t>Staff Excellence Awards Review Committee</a:t>
            </a:r>
          </a:p>
          <a:p>
            <a:pPr lvl="1"/>
            <a:r>
              <a:rPr lang="en-US" sz="1800" dirty="0"/>
              <a:t>Volunteers for Staff Appreciation Day</a:t>
            </a:r>
          </a:p>
          <a:p>
            <a:pPr lvl="2"/>
            <a:r>
              <a:rPr lang="en-US" sz="1600" dirty="0"/>
              <a:t>Serve Lunch</a:t>
            </a:r>
          </a:p>
          <a:p>
            <a:pPr lvl="2"/>
            <a:r>
              <a:rPr lang="en-US" sz="1600" dirty="0"/>
              <a:t>Auctioneer</a:t>
            </a:r>
          </a:p>
          <a:p>
            <a:pPr lvl="2"/>
            <a:r>
              <a:rPr lang="en-US" sz="1600" dirty="0"/>
              <a:t>Email circulated requesting department/center participation in Staff Day events</a:t>
            </a:r>
          </a:p>
          <a:p>
            <a:pPr lvl="3"/>
            <a:r>
              <a:rPr lang="en-US" sz="1400" dirty="0"/>
              <a:t>Raffle Basket donation, Opening Ceremony Video, Scavenger Hunt</a:t>
            </a:r>
          </a:p>
          <a:p>
            <a:pPr lvl="2"/>
            <a:endParaRPr lang="en-US" sz="1300" dirty="0"/>
          </a:p>
        </p:txBody>
      </p:sp>
      <p:sp>
        <p:nvSpPr>
          <p:cNvPr id="4" name="Text Placeholder 3"/>
          <p:cNvSpPr>
            <a:spLocks noGrp="1"/>
          </p:cNvSpPr>
          <p:nvPr>
            <p:ph type="body" sz="quarter" idx="10"/>
          </p:nvPr>
        </p:nvSpPr>
        <p:spPr>
          <a:xfrm>
            <a:off x="386678" y="178376"/>
            <a:ext cx="8370643" cy="1066799"/>
          </a:xfrm>
        </p:spPr>
        <p:txBody>
          <a:bodyPr/>
          <a:lstStyle/>
          <a:p>
            <a:r>
              <a:rPr lang="en-US" sz="4400" dirty="0">
                <a:latin typeface="Orgon Slab" panose="02000503000000020004" pitchFamily="50" charset="0"/>
              </a:rPr>
              <a:t>Staff Council</a:t>
            </a:r>
          </a:p>
        </p:txBody>
      </p:sp>
    </p:spTree>
    <p:extLst>
      <p:ext uri="{BB962C8B-B14F-4D97-AF65-F5344CB8AC3E}">
        <p14:creationId xmlns:p14="http://schemas.microsoft.com/office/powerpoint/2010/main" val="147582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58032" y="2282741"/>
            <a:ext cx="8519637" cy="3557587"/>
          </a:xfrm>
        </p:spPr>
        <p:txBody>
          <a:bodyPr/>
          <a:lstStyle/>
          <a:p>
            <a:pPr lvl="0" defTabSz="685800">
              <a:buFont typeface="Arial" panose="020B0604020202020204" pitchFamily="34" charset="0"/>
              <a:buChar char="•"/>
            </a:pPr>
            <a:r>
              <a:rPr lang="en-US" sz="2200" dirty="0">
                <a:solidFill>
                  <a:srgbClr val="000000"/>
                </a:solidFill>
                <a:latin typeface="Orgon Slab" panose="02000503000000020004" pitchFamily="50" charset="0"/>
              </a:rPr>
              <a:t>Robert's Rules of Order say that meeting minutes are simply a summary of what happened at the meeting. </a:t>
            </a:r>
            <a:br>
              <a:rPr lang="en-US" sz="2200" dirty="0">
                <a:solidFill>
                  <a:srgbClr val="000000"/>
                </a:solidFill>
                <a:latin typeface="Orgon Slab" panose="02000503000000020004" pitchFamily="50" charset="0"/>
              </a:rPr>
            </a:br>
            <a:endParaRPr lang="en-US" sz="2200" dirty="0">
              <a:solidFill>
                <a:srgbClr val="000000"/>
              </a:solidFill>
              <a:latin typeface="Orgon Slab" panose="02000503000000020004" pitchFamily="50" charset="0"/>
            </a:endParaRPr>
          </a:p>
          <a:p>
            <a:pPr lvl="0" defTabSz="685800">
              <a:buFont typeface="Arial" panose="020B0604020202020204" pitchFamily="34" charset="0"/>
              <a:buChar char="•"/>
            </a:pPr>
            <a:r>
              <a:rPr lang="en-US" sz="2200" dirty="0">
                <a:solidFill>
                  <a:srgbClr val="000000"/>
                </a:solidFill>
                <a:latin typeface="Orgon Slab" panose="02000503000000020004" pitchFamily="50" charset="0"/>
              </a:rPr>
              <a:t>They are not a play by play of everything that happened or what members said. </a:t>
            </a:r>
            <a:br>
              <a:rPr lang="en-US" sz="2200" dirty="0">
                <a:solidFill>
                  <a:srgbClr val="000000"/>
                </a:solidFill>
                <a:latin typeface="Orgon Slab" panose="02000503000000020004" pitchFamily="50" charset="0"/>
              </a:rPr>
            </a:br>
            <a:endParaRPr lang="en-US" sz="2200" dirty="0">
              <a:solidFill>
                <a:srgbClr val="000000"/>
              </a:solidFill>
              <a:latin typeface="Orgon Slab" panose="02000503000000020004" pitchFamily="50" charset="0"/>
            </a:endParaRPr>
          </a:p>
          <a:p>
            <a:pPr lvl="0" defTabSz="685800">
              <a:buFont typeface="Arial" panose="020B0604020202020204" pitchFamily="34" charset="0"/>
              <a:buChar char="•"/>
            </a:pPr>
            <a:r>
              <a:rPr lang="en-US" sz="2200" dirty="0">
                <a:solidFill>
                  <a:srgbClr val="000000"/>
                </a:solidFill>
                <a:latin typeface="Orgon Slab" panose="02000503000000020004" pitchFamily="50" charset="0"/>
              </a:rPr>
              <a:t>We will be using Robert's Rules to guide our recording of minutes. </a:t>
            </a:r>
            <a:br>
              <a:rPr lang="en-US" sz="2200" dirty="0">
                <a:solidFill>
                  <a:srgbClr val="000000"/>
                </a:solidFill>
                <a:latin typeface="Orgon Slab" panose="02000503000000020004" pitchFamily="50" charset="0"/>
              </a:rPr>
            </a:br>
            <a:endParaRPr lang="en-US" sz="2200" dirty="0">
              <a:solidFill>
                <a:srgbClr val="000000"/>
              </a:solidFill>
              <a:latin typeface="Orgon Slab" panose="02000503000000020004" pitchFamily="50" charset="0"/>
            </a:endParaRPr>
          </a:p>
          <a:p>
            <a:pPr defTabSz="685800">
              <a:buFont typeface="Arial" panose="020B0604020202020204" pitchFamily="34" charset="0"/>
              <a:buChar char="•"/>
            </a:pPr>
            <a:r>
              <a:rPr lang="en-US" sz="2200" dirty="0">
                <a:solidFill>
                  <a:srgbClr val="000000"/>
                </a:solidFill>
                <a:effectLst/>
                <a:latin typeface="Orgon Slab" panose="02000503000000020004" pitchFamily="50" charset="0"/>
                <a:ea typeface="Times New Roman" panose="02020603050405020304" pitchFamily="18" charset="0"/>
              </a:rPr>
              <a:t>If needed, Faculty Senators may request access to the audio recording of the meeting. Please email </a:t>
            </a:r>
            <a:r>
              <a:rPr lang="en-US" sz="2200" u="sng" dirty="0">
                <a:solidFill>
                  <a:srgbClr val="000000"/>
                </a:solidFill>
                <a:effectLst/>
                <a:latin typeface="Orgon Slab" panose="02000503000000020004" pitchFamily="50" charset="0"/>
                <a:ea typeface="Times New Roman" panose="02020603050405020304" pitchFamily="18" charset="0"/>
                <a:hlinkClick r:id="rId3">
                  <a:extLst>
                    <a:ext uri="{A12FA001-AC4F-418D-AE19-62706E023703}">
                      <ahyp:hlinkClr xmlns:ahyp="http://schemas.microsoft.com/office/drawing/2018/hyperlinkcolor" val="tx"/>
                    </a:ext>
                  </a:extLst>
                </a:hlinkClick>
              </a:rPr>
              <a:t>facsenate@mst.edu</a:t>
            </a:r>
            <a:r>
              <a:rPr lang="en-US" sz="2200" dirty="0">
                <a:solidFill>
                  <a:srgbClr val="000000"/>
                </a:solidFill>
                <a:effectLst/>
                <a:latin typeface="Orgon Slab" panose="02000503000000020004" pitchFamily="50" charset="0"/>
                <a:ea typeface="Times New Roman" panose="02020603050405020304" pitchFamily="18" charset="0"/>
              </a:rPr>
              <a:t> with justification. </a:t>
            </a:r>
            <a:endParaRPr lang="en-US" sz="2200" dirty="0">
              <a:solidFill>
                <a:srgbClr val="000000"/>
              </a:solidFill>
              <a:effectLst/>
              <a:latin typeface="Orgon Slab" panose="02000503000000020004" pitchFamily="50" charset="0"/>
              <a:ea typeface="Calibri" panose="020F0502020204030204" pitchFamily="34" charset="0"/>
            </a:endParaRPr>
          </a:p>
          <a:p>
            <a:pPr marL="6350" lvl="0" indent="-6350" defTabSz="685800">
              <a:buNone/>
            </a:pPr>
            <a:endParaRPr lang="en-US" sz="2000" dirty="0">
              <a:solidFill>
                <a:srgbClr val="003B49"/>
              </a:solidFill>
              <a:latin typeface="Orgon Slab" panose="02000503000000020004" pitchFamily="50" charset="0"/>
            </a:endParaRPr>
          </a:p>
          <a:p>
            <a:pPr marL="6350" lvl="0" indent="-6350" defTabSz="685800">
              <a:buNone/>
            </a:pPr>
            <a:endParaRPr lang="en-US" sz="3600" dirty="0">
              <a:solidFill>
                <a:srgbClr val="003B49"/>
              </a:solidFill>
              <a:latin typeface="Orgon Slab" panose="02000503000000020004" pitchFamily="50" charset="0"/>
            </a:endParaRPr>
          </a:p>
          <a:p>
            <a:pPr marL="6350" lvl="0" indent="-6350" defTabSz="685800">
              <a:buNone/>
            </a:pPr>
            <a:endParaRPr lang="en-US" sz="3600" dirty="0">
              <a:solidFill>
                <a:srgbClr val="003B49"/>
              </a:solidFill>
              <a:latin typeface="Orgon Slab" panose="02000503000000020004" pitchFamily="50" charset="0"/>
            </a:endParaRPr>
          </a:p>
          <a:p>
            <a:pPr marL="6350" lvl="0" indent="-6350" defTabSz="685800">
              <a:buNone/>
            </a:pP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619133"/>
            <a:ext cx="8184662" cy="585208"/>
          </a:xfrm>
        </p:spPr>
        <p:txBody>
          <a:bodyPr>
            <a:noAutofit/>
          </a:bodyPr>
          <a:lstStyle/>
          <a:p>
            <a:r>
              <a:rPr lang="en-US" sz="3600" dirty="0"/>
              <a:t>Meeting Minutes</a:t>
            </a:r>
            <a:endParaRPr lang="en-US" sz="3600" dirty="0">
              <a:latin typeface="Orgon Slab" panose="02000503000000020004" pitchFamily="50" charset="0"/>
            </a:endParaRPr>
          </a:p>
        </p:txBody>
      </p:sp>
    </p:spTree>
    <p:extLst>
      <p:ext uri="{BB962C8B-B14F-4D97-AF65-F5344CB8AC3E}">
        <p14:creationId xmlns:p14="http://schemas.microsoft.com/office/powerpoint/2010/main" val="1814158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a:latin typeface="Orgon Slab" panose="02000503000000020004" pitchFamily="50" charset="0"/>
              </a:rPr>
              <a:t>V.	Campus Reports</a:t>
            </a:r>
          </a:p>
          <a:p>
            <a:pPr marL="858838" lvl="1" indent="-858838" defTabSz="685800">
              <a:buNone/>
            </a:pPr>
            <a:r>
              <a:rPr lang="en-US" sz="3600" dirty="0">
                <a:solidFill>
                  <a:srgbClr val="003B49"/>
                </a:solidFill>
                <a:latin typeface="Orgon Slab" panose="02000503000000020004" pitchFamily="50" charset="0"/>
              </a:rPr>
              <a:t>	B.	Student Council</a:t>
            </a:r>
          </a:p>
          <a:p>
            <a:pPr marL="858838" lvl="1" indent="-858838" defTabSz="685800">
              <a:buNone/>
            </a:pPr>
            <a:r>
              <a:rPr lang="en-US" sz="3600" dirty="0">
                <a:solidFill>
                  <a:srgbClr val="003B49"/>
                </a:solidFill>
                <a:latin typeface="Orgon Slab" panose="02000503000000020004" pitchFamily="50" charset="0"/>
              </a:rPr>
              <a:t>		A. Aiken</a:t>
            </a:r>
          </a:p>
          <a:p>
            <a:pPr marL="858838" lvl="1" indent="-858838" defTabSz="685800">
              <a:buNone/>
            </a:pPr>
            <a:r>
              <a:rPr lang="en-US" sz="2800" dirty="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a:latin typeface="Orgon Slab" panose="02000503000000020004" pitchFamily="50" charset="0"/>
              </a:rPr>
              <a:t>Agenda</a:t>
            </a:r>
          </a:p>
        </p:txBody>
      </p:sp>
    </p:spTree>
    <p:extLst>
      <p:ext uri="{BB962C8B-B14F-4D97-AF65-F5344CB8AC3E}">
        <p14:creationId xmlns:p14="http://schemas.microsoft.com/office/powerpoint/2010/main" val="1149175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a:latin typeface="Orgon Slab" panose="02000503000000020004" pitchFamily="50" charset="0"/>
              </a:rPr>
              <a:t>V.	Campus Reports</a:t>
            </a:r>
          </a:p>
          <a:p>
            <a:pPr marL="858838" lvl="1" indent="-858838" defTabSz="685800">
              <a:buNone/>
            </a:pPr>
            <a:r>
              <a:rPr lang="en-US" sz="3600" dirty="0">
                <a:solidFill>
                  <a:srgbClr val="003B49"/>
                </a:solidFill>
                <a:latin typeface="Orgon Slab" panose="02000503000000020004" pitchFamily="50" charset="0"/>
              </a:rPr>
              <a:t>	C.	Council of Graduate Students</a:t>
            </a:r>
          </a:p>
          <a:p>
            <a:pPr marL="858838" lvl="1" indent="-858838" defTabSz="685800">
              <a:buNone/>
            </a:pPr>
            <a:r>
              <a:rPr lang="en-US" sz="3600" dirty="0">
                <a:solidFill>
                  <a:srgbClr val="003B49"/>
                </a:solidFill>
                <a:latin typeface="Orgon Slab" panose="02000503000000020004" pitchFamily="50" charset="0"/>
              </a:rPr>
              <a:t>		M. Nabi</a:t>
            </a:r>
          </a:p>
          <a:p>
            <a:pPr marL="858838" lvl="1" indent="-858838" defTabSz="685800">
              <a:buNone/>
            </a:pPr>
            <a:r>
              <a:rPr lang="en-US" sz="2800" dirty="0">
                <a:solidFill>
                  <a:srgbClr val="003B49"/>
                </a:solidFill>
                <a:latin typeface="Orgon Slab" panose="02000503000000020004" pitchFamily="50" charset="0"/>
              </a:rPr>
              <a:t>			</a:t>
            </a:r>
          </a:p>
          <a:p>
            <a:pPr marL="858838" lvl="1" indent="-858838" defTabSz="685800">
              <a:buNone/>
            </a:pPr>
            <a:r>
              <a:rPr lang="en-US" sz="3600" dirty="0">
                <a:solidFill>
                  <a:srgbClr val="003B49"/>
                </a:solidFill>
                <a:latin typeface="Orgon Slab" panose="02000503000000020004" pitchFamily="50" charset="0"/>
              </a:rPr>
              <a:t>	</a:t>
            </a:r>
            <a:r>
              <a:rPr lang="en-US" sz="2800" dirty="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a:latin typeface="Orgon Slab" panose="02000503000000020004" pitchFamily="50" charset="0"/>
              </a:rPr>
              <a:t>Agenda</a:t>
            </a:r>
          </a:p>
        </p:txBody>
      </p:sp>
    </p:spTree>
    <p:extLst>
      <p:ext uri="{BB962C8B-B14F-4D97-AF65-F5344CB8AC3E}">
        <p14:creationId xmlns:p14="http://schemas.microsoft.com/office/powerpoint/2010/main" val="2195383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857250" indent="-857250" defTabSz="685800">
              <a:buAutoNum type="romanUcPeriod" startAt="6"/>
            </a:pPr>
            <a:r>
              <a:rPr lang="en-US" sz="3600" dirty="0">
                <a:latin typeface="Orgon Slab" panose="02000503000000020004" pitchFamily="50" charset="0"/>
              </a:rPr>
              <a:t>Special Topic</a:t>
            </a:r>
          </a:p>
          <a:p>
            <a:pPr marL="0" indent="0" defTabSz="685800">
              <a:buNone/>
            </a:pPr>
            <a:r>
              <a:rPr lang="en-US" sz="3600" dirty="0">
                <a:latin typeface="Orgon Slab" panose="02000503000000020004" pitchFamily="50" charset="0"/>
              </a:rPr>
              <a:t>	  </a:t>
            </a:r>
            <a:r>
              <a:rPr lang="en-US" sz="3200" dirty="0">
                <a:latin typeface="Orgon Slab" panose="02000503000000020004" pitchFamily="50" charset="0"/>
              </a:rPr>
              <a:t>Graduate Education</a:t>
            </a:r>
            <a:endParaRPr lang="en-US" sz="2000" dirty="0">
              <a:latin typeface="Orgon Slab" panose="02000503000000020004" pitchFamily="50" charset="0"/>
            </a:endParaRPr>
          </a:p>
          <a:p>
            <a:pPr marL="0" indent="0" defTabSz="685800">
              <a:buNone/>
            </a:pPr>
            <a:r>
              <a:rPr lang="en-US" sz="3600" dirty="0"/>
              <a:t>	</a:t>
            </a:r>
            <a:r>
              <a:rPr lang="en-US" sz="3600" dirty="0">
                <a:latin typeface="Orgon Slab" panose="02000503000000020004" pitchFamily="50" charset="0"/>
              </a:rPr>
              <a:t>  </a:t>
            </a:r>
            <a:r>
              <a:rPr lang="en-US" sz="3600" dirty="0">
                <a:solidFill>
                  <a:srgbClr val="000000"/>
                </a:solidFill>
                <a:effectLst/>
                <a:latin typeface="Orgon Slab" panose="02000503000000020004" pitchFamily="50" charset="0"/>
                <a:ea typeface="Calibri" panose="020F0502020204030204" pitchFamily="34" charset="0"/>
                <a:cs typeface="Times New Roman" panose="02020603050405020304" pitchFamily="18" charset="0"/>
              </a:rPr>
              <a:t>C. Tsatsoulis</a:t>
            </a: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2567416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7DCB-CA61-5D48-80A0-C13D75EB791E}"/>
              </a:ext>
            </a:extLst>
          </p:cNvPr>
          <p:cNvSpPr>
            <a:spLocks noGrp="1"/>
          </p:cNvSpPr>
          <p:nvPr>
            <p:ph type="title"/>
          </p:nvPr>
        </p:nvSpPr>
        <p:spPr/>
        <p:txBody>
          <a:bodyPr/>
          <a:lstStyle/>
          <a:p>
            <a:r>
              <a:rPr lang="en-US" dirty="0"/>
              <a:t>VISION</a:t>
            </a:r>
          </a:p>
        </p:txBody>
      </p:sp>
      <p:sp>
        <p:nvSpPr>
          <p:cNvPr id="3" name="Content Placeholder 2">
            <a:extLst>
              <a:ext uri="{FF2B5EF4-FFF2-40B4-BE49-F238E27FC236}">
                <a16:creationId xmlns:a16="http://schemas.microsoft.com/office/drawing/2014/main" id="{9B55342D-391E-9448-9EB7-A7FAF1CA3C4B}"/>
              </a:ext>
            </a:extLst>
          </p:cNvPr>
          <p:cNvSpPr>
            <a:spLocks noGrp="1"/>
          </p:cNvSpPr>
          <p:nvPr>
            <p:ph idx="1"/>
          </p:nvPr>
        </p:nvSpPr>
        <p:spPr/>
        <p:txBody>
          <a:bodyPr>
            <a:normAutofit/>
          </a:bodyPr>
          <a:lstStyle/>
          <a:p>
            <a:pPr>
              <a:buNone/>
            </a:pPr>
            <a:r>
              <a:rPr lang="en-US" sz="2800" dirty="0"/>
              <a:t>Missouri </a:t>
            </a:r>
            <a:r>
              <a:rPr lang="en-US" sz="2800" dirty="0" err="1"/>
              <a:t>S&amp;T</a:t>
            </a:r>
            <a:r>
              <a:rPr lang="en-US" sz="2800" dirty="0"/>
              <a:t> will redefine the purpose and value of graduate education in STEM and STEM-adjacent fields, and will be recognized as a world leader in graduate education with a top return on student investment.</a:t>
            </a:r>
          </a:p>
          <a:p>
            <a:endParaRPr lang="en-US" sz="2800" dirty="0"/>
          </a:p>
        </p:txBody>
      </p:sp>
    </p:spTree>
    <p:extLst>
      <p:ext uri="{BB962C8B-B14F-4D97-AF65-F5344CB8AC3E}">
        <p14:creationId xmlns:p14="http://schemas.microsoft.com/office/powerpoint/2010/main" val="1312411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7DCB-CA61-5D48-80A0-C13D75EB791E}"/>
              </a:ext>
            </a:extLst>
          </p:cNvPr>
          <p:cNvSpPr>
            <a:spLocks noGrp="1"/>
          </p:cNvSpPr>
          <p:nvPr>
            <p:ph type="title"/>
          </p:nvPr>
        </p:nvSpPr>
        <p:spPr/>
        <p:txBody>
          <a:bodyPr/>
          <a:lstStyle/>
          <a:p>
            <a:r>
              <a:rPr lang="en-US" dirty="0"/>
              <a:t>STRATEGIC GOALS</a:t>
            </a:r>
          </a:p>
        </p:txBody>
      </p:sp>
      <p:sp>
        <p:nvSpPr>
          <p:cNvPr id="4" name="Content Placeholder 3">
            <a:extLst>
              <a:ext uri="{FF2B5EF4-FFF2-40B4-BE49-F238E27FC236}">
                <a16:creationId xmlns:a16="http://schemas.microsoft.com/office/drawing/2014/main" id="{58E27F18-C90C-7949-9DC1-016B21B7ECB4}"/>
              </a:ext>
            </a:extLst>
          </p:cNvPr>
          <p:cNvSpPr>
            <a:spLocks noGrp="1"/>
          </p:cNvSpPr>
          <p:nvPr>
            <p:ph idx="1"/>
          </p:nvPr>
        </p:nvSpPr>
        <p:spPr/>
        <p:txBody>
          <a:bodyPr>
            <a:normAutofit fontScale="92500"/>
          </a:bodyPr>
          <a:lstStyle/>
          <a:p>
            <a:pPr marL="342900" indent="-342900"/>
            <a:r>
              <a:rPr lang="en-US" dirty="0"/>
              <a:t>Grow our graduate student population to 4000</a:t>
            </a:r>
          </a:p>
          <a:p>
            <a:pPr marL="342900" indent="-342900"/>
            <a:r>
              <a:rPr lang="en-US" dirty="0"/>
              <a:t>Serve our research mission by growing our PhD numbers to 900</a:t>
            </a:r>
          </a:p>
          <a:p>
            <a:pPr marL="342900" indent="-342900"/>
            <a:r>
              <a:rPr lang="en-US" dirty="0"/>
              <a:t>Make progress towards R1 by growing our STEM PhD graduates and by introducing non-STEM doctoral degrees</a:t>
            </a:r>
          </a:p>
          <a:p>
            <a:pPr marL="342900" indent="-342900"/>
            <a:r>
              <a:rPr lang="en-US" dirty="0"/>
              <a:t>Serve the needs of the region and the State</a:t>
            </a:r>
          </a:p>
          <a:p>
            <a:pPr marL="342900" indent="-342900"/>
            <a:r>
              <a:rPr lang="en-US" dirty="0"/>
              <a:t>Grow </a:t>
            </a:r>
            <a:r>
              <a:rPr lang="en-US" dirty="0" err="1"/>
              <a:t>S&amp;T’s</a:t>
            </a:r>
            <a:r>
              <a:rPr lang="en-US" dirty="0"/>
              <a:t> reach to the whole nation through distance learning</a:t>
            </a:r>
          </a:p>
          <a:p>
            <a:pPr marL="342900" indent="-342900"/>
            <a:r>
              <a:rPr lang="en-US" dirty="0"/>
              <a:t>Positively impact our financial bottom line</a:t>
            </a:r>
          </a:p>
        </p:txBody>
      </p:sp>
    </p:spTree>
    <p:extLst>
      <p:ext uri="{BB962C8B-B14F-4D97-AF65-F5344CB8AC3E}">
        <p14:creationId xmlns:p14="http://schemas.microsoft.com/office/powerpoint/2010/main" val="3726614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CA70-0794-DF4E-A95C-B0397955500E}"/>
              </a:ext>
            </a:extLst>
          </p:cNvPr>
          <p:cNvSpPr>
            <a:spLocks noGrp="1"/>
          </p:cNvSpPr>
          <p:nvPr>
            <p:ph type="title"/>
          </p:nvPr>
        </p:nvSpPr>
        <p:spPr/>
        <p:txBody>
          <a:bodyPr/>
          <a:lstStyle/>
          <a:p>
            <a:r>
              <a:rPr lang="en-US" dirty="0"/>
              <a:t>PHILOSOPHY</a:t>
            </a:r>
          </a:p>
        </p:txBody>
      </p:sp>
      <p:sp>
        <p:nvSpPr>
          <p:cNvPr id="3" name="Content Placeholder 2">
            <a:extLst>
              <a:ext uri="{FF2B5EF4-FFF2-40B4-BE49-F238E27FC236}">
                <a16:creationId xmlns:a16="http://schemas.microsoft.com/office/drawing/2014/main" id="{15F799F7-DEAF-7544-800B-6A1340E47920}"/>
              </a:ext>
            </a:extLst>
          </p:cNvPr>
          <p:cNvSpPr>
            <a:spLocks noGrp="1"/>
          </p:cNvSpPr>
          <p:nvPr>
            <p:ph idx="1"/>
          </p:nvPr>
        </p:nvSpPr>
        <p:spPr>
          <a:xfrm>
            <a:off x="252762" y="1916050"/>
            <a:ext cx="8891239" cy="3557806"/>
          </a:xfrm>
        </p:spPr>
        <p:txBody>
          <a:bodyPr>
            <a:normAutofit/>
          </a:bodyPr>
          <a:lstStyle/>
          <a:p>
            <a:pPr>
              <a:spcBef>
                <a:spcPts val="600"/>
              </a:spcBef>
            </a:pPr>
            <a:r>
              <a:rPr lang="en-US" sz="1600" b="0" dirty="0"/>
              <a:t> </a:t>
            </a:r>
            <a:r>
              <a:rPr lang="en-US" sz="1800" b="0" dirty="0"/>
              <a:t>In partnership with the Provost, deans, chairs, faculty, and other leaders across campus, the Vice Provost will reimagine the future of graduate and professional education at </a:t>
            </a:r>
            <a:r>
              <a:rPr lang="en-US" sz="1800" b="0" dirty="0" err="1"/>
              <a:t>S&amp;T</a:t>
            </a:r>
            <a:r>
              <a:rPr lang="en-US" sz="1800" b="0" dirty="0"/>
              <a:t>  </a:t>
            </a:r>
          </a:p>
          <a:p>
            <a:pPr>
              <a:spcBef>
                <a:spcPts val="600"/>
              </a:spcBef>
            </a:pPr>
            <a:r>
              <a:rPr lang="en-US" sz="1800" b="0" dirty="0"/>
              <a:t> The Vice Provost will assist in the alignment of resources with evidence of demand </a:t>
            </a:r>
          </a:p>
          <a:p>
            <a:pPr>
              <a:spcBef>
                <a:spcPts val="600"/>
              </a:spcBef>
            </a:pPr>
            <a:r>
              <a:rPr lang="en-US" sz="1800" b="0" dirty="0"/>
              <a:t> The Vice Provost will work closely with deans, department chairs, and other leaders across campus  to:</a:t>
            </a:r>
          </a:p>
          <a:p>
            <a:pPr lvl="1">
              <a:spcBef>
                <a:spcPts val="600"/>
              </a:spcBef>
            </a:pPr>
            <a:r>
              <a:rPr lang="en-US" sz="1600" dirty="0"/>
              <a:t>strengthen existing graduate and professional programs </a:t>
            </a:r>
          </a:p>
          <a:p>
            <a:pPr lvl="1">
              <a:spcBef>
                <a:spcPts val="600"/>
              </a:spcBef>
            </a:pPr>
            <a:r>
              <a:rPr lang="en-US" sz="1600" dirty="0"/>
              <a:t>grow new ones that are academically excellent and financially sustainable</a:t>
            </a:r>
          </a:p>
          <a:p>
            <a:pPr lvl="1">
              <a:spcBef>
                <a:spcPts val="600"/>
              </a:spcBef>
            </a:pPr>
            <a:r>
              <a:rPr lang="en-US" sz="1600" dirty="0"/>
              <a:t>evaluate our emphasis on continuing students and cater to non-traditional populations</a:t>
            </a:r>
          </a:p>
          <a:p>
            <a:pPr>
              <a:spcBef>
                <a:spcPts val="600"/>
              </a:spcBef>
            </a:pPr>
            <a:r>
              <a:rPr lang="en-US" sz="2000" b="0" dirty="0"/>
              <a:t> </a:t>
            </a:r>
            <a:r>
              <a:rPr lang="en-US" sz="1800" b="0" dirty="0"/>
              <a:t>Enhance graduate student success, research priorities, and well-being</a:t>
            </a:r>
          </a:p>
          <a:p>
            <a:pPr>
              <a:spcBef>
                <a:spcPts val="600"/>
              </a:spcBef>
            </a:pPr>
            <a:endParaRPr lang="en-US" sz="1600" b="0" dirty="0"/>
          </a:p>
        </p:txBody>
      </p:sp>
    </p:spTree>
    <p:extLst>
      <p:ext uri="{BB962C8B-B14F-4D97-AF65-F5344CB8AC3E}">
        <p14:creationId xmlns:p14="http://schemas.microsoft.com/office/powerpoint/2010/main" val="2257742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4E0B5-AD40-3147-AF0E-B01567D1E450}"/>
              </a:ext>
            </a:extLst>
          </p:cNvPr>
          <p:cNvSpPr>
            <a:spLocks noGrp="1"/>
          </p:cNvSpPr>
          <p:nvPr>
            <p:ph type="title"/>
          </p:nvPr>
        </p:nvSpPr>
        <p:spPr/>
        <p:txBody>
          <a:bodyPr/>
          <a:lstStyle/>
          <a:p>
            <a:r>
              <a:rPr lang="en-US" dirty="0"/>
              <a:t>New Degree Programs</a:t>
            </a:r>
          </a:p>
        </p:txBody>
      </p:sp>
      <p:sp>
        <p:nvSpPr>
          <p:cNvPr id="3" name="Content Placeholder 2">
            <a:extLst>
              <a:ext uri="{FF2B5EF4-FFF2-40B4-BE49-F238E27FC236}">
                <a16:creationId xmlns:a16="http://schemas.microsoft.com/office/drawing/2014/main" id="{B2838B5E-1ED9-4946-98ED-33DC3AC3A67B}"/>
              </a:ext>
            </a:extLst>
          </p:cNvPr>
          <p:cNvSpPr>
            <a:spLocks noGrp="1"/>
          </p:cNvSpPr>
          <p:nvPr>
            <p:ph idx="1"/>
          </p:nvPr>
        </p:nvSpPr>
        <p:spPr>
          <a:xfrm>
            <a:off x="628650" y="1849142"/>
            <a:ext cx="7886700" cy="3332228"/>
          </a:xfrm>
        </p:spPr>
        <p:txBody>
          <a:bodyPr>
            <a:noAutofit/>
          </a:bodyPr>
          <a:lstStyle/>
          <a:p>
            <a:pPr>
              <a:lnSpc>
                <a:spcPct val="100000"/>
              </a:lnSpc>
              <a:spcBef>
                <a:spcPts val="300"/>
              </a:spcBef>
              <a:spcAft>
                <a:spcPts val="300"/>
              </a:spcAft>
            </a:pPr>
            <a:r>
              <a:rPr lang="en-US" sz="1600" dirty="0"/>
              <a:t> Hold planning and decision making workshop to determine new graduate programs</a:t>
            </a:r>
          </a:p>
          <a:p>
            <a:pPr>
              <a:lnSpc>
                <a:spcPct val="100000"/>
              </a:lnSpc>
              <a:spcBef>
                <a:spcPts val="300"/>
              </a:spcBef>
              <a:spcAft>
                <a:spcPts val="300"/>
              </a:spcAft>
            </a:pPr>
            <a:r>
              <a:rPr lang="en-US" sz="2000" dirty="0"/>
              <a:t> </a:t>
            </a:r>
            <a:r>
              <a:rPr lang="en-US" sz="1600" dirty="0"/>
              <a:t>Attract new on-campus and distance students</a:t>
            </a:r>
          </a:p>
          <a:p>
            <a:pPr>
              <a:lnSpc>
                <a:spcPct val="100000"/>
              </a:lnSpc>
              <a:spcBef>
                <a:spcPts val="300"/>
              </a:spcBef>
              <a:spcAft>
                <a:spcPts val="300"/>
              </a:spcAft>
            </a:pPr>
            <a:r>
              <a:rPr lang="en-US" sz="1600" dirty="0"/>
              <a:t> Engage Deans, Chairs, faculty, major corporate partners, and Missouri On-Line, </a:t>
            </a:r>
          </a:p>
          <a:p>
            <a:pPr lvl="2">
              <a:spcAft>
                <a:spcPts val="300"/>
              </a:spcAft>
            </a:pPr>
            <a:r>
              <a:rPr lang="en-US" sz="1600" dirty="0"/>
              <a:t>What programs, at what level (MS, PM, cert, etc.), to what audience, through what delivery method</a:t>
            </a:r>
          </a:p>
          <a:p>
            <a:pPr>
              <a:lnSpc>
                <a:spcPct val="100000"/>
              </a:lnSpc>
              <a:spcBef>
                <a:spcPts val="300"/>
              </a:spcBef>
              <a:spcAft>
                <a:spcPts val="300"/>
              </a:spcAft>
            </a:pPr>
            <a:r>
              <a:rPr lang="en-US" sz="1600" dirty="0"/>
              <a:t> Continue work on new degrees already identified through KC, CASE, CEC</a:t>
            </a:r>
          </a:p>
          <a:p>
            <a:pPr marL="319087" lvl="2" indent="0">
              <a:buNone/>
            </a:pPr>
            <a:endParaRPr lang="en-US" sz="1600" dirty="0"/>
          </a:p>
        </p:txBody>
      </p:sp>
    </p:spTree>
    <p:extLst>
      <p:ext uri="{BB962C8B-B14F-4D97-AF65-F5344CB8AC3E}">
        <p14:creationId xmlns:p14="http://schemas.microsoft.com/office/powerpoint/2010/main" val="784978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DCFC-3920-0248-8461-7DD4EC316790}"/>
              </a:ext>
            </a:extLst>
          </p:cNvPr>
          <p:cNvSpPr>
            <a:spLocks noGrp="1"/>
          </p:cNvSpPr>
          <p:nvPr>
            <p:ph type="title"/>
          </p:nvPr>
        </p:nvSpPr>
        <p:spPr/>
        <p:txBody>
          <a:bodyPr/>
          <a:lstStyle/>
          <a:p>
            <a:r>
              <a:rPr lang="en-US" dirty="0"/>
              <a:t>Growth in Doctoral Degrees</a:t>
            </a:r>
          </a:p>
        </p:txBody>
      </p:sp>
      <p:sp>
        <p:nvSpPr>
          <p:cNvPr id="3" name="Content Placeholder 2">
            <a:extLst>
              <a:ext uri="{FF2B5EF4-FFF2-40B4-BE49-F238E27FC236}">
                <a16:creationId xmlns:a16="http://schemas.microsoft.com/office/drawing/2014/main" id="{0E1F15F3-F57F-014B-AAE0-8E42047DB368}"/>
              </a:ext>
            </a:extLst>
          </p:cNvPr>
          <p:cNvSpPr>
            <a:spLocks noGrp="1"/>
          </p:cNvSpPr>
          <p:nvPr>
            <p:ph idx="1"/>
          </p:nvPr>
        </p:nvSpPr>
        <p:spPr>
          <a:xfrm>
            <a:off x="628650" y="1989151"/>
            <a:ext cx="7886700" cy="3332228"/>
          </a:xfrm>
        </p:spPr>
        <p:txBody>
          <a:bodyPr>
            <a:noAutofit/>
          </a:bodyPr>
          <a:lstStyle/>
          <a:p>
            <a:pPr lvl="0"/>
            <a:r>
              <a:rPr lang="en-US" sz="1600" dirty="0"/>
              <a:t> Current research volume will not accommodate an additional 300-400 </a:t>
            </a:r>
            <a:r>
              <a:rPr lang="en-US" sz="1600" dirty="0" err="1"/>
              <a:t>GRAs</a:t>
            </a:r>
            <a:endParaRPr lang="en-US" sz="1600" dirty="0"/>
          </a:p>
          <a:p>
            <a:pPr lvl="2"/>
            <a:r>
              <a:rPr lang="en-US" sz="1600" dirty="0"/>
              <a:t>Double research expenditures </a:t>
            </a:r>
          </a:p>
          <a:p>
            <a:pPr lvl="2"/>
            <a:r>
              <a:rPr lang="en-US" sz="1600" dirty="0"/>
              <a:t>Priority with Advancement to raise Fellowship funds through philanthropy</a:t>
            </a:r>
          </a:p>
          <a:p>
            <a:pPr lvl="2"/>
            <a:r>
              <a:rPr lang="en-US" sz="1600" dirty="0"/>
              <a:t>NSF </a:t>
            </a:r>
            <a:r>
              <a:rPr lang="en-US" sz="1600" dirty="0" err="1"/>
              <a:t>GRF</a:t>
            </a:r>
            <a:r>
              <a:rPr lang="en-US" sz="1600" dirty="0"/>
              <a:t>, </a:t>
            </a:r>
            <a:r>
              <a:rPr lang="en-US" sz="1600" dirty="0" err="1"/>
              <a:t>GAAN</a:t>
            </a:r>
            <a:r>
              <a:rPr lang="en-US" sz="1600" dirty="0"/>
              <a:t>, SMART, etc. must be pursued aggressively</a:t>
            </a:r>
          </a:p>
          <a:p>
            <a:pPr lvl="2"/>
            <a:r>
              <a:rPr lang="en-US" sz="1600" dirty="0"/>
              <a:t>Faculty commitment to use </a:t>
            </a:r>
            <a:r>
              <a:rPr lang="en-US" sz="1600" dirty="0" err="1"/>
              <a:t>KDF</a:t>
            </a:r>
            <a:r>
              <a:rPr lang="en-US" sz="1600" dirty="0"/>
              <a:t> to add 100 PhD students</a:t>
            </a:r>
          </a:p>
        </p:txBody>
      </p:sp>
    </p:spTree>
    <p:extLst>
      <p:ext uri="{BB962C8B-B14F-4D97-AF65-F5344CB8AC3E}">
        <p14:creationId xmlns:p14="http://schemas.microsoft.com/office/powerpoint/2010/main" val="1562205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6E97-2B46-3D49-8528-875E791351EA}"/>
              </a:ext>
            </a:extLst>
          </p:cNvPr>
          <p:cNvSpPr>
            <a:spLocks noGrp="1"/>
          </p:cNvSpPr>
          <p:nvPr>
            <p:ph type="title"/>
          </p:nvPr>
        </p:nvSpPr>
        <p:spPr/>
        <p:txBody>
          <a:bodyPr/>
          <a:lstStyle/>
          <a:p>
            <a:r>
              <a:rPr lang="en-US" dirty="0"/>
              <a:t>Growth in Master Programs</a:t>
            </a:r>
          </a:p>
        </p:txBody>
      </p:sp>
      <p:sp>
        <p:nvSpPr>
          <p:cNvPr id="3" name="Content Placeholder 2">
            <a:extLst>
              <a:ext uri="{FF2B5EF4-FFF2-40B4-BE49-F238E27FC236}">
                <a16:creationId xmlns:a16="http://schemas.microsoft.com/office/drawing/2014/main" id="{DEDD1BDE-C09C-6B4F-9458-972E931BC7CD}"/>
              </a:ext>
            </a:extLst>
          </p:cNvPr>
          <p:cNvSpPr>
            <a:spLocks noGrp="1"/>
          </p:cNvSpPr>
          <p:nvPr>
            <p:ph idx="1"/>
          </p:nvPr>
        </p:nvSpPr>
        <p:spPr/>
        <p:txBody>
          <a:bodyPr>
            <a:normAutofit/>
          </a:bodyPr>
          <a:lstStyle/>
          <a:p>
            <a:pPr>
              <a:spcBef>
                <a:spcPts val="300"/>
              </a:spcBef>
              <a:spcAft>
                <a:spcPts val="300"/>
              </a:spcAft>
            </a:pPr>
            <a:r>
              <a:rPr lang="en-US" sz="1600" dirty="0"/>
              <a:t> Reach 3+2 agreements with bachelor degree-offering institutions. Create 3+2 agreements to offer the students a </a:t>
            </a:r>
            <a:r>
              <a:rPr lang="en-US" sz="1600" dirty="0" err="1"/>
              <a:t>S&amp;T</a:t>
            </a:r>
            <a:r>
              <a:rPr lang="en-US" sz="1600" dirty="0"/>
              <a:t> MS</a:t>
            </a:r>
          </a:p>
          <a:p>
            <a:pPr>
              <a:spcBef>
                <a:spcPts val="300"/>
              </a:spcBef>
              <a:spcAft>
                <a:spcPts val="300"/>
              </a:spcAft>
            </a:pPr>
            <a:r>
              <a:rPr lang="en-US" sz="1600" dirty="0"/>
              <a:t> Introduce professional Master degrees in the sciences, humanities, and social sciences</a:t>
            </a:r>
          </a:p>
          <a:p>
            <a:pPr>
              <a:spcBef>
                <a:spcPts val="300"/>
              </a:spcBef>
              <a:spcAft>
                <a:spcPts val="300"/>
              </a:spcAft>
            </a:pPr>
            <a:r>
              <a:rPr lang="en-US" sz="1600" dirty="0"/>
              <a:t> Shift to greater focus on on-line education</a:t>
            </a:r>
          </a:p>
          <a:p>
            <a:pPr lvl="2">
              <a:spcAft>
                <a:spcPts val="300"/>
              </a:spcAft>
            </a:pPr>
            <a:r>
              <a:rPr lang="en-US" sz="1600" dirty="0"/>
              <a:t>Missouri On-Line has identified existing programs to market</a:t>
            </a:r>
          </a:p>
          <a:p>
            <a:pPr lvl="2">
              <a:spcAft>
                <a:spcPts val="300"/>
              </a:spcAft>
            </a:pPr>
            <a:r>
              <a:rPr lang="en-US" sz="1600" dirty="0"/>
              <a:t>Guiding Principles for Distance Education generated</a:t>
            </a:r>
          </a:p>
          <a:p>
            <a:pPr>
              <a:spcBef>
                <a:spcPts val="300"/>
              </a:spcBef>
              <a:spcAft>
                <a:spcPts val="300"/>
              </a:spcAft>
            </a:pPr>
            <a:endParaRPr lang="en-US" sz="1600" dirty="0"/>
          </a:p>
        </p:txBody>
      </p:sp>
    </p:spTree>
    <p:extLst>
      <p:ext uri="{BB962C8B-B14F-4D97-AF65-F5344CB8AC3E}">
        <p14:creationId xmlns:p14="http://schemas.microsoft.com/office/powerpoint/2010/main" val="2653475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2D71-73B0-1145-8A64-308332608A84}"/>
              </a:ext>
            </a:extLst>
          </p:cNvPr>
          <p:cNvSpPr>
            <a:spLocks noGrp="1"/>
          </p:cNvSpPr>
          <p:nvPr>
            <p:ph type="title"/>
          </p:nvPr>
        </p:nvSpPr>
        <p:spPr/>
        <p:txBody>
          <a:bodyPr/>
          <a:lstStyle/>
          <a:p>
            <a:r>
              <a:rPr lang="en-US" dirty="0"/>
              <a:t>Retention</a:t>
            </a:r>
          </a:p>
        </p:txBody>
      </p:sp>
      <p:sp>
        <p:nvSpPr>
          <p:cNvPr id="3" name="Content Placeholder 2">
            <a:extLst>
              <a:ext uri="{FF2B5EF4-FFF2-40B4-BE49-F238E27FC236}">
                <a16:creationId xmlns:a16="http://schemas.microsoft.com/office/drawing/2014/main" id="{6DC7C3FA-01F1-7843-9E46-15A1C2D66C15}"/>
              </a:ext>
            </a:extLst>
          </p:cNvPr>
          <p:cNvSpPr>
            <a:spLocks noGrp="1"/>
          </p:cNvSpPr>
          <p:nvPr>
            <p:ph idx="1"/>
          </p:nvPr>
        </p:nvSpPr>
        <p:spPr/>
        <p:txBody>
          <a:bodyPr>
            <a:normAutofit/>
          </a:bodyPr>
          <a:lstStyle/>
          <a:p>
            <a:r>
              <a:rPr lang="en-US" sz="1600" dirty="0"/>
              <a:t> Aggressively address issues identified in recent graduate student survey</a:t>
            </a:r>
          </a:p>
          <a:p>
            <a:pPr lvl="1"/>
            <a:r>
              <a:rPr lang="en-US" sz="1600" dirty="0"/>
              <a:t>Committee changes</a:t>
            </a:r>
          </a:p>
          <a:p>
            <a:pPr lvl="1"/>
            <a:r>
              <a:rPr lang="en-US" sz="1600" dirty="0"/>
              <a:t>Bill of Rights</a:t>
            </a:r>
          </a:p>
          <a:p>
            <a:pPr lvl="1"/>
            <a:r>
              <a:rPr lang="en-US" sz="1600" dirty="0"/>
              <a:t>Timely tuition and stipend payments</a:t>
            </a:r>
          </a:p>
          <a:p>
            <a:r>
              <a:rPr lang="en-US" sz="1600" dirty="0"/>
              <a:t> Identify impediments to timely graduation and reasons for drop-outs</a:t>
            </a:r>
          </a:p>
          <a:p>
            <a:pPr lvl="2"/>
            <a:r>
              <a:rPr lang="en-US" sz="1600" dirty="0"/>
              <a:t>Especially for certificate and distance students</a:t>
            </a:r>
          </a:p>
          <a:p>
            <a:pPr lvl="2"/>
            <a:r>
              <a:rPr lang="en-US" sz="1600" dirty="0"/>
              <a:t>Drop/revise policies that delay graduation or inhibit student flexibility</a:t>
            </a:r>
          </a:p>
        </p:txBody>
      </p:sp>
    </p:spTree>
    <p:extLst>
      <p:ext uri="{BB962C8B-B14F-4D97-AF65-F5344CB8AC3E}">
        <p14:creationId xmlns:p14="http://schemas.microsoft.com/office/powerpoint/2010/main" val="276808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a:solidFill>
                  <a:srgbClr val="003B49"/>
                </a:solidFill>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D. Westenberg,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194041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2A98-8C71-444E-BF97-E3CC1EF8C8CA}"/>
              </a:ext>
            </a:extLst>
          </p:cNvPr>
          <p:cNvSpPr>
            <a:spLocks noGrp="1"/>
          </p:cNvSpPr>
          <p:nvPr>
            <p:ph type="title"/>
          </p:nvPr>
        </p:nvSpPr>
        <p:spPr/>
        <p:txBody>
          <a:bodyPr/>
          <a:lstStyle/>
          <a:p>
            <a:r>
              <a:rPr lang="en-US" dirty="0"/>
              <a:t>RETENTION ACTIONS</a:t>
            </a:r>
          </a:p>
        </p:txBody>
      </p:sp>
      <p:sp>
        <p:nvSpPr>
          <p:cNvPr id="3" name="Content Placeholder 2">
            <a:extLst>
              <a:ext uri="{FF2B5EF4-FFF2-40B4-BE49-F238E27FC236}">
                <a16:creationId xmlns:a16="http://schemas.microsoft.com/office/drawing/2014/main" id="{A2626667-FA61-5546-B5FA-14D7092BDF94}"/>
              </a:ext>
            </a:extLst>
          </p:cNvPr>
          <p:cNvSpPr>
            <a:spLocks noGrp="1"/>
          </p:cNvSpPr>
          <p:nvPr>
            <p:ph idx="1"/>
          </p:nvPr>
        </p:nvSpPr>
        <p:spPr/>
        <p:txBody>
          <a:bodyPr/>
          <a:lstStyle/>
          <a:p>
            <a:r>
              <a:rPr lang="en-US" dirty="0"/>
              <a:t> Immediate/On-going Actions</a:t>
            </a:r>
          </a:p>
          <a:p>
            <a:pPr lvl="2"/>
            <a:r>
              <a:rPr lang="en-US" dirty="0"/>
              <a:t>Annual Evaluation of graduate students – Ensure retention and timely graduation</a:t>
            </a:r>
          </a:p>
          <a:p>
            <a:pPr lvl="2"/>
            <a:r>
              <a:rPr lang="en-US" dirty="0"/>
              <a:t>Graduate Council to address student concerns by April</a:t>
            </a:r>
          </a:p>
        </p:txBody>
      </p:sp>
    </p:spTree>
    <p:extLst>
      <p:ext uri="{BB962C8B-B14F-4D97-AF65-F5344CB8AC3E}">
        <p14:creationId xmlns:p14="http://schemas.microsoft.com/office/powerpoint/2010/main" val="1164658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2A98-8C71-444E-BF97-E3CC1EF8C8CA}"/>
              </a:ext>
            </a:extLst>
          </p:cNvPr>
          <p:cNvSpPr>
            <a:spLocks noGrp="1"/>
          </p:cNvSpPr>
          <p:nvPr>
            <p:ph type="title"/>
          </p:nvPr>
        </p:nvSpPr>
        <p:spPr/>
        <p:txBody>
          <a:bodyPr/>
          <a:lstStyle/>
          <a:p>
            <a:r>
              <a:rPr lang="en-US" dirty="0"/>
              <a:t>RETENTION ACTIONS</a:t>
            </a:r>
          </a:p>
        </p:txBody>
      </p:sp>
      <p:sp>
        <p:nvSpPr>
          <p:cNvPr id="3" name="Content Placeholder 2">
            <a:extLst>
              <a:ext uri="{FF2B5EF4-FFF2-40B4-BE49-F238E27FC236}">
                <a16:creationId xmlns:a16="http://schemas.microsoft.com/office/drawing/2014/main" id="{A2626667-FA61-5546-B5FA-14D7092BDF94}"/>
              </a:ext>
            </a:extLst>
          </p:cNvPr>
          <p:cNvSpPr>
            <a:spLocks noGrp="1"/>
          </p:cNvSpPr>
          <p:nvPr>
            <p:ph idx="1"/>
          </p:nvPr>
        </p:nvSpPr>
        <p:spPr/>
        <p:txBody>
          <a:bodyPr/>
          <a:lstStyle/>
          <a:p>
            <a:r>
              <a:rPr lang="en-US" dirty="0"/>
              <a:t> Longer-Term Actions</a:t>
            </a:r>
          </a:p>
          <a:p>
            <a:pPr lvl="2"/>
            <a:r>
              <a:rPr lang="en-US" dirty="0"/>
              <a:t>Working group to :</a:t>
            </a:r>
          </a:p>
          <a:p>
            <a:pPr lvl="3"/>
            <a:r>
              <a:rPr lang="en-US" dirty="0"/>
              <a:t>identify bottlenecks to timely graduation and retention</a:t>
            </a:r>
          </a:p>
          <a:p>
            <a:pPr lvl="3"/>
            <a:r>
              <a:rPr lang="en-US" dirty="0"/>
              <a:t>review current graduate policies, processes, and practices (admission, on-boarding, pay, milestones, requirements, learning objectives, professional development, etc.)</a:t>
            </a:r>
          </a:p>
        </p:txBody>
      </p:sp>
    </p:spTree>
    <p:extLst>
      <p:ext uri="{BB962C8B-B14F-4D97-AF65-F5344CB8AC3E}">
        <p14:creationId xmlns:p14="http://schemas.microsoft.com/office/powerpoint/2010/main" val="1105303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7332-4396-034C-98D7-A47F10165710}"/>
              </a:ext>
            </a:extLst>
          </p:cNvPr>
          <p:cNvSpPr>
            <a:spLocks noGrp="1"/>
          </p:cNvSpPr>
          <p:nvPr>
            <p:ph type="title"/>
          </p:nvPr>
        </p:nvSpPr>
        <p:spPr/>
        <p:txBody>
          <a:bodyPr/>
          <a:lstStyle/>
          <a:p>
            <a:r>
              <a:rPr lang="en-US" dirty="0"/>
              <a:t>Reactions </a:t>
            </a:r>
            <a:r>
              <a:rPr lang="en-US"/>
              <a:t>and Feedback</a:t>
            </a:r>
          </a:p>
        </p:txBody>
      </p:sp>
      <p:sp>
        <p:nvSpPr>
          <p:cNvPr id="3" name="Text Placeholder 2">
            <a:extLst>
              <a:ext uri="{FF2B5EF4-FFF2-40B4-BE49-F238E27FC236}">
                <a16:creationId xmlns:a16="http://schemas.microsoft.com/office/drawing/2014/main" id="{F5B400B3-0AD8-C644-BCBC-BEE00586DA1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12712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A.	Public Occasions</a:t>
            </a:r>
          </a:p>
          <a:p>
            <a:pPr marL="0" indent="0" defTabSz="685800">
              <a:buNone/>
            </a:pPr>
            <a:r>
              <a:rPr lang="en-US" sz="3600" dirty="0">
                <a:solidFill>
                  <a:srgbClr val="003B49"/>
                </a:solidFill>
                <a:latin typeface="Orgon Slab" panose="02000503000000020004" pitchFamily="50" charset="0"/>
              </a:rPr>
              <a:t>		S. </a:t>
            </a:r>
            <a:r>
              <a:rPr lang="en-US" sz="3600" dirty="0" err="1">
                <a:solidFill>
                  <a:srgbClr val="003B49"/>
                </a:solidFill>
                <a:latin typeface="Orgon Slab" panose="02000503000000020004" pitchFamily="50" charset="0"/>
              </a:rPr>
              <a:t>Sedigh-Sarvestani</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656760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0790" y="3183353"/>
            <a:ext cx="8089200" cy="2673790"/>
          </a:xfrm>
        </p:spPr>
        <p:txBody>
          <a:bodyPr/>
          <a:lstStyle/>
          <a:p>
            <a:r>
              <a:rPr lang="en-US" dirty="0">
                <a:solidFill>
                  <a:schemeClr val="accent4">
                    <a:lumMod val="10000"/>
                  </a:schemeClr>
                </a:solidFill>
                <a:latin typeface="Orgon Slab Medium" panose="02000603000000020004" pitchFamily="50" charset="0"/>
              </a:rPr>
              <a:t>Changes to academic calendar for 2022-2023</a:t>
            </a:r>
          </a:p>
          <a:p>
            <a:pPr lvl="1"/>
            <a:r>
              <a:rPr lang="en-US" dirty="0">
                <a:solidFill>
                  <a:schemeClr val="accent4">
                    <a:lumMod val="10000"/>
                  </a:schemeClr>
                </a:solidFill>
                <a:latin typeface="Orgon Slab Medium" panose="02000603000000020004" pitchFamily="50" charset="0"/>
              </a:rPr>
              <a:t>Addition of a separate PhD commencement (Fall and Spring)</a:t>
            </a:r>
          </a:p>
          <a:p>
            <a:pPr lvl="1"/>
            <a:r>
              <a:rPr lang="en-US" dirty="0">
                <a:solidFill>
                  <a:schemeClr val="accent4">
                    <a:lumMod val="10000"/>
                  </a:schemeClr>
                </a:solidFill>
                <a:latin typeface="Orgon Slab Medium" panose="02000603000000020004" pitchFamily="50" charset="0"/>
              </a:rPr>
              <a:t>Removal of Transfer Transitions </a:t>
            </a:r>
          </a:p>
          <a:p>
            <a:pPr lvl="1"/>
            <a:r>
              <a:rPr lang="en-US" dirty="0">
                <a:solidFill>
                  <a:schemeClr val="accent4">
                    <a:lumMod val="10000"/>
                  </a:schemeClr>
                </a:solidFill>
                <a:latin typeface="Orgon Slab Medium" panose="02000603000000020004" pitchFamily="50" charset="0"/>
              </a:rPr>
              <a:t>Postponement of Fall Break by </a:t>
            </a:r>
            <a:r>
              <a:rPr lang="en-US">
                <a:solidFill>
                  <a:schemeClr val="accent4">
                    <a:lumMod val="10000"/>
                  </a:schemeClr>
                </a:solidFill>
                <a:latin typeface="Orgon Slab Medium" panose="02000603000000020004" pitchFamily="50" charset="0"/>
              </a:rPr>
              <a:t>one week</a:t>
            </a:r>
            <a:endParaRPr lang="en-US" dirty="0">
              <a:solidFill>
                <a:schemeClr val="accent4">
                  <a:lumMod val="10000"/>
                </a:schemeClr>
              </a:solidFill>
              <a:latin typeface="Orgon Slab Medium" panose="02000603000000020004" pitchFamily="50" charset="0"/>
            </a:endParaRPr>
          </a:p>
          <a:p>
            <a:pPr lvl="1"/>
            <a:endParaRPr lang="en-US" dirty="0">
              <a:solidFill>
                <a:schemeClr val="accent4">
                  <a:lumMod val="10000"/>
                </a:schemeClr>
              </a:solidFill>
              <a:latin typeface="Orgon Slab Medium" panose="02000603000000020004" pitchFamily="50" charset="0"/>
            </a:endParaRPr>
          </a:p>
        </p:txBody>
      </p:sp>
      <p:sp>
        <p:nvSpPr>
          <p:cNvPr id="6" name="Text Placeholder 5"/>
          <p:cNvSpPr>
            <a:spLocks noGrp="1"/>
          </p:cNvSpPr>
          <p:nvPr>
            <p:ph type="body" sz="quarter" idx="13"/>
          </p:nvPr>
        </p:nvSpPr>
        <p:spPr>
          <a:xfrm>
            <a:off x="510790" y="1790002"/>
            <a:ext cx="8184662" cy="1275415"/>
          </a:xfrm>
        </p:spPr>
        <p:txBody>
          <a:bodyPr>
            <a:normAutofit fontScale="92500" lnSpcReduction="10000"/>
          </a:bodyPr>
          <a:lstStyle/>
          <a:p>
            <a:pPr>
              <a:lnSpc>
                <a:spcPct val="140000"/>
              </a:lnSpc>
              <a:spcBef>
                <a:spcPts val="0"/>
              </a:spcBef>
            </a:pPr>
            <a:r>
              <a:rPr lang="en-US" sz="3900" dirty="0">
                <a:effectLst>
                  <a:outerShdw blurRad="38100" dist="38100" dir="2700000" algn="tl">
                    <a:srgbClr val="000000">
                      <a:alpha val="43137"/>
                    </a:srgbClr>
                  </a:outerShdw>
                </a:effectLst>
              </a:rPr>
              <a:t>Public Occasions Committee Report</a:t>
            </a:r>
          </a:p>
          <a:p>
            <a:pPr>
              <a:lnSpc>
                <a:spcPct val="140000"/>
              </a:lnSpc>
              <a:spcBef>
                <a:spcPts val="0"/>
              </a:spcBef>
            </a:pPr>
            <a:r>
              <a:rPr lang="en-US" sz="2600" dirty="0">
                <a:effectLst>
                  <a:outerShdw blurRad="38100" dist="38100" dir="2700000" algn="tl">
                    <a:srgbClr val="000000">
                      <a:alpha val="43137"/>
                    </a:srgbClr>
                  </a:outerShdw>
                </a:effectLst>
              </a:rPr>
              <a:t>Dr. Sahra Sedigh Sarvestani, Chair</a:t>
            </a:r>
          </a:p>
        </p:txBody>
      </p:sp>
    </p:spTree>
    <p:extLst>
      <p:ext uri="{BB962C8B-B14F-4D97-AF65-F5344CB8AC3E}">
        <p14:creationId xmlns:p14="http://schemas.microsoft.com/office/powerpoint/2010/main" val="1754847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354974" y="1651456"/>
            <a:ext cx="8498076" cy="5206543"/>
          </a:xfrm>
          <a:prstGeom prst="rect">
            <a:avLst/>
          </a:prstGeom>
        </p:spPr>
        <p:txBody>
          <a:bodyPr>
            <a:normAutofit fontScale="55000" lnSpcReduction="200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900" b="1" i="0" u="none" strike="noStrike" kern="1200" cap="none" spc="0" normalizeH="0" baseline="0" noProof="0" dirty="0">
                <a:ln>
                  <a:noFill/>
                </a:ln>
                <a:solidFill>
                  <a:srgbClr val="509E2F"/>
                </a:solidFill>
                <a:effectLst/>
                <a:uLnTx/>
                <a:uFillTx/>
                <a:latin typeface="Orgon Slab Medium"/>
                <a:ea typeface="+mn-ea"/>
              </a:rPr>
              <a:t>FALL SEMESTER 2022</a:t>
            </a:r>
          </a:p>
          <a:p>
            <a:pPr marL="0" marR="0" lvl="0" indent="0" algn="l" defTabSz="457200" rtl="0" eaLnBrk="1" fontAlgn="auto" latinLnBrk="0" hangingPunct="1">
              <a:lnSpc>
                <a:spcPct val="90000"/>
              </a:lnSpc>
              <a:spcBef>
                <a:spcPts val="800"/>
              </a:spcBef>
              <a:spcAft>
                <a:spcPts val="0"/>
              </a:spcAft>
              <a:buClrTx/>
              <a:buSzTx/>
              <a:buFont typeface="Arial"/>
              <a:buNone/>
              <a:tabLst/>
              <a:defRPr/>
            </a:pPr>
            <a:r>
              <a:rPr kumimoji="0" lang="en-US" sz="2600" b="0" i="0" u="none" strike="sngStrike" kern="1200" cap="none" spc="0" normalizeH="0" baseline="0" noProof="0" dirty="0">
                <a:ln>
                  <a:noFill/>
                </a:ln>
                <a:solidFill>
                  <a:srgbClr val="FF0000"/>
                </a:solidFill>
                <a:effectLst/>
                <a:uLnTx/>
                <a:uFillTx/>
                <a:latin typeface="Orgon Slab Medium"/>
                <a:ea typeface="+mn-ea"/>
              </a:rPr>
              <a:t>International Student Orientation</a:t>
            </a:r>
            <a:r>
              <a:rPr kumimoji="0" lang="en-US" sz="2600" b="0" i="0" u="none" strike="noStrike" kern="1200" cap="none" spc="0" normalizeH="0" baseline="0" noProof="0" dirty="0">
                <a:ln>
                  <a:noFill/>
                </a:ln>
                <a:solidFill>
                  <a:srgbClr val="FF0000"/>
                </a:solidFill>
                <a:effectLst/>
                <a:uLnTx/>
                <a:uFillTx/>
                <a:latin typeface="Orgon Slab Medium"/>
                <a:ea typeface="+mn-ea"/>
              </a:rPr>
              <a:t>						</a:t>
            </a:r>
            <a:r>
              <a:rPr kumimoji="0" lang="en-US" sz="2600" b="0" i="0" u="none" strike="sngStrike" kern="1200" cap="none" spc="0" normalizeH="0" baseline="0" noProof="0" dirty="0">
                <a:ln>
                  <a:noFill/>
                </a:ln>
                <a:solidFill>
                  <a:srgbClr val="FF0000"/>
                </a:solidFill>
                <a:effectLst/>
                <a:uLnTx/>
                <a:uFillTx/>
                <a:latin typeface="Orgon Slab Medium"/>
                <a:ea typeface="+mn-ea"/>
              </a:rPr>
              <a:t>August 9, Tuesday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Freshman Orientation Begins							August 15,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sngStrike" kern="1200" cap="none" spc="0" normalizeH="0" baseline="0" noProof="0" dirty="0">
                <a:ln>
                  <a:noFill/>
                </a:ln>
                <a:solidFill>
                  <a:srgbClr val="FF0000"/>
                </a:solidFill>
                <a:effectLst/>
                <a:uLnTx/>
                <a:uFillTx/>
                <a:latin typeface="Orgon Slab Medium"/>
                <a:ea typeface="+mn-ea"/>
              </a:rPr>
              <a:t>Transfer Transitions</a:t>
            </a:r>
            <a:r>
              <a:rPr kumimoji="0" lang="en-US" sz="2600" b="0" i="0" u="none" strike="noStrike" kern="1200" cap="none" spc="0" normalizeH="0" baseline="0" noProof="0" dirty="0">
                <a:ln>
                  <a:noFill/>
                </a:ln>
                <a:solidFill>
                  <a:srgbClr val="FF0000"/>
                </a:solidFill>
                <a:effectLst/>
                <a:uLnTx/>
                <a:uFillTx/>
                <a:latin typeface="Orgon Slab Medium"/>
                <a:ea typeface="+mn-ea"/>
              </a:rPr>
              <a:t>									</a:t>
            </a:r>
            <a:r>
              <a:rPr kumimoji="0" lang="en-US" sz="2600" b="0" i="0" u="none" strike="sngStrike" kern="1200" cap="none" spc="0" normalizeH="0" baseline="0" noProof="0" dirty="0">
                <a:ln>
                  <a:noFill/>
                </a:ln>
                <a:solidFill>
                  <a:srgbClr val="FF0000"/>
                </a:solidFill>
                <a:effectLst/>
                <a:uLnTx/>
                <a:uFillTx/>
                <a:latin typeface="Orgon Slab Medium"/>
                <a:ea typeface="+mn-ea"/>
              </a:rPr>
              <a:t>August 18, Thursday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New Graduate Student Orientation						August 19,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Open Registration Ends								August 21, Sunday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Fall semester opens 8:00 am							August 22,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Classwork begins 8:00 am								August 22,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Labor Day Holiday									September 5,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Career Fair 										September 27, Tuesday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sngStrike" kern="1200" cap="none" spc="0" normalizeH="0" baseline="0" noProof="0" dirty="0">
                <a:ln>
                  <a:noFill/>
                </a:ln>
                <a:solidFill>
                  <a:srgbClr val="FF0000"/>
                </a:solidFill>
                <a:effectLst/>
                <a:uLnTx/>
                <a:uFillTx/>
                <a:latin typeface="Orgon Slab Medium"/>
                <a:ea typeface="+mn-ea"/>
              </a:rPr>
              <a:t>Fall Break Begins 8:00 am</a:t>
            </a:r>
            <a:r>
              <a:rPr kumimoji="0" lang="en-US" sz="2600" b="0" i="0" u="none" strike="noStrike" kern="1200" cap="none" spc="0" normalizeH="0" baseline="0" noProof="0" dirty="0">
                <a:ln>
                  <a:noFill/>
                </a:ln>
                <a:solidFill>
                  <a:srgbClr val="FF0000"/>
                </a:solidFill>
                <a:effectLst/>
                <a:uLnTx/>
                <a:uFillTx/>
                <a:latin typeface="Orgon Slab Medium"/>
                <a:ea typeface="+mn-ea"/>
              </a:rPr>
              <a:t> 								</a:t>
            </a:r>
            <a:r>
              <a:rPr kumimoji="0" lang="en-US" sz="2600" b="0" i="0" u="none" strike="sngStrike" kern="1200" cap="none" spc="0" normalizeH="0" baseline="0" noProof="0" dirty="0">
                <a:ln>
                  <a:noFill/>
                </a:ln>
                <a:solidFill>
                  <a:srgbClr val="FF0000"/>
                </a:solidFill>
                <a:effectLst/>
                <a:uLnTx/>
                <a:uFillTx/>
                <a:latin typeface="Orgon Slab Medium"/>
                <a:ea typeface="+mn-ea"/>
              </a:rPr>
              <a:t>September 29, Thursday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sng" strike="noStrike" kern="1200" cap="none" spc="0" normalizeH="0" baseline="0" noProof="0" dirty="0">
                <a:ln>
                  <a:noFill/>
                </a:ln>
                <a:solidFill>
                  <a:srgbClr val="0070C0"/>
                </a:solidFill>
                <a:effectLst/>
                <a:uLnTx/>
                <a:uFillTx/>
                <a:latin typeface="Orgon Slab Medium"/>
                <a:ea typeface="+mn-ea"/>
              </a:rPr>
              <a:t>Fall Break Begins 8:00 am </a:t>
            </a:r>
            <a:r>
              <a:rPr kumimoji="0" lang="en-US" sz="2600" b="0" i="0" u="none" strike="noStrike" kern="1200" cap="none" spc="0" normalizeH="0" baseline="0" noProof="0" dirty="0">
                <a:ln>
                  <a:noFill/>
                </a:ln>
                <a:solidFill>
                  <a:srgbClr val="0070C0"/>
                </a:solidFill>
                <a:effectLst/>
                <a:uLnTx/>
                <a:uFillTx/>
                <a:latin typeface="Orgon Slab Medium"/>
                <a:ea typeface="+mn-ea"/>
              </a:rPr>
              <a:t>								</a:t>
            </a:r>
            <a:r>
              <a:rPr kumimoji="0" lang="en-US" sz="2600" b="0" i="0" u="sng" strike="noStrike" kern="1200" cap="none" spc="0" normalizeH="0" baseline="0" noProof="0" dirty="0">
                <a:ln>
                  <a:noFill/>
                </a:ln>
                <a:solidFill>
                  <a:srgbClr val="0070C0"/>
                </a:solidFill>
                <a:effectLst/>
                <a:uLnTx/>
                <a:uFillTx/>
                <a:latin typeface="Orgon Slab Medium"/>
                <a:ea typeface="+mn-ea"/>
              </a:rPr>
              <a:t>October 6,  Thursday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sngStrike" kern="1200" cap="none" spc="0" normalizeH="0" baseline="0" noProof="0" dirty="0">
                <a:ln>
                  <a:noFill/>
                </a:ln>
                <a:solidFill>
                  <a:srgbClr val="FF0000"/>
                </a:solidFill>
                <a:effectLst/>
                <a:uLnTx/>
                <a:uFillTx/>
                <a:latin typeface="Orgon Slab Medium"/>
                <a:ea typeface="+mn-ea"/>
              </a:rPr>
              <a:t>Fall Break Ends 8:00 am</a:t>
            </a: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								</a:t>
            </a:r>
            <a:r>
              <a:rPr kumimoji="0" lang="en-US" sz="2600" b="0" i="0" u="none" strike="sngStrike" kern="1200" cap="none" spc="0" normalizeH="0" baseline="0" noProof="0" dirty="0">
                <a:ln>
                  <a:noFill/>
                </a:ln>
                <a:solidFill>
                  <a:srgbClr val="FF0000"/>
                </a:solidFill>
                <a:effectLst/>
                <a:uLnTx/>
                <a:uFillTx/>
                <a:latin typeface="Orgon Slab Medium"/>
                <a:ea typeface="+mn-ea"/>
              </a:rPr>
              <a:t>October 3,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sng" strike="noStrike" kern="1200" cap="none" spc="0" normalizeH="0" baseline="0" noProof="0" dirty="0">
                <a:ln>
                  <a:noFill/>
                </a:ln>
                <a:solidFill>
                  <a:srgbClr val="0070C0"/>
                </a:solidFill>
                <a:effectLst/>
                <a:uLnTx/>
                <a:uFillTx/>
                <a:latin typeface="Orgon Slab Medium"/>
                <a:ea typeface="+mn-ea"/>
              </a:rPr>
              <a:t>Fall Break Ends 8:00 am</a:t>
            </a: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								</a:t>
            </a:r>
            <a:r>
              <a:rPr kumimoji="0" lang="en-US" sz="2600" b="0" i="0" u="sng" strike="noStrike" kern="1200" cap="none" spc="0" normalizeH="0" baseline="0" noProof="0" dirty="0">
                <a:ln>
                  <a:noFill/>
                </a:ln>
                <a:solidFill>
                  <a:srgbClr val="0070C0"/>
                </a:solidFill>
                <a:effectLst/>
                <a:uLnTx/>
                <a:uFillTx/>
                <a:latin typeface="Orgon Slab Medium"/>
                <a:ea typeface="+mn-ea"/>
              </a:rPr>
              <a:t>October 10,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Mid-Semester										October 15, Saturday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Thanksgiving vacation begins 8:00 am						November 20, Sunday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Thanksgiving vacation ends 8:00 am						November 28,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Last Class Day										December 9,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Final Examinations begin 7:30 am						December 12,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Final Examinations end 5:00 pm							December 16,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sng" strike="noStrike" kern="1200" cap="none" spc="0" normalizeH="0" baseline="0" noProof="0" dirty="0">
                <a:ln>
                  <a:noFill/>
                </a:ln>
                <a:solidFill>
                  <a:srgbClr val="0070C0"/>
                </a:solidFill>
                <a:effectLst/>
                <a:uLnTx/>
                <a:uFillTx/>
                <a:latin typeface="Orgon Slab Medium"/>
                <a:ea typeface="+mn-ea"/>
              </a:rPr>
              <a:t>December Commencement – 6:00 pm</a:t>
            </a:r>
            <a:r>
              <a:rPr kumimoji="0" lang="en-US" sz="2600" b="0" i="0" u="none" strike="noStrike" kern="1200" cap="none" spc="0" normalizeH="0" baseline="0" noProof="0" dirty="0">
                <a:ln>
                  <a:noFill/>
                </a:ln>
                <a:solidFill>
                  <a:srgbClr val="0070C0"/>
                </a:solidFill>
                <a:effectLst/>
                <a:uLnTx/>
                <a:uFillTx/>
                <a:latin typeface="Orgon Slab Medium"/>
                <a:ea typeface="+mn-ea"/>
              </a:rPr>
              <a:t>						</a:t>
            </a:r>
            <a:r>
              <a:rPr kumimoji="0" lang="en-US" sz="2600" b="0" i="0" u="sng" strike="noStrike" kern="1200" cap="none" spc="0" normalizeH="0" baseline="0" noProof="0" dirty="0">
                <a:ln>
                  <a:noFill/>
                </a:ln>
                <a:solidFill>
                  <a:srgbClr val="0070C0"/>
                </a:solidFill>
                <a:effectLst/>
                <a:uLnTx/>
                <a:uFillTx/>
                <a:latin typeface="Orgon Slab Medium"/>
                <a:ea typeface="+mn-ea"/>
              </a:rPr>
              <a:t>December 16,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0070C0"/>
                </a:solidFill>
                <a:effectLst/>
                <a:uLnTx/>
                <a:uFillTx/>
                <a:latin typeface="Orgon Slab Medium"/>
                <a:ea typeface="+mn-ea"/>
              </a:rPr>
              <a:t>	</a:t>
            </a:r>
            <a:r>
              <a:rPr kumimoji="0" lang="en-US" sz="2200" b="0" i="0" u="none" strike="noStrike" kern="1200" cap="none" spc="0" normalizeH="0" baseline="0" noProof="0" dirty="0">
                <a:ln>
                  <a:noFill/>
                </a:ln>
                <a:solidFill>
                  <a:srgbClr val="0070C0"/>
                </a:solidFill>
                <a:effectLst/>
                <a:uLnTx/>
                <a:uFillTx/>
                <a:latin typeface="Orgon Slab Medium"/>
                <a:ea typeface="+mn-ea"/>
              </a:rPr>
              <a:t> </a:t>
            </a:r>
            <a:r>
              <a:rPr kumimoji="0" lang="en-US" sz="2200" b="0" i="0" u="sng" strike="noStrike" kern="1200" cap="none" spc="0" normalizeH="0" baseline="0" noProof="0" dirty="0">
                <a:ln>
                  <a:noFill/>
                </a:ln>
                <a:solidFill>
                  <a:srgbClr val="0070C0"/>
                </a:solidFill>
                <a:effectLst/>
                <a:uLnTx/>
                <a:uFillTx/>
                <a:latin typeface="Orgon Slab Medium"/>
                <a:ea typeface="+mn-ea"/>
              </a:rPr>
              <a:t>PhD Degrees in all Departments</a:t>
            </a:r>
            <a:r>
              <a:rPr kumimoji="0" lang="en-US" sz="2600" b="0" i="0" u="sng" strike="noStrike" kern="1200" cap="none" spc="0" normalizeH="0" baseline="0" noProof="0" dirty="0">
                <a:ln>
                  <a:noFill/>
                </a:ln>
                <a:solidFill>
                  <a:srgbClr val="0070C0"/>
                </a:solidFill>
                <a:effectLst/>
                <a:uLnTx/>
                <a:uFillTx/>
                <a:latin typeface="Orgon Slab Medium"/>
                <a:ea typeface="+mn-ea"/>
              </a:rPr>
              <a:t>	</a:t>
            </a:r>
            <a:r>
              <a:rPr kumimoji="0" lang="en-US" sz="2600" b="0" i="0" u="none" strike="noStrike" kern="1200" cap="none" spc="0" normalizeH="0" baseline="0" noProof="0" dirty="0">
                <a:ln>
                  <a:noFill/>
                </a:ln>
                <a:solidFill>
                  <a:srgbClr val="0070C0"/>
                </a:solidFill>
                <a:effectLst/>
                <a:uLnTx/>
                <a:uFillTx/>
                <a:latin typeface="Orgon Slab Medium"/>
                <a:ea typeface="+mn-ea"/>
              </a:rPr>
              <a:t>						</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December Commencement – 10:00 am 						December 17, Saturday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	</a:t>
            </a:r>
            <a:r>
              <a:rPr kumimoji="0" lang="en-US" sz="2200" b="0" i="0" u="none" strike="noStrike" kern="1200" cap="none" spc="0" normalizeH="0" baseline="0" noProof="0" dirty="0">
                <a:ln>
                  <a:noFill/>
                </a:ln>
                <a:solidFill>
                  <a:srgbClr val="D8D9DA">
                    <a:lumMod val="10000"/>
                  </a:srgbClr>
                </a:solidFill>
                <a:effectLst/>
                <a:uLnTx/>
                <a:uFillTx/>
                <a:latin typeface="Orgon Slab Medium"/>
                <a:ea typeface="+mn-ea"/>
              </a:rPr>
              <a:t>Graduate and Undergraduate Degrees in Designated Departments</a:t>
            </a: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			</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December Commencement – 3:30 pm 						December 17, Saturday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	</a:t>
            </a:r>
            <a:r>
              <a:rPr kumimoji="0" lang="en-US" sz="2200" b="0" i="0" u="none" strike="noStrike" kern="1200" cap="none" spc="0" normalizeH="0" baseline="0" noProof="0" dirty="0">
                <a:ln>
                  <a:noFill/>
                </a:ln>
                <a:solidFill>
                  <a:srgbClr val="D8D9DA">
                    <a:lumMod val="10000"/>
                  </a:srgbClr>
                </a:solidFill>
                <a:effectLst/>
                <a:uLnTx/>
                <a:uFillTx/>
                <a:latin typeface="Orgon Slab Medium"/>
                <a:ea typeface="+mn-ea"/>
              </a:rPr>
              <a:t>Graduate and Undergraduate Degrees in Designated Departments	</a:t>
            </a:r>
            <a:endParaRPr kumimoji="0" lang="en-US" sz="2600" b="0" i="0" u="none" strike="noStrike" kern="1200" cap="none" spc="0" normalizeH="0" baseline="0" noProof="0" dirty="0">
              <a:ln>
                <a:noFill/>
              </a:ln>
              <a:solidFill>
                <a:srgbClr val="D8D9DA">
                  <a:lumMod val="10000"/>
                </a:srgbClr>
              </a:solidFill>
              <a:effectLst/>
              <a:uLnTx/>
              <a:uFillTx/>
              <a:latin typeface="Orgon Slab Medium"/>
              <a:ea typeface="+mn-ea"/>
            </a:endParaRPr>
          </a:p>
          <a:p>
            <a:pPr marL="0" marR="0" lvl="0" indent="0" algn="l" defTabSz="457200" rtl="0" eaLnBrk="1" fontAlgn="auto" latinLnBrk="0" hangingPunct="1">
              <a:lnSpc>
                <a:spcPct val="9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509E2F"/>
              </a:solidFill>
              <a:effectLst>
                <a:outerShdw blurRad="38100" dist="38100" dir="2700000" algn="tl">
                  <a:srgbClr val="000000">
                    <a:alpha val="43137"/>
                  </a:srgbClr>
                </a:outerShdw>
              </a:effectLst>
              <a:uLnTx/>
              <a:uFillTx/>
              <a:latin typeface="Orgon Slab Medium"/>
              <a:ea typeface="+mn-ea"/>
            </a:endParaRPr>
          </a:p>
        </p:txBody>
      </p:sp>
    </p:spTree>
    <p:extLst>
      <p:ext uri="{BB962C8B-B14F-4D97-AF65-F5344CB8AC3E}">
        <p14:creationId xmlns:p14="http://schemas.microsoft.com/office/powerpoint/2010/main" val="2950791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354974" y="1651456"/>
            <a:ext cx="8498076" cy="5649889"/>
          </a:xfrm>
          <a:prstGeom prst="rect">
            <a:avLst/>
          </a:prstGeom>
        </p:spPr>
        <p:txBody>
          <a:bodyPr>
            <a:normAutofit fontScale="40000" lnSpcReduction="200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500" b="1" i="0" u="none" strike="noStrike" kern="1200" cap="none" spc="0" normalizeH="0" baseline="0" noProof="0" dirty="0">
                <a:ln>
                  <a:noFill/>
                </a:ln>
                <a:solidFill>
                  <a:srgbClr val="509E2F"/>
                </a:solidFill>
                <a:effectLst/>
                <a:uLnTx/>
                <a:uFillTx/>
                <a:latin typeface="Orgon Slab Medium"/>
                <a:ea typeface="+mn-ea"/>
              </a:rPr>
              <a:t>SPRING SEMESTER 2023</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sngStrike" kern="1200" cap="none" spc="0" normalizeH="0" baseline="0" noProof="0" dirty="0">
                <a:ln>
                  <a:noFill/>
                </a:ln>
                <a:solidFill>
                  <a:srgbClr val="FF0000"/>
                </a:solidFill>
                <a:effectLst/>
                <a:uLnTx/>
                <a:uFillTx/>
                <a:latin typeface="Orgon Slab Medium"/>
                <a:ea typeface="+mn-ea"/>
              </a:rPr>
              <a:t>International Student Orientation</a:t>
            </a:r>
            <a:r>
              <a:rPr kumimoji="0" lang="en-US" sz="3500" b="0" i="0" u="none" strike="noStrike" kern="1200" cap="none" spc="0" normalizeH="0" baseline="0" noProof="0" dirty="0">
                <a:ln>
                  <a:noFill/>
                </a:ln>
                <a:solidFill>
                  <a:srgbClr val="FF0000"/>
                </a:solidFill>
                <a:effectLst/>
                <a:uLnTx/>
                <a:uFillTx/>
                <a:latin typeface="Orgon Slab Medium"/>
                <a:ea typeface="+mn-ea"/>
              </a:rPr>
              <a:t>						</a:t>
            </a:r>
            <a:r>
              <a:rPr kumimoji="0" lang="en-US" sz="3500" b="0" i="0" u="none" strike="sngStrike" kern="1200" cap="none" spc="0" normalizeH="0" baseline="0" noProof="0" dirty="0">
                <a:ln>
                  <a:noFill/>
                </a:ln>
                <a:solidFill>
                  <a:srgbClr val="FF0000"/>
                </a:solidFill>
                <a:effectLst/>
                <a:uLnTx/>
                <a:uFillTx/>
                <a:latin typeface="Orgon Slab Medium"/>
                <a:ea typeface="+mn-ea"/>
              </a:rPr>
              <a:t>January 9,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New Graduate Student Orientation						January 13,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Open Registration Ends								January 16,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Martin Luther King, Jr. Recognition Holiday					January 16, Monday    </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Spring semester opens 8:00 am							January 17, Tuesday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Classwork begins 8:00 am								January 17, Tuesday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Career Fair 										February 21, Tuesday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Spring Recess begins 8:00 am							March 16, Thursday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Mid-Semester										March 18, Saturday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Spring Recess ends 8:00 am								March 20,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Spring Break begins 8:00 am							March 26, Sunday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Spring Break ends 8:00 am								April 3,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Last Class Day										May 5,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Final Examinations begin 7:30 am						May 8,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Final Examinations end 5:00 pm							May 12,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Spring Semester closes 6:00 pm							May 12,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sng" strike="noStrike" kern="1200" cap="none" spc="0" normalizeH="0" baseline="0" noProof="0" dirty="0">
                <a:ln>
                  <a:noFill/>
                </a:ln>
                <a:solidFill>
                  <a:srgbClr val="0070C0"/>
                </a:solidFill>
                <a:effectLst/>
                <a:uLnTx/>
                <a:uFillTx/>
                <a:latin typeface="Orgon Slab Medium"/>
                <a:ea typeface="+mn-ea"/>
              </a:rPr>
              <a:t>May Commencement – 6:00 pm</a:t>
            </a:r>
            <a:r>
              <a:rPr kumimoji="0" lang="en-US" sz="3500" b="0" i="0" u="none" strike="noStrike" kern="1200" cap="none" spc="0" normalizeH="0" baseline="0" noProof="0" dirty="0">
                <a:ln>
                  <a:noFill/>
                </a:ln>
                <a:solidFill>
                  <a:srgbClr val="0070C0"/>
                </a:solidFill>
                <a:effectLst/>
                <a:uLnTx/>
                <a:uFillTx/>
                <a:latin typeface="Orgon Slab Medium"/>
                <a:ea typeface="+mn-ea"/>
              </a:rPr>
              <a:t> 							</a:t>
            </a:r>
            <a:r>
              <a:rPr kumimoji="0" lang="en-US" sz="3500" b="0" i="0" u="sng" strike="noStrike" kern="1200" cap="none" spc="0" normalizeH="0" baseline="0" noProof="0" dirty="0">
                <a:ln>
                  <a:noFill/>
                </a:ln>
                <a:solidFill>
                  <a:srgbClr val="0070C0"/>
                </a:solidFill>
                <a:effectLst/>
                <a:uLnTx/>
                <a:uFillTx/>
                <a:latin typeface="Orgon Slab Medium"/>
                <a:ea typeface="+mn-ea"/>
              </a:rPr>
              <a:t>May 12,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0070C0"/>
                </a:solidFill>
                <a:effectLst/>
                <a:uLnTx/>
                <a:uFillTx/>
                <a:latin typeface="Orgon Slab Medium"/>
                <a:ea typeface="+mn-ea"/>
              </a:rPr>
              <a:t>	</a:t>
            </a:r>
            <a:r>
              <a:rPr kumimoji="0" lang="en-US" sz="3000" b="0" i="0" u="sng" strike="noStrike" kern="1200" cap="none" spc="0" normalizeH="0" baseline="0" noProof="0" dirty="0">
                <a:ln>
                  <a:noFill/>
                </a:ln>
                <a:solidFill>
                  <a:srgbClr val="0070C0"/>
                </a:solidFill>
                <a:effectLst/>
                <a:uLnTx/>
                <a:uFillTx/>
                <a:latin typeface="Orgon Slab Medium"/>
                <a:ea typeface="+mn-ea"/>
              </a:rPr>
              <a:t>PhD Degrees in all Departments</a:t>
            </a:r>
            <a:r>
              <a:rPr kumimoji="0" lang="en-US" sz="3500" b="0" i="0" u="sng" strike="noStrike" kern="1200" cap="none" spc="0" normalizeH="0" baseline="0" noProof="0" dirty="0">
                <a:ln>
                  <a:noFill/>
                </a:ln>
                <a:solidFill>
                  <a:srgbClr val="0070C0"/>
                </a:solidFill>
                <a:effectLst/>
                <a:uLnTx/>
                <a:uFillTx/>
                <a:latin typeface="Orgon Slab Medium"/>
                <a:ea typeface="+mn-ea"/>
              </a:rPr>
              <a:t>	</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May Commencement – 10:00 am							May 13, Saturday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D8D9DA">
                    <a:lumMod val="10000"/>
                  </a:srgbClr>
                </a:solidFill>
                <a:effectLst/>
                <a:uLnTx/>
                <a:uFillTx/>
                <a:latin typeface="Calibri"/>
                <a:ea typeface="+mn-ea"/>
                <a:cs typeface="+mn-cs"/>
              </a:rPr>
              <a:t>	</a:t>
            </a:r>
            <a:r>
              <a:rPr kumimoji="0" lang="en-US" sz="3000" b="0" i="0" u="none" strike="noStrike" kern="1200" cap="none" spc="0" normalizeH="0" baseline="0" noProof="0" dirty="0">
                <a:ln>
                  <a:noFill/>
                </a:ln>
                <a:solidFill>
                  <a:srgbClr val="D8D9DA">
                    <a:lumMod val="10000"/>
                  </a:srgbClr>
                </a:solidFill>
                <a:effectLst/>
                <a:uLnTx/>
                <a:uFillTx/>
                <a:latin typeface="Orgon Slab Medium"/>
                <a:ea typeface="+mn-ea"/>
              </a:rPr>
              <a:t>Graduate and Undergraduate Degrees in Designated Departments</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May Commencement – 3:30 pm 							May 13, Saturday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	</a:t>
            </a:r>
            <a:r>
              <a:rPr kumimoji="0" lang="en-US" sz="3000" b="0" i="0" u="none" strike="noStrike" kern="1200" cap="none" spc="0" normalizeH="0" baseline="0" noProof="0" dirty="0">
                <a:ln>
                  <a:noFill/>
                </a:ln>
                <a:solidFill>
                  <a:srgbClr val="D8D9DA">
                    <a:lumMod val="10000"/>
                  </a:srgbClr>
                </a:solidFill>
                <a:effectLst/>
                <a:uLnTx/>
                <a:uFillTx/>
                <a:latin typeface="Orgon Slab Medium"/>
                <a:ea typeface="+mn-ea"/>
              </a:rPr>
              <a:t>Graduate and Undergraduate Degrees in Designated Departments</a:t>
            </a:r>
          </a:p>
          <a:p>
            <a:pPr marL="0" marR="0" lvl="0" indent="0" algn="l" defTabSz="457200" rtl="0" eaLnBrk="1" fontAlgn="auto" latinLnBrk="0" hangingPunct="1">
              <a:lnSpc>
                <a:spcPct val="90000"/>
              </a:lnSpc>
              <a:spcBef>
                <a:spcPct val="20000"/>
              </a:spcBef>
              <a:spcAft>
                <a:spcPts val="0"/>
              </a:spcAft>
              <a:buClrTx/>
              <a:buSzTx/>
              <a:buFont typeface="Arial"/>
              <a:buNone/>
              <a:tabLst/>
              <a:defRPr/>
            </a:pPr>
            <a:endParaRPr kumimoji="0" lang="en-US" sz="4000" b="0" i="0" u="none" strike="noStrike" kern="1200" cap="none" spc="0" normalizeH="0" baseline="0" noProof="0" dirty="0">
              <a:ln>
                <a:noFill/>
              </a:ln>
              <a:solidFill>
                <a:srgbClr val="D8D9DA">
                  <a:lumMod val="10000"/>
                </a:srgbClr>
              </a:solidFill>
              <a:effectLst/>
              <a:uLnTx/>
              <a:uFillTx/>
              <a:latin typeface="Orgon Slab Medium"/>
              <a:ea typeface="+mn-ea"/>
            </a:endParaRP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	</a:t>
            </a:r>
          </a:p>
          <a:p>
            <a:pPr marL="0" marR="0" lvl="0" indent="0" algn="l" defTabSz="457200" rtl="0" eaLnBrk="1" fontAlgn="auto" latinLnBrk="0" hangingPunct="1">
              <a:lnSpc>
                <a:spcPct val="90000"/>
              </a:lnSpc>
              <a:spcBef>
                <a:spcPct val="20000"/>
              </a:spcBef>
              <a:spcAft>
                <a:spcPts val="0"/>
              </a:spcAft>
              <a:buClrTx/>
              <a:buSzTx/>
              <a:buFont typeface="Arial"/>
              <a:buNone/>
              <a:tabLst/>
              <a:defRPr/>
            </a:pPr>
            <a:endParaRPr kumimoji="0" lang="en-US" sz="2600" b="0" i="0" u="none" strike="noStrike" kern="1200" cap="none" spc="0" normalizeH="0" baseline="0" noProof="0" dirty="0">
              <a:ln>
                <a:noFill/>
              </a:ln>
              <a:solidFill>
                <a:srgbClr val="D8D9DA">
                  <a:lumMod val="10000"/>
                </a:srgbClr>
              </a:solidFill>
              <a:effectLst/>
              <a:uLnTx/>
              <a:uFillTx/>
              <a:latin typeface="Orgon Slab Medium"/>
              <a:ea typeface="+mn-ea"/>
            </a:endParaRPr>
          </a:p>
          <a:p>
            <a:pPr marL="0" marR="0" lvl="0" indent="0" algn="l" defTabSz="457200" rtl="0" eaLnBrk="1" fontAlgn="auto" latinLnBrk="0" hangingPunct="1">
              <a:lnSpc>
                <a:spcPct val="9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509E2F"/>
              </a:solidFill>
              <a:effectLst>
                <a:outerShdw blurRad="38100" dist="38100" dir="2700000" algn="tl">
                  <a:srgbClr val="000000">
                    <a:alpha val="43137"/>
                  </a:srgbClr>
                </a:outerShdw>
              </a:effectLst>
              <a:uLnTx/>
              <a:uFillTx/>
              <a:latin typeface="Orgon Slab Medium"/>
              <a:ea typeface="+mn-ea"/>
            </a:endParaRPr>
          </a:p>
        </p:txBody>
      </p:sp>
    </p:spTree>
    <p:extLst>
      <p:ext uri="{BB962C8B-B14F-4D97-AF65-F5344CB8AC3E}">
        <p14:creationId xmlns:p14="http://schemas.microsoft.com/office/powerpoint/2010/main" val="2634760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B.	Campus Curricula</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S. Raper</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001207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06C3315F-9967-456E-8C9A-C46355C10412}"/>
              </a:ext>
            </a:extLst>
          </p:cNvPr>
          <p:cNvSpPr txBox="1"/>
          <p:nvPr/>
        </p:nvSpPr>
        <p:spPr>
          <a:xfrm>
            <a:off x="568754" y="1859280"/>
            <a:ext cx="8006491" cy="37240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CCC Meeting</a:t>
            </a:r>
            <a:br>
              <a:rPr kumimoji="0" lang="en-US" sz="3600" b="0" i="0" u="none" strike="noStrike" kern="1200" cap="none" spc="0" normalizeH="0" baseline="0" noProof="0" dirty="0">
                <a:ln>
                  <a:noFill/>
                </a:ln>
                <a:solidFill>
                  <a:srgbClr val="33006F"/>
                </a:solidFill>
                <a:effectLst/>
                <a:uLnTx/>
                <a:uFillTx/>
                <a:latin typeface="Calibri"/>
                <a:ea typeface="+mn-ea"/>
                <a:cs typeface="+mn-cs"/>
              </a:rPr>
            </a:br>
            <a:r>
              <a:rPr kumimoji="0" lang="en-US" sz="3600" b="0" i="0" u="none" strike="noStrike" kern="1200" cap="none" spc="0" normalizeH="0" baseline="0" noProof="0" dirty="0">
                <a:ln>
                  <a:noFill/>
                </a:ln>
                <a:solidFill>
                  <a:srgbClr val="33006F"/>
                </a:solidFill>
                <a:effectLst/>
                <a:uLnTx/>
                <a:uFillTx/>
                <a:latin typeface="Calibri"/>
                <a:ea typeface="+mn-ea"/>
                <a:cs typeface="+mn-cs"/>
              </a:rPr>
              <a:t>	</a:t>
            </a:r>
            <a:r>
              <a:rPr kumimoji="0" lang="en-US" sz="3200" b="0" i="0" u="none" strike="noStrike" kern="1200" cap="none" spc="0" normalizeH="0" baseline="0" noProof="0" dirty="0">
                <a:ln>
                  <a:noFill/>
                </a:ln>
                <a:solidFill>
                  <a:srgbClr val="33006F"/>
                </a:solidFill>
                <a:effectLst/>
                <a:uLnTx/>
                <a:uFillTx/>
                <a:latin typeface="Calibri"/>
                <a:ea typeface="+mn-ea"/>
                <a:cs typeface="+mn-cs"/>
              </a:rPr>
              <a:t>	-01 March 2022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Total Committee Activity</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6 Course Change Requests (CC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lang="en-US" sz="3200" dirty="0">
                <a:solidFill>
                  <a:srgbClr val="33006F"/>
                </a:solidFill>
                <a:latin typeface="Calibri"/>
              </a:rPr>
              <a:t>8</a:t>
            </a:r>
            <a:r>
              <a:rPr kumimoji="0" lang="en-US" sz="3200" b="0" i="0" u="none" strike="noStrike" kern="1200" cap="none" spc="0" normalizeH="0" baseline="0" noProof="0" dirty="0">
                <a:ln>
                  <a:noFill/>
                </a:ln>
                <a:solidFill>
                  <a:srgbClr val="33006F"/>
                </a:solidFill>
                <a:effectLst/>
                <a:uLnTx/>
                <a:uFillTx/>
                <a:latin typeface="Calibri"/>
                <a:ea typeface="+mn-ea"/>
                <a:cs typeface="+mn-cs"/>
              </a:rPr>
              <a:t> Program Change Form (PC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2 Experimental Course Requests (EC Form)</a:t>
            </a:r>
          </a:p>
        </p:txBody>
      </p:sp>
      <p:sp>
        <p:nvSpPr>
          <p:cNvPr id="6" name="TextBox 5">
            <a:extLst>
              <a:ext uri="{FF2B5EF4-FFF2-40B4-BE49-F238E27FC236}">
                <a16:creationId xmlns:a16="http://schemas.microsoft.com/office/drawing/2014/main" id="{A8FA7E8F-CEE5-4015-83D0-2AA09E36D79A}"/>
              </a:ext>
            </a:extLst>
          </p:cNvPr>
          <p:cNvSpPr txBox="1"/>
          <p:nvPr/>
        </p:nvSpPr>
        <p:spPr>
          <a:xfrm>
            <a:off x="4846525" y="355600"/>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24 March 2022</a:t>
            </a:r>
          </a:p>
        </p:txBody>
      </p:sp>
    </p:spTree>
    <p:extLst>
      <p:ext uri="{BB962C8B-B14F-4D97-AF65-F5344CB8AC3E}">
        <p14:creationId xmlns:p14="http://schemas.microsoft.com/office/powerpoint/2010/main" val="614069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5170646"/>
          </a:xfrm>
          <a:prstGeom prst="rect">
            <a:avLst/>
          </a:prstGeom>
        </p:spPr>
        <p:txBody>
          <a:bodyPr wrap="square">
            <a:spAutoFit/>
          </a:bodyPr>
          <a:lstStyle/>
          <a:p>
            <a:pPr lvl="0">
              <a:defRPr/>
            </a:pPr>
            <a:r>
              <a:rPr lang="en-US" sz="2800" dirty="0">
                <a:solidFill>
                  <a:srgbClr val="33006F"/>
                </a:solidFill>
              </a:rPr>
              <a:t>Course Changes (CC) Requested</a:t>
            </a:r>
          </a:p>
          <a:p>
            <a:pPr lvl="0">
              <a:defRPr/>
            </a:pPr>
            <a:endParaRPr lang="en-US" sz="2800" dirty="0">
              <a:solidFill>
                <a:srgbClr val="33006F"/>
              </a:solidFill>
            </a:endParaRPr>
          </a:p>
          <a:p>
            <a:pPr lvl="0">
              <a:defRPr/>
            </a:pPr>
            <a:endParaRPr lang="en-US" sz="2800" dirty="0">
              <a:solidFill>
                <a:srgbClr val="33006F"/>
              </a:solidFill>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4851		BIO SCI 3363 : Ecophysiology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1741.5	COMP SCI 6600 : Formal Methods in Computer Security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4861		HISTORY 4792 : Historical Representation in Video Games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4846		PET ENG 6801 : Advanced Petroleum Data Analytics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1300.1	PHYSICS 4333 : Nuclear and Particle Physics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File: 4854		PHYSICS 4343 : Atomic Physics</a:t>
            </a:r>
            <a:endParaRPr lang="en-US" sz="1800" dirty="0">
              <a:effectLst/>
              <a:latin typeface="Times New Roman" panose="02020603050405020304" pitchFamily="18" charset="0"/>
              <a:ea typeface="Times New Roman" panose="02020603050405020304" pitchFamily="18" charset="0"/>
            </a:endParaRPr>
          </a:p>
          <a:p>
            <a:pPr lvl="0">
              <a:defRPr/>
            </a:pPr>
            <a:endParaRPr lang="en-US" sz="2800" dirty="0">
              <a:solidFill>
                <a:srgbClr val="33006F"/>
              </a:solidFill>
            </a:endParaRPr>
          </a:p>
          <a:p>
            <a:pPr lvl="0">
              <a:defRPr/>
            </a:pPr>
            <a:endParaRPr lang="en-US" sz="2800" dirty="0">
              <a:solidFill>
                <a:srgbClr val="33006F"/>
              </a:solidFill>
            </a:endParaRPr>
          </a:p>
          <a:p>
            <a:pPr lvl="0">
              <a:defRPr/>
            </a:pPr>
            <a:endParaRPr lang="en-US" sz="2800" dirty="0">
              <a:solidFill>
                <a:srgbClr val="33006F"/>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lang="en-US" sz="2800" dirty="0">
              <a:solidFill>
                <a:srgbClr val="33006F"/>
              </a:solidFill>
            </a:endParaRPr>
          </a:p>
          <a:p>
            <a:pPr marL="285750" indent="-285750">
              <a:buFont typeface="Arial" panose="020B0604020202020204" pitchFamily="34" charset="0"/>
              <a:buChar char="•"/>
            </a:pPr>
            <a:endParaRPr lang="en-US" dirty="0"/>
          </a:p>
          <a:p>
            <a:endParaRPr lang="en-US" dirty="0"/>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923330"/>
          </a:xfrm>
          <a:prstGeom prst="rect">
            <a:avLst/>
          </a:prstGeom>
          <a:noFill/>
        </p:spPr>
        <p:txBody>
          <a:bodyPr wrap="square" rtlCol="0">
            <a:spAutoFit/>
          </a:bodyPr>
          <a:lstStyle/>
          <a:p>
            <a:pPr lvl="0" algn="ctr">
              <a:defRPr/>
            </a:pPr>
            <a:r>
              <a:rPr lang="en-US" dirty="0">
                <a:solidFill>
                  <a:srgbClr val="33006F"/>
                </a:solidFill>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24 March 2022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Tree>
    <p:extLst>
      <p:ext uri="{BB962C8B-B14F-4D97-AF65-F5344CB8AC3E}">
        <p14:creationId xmlns:p14="http://schemas.microsoft.com/office/powerpoint/2010/main" val="3202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0" y="2467024"/>
            <a:ext cx="8393725" cy="4254451"/>
          </a:xfrm>
        </p:spPr>
        <p:txBody>
          <a:bodyPr/>
          <a:lstStyle/>
          <a:p>
            <a:pPr marL="857250" indent="-857250" defTabSz="857250">
              <a:buAutoNum type="romanUcPeriod" startAt="2"/>
            </a:pPr>
            <a:r>
              <a:rPr lang="en-US" sz="3600" dirty="0">
                <a:solidFill>
                  <a:srgbClr val="003B49"/>
                </a:solidFill>
                <a:latin typeface="Orgon Slab" panose="02000503000000020004" pitchFamily="50" charset="0"/>
              </a:rPr>
              <a:t>Approval of Minutes</a:t>
            </a:r>
          </a:p>
          <a:p>
            <a:pPr marL="0" indent="0">
              <a:buNone/>
            </a:pPr>
            <a:r>
              <a:rPr lang="en-US" sz="3600" dirty="0"/>
              <a:t>		</a:t>
            </a:r>
            <a:r>
              <a:rPr lang="en-US" sz="3600" dirty="0">
                <a:latin typeface="Orgon Slab" panose="02000503000000020004" pitchFamily="50" charset="0"/>
              </a:rPr>
              <a:t>February 17, 2022</a:t>
            </a:r>
          </a:p>
          <a:p>
            <a:pPr marL="0" indent="0" defTabSz="857250">
              <a:buNone/>
            </a:pPr>
            <a:endParaRPr lang="en-US" sz="3600" dirty="0">
              <a:latin typeface="Orgon Slab" panose="02000503000000020004" pitchFamily="50" charset="0"/>
            </a:endParaRPr>
          </a:p>
          <a:p>
            <a:pPr marL="0" indent="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23242" y="1661995"/>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213287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415498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Program Changes (PC) Requested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File: 143.36	ARC ENG-BS : Architectural Engineering BS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File: 150.88	CH ENG-BS : Chemical Engineering BS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File: 149.28	CR ENG-BS : Ceramic Engineering BS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File: 344.23	EDUC-BS : Education BS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File: 44.34	ENG MG-BS : Engineering Management BS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File: 90.33	MT ENG-BS : Metallurgical Engineering BS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File: 115.49	PHYSIC-BS : Physics BS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File: 122.8	PRE MBA-MI : Pre MBA Minor</a:t>
            </a:r>
            <a:endParaRPr lang="en-US" sz="1800" dirty="0">
              <a:effectLst/>
              <a:latin typeface="Times New Roman" panose="02020603050405020304" pitchFamily="18"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a:spcBef>
                <a:spcPts val="0"/>
              </a:spcBef>
              <a:spcAft>
                <a:spcPts val="0"/>
              </a:spcAft>
            </a:pPr>
            <a:r>
              <a:rPr lang="en-US" sz="1800" dirty="0">
                <a:effectLst/>
                <a:latin typeface="Calibri-Bold"/>
                <a:ea typeface="Times New Roman" panose="02020603050405020304" pitchFamily="18" charset="0"/>
                <a:cs typeface="Calibri-Bold"/>
              </a:rPr>
              <a:t>	</a:t>
            </a: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lvl="0" algn="ctr">
              <a:defRPr/>
            </a:pPr>
            <a:r>
              <a:rPr lang="en-US" dirty="0">
                <a:solidFill>
                  <a:srgbClr val="33006F"/>
                </a:solidFill>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24 March 2022</a:t>
            </a:r>
          </a:p>
        </p:txBody>
      </p:sp>
    </p:spTree>
    <p:extLst>
      <p:ext uri="{BB962C8B-B14F-4D97-AF65-F5344CB8AC3E}">
        <p14:creationId xmlns:p14="http://schemas.microsoft.com/office/powerpoint/2010/main" val="1564407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32080" y="1688389"/>
            <a:ext cx="8910320" cy="2148280"/>
          </a:xfrm>
          <a:prstGeom prst="rect">
            <a:avLst/>
          </a:prstGeom>
        </p:spPr>
        <p:txBody>
          <a:bodyPr wrap="square">
            <a:spAutoFit/>
          </a:bodyPr>
          <a:lstStyle/>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For Informational Purposes; No Senate Approval Required</a:t>
            </a:r>
          </a:p>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Experimental Courses (EC) Requested</a:t>
            </a:r>
            <a:br>
              <a:rPr kumimoji="0" lang="en-US" sz="2800" b="0" i="0" u="none" strike="noStrike" kern="1200" cap="none" spc="0" normalizeH="0" baseline="0" noProof="0" dirty="0">
                <a:ln>
                  <a:noFill/>
                </a:ln>
                <a:solidFill>
                  <a:srgbClr val="33006F"/>
                </a:solidFill>
                <a:effectLst/>
                <a:uLnTx/>
                <a:uFillTx/>
                <a:latin typeface="Calibri"/>
                <a:ea typeface="+mn-ea"/>
                <a:cs typeface="+mn-cs"/>
              </a:rPr>
            </a:b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File: 4850		COMP SCI 5001.014 : Probability and Its Applications in Computing</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File: 4852		ERP 4001.001 : Introduction to Enterprise Resource Planning (ERP) Software 			</a:t>
            </a:r>
            <a:r>
              <a:rPr lang="en-US" sz="1800">
                <a:effectLst/>
                <a:latin typeface="Calibri" panose="020F0502020204030204" pitchFamily="34" charset="0"/>
                <a:ea typeface="Times New Roman" panose="02020603050405020304" pitchFamily="18" charset="0"/>
              </a:rPr>
              <a:t>	Development</a:t>
            </a: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57C43BAA-6D2B-4B33-B8A6-66A21DD2F8EB}"/>
              </a:ext>
            </a:extLst>
          </p:cNvPr>
          <p:cNvSpPr txBox="1"/>
          <p:nvPr/>
        </p:nvSpPr>
        <p:spPr>
          <a:xfrm>
            <a:off x="5039360" y="678765"/>
            <a:ext cx="3728720" cy="646331"/>
          </a:xfrm>
          <a:prstGeom prst="rect">
            <a:avLst/>
          </a:prstGeom>
          <a:noFill/>
        </p:spPr>
        <p:txBody>
          <a:bodyPr wrap="square" rtlCol="0">
            <a:spAutoFit/>
          </a:bodyPr>
          <a:lstStyle/>
          <a:p>
            <a:pPr lvl="0" algn="ctr">
              <a:defRPr/>
            </a:pPr>
            <a:r>
              <a:rPr lang="en-US" dirty="0">
                <a:solidFill>
                  <a:srgbClr val="33006F"/>
                </a:solidFill>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24 March 2022</a:t>
            </a:r>
          </a:p>
        </p:txBody>
      </p:sp>
    </p:spTree>
    <p:extLst>
      <p:ext uri="{BB962C8B-B14F-4D97-AF65-F5344CB8AC3E}">
        <p14:creationId xmlns:p14="http://schemas.microsoft.com/office/powerpoint/2010/main" val="279515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457734" y="2215542"/>
            <a:ext cx="7952620" cy="20928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Curriculum committee moves for FS to approve the 6 CC and 8 PC form actions.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Discussion: Questions or comments?</a:t>
            </a:r>
          </a:p>
          <a:p>
            <a:pPr marL="463550" marR="0" lvl="1" indent="-231775" algn="l" defTabSz="457200" rtl="0" eaLnBrk="1" fontAlgn="auto" latinLnBrk="0" hangingPunct="1">
              <a:lnSpc>
                <a:spcPct val="100000"/>
              </a:lnSpc>
              <a:spcBef>
                <a:spcPts val="0"/>
              </a:spcBef>
              <a:spcAft>
                <a:spcPts val="0"/>
              </a:spcAft>
              <a:buClrTx/>
              <a:buSzTx/>
              <a:buFontTx/>
              <a:buNone/>
              <a:tabLst>
                <a:tab pos="1941513" algn="l"/>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10E06AEA-0764-4C18-8F88-EF9FD554C6FD}"/>
              </a:ext>
            </a:extLst>
          </p:cNvPr>
          <p:cNvSpPr txBox="1"/>
          <p:nvPr/>
        </p:nvSpPr>
        <p:spPr>
          <a:xfrm>
            <a:off x="5120640" y="678765"/>
            <a:ext cx="3728720" cy="646331"/>
          </a:xfrm>
          <a:prstGeom prst="rect">
            <a:avLst/>
          </a:prstGeom>
          <a:noFill/>
        </p:spPr>
        <p:txBody>
          <a:bodyPr wrap="square" rtlCol="0">
            <a:spAutoFit/>
          </a:bodyPr>
          <a:lstStyle/>
          <a:p>
            <a:pPr lvl="0" algn="ctr">
              <a:defRPr/>
            </a:pPr>
            <a:r>
              <a:rPr lang="en-US" dirty="0">
                <a:solidFill>
                  <a:srgbClr val="33006F"/>
                </a:solidFill>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20 January 2022</a:t>
            </a:r>
          </a:p>
        </p:txBody>
      </p:sp>
    </p:spTree>
    <p:extLst>
      <p:ext uri="{BB962C8B-B14F-4D97-AF65-F5344CB8AC3E}">
        <p14:creationId xmlns:p14="http://schemas.microsoft.com/office/powerpoint/2010/main" val="4195990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C.	Rules, Procedure &amp; Agenda</a:t>
            </a:r>
          </a:p>
          <a:p>
            <a:pPr marL="0" indent="0" defTabSz="685800">
              <a:buNone/>
            </a:pPr>
            <a:r>
              <a:rPr lang="en-US" sz="3600" dirty="0">
                <a:solidFill>
                  <a:srgbClr val="003B49"/>
                </a:solidFill>
                <a:latin typeface="Orgon Slab" panose="02000503000000020004" pitchFamily="50" charset="0"/>
              </a:rPr>
              <a:t>		K. Homan</a:t>
            </a:r>
          </a:p>
          <a:p>
            <a:pPr marL="0" indent="0" defTabSz="685800">
              <a:buNone/>
            </a:pPr>
            <a:r>
              <a:rPr lang="en-US" sz="32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875625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7455" y="515486"/>
            <a:ext cx="6277982" cy="581025"/>
          </a:xfrm>
        </p:spPr>
        <p:txBody>
          <a:bodyPr>
            <a:normAutofit fontScale="85000" lnSpcReduction="10000"/>
          </a:bodyPr>
          <a:lstStyle/>
          <a:p>
            <a:r>
              <a:rPr lang="en-US" sz="2700" dirty="0"/>
              <a:t>RP&amp;A Committee Report: FS Climate Survey</a:t>
            </a:r>
          </a:p>
        </p:txBody>
      </p:sp>
      <p:sp>
        <p:nvSpPr>
          <p:cNvPr id="4" name="Text Placeholder 3"/>
          <p:cNvSpPr>
            <a:spLocks noGrp="1"/>
          </p:cNvSpPr>
          <p:nvPr>
            <p:ph type="body" sz="quarter" idx="11"/>
          </p:nvPr>
        </p:nvSpPr>
        <p:spPr>
          <a:xfrm>
            <a:off x="659305" y="2159795"/>
            <a:ext cx="8196210" cy="3303226"/>
          </a:xfrm>
        </p:spPr>
        <p:txBody>
          <a:bodyPr>
            <a:normAutofit fontScale="92500" lnSpcReduction="10000"/>
          </a:bodyPr>
          <a:lstStyle/>
          <a:p>
            <a:r>
              <a:rPr lang="en-US" sz="2100" i="1" dirty="0">
                <a:solidFill>
                  <a:srgbClr val="003B49"/>
                </a:solidFill>
              </a:rPr>
              <a:t>Annual S&amp;T Faculty-Staff Climate Survey</a:t>
            </a:r>
          </a:p>
          <a:p>
            <a:r>
              <a:rPr lang="en-US" sz="2100" dirty="0">
                <a:solidFill>
                  <a:srgbClr val="003B49"/>
                </a:solidFill>
              </a:rPr>
              <a:t>Motion. </a:t>
            </a:r>
          </a:p>
          <a:p>
            <a:pPr marL="0" indent="0">
              <a:buNone/>
            </a:pPr>
            <a:r>
              <a:rPr lang="en-US" sz="1350" dirty="0">
                <a:solidFill>
                  <a:srgbClr val="000000"/>
                </a:solidFill>
                <a:latin typeface="LMRoman10-Regular"/>
              </a:rPr>
              <a:t>	The Faculty Senate hereby authorizes the annual administration of a validated</a:t>
            </a:r>
            <a:br>
              <a:rPr lang="en-US" sz="1350" dirty="0">
                <a:solidFill>
                  <a:srgbClr val="000000"/>
                </a:solidFill>
                <a:latin typeface="LMRoman10-Regular"/>
              </a:rPr>
            </a:br>
            <a:r>
              <a:rPr lang="en-US" sz="1350" dirty="0">
                <a:solidFill>
                  <a:srgbClr val="000000"/>
                </a:solidFill>
                <a:latin typeface="LMRoman10-Regular"/>
              </a:rPr>
              <a:t>	climate survey, with participation by faculty and staff, to assess the Missouri</a:t>
            </a:r>
            <a:br>
              <a:rPr lang="en-US" sz="1350" dirty="0">
                <a:solidFill>
                  <a:srgbClr val="000000"/>
                </a:solidFill>
                <a:latin typeface="LMRoman10-Regular"/>
              </a:rPr>
            </a:br>
            <a:r>
              <a:rPr lang="en-US" sz="1350" dirty="0">
                <a:solidFill>
                  <a:srgbClr val="000000"/>
                </a:solidFill>
                <a:latin typeface="LMRoman10-Regular"/>
              </a:rPr>
              <a:t>	S&amp;T campus work environment. The administration of the survey and the</a:t>
            </a:r>
            <a:br>
              <a:rPr lang="en-US" sz="1350" dirty="0">
                <a:solidFill>
                  <a:srgbClr val="000000"/>
                </a:solidFill>
                <a:latin typeface="LMRoman10-Regular"/>
              </a:rPr>
            </a:br>
            <a:r>
              <a:rPr lang="en-US" sz="1350" dirty="0">
                <a:solidFill>
                  <a:srgbClr val="000000"/>
                </a:solidFill>
                <a:latin typeface="LMRoman10-Regular"/>
              </a:rPr>
              <a:t>	summary of its results are assigned to the Faculty Senate Personnel Committee.</a:t>
            </a:r>
            <a:r>
              <a:rPr lang="en-US" sz="1500" dirty="0"/>
              <a:t> </a:t>
            </a:r>
          </a:p>
          <a:p>
            <a:r>
              <a:rPr lang="en-US" sz="1500" dirty="0"/>
              <a:t>Survey Design.</a:t>
            </a:r>
          </a:p>
          <a:p>
            <a:pPr lvl="1"/>
            <a:r>
              <a:rPr lang="en-US" sz="1200" dirty="0"/>
              <a:t>Less than 15m to complete full survey.</a:t>
            </a:r>
          </a:p>
          <a:p>
            <a:pPr lvl="1"/>
            <a:r>
              <a:rPr lang="en-US" sz="1200" dirty="0"/>
              <a:t>Two-week participation window at end of April.</a:t>
            </a:r>
          </a:p>
          <a:p>
            <a:pPr lvl="1"/>
            <a:r>
              <a:rPr lang="en-US" sz="1200" dirty="0"/>
              <a:t>Results analyzed and to be presented to Senate (and Staff Council) at June Meetings.</a:t>
            </a:r>
          </a:p>
          <a:p>
            <a:pPr lvl="1"/>
            <a:r>
              <a:rPr lang="en-US" sz="1200" dirty="0"/>
              <a:t>Composed of validated sections from published literature and a closing open-ended question section.</a:t>
            </a:r>
          </a:p>
          <a:p>
            <a:r>
              <a:rPr lang="en-US" sz="1500" dirty="0"/>
              <a:t>Motivation: provide Faculty Senate with accurate view of the local S&amp;T work climate as perceived by faculty and staff, as well as to provide mechanism for actionable suggestions.</a:t>
            </a:r>
            <a:br>
              <a:rPr lang="en-US" sz="1500" dirty="0"/>
            </a:br>
            <a:endParaRPr lang="en-US" sz="2100" dirty="0">
              <a:solidFill>
                <a:srgbClr val="003B49"/>
              </a:solidFill>
            </a:endParaRPr>
          </a:p>
          <a:p>
            <a:endParaRPr lang="en-US" sz="2100" dirty="0">
              <a:solidFill>
                <a:srgbClr val="003B49"/>
              </a:solidFill>
            </a:endParaRPr>
          </a:p>
          <a:p>
            <a:pPr marL="0" indent="0">
              <a:buNone/>
            </a:pPr>
            <a:endParaRPr lang="en-US" sz="1950" i="1" dirty="0">
              <a:solidFill>
                <a:schemeClr val="tx2"/>
              </a:solidFill>
            </a:endParaRPr>
          </a:p>
        </p:txBody>
      </p:sp>
    </p:spTree>
    <p:extLst>
      <p:ext uri="{BB962C8B-B14F-4D97-AF65-F5344CB8AC3E}">
        <p14:creationId xmlns:p14="http://schemas.microsoft.com/office/powerpoint/2010/main" val="25225021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D.	Budgetary Affairs</a:t>
            </a:r>
          </a:p>
          <a:p>
            <a:pPr marL="0" indent="0" defTabSz="685800">
              <a:buNone/>
            </a:pPr>
            <a:r>
              <a:rPr lang="en-US" sz="3600" dirty="0">
                <a:solidFill>
                  <a:srgbClr val="003B49"/>
                </a:solidFill>
                <a:latin typeface="Orgon Slab" panose="02000503000000020004" pitchFamily="50" charset="0"/>
              </a:rPr>
              <a:t>		M. Fitch</a:t>
            </a:r>
          </a:p>
          <a:p>
            <a:pPr marL="0" indent="0" defTabSz="685800">
              <a:buNone/>
            </a:pPr>
            <a:r>
              <a:rPr lang="en-US" sz="32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402319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112065"/>
            <a:ext cx="8343900" cy="3886200"/>
          </a:xfrm>
          <a:ln w="22225">
            <a:noFill/>
          </a:ln>
        </p:spPr>
        <p:txBody>
          <a:bodyPr>
            <a:normAutofit lnSpcReduction="10000"/>
          </a:bodyPr>
          <a:lstStyle/>
          <a:p>
            <a:pPr marL="0" indent="0">
              <a:buNone/>
            </a:pPr>
            <a:r>
              <a:rPr lang="en-US" sz="2700" dirty="0">
                <a:latin typeface="Orgon Slab Medium" panose="02000603000000020004" pitchFamily="50" charset="0"/>
              </a:rPr>
              <a:t>Referrals</a:t>
            </a:r>
          </a:p>
          <a:p>
            <a:r>
              <a:rPr lang="en-US" sz="2700" dirty="0">
                <a:latin typeface="Orgon Slab Medium" panose="02000603000000020004" pitchFamily="50" charset="0"/>
              </a:rPr>
              <a:t>Snake Invasion Grass Costs</a:t>
            </a:r>
          </a:p>
          <a:p>
            <a:r>
              <a:rPr lang="en-US" sz="2700" dirty="0">
                <a:latin typeface="Orgon Slab Medium" panose="02000603000000020004" pitchFamily="50" charset="0"/>
              </a:rPr>
              <a:t>Kummer Foundation/Institute spending (April)</a:t>
            </a:r>
          </a:p>
          <a:p>
            <a:pPr marL="0" indent="0">
              <a:buNone/>
            </a:pPr>
            <a:r>
              <a:rPr lang="en-US" sz="2700" dirty="0">
                <a:latin typeface="Orgon Slab Medium" panose="02000603000000020004" pitchFamily="50" charset="0"/>
              </a:rPr>
              <a:t>Continuing referrals:</a:t>
            </a:r>
          </a:p>
          <a:p>
            <a:r>
              <a:rPr lang="en-US" sz="2700" dirty="0">
                <a:latin typeface="Orgon Slab Medium" panose="02000603000000020004" pitchFamily="50" charset="0"/>
              </a:rPr>
              <a:t>Report on the “big picture balance sheet”</a:t>
            </a:r>
          </a:p>
          <a:p>
            <a:r>
              <a:rPr lang="en-US" sz="2700" dirty="0">
                <a:latin typeface="Orgon Slab Medium" panose="02000603000000020004" pitchFamily="50" charset="0"/>
              </a:rPr>
              <a:t>Current and next FY budget</a:t>
            </a:r>
          </a:p>
          <a:p>
            <a:pPr marL="0" indent="0">
              <a:buNone/>
            </a:pPr>
            <a:r>
              <a:rPr lang="en-US" sz="2700" dirty="0">
                <a:latin typeface="Orgon Slab Medium" panose="02000603000000020004" pitchFamily="50" charset="0"/>
              </a:rPr>
              <a:t>Just because</a:t>
            </a:r>
          </a:p>
          <a:p>
            <a:r>
              <a:rPr lang="en-US" sz="2700" dirty="0">
                <a:latin typeface="Orgon Slab Medium" panose="02000603000000020004" pitchFamily="50" charset="0"/>
              </a:rPr>
              <a:t>MU “to increase faculty salary over the next five years by $500 million.”</a:t>
            </a:r>
          </a:p>
        </p:txBody>
      </p:sp>
      <p:sp>
        <p:nvSpPr>
          <p:cNvPr id="5" name="Rectangle 4"/>
          <p:cNvSpPr/>
          <p:nvPr/>
        </p:nvSpPr>
        <p:spPr>
          <a:xfrm>
            <a:off x="1157288" y="1011957"/>
            <a:ext cx="6743700" cy="1200329"/>
          </a:xfrm>
          <a:prstGeom prst="rect">
            <a:avLst/>
          </a:prstGeom>
        </p:spPr>
        <p:txBody>
          <a:bodyPr wrap="square">
            <a:spAutoFit/>
          </a:bodyPr>
          <a:lstStyle/>
          <a:p>
            <a:pPr algn="ctr" defTabSz="685800"/>
            <a:r>
              <a:rPr lang="en-US" sz="3600" b="1" dirty="0">
                <a:solidFill>
                  <a:srgbClr val="00B050"/>
                </a:solidFill>
                <a:latin typeface="Orgon Slab Medium" panose="02000603000000020004" pitchFamily="50" charset="0"/>
              </a:rPr>
              <a:t>Budgetary Affairs Committee</a:t>
            </a:r>
          </a:p>
          <a:p>
            <a:pPr algn="ctr" defTabSz="685800"/>
            <a:r>
              <a:rPr lang="en-US" sz="3600" b="1" dirty="0">
                <a:solidFill>
                  <a:srgbClr val="00B050"/>
                </a:solidFill>
                <a:latin typeface="Orgon Slab Medium" panose="02000603000000020004" pitchFamily="50" charset="0"/>
              </a:rPr>
              <a:t>Mar 24, 2022</a:t>
            </a:r>
            <a:endParaRPr lang="en-US" sz="3300" dirty="0">
              <a:solidFill>
                <a:srgbClr val="00B050"/>
              </a:solidFill>
              <a:latin typeface="Orgon Slab Medium" panose="02000603000000020004" pitchFamily="50" charset="0"/>
            </a:endParaRPr>
          </a:p>
        </p:txBody>
      </p:sp>
    </p:spTree>
    <p:extLst>
      <p:ext uri="{BB962C8B-B14F-4D97-AF65-F5344CB8AC3E}">
        <p14:creationId xmlns:p14="http://schemas.microsoft.com/office/powerpoint/2010/main" val="3875714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Snake Pit</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5166361" y="2129995"/>
            <a:ext cx="4005386" cy="3759971"/>
          </a:xfrm>
        </p:spPr>
        <p:txBody>
          <a:bodyPr>
            <a:normAutofit/>
          </a:bodyPr>
          <a:lstStyle/>
          <a:p>
            <a:pPr marL="342900" indent="-342900">
              <a:lnSpc>
                <a:spcPct val="120000"/>
              </a:lnSpc>
              <a:buNone/>
            </a:pPr>
            <a:r>
              <a:rPr lang="en-US" sz="2400" dirty="0">
                <a:latin typeface="Orgon Slab Medium" panose="02000603000000020004" pitchFamily="50" charset="0"/>
              </a:rPr>
              <a:t>Contractor seed and straw:</a:t>
            </a:r>
          </a:p>
          <a:p>
            <a:pPr marL="342900" indent="-342900">
              <a:lnSpc>
                <a:spcPct val="120000"/>
              </a:lnSpc>
              <a:buNone/>
            </a:pPr>
            <a:r>
              <a:rPr lang="en-US" sz="2400" dirty="0">
                <a:latin typeface="Orgon Slab Medium" panose="02000603000000020004" pitchFamily="50" charset="0"/>
              </a:rPr>
              <a:t>$2000</a:t>
            </a:r>
          </a:p>
          <a:p>
            <a:pPr marL="342900" indent="-342900">
              <a:lnSpc>
                <a:spcPct val="120000"/>
              </a:lnSpc>
              <a:buNone/>
            </a:pPr>
            <a:endParaRPr lang="en-US" sz="2400" dirty="0">
              <a:latin typeface="Orgon Slab Medium" panose="02000603000000020004" pitchFamily="50" charset="0"/>
            </a:endParaRPr>
          </a:p>
          <a:p>
            <a:pPr marL="342900" indent="-342900">
              <a:lnSpc>
                <a:spcPct val="120000"/>
              </a:lnSpc>
              <a:buNone/>
            </a:pPr>
            <a:r>
              <a:rPr lang="en-US" sz="2400" dirty="0">
                <a:latin typeface="Orgon Slab Medium" panose="02000603000000020004" pitchFamily="50" charset="0"/>
              </a:rPr>
              <a:t>Plan to ask St. Pats Board to contribute</a:t>
            </a:r>
          </a:p>
        </p:txBody>
      </p:sp>
      <p:pic>
        <p:nvPicPr>
          <p:cNvPr id="7" name="Picture 6" descr="A brick building with a lawn in front of it&#10;&#10;Description automatically generated with low confidence">
            <a:extLst>
              <a:ext uri="{FF2B5EF4-FFF2-40B4-BE49-F238E27FC236}">
                <a16:creationId xmlns:a16="http://schemas.microsoft.com/office/drawing/2014/main" id="{875F1F27-E426-4122-9875-C2C79D84C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9996"/>
            <a:ext cx="5166360" cy="3874770"/>
          </a:xfrm>
          <a:prstGeom prst="rect">
            <a:avLst/>
          </a:prstGeom>
        </p:spPr>
      </p:pic>
    </p:spTree>
    <p:extLst>
      <p:ext uri="{BB962C8B-B14F-4D97-AF65-F5344CB8AC3E}">
        <p14:creationId xmlns:p14="http://schemas.microsoft.com/office/powerpoint/2010/main" val="3602442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Budget this year (little change)</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321733" y="1888298"/>
            <a:ext cx="8411720" cy="4001669"/>
          </a:xfrm>
        </p:spPr>
        <p:txBody>
          <a:bodyPr>
            <a:normAutofit/>
          </a:bodyPr>
          <a:lstStyle/>
          <a:p>
            <a:pPr marL="0" indent="0">
              <a:lnSpc>
                <a:spcPct val="120000"/>
              </a:lnSpc>
              <a:buNone/>
            </a:pPr>
            <a:r>
              <a:rPr lang="en-US" sz="2400" dirty="0">
                <a:latin typeface="Orgon Slab Medium" panose="02000603000000020004" pitchFamily="50" charset="0"/>
              </a:rPr>
              <a:t>Current FY budget</a:t>
            </a:r>
          </a:p>
          <a:p>
            <a:pPr>
              <a:lnSpc>
                <a:spcPct val="120000"/>
              </a:lnSpc>
            </a:pPr>
            <a:r>
              <a:rPr lang="en-US" sz="2400" dirty="0">
                <a:latin typeface="Orgon Slab Medium" panose="02000603000000020004" pitchFamily="50" charset="0"/>
              </a:rPr>
              <a:t>Enrollment revenue $820k below budgeted</a:t>
            </a:r>
          </a:p>
          <a:p>
            <a:pPr>
              <a:lnSpc>
                <a:spcPct val="120000"/>
              </a:lnSpc>
            </a:pPr>
            <a:r>
              <a:rPr lang="en-US" sz="2400" dirty="0">
                <a:latin typeface="Orgon Slab Medium" panose="02000603000000020004" pitchFamily="50" charset="0"/>
              </a:rPr>
              <a:t>$2.2 million deficit = $1 million enrollment contingency, $1.35 million from unallocated State appropriation we expected to be withheld but hasn’t been</a:t>
            </a:r>
          </a:p>
        </p:txBody>
      </p:sp>
    </p:spTree>
    <p:extLst>
      <p:ext uri="{BB962C8B-B14F-4D97-AF65-F5344CB8AC3E}">
        <p14:creationId xmlns:p14="http://schemas.microsoft.com/office/powerpoint/2010/main" val="16850707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Budget next year</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321733" y="1888298"/>
            <a:ext cx="8411720" cy="4001669"/>
          </a:xfrm>
        </p:spPr>
        <p:txBody>
          <a:bodyPr>
            <a:normAutofit fontScale="55000" lnSpcReduction="20000"/>
          </a:bodyPr>
          <a:lstStyle/>
          <a:p>
            <a:pPr marL="0" indent="0">
              <a:lnSpc>
                <a:spcPct val="120000"/>
              </a:lnSpc>
              <a:buNone/>
            </a:pPr>
            <a:r>
              <a:rPr lang="en-US" sz="2400" dirty="0">
                <a:latin typeface="Orgon Slab Medium" panose="02000603000000020004" pitchFamily="50" charset="0"/>
              </a:rPr>
              <a:t>Revenue</a:t>
            </a:r>
          </a:p>
          <a:p>
            <a:pPr>
              <a:lnSpc>
                <a:spcPct val="120000"/>
              </a:lnSpc>
            </a:pPr>
            <a:r>
              <a:rPr lang="en-US" sz="2400" dirty="0">
                <a:latin typeface="Orgon Slab Medium" panose="02000603000000020004" pitchFamily="50" charset="0"/>
              </a:rPr>
              <a:t>Governor recommended 5.4% = $2.92 million (+ $1.35 million used for shortfall current year = $4.27 million increase)</a:t>
            </a:r>
          </a:p>
          <a:p>
            <a:pPr>
              <a:lnSpc>
                <a:spcPct val="120000"/>
              </a:lnSpc>
            </a:pPr>
            <a:r>
              <a:rPr lang="en-US" sz="2400" dirty="0">
                <a:latin typeface="Orgon Slab Medium" panose="02000603000000020004" pitchFamily="50" charset="0"/>
              </a:rPr>
              <a:t>Tuition increase of 3-5% expected; student count slight increase expected</a:t>
            </a:r>
          </a:p>
          <a:p>
            <a:pPr>
              <a:lnSpc>
                <a:spcPct val="120000"/>
              </a:lnSpc>
            </a:pPr>
            <a:r>
              <a:rPr lang="en-US" sz="2400" dirty="0">
                <a:latin typeface="Orgon Slab Medium" panose="02000603000000020004" pitchFamily="50" charset="0"/>
              </a:rPr>
              <a:t>Revenue increase of ~4% likely</a:t>
            </a:r>
          </a:p>
          <a:p>
            <a:pPr marL="0" indent="0">
              <a:lnSpc>
                <a:spcPct val="120000"/>
              </a:lnSpc>
              <a:buNone/>
            </a:pPr>
            <a:r>
              <a:rPr lang="en-US" sz="2400" dirty="0">
                <a:latin typeface="Orgon Slab Medium" panose="02000603000000020004" pitchFamily="50" charset="0"/>
              </a:rPr>
              <a:t>Costs</a:t>
            </a:r>
          </a:p>
          <a:p>
            <a:pPr>
              <a:lnSpc>
                <a:spcPct val="120000"/>
              </a:lnSpc>
            </a:pPr>
            <a:r>
              <a:rPr lang="en-US" sz="2400" dirty="0">
                <a:latin typeface="Orgon Slab Medium" panose="02000603000000020004" pitchFamily="50" charset="0"/>
              </a:rPr>
              <a:t>Significant inflation continues</a:t>
            </a:r>
          </a:p>
          <a:p>
            <a:pPr>
              <a:lnSpc>
                <a:spcPct val="120000"/>
              </a:lnSpc>
            </a:pPr>
            <a:r>
              <a:rPr lang="en-US" sz="2400" dirty="0">
                <a:latin typeface="Orgon Slab Medium" panose="02000603000000020004" pitchFamily="50" charset="0"/>
              </a:rPr>
              <a:t>Faculty and Staff</a:t>
            </a:r>
          </a:p>
          <a:p>
            <a:pPr lvl="1">
              <a:lnSpc>
                <a:spcPct val="120000"/>
              </a:lnSpc>
            </a:pPr>
            <a:r>
              <a:rPr lang="en-US" sz="2100" dirty="0">
                <a:latin typeface="Orgon Slab Medium" panose="02000603000000020004" pitchFamily="50" charset="0"/>
              </a:rPr>
              <a:t>Staff have high turnover rates and long fill times (e.g. $11.50/hr with benefits, or Dairy Queen at $14/hr?)</a:t>
            </a:r>
          </a:p>
          <a:p>
            <a:pPr lvl="1">
              <a:lnSpc>
                <a:spcPct val="120000"/>
              </a:lnSpc>
            </a:pPr>
            <a:r>
              <a:rPr lang="en-US" sz="2100" dirty="0">
                <a:latin typeface="Orgon Slab Medium" panose="02000603000000020004" pitchFamily="50" charset="0"/>
              </a:rPr>
              <a:t>Governor pushing 5.5% State salary increase, but not explicitly for universities</a:t>
            </a:r>
          </a:p>
          <a:p>
            <a:pPr lvl="1">
              <a:lnSpc>
                <a:spcPct val="120000"/>
              </a:lnSpc>
            </a:pPr>
            <a:r>
              <a:rPr lang="en-US" sz="2100" dirty="0">
                <a:latin typeface="Orgon Slab Medium" panose="02000603000000020004" pitchFamily="50" charset="0"/>
              </a:rPr>
              <a:t>Governor also pushing $15/hr minimum wage; 20% of S&amp;T workforce is below $15/hr.  Meeting $15/hr cost &gt; revenue gain, gradual increase planned</a:t>
            </a:r>
          </a:p>
          <a:p>
            <a:pPr lvl="1">
              <a:lnSpc>
                <a:spcPct val="120000"/>
              </a:lnSpc>
            </a:pPr>
            <a:r>
              <a:rPr lang="en-US" sz="2100" dirty="0">
                <a:latin typeface="Orgon Slab Medium" panose="02000603000000020004" pitchFamily="50" charset="0"/>
              </a:rPr>
              <a:t>S&amp;T no cost-of-living raises, only merit and targeted market/equity</a:t>
            </a:r>
          </a:p>
          <a:p>
            <a:pPr>
              <a:lnSpc>
                <a:spcPct val="120000"/>
              </a:lnSpc>
            </a:pPr>
            <a:r>
              <a:rPr lang="en-US" sz="2400" dirty="0">
                <a:latin typeface="Orgon Slab Medium" panose="02000603000000020004" pitchFamily="50" charset="0"/>
              </a:rPr>
              <a:t>IT and OSP targeted for investments</a:t>
            </a:r>
          </a:p>
        </p:txBody>
      </p:sp>
    </p:spTree>
    <p:extLst>
      <p:ext uri="{BB962C8B-B14F-4D97-AF65-F5344CB8AC3E}">
        <p14:creationId xmlns:p14="http://schemas.microsoft.com/office/powerpoint/2010/main" val="243564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a:latin typeface="Orgon Slab" panose="02000503000000020004" pitchFamily="50" charset="0"/>
              </a:rPr>
              <a:t>III.	President’s Report</a:t>
            </a:r>
          </a:p>
          <a:p>
            <a:pPr marL="0" indent="0" defTabSz="857250">
              <a:buNone/>
            </a:pPr>
            <a:r>
              <a:rPr lang="en-US" sz="3600" b="1" dirty="0">
                <a:solidFill>
                  <a:srgbClr val="003B49"/>
                </a:solidFill>
                <a:latin typeface="Orgon Slab" panose="02000503000000020004" pitchFamily="50" charset="0"/>
              </a:rPr>
              <a:t>	</a:t>
            </a:r>
            <a:r>
              <a:rPr lang="en-US" sz="3600" dirty="0">
                <a:solidFill>
                  <a:srgbClr val="003B49"/>
                </a:solidFill>
                <a:latin typeface="Orgon Slab" panose="02000503000000020004" pitchFamily="50" charset="0"/>
              </a:rPr>
              <a:t>K. Homan</a:t>
            </a: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321047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Staff salaries</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321733" y="1888298"/>
            <a:ext cx="8411720" cy="4001669"/>
          </a:xfrm>
        </p:spPr>
        <p:txBody>
          <a:bodyPr>
            <a:normAutofit lnSpcReduction="10000"/>
          </a:bodyPr>
          <a:lstStyle/>
          <a:p>
            <a:pPr marL="0" indent="0">
              <a:lnSpc>
                <a:spcPct val="120000"/>
              </a:lnSpc>
              <a:buNone/>
            </a:pPr>
            <a:r>
              <a:rPr lang="en-US" sz="2400" dirty="0">
                <a:latin typeface="Orgon Slab Medium" panose="02000603000000020004" pitchFamily="50" charset="0"/>
              </a:rPr>
              <a:t>Staff</a:t>
            </a:r>
          </a:p>
          <a:p>
            <a:pPr>
              <a:lnSpc>
                <a:spcPct val="120000"/>
              </a:lnSpc>
            </a:pPr>
            <a:r>
              <a:rPr lang="en-US" sz="2400" dirty="0">
                <a:latin typeface="Orgon Slab Medium" panose="02000603000000020004" pitchFamily="50" charset="0"/>
              </a:rPr>
              <a:t>Salary pool last year 1%;  Faculty 1.5%, “executive” level 20% [BAC January report].</a:t>
            </a:r>
          </a:p>
          <a:p>
            <a:pPr>
              <a:lnSpc>
                <a:spcPct val="120000"/>
              </a:lnSpc>
            </a:pPr>
            <a:r>
              <a:rPr lang="en-US" sz="2400" dirty="0">
                <a:latin typeface="Orgon Slab Medium" panose="02000603000000020004" pitchFamily="50" charset="0"/>
              </a:rPr>
              <a:t>20% of staff below $15/hr, some below $12/hr.</a:t>
            </a:r>
          </a:p>
          <a:p>
            <a:pPr marL="0" indent="0">
              <a:lnSpc>
                <a:spcPct val="120000"/>
              </a:lnSpc>
              <a:buNone/>
            </a:pPr>
            <a:r>
              <a:rPr lang="en-US" sz="2400" dirty="0">
                <a:latin typeface="Orgon Slab Medium" panose="02000603000000020004" pitchFamily="50" charset="0"/>
              </a:rPr>
              <a:t>Budgetary Affairs suggested</a:t>
            </a:r>
          </a:p>
          <a:p>
            <a:pPr>
              <a:lnSpc>
                <a:spcPct val="120000"/>
              </a:lnSpc>
            </a:pPr>
            <a:r>
              <a:rPr lang="en-US" sz="2400" dirty="0">
                <a:latin typeface="Orgon Slab Medium" panose="02000603000000020004" pitchFamily="50" charset="0"/>
              </a:rPr>
              <a:t>Top administrative salary increases at zero,</a:t>
            </a:r>
          </a:p>
          <a:p>
            <a:pPr>
              <a:lnSpc>
                <a:spcPct val="120000"/>
              </a:lnSpc>
            </a:pPr>
            <a:r>
              <a:rPr lang="en-US" sz="2400" dirty="0">
                <a:latin typeface="Orgon Slab Medium" panose="02000603000000020004" pitchFamily="50" charset="0"/>
              </a:rPr>
              <a:t>Faculty salary tale lower salary increases,</a:t>
            </a:r>
          </a:p>
          <a:p>
            <a:pPr>
              <a:lnSpc>
                <a:spcPct val="120000"/>
              </a:lnSpc>
            </a:pPr>
            <a:r>
              <a:rPr lang="en-US" sz="2400" dirty="0">
                <a:latin typeface="Orgon Slab Medium" panose="02000603000000020004" pitchFamily="50" charset="0"/>
              </a:rPr>
              <a:t>that staff may have more significant increase</a:t>
            </a:r>
          </a:p>
        </p:txBody>
      </p:sp>
      <p:pic>
        <p:nvPicPr>
          <p:cNvPr id="5" name="Picture 4">
            <a:extLst>
              <a:ext uri="{FF2B5EF4-FFF2-40B4-BE49-F238E27FC236}">
                <a16:creationId xmlns:a16="http://schemas.microsoft.com/office/drawing/2014/main" id="{47BAB032-1D18-4E9F-9A69-2FBEBCBA971E}"/>
              </a:ext>
            </a:extLst>
          </p:cNvPr>
          <p:cNvPicPr>
            <a:picLocks noChangeAspect="1"/>
          </p:cNvPicPr>
          <p:nvPr/>
        </p:nvPicPr>
        <p:blipFill>
          <a:blip r:embed="rId2">
            <a:duotone>
              <a:prstClr val="black"/>
              <a:srgbClr val="D9C3A5">
                <a:tint val="50000"/>
                <a:satMod val="180000"/>
              </a:srgbClr>
            </a:duotone>
          </a:blip>
          <a:stretch>
            <a:fillRect/>
          </a:stretch>
        </p:blipFill>
        <p:spPr>
          <a:xfrm>
            <a:off x="6592499" y="3747286"/>
            <a:ext cx="2229768" cy="720699"/>
          </a:xfrm>
          <a:prstGeom prst="rect">
            <a:avLst/>
          </a:prstGeom>
        </p:spPr>
      </p:pic>
    </p:spTree>
    <p:extLst>
      <p:ext uri="{BB962C8B-B14F-4D97-AF65-F5344CB8AC3E}">
        <p14:creationId xmlns:p14="http://schemas.microsoft.com/office/powerpoint/2010/main" val="1454083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0428E-71C8-4D37-812B-F1D41BF69739}"/>
              </a:ext>
            </a:extLst>
          </p:cNvPr>
          <p:cNvSpPr>
            <a:spLocks noGrp="1"/>
          </p:cNvSpPr>
          <p:nvPr>
            <p:ph type="title"/>
          </p:nvPr>
        </p:nvSpPr>
        <p:spPr>
          <a:xfrm>
            <a:off x="628649" y="877966"/>
            <a:ext cx="7886700" cy="994172"/>
          </a:xfrm>
        </p:spPr>
        <p:txBody>
          <a:bodyPr/>
          <a:lstStyle/>
          <a:p>
            <a:pPr algn="ctr"/>
            <a:r>
              <a:rPr lang="en-US" dirty="0">
                <a:solidFill>
                  <a:srgbClr val="00B050"/>
                </a:solidFill>
                <a:latin typeface="Orgon Slab" panose="02000503000000020004" pitchFamily="50" charset="0"/>
              </a:rPr>
              <a:t>Chancellor positions	</a:t>
            </a:r>
          </a:p>
        </p:txBody>
      </p:sp>
      <p:graphicFrame>
        <p:nvGraphicFramePr>
          <p:cNvPr id="4" name="Table 4">
            <a:extLst>
              <a:ext uri="{FF2B5EF4-FFF2-40B4-BE49-F238E27FC236}">
                <a16:creationId xmlns:a16="http://schemas.microsoft.com/office/drawing/2014/main" id="{A7E94AA4-E766-4309-BFB9-45A37354F7CE}"/>
              </a:ext>
            </a:extLst>
          </p:cNvPr>
          <p:cNvGraphicFramePr>
            <a:graphicFrameLocks noGrp="1"/>
          </p:cNvGraphicFramePr>
          <p:nvPr>
            <p:ph idx="1"/>
          </p:nvPr>
        </p:nvGraphicFramePr>
        <p:xfrm>
          <a:off x="722952" y="1670176"/>
          <a:ext cx="7885330" cy="3615690"/>
        </p:xfrm>
        <a:graphic>
          <a:graphicData uri="http://schemas.openxmlformats.org/drawingml/2006/table">
            <a:tbl>
              <a:tblPr firstRow="1" bandRow="1">
                <a:tableStyleId>{7E9639D4-E3E2-4D34-9284-5A2195B3D0D7}</a:tableStyleId>
              </a:tblPr>
              <a:tblGrid>
                <a:gridCol w="958749">
                  <a:extLst>
                    <a:ext uri="{9D8B030D-6E8A-4147-A177-3AD203B41FA5}">
                      <a16:colId xmlns:a16="http://schemas.microsoft.com/office/drawing/2014/main" val="3974097846"/>
                    </a:ext>
                  </a:extLst>
                </a:gridCol>
                <a:gridCol w="991520">
                  <a:extLst>
                    <a:ext uri="{9D8B030D-6E8A-4147-A177-3AD203B41FA5}">
                      <a16:colId xmlns:a16="http://schemas.microsoft.com/office/drawing/2014/main" val="2887303577"/>
                    </a:ext>
                  </a:extLst>
                </a:gridCol>
                <a:gridCol w="636815">
                  <a:extLst>
                    <a:ext uri="{9D8B030D-6E8A-4147-A177-3AD203B41FA5}">
                      <a16:colId xmlns:a16="http://schemas.microsoft.com/office/drawing/2014/main" val="1914783071"/>
                    </a:ext>
                  </a:extLst>
                </a:gridCol>
                <a:gridCol w="1183446">
                  <a:extLst>
                    <a:ext uri="{9D8B030D-6E8A-4147-A177-3AD203B41FA5}">
                      <a16:colId xmlns:a16="http://schemas.microsoft.com/office/drawing/2014/main" val="548749979"/>
                    </a:ext>
                  </a:extLst>
                </a:gridCol>
                <a:gridCol w="617220">
                  <a:extLst>
                    <a:ext uri="{9D8B030D-6E8A-4147-A177-3AD203B41FA5}">
                      <a16:colId xmlns:a16="http://schemas.microsoft.com/office/drawing/2014/main" val="1973214306"/>
                    </a:ext>
                  </a:extLst>
                </a:gridCol>
                <a:gridCol w="1097280">
                  <a:extLst>
                    <a:ext uri="{9D8B030D-6E8A-4147-A177-3AD203B41FA5}">
                      <a16:colId xmlns:a16="http://schemas.microsoft.com/office/drawing/2014/main" val="385437159"/>
                    </a:ext>
                  </a:extLst>
                </a:gridCol>
                <a:gridCol w="685800">
                  <a:extLst>
                    <a:ext uri="{9D8B030D-6E8A-4147-A177-3AD203B41FA5}">
                      <a16:colId xmlns:a16="http://schemas.microsoft.com/office/drawing/2014/main" val="258773381"/>
                    </a:ext>
                  </a:extLst>
                </a:gridCol>
                <a:gridCol w="1097280">
                  <a:extLst>
                    <a:ext uri="{9D8B030D-6E8A-4147-A177-3AD203B41FA5}">
                      <a16:colId xmlns:a16="http://schemas.microsoft.com/office/drawing/2014/main" val="10393749"/>
                    </a:ext>
                  </a:extLst>
                </a:gridCol>
                <a:gridCol w="617220">
                  <a:extLst>
                    <a:ext uri="{9D8B030D-6E8A-4147-A177-3AD203B41FA5}">
                      <a16:colId xmlns:a16="http://schemas.microsoft.com/office/drawing/2014/main" val="720909144"/>
                    </a:ext>
                  </a:extLst>
                </a:gridCol>
              </a:tblGrid>
              <a:tr h="278130">
                <a:tc>
                  <a:txBody>
                    <a:bodyPr/>
                    <a:lstStyle/>
                    <a:p>
                      <a:pPr algn="ctr"/>
                      <a:r>
                        <a:rPr lang="en-US" sz="1000" dirty="0"/>
                        <a:t>Position</a:t>
                      </a:r>
                    </a:p>
                  </a:txBody>
                  <a:tcPr marL="68580" marR="68580" marT="34290" marB="34290"/>
                </a:tc>
                <a:tc>
                  <a:txBody>
                    <a:bodyPr/>
                    <a:lstStyle/>
                    <a:p>
                      <a:pPr algn="ctr"/>
                      <a:r>
                        <a:rPr lang="en-US" sz="1000" dirty="0"/>
                        <a:t>AY 21-22</a:t>
                      </a:r>
                    </a:p>
                  </a:txBody>
                  <a:tcPr marL="68580" marR="68580" marT="34290" marB="34290"/>
                </a:tc>
                <a:tc>
                  <a:txBody>
                    <a:bodyPr/>
                    <a:lstStyle/>
                    <a:p>
                      <a:pPr algn="ctr"/>
                      <a:endParaRPr lang="en-US" sz="1000" dirty="0"/>
                    </a:p>
                  </a:txBody>
                  <a:tcPr marL="68580" marR="68580" marT="34290" marB="34290"/>
                </a:tc>
                <a:tc>
                  <a:txBody>
                    <a:bodyPr/>
                    <a:lstStyle/>
                    <a:p>
                      <a:pPr algn="ctr"/>
                      <a:r>
                        <a:rPr lang="en-US" sz="1000" dirty="0"/>
                        <a:t>AY 20-21</a:t>
                      </a:r>
                    </a:p>
                  </a:txBody>
                  <a:tcPr marL="68580" marR="68580" marT="34290" marB="34290"/>
                </a:tc>
                <a:tc>
                  <a:txBody>
                    <a:bodyPr/>
                    <a:lstStyle/>
                    <a:p>
                      <a:pPr algn="ctr"/>
                      <a:endParaRPr lang="en-US" sz="10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AY 19-20</a:t>
                      </a:r>
                    </a:p>
                  </a:txBody>
                  <a:tcPr marL="68580" marR="68580" marT="34290" marB="34290"/>
                </a:tc>
                <a:tc>
                  <a:txBody>
                    <a:bodyPr/>
                    <a:lstStyle/>
                    <a:p>
                      <a:pPr algn="ctr"/>
                      <a:endParaRPr lang="en-US" sz="10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AY 18-19</a:t>
                      </a:r>
                    </a:p>
                  </a:txBody>
                  <a:tcPr marL="68580" marR="68580" marT="34290" marB="34290"/>
                </a:tc>
                <a:tc>
                  <a:txBody>
                    <a:bodyPr/>
                    <a:lstStyle/>
                    <a:p>
                      <a:pPr algn="ctr"/>
                      <a:endParaRPr lang="en-US" sz="1000" dirty="0"/>
                    </a:p>
                  </a:txBody>
                  <a:tcPr marL="68580" marR="68580" marT="34290" marB="34290"/>
                </a:tc>
                <a:extLst>
                  <a:ext uri="{0D108BD9-81ED-4DB2-BD59-A6C34878D82A}">
                    <a16:rowId xmlns:a16="http://schemas.microsoft.com/office/drawing/2014/main" val="2002312233"/>
                  </a:ext>
                </a:extLst>
              </a:tr>
              <a:tr h="278130">
                <a:tc>
                  <a:txBody>
                    <a:bodyPr/>
                    <a:lstStyle/>
                    <a:p>
                      <a:r>
                        <a:rPr lang="en-US" sz="1000" dirty="0"/>
                        <a:t>Chancellor</a:t>
                      </a:r>
                    </a:p>
                  </a:txBody>
                  <a:tcPr marL="68580" marR="68580" marT="34290" marB="34290"/>
                </a:tc>
                <a:tc>
                  <a:txBody>
                    <a:bodyPr/>
                    <a:lstStyle/>
                    <a:p>
                      <a:r>
                        <a:rPr lang="en-US" sz="1000" dirty="0"/>
                        <a:t>Dehghani</a:t>
                      </a:r>
                    </a:p>
                  </a:txBody>
                  <a:tcPr marL="68580" marR="68580" marT="34290" marB="34290"/>
                </a:tc>
                <a:tc>
                  <a:txBody>
                    <a:bodyPr/>
                    <a:lstStyle/>
                    <a:p>
                      <a:pPr>
                        <a:tabLst>
                          <a:tab pos="401638" algn="dec"/>
                        </a:tabLst>
                      </a:pPr>
                      <a:r>
                        <a:rPr lang="en-US" sz="1000" dirty="0"/>
                        <a:t>	+15%</a:t>
                      </a:r>
                    </a:p>
                  </a:txBody>
                  <a:tcPr marL="68580" marR="68580" marT="34290" marB="34290"/>
                </a:tc>
                <a:tc>
                  <a:txBody>
                    <a:bodyPr/>
                    <a:lstStyle/>
                    <a:p>
                      <a:r>
                        <a:rPr lang="en-US" sz="1000" dirty="0"/>
                        <a:t>Dehghani</a:t>
                      </a:r>
                    </a:p>
                  </a:txBody>
                  <a:tcPr marL="68580" marR="68580" marT="34290" marB="34290"/>
                </a:tc>
                <a:tc>
                  <a:txBody>
                    <a:bodyPr/>
                    <a:lstStyle/>
                    <a:p>
                      <a:pPr>
                        <a:tabLst>
                          <a:tab pos="401638" algn="dec"/>
                        </a:tabLst>
                      </a:pPr>
                      <a:r>
                        <a:rPr lang="en-US" sz="1000" dirty="0"/>
                        <a:t>	+11%</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Dehghani</a:t>
                      </a:r>
                    </a:p>
                  </a:txBody>
                  <a:tcPr marL="68580" marR="68580" marT="34290" marB="34290"/>
                </a:tc>
                <a:tc>
                  <a:txBody>
                    <a:bodyPr/>
                    <a:lstStyle/>
                    <a:p>
                      <a:pPr algn="l">
                        <a:tabLst>
                          <a:tab pos="512763" algn="dec"/>
                        </a:tabLst>
                      </a:pPr>
                      <a:r>
                        <a:rPr lang="en-US" sz="1000" dirty="0"/>
                        <a:t>	+39%</a:t>
                      </a:r>
                    </a:p>
                  </a:txBody>
                  <a:tcPr marL="68580" marR="68580" marT="34290" marB="34290"/>
                </a:tc>
                <a:tc>
                  <a:txBody>
                    <a:bodyPr/>
                    <a:lstStyle/>
                    <a:p>
                      <a:r>
                        <a:rPr lang="en-US" sz="1000" dirty="0"/>
                        <a:t>Maples</a:t>
                      </a:r>
                    </a:p>
                  </a:txBody>
                  <a:tcPr marL="68580" marR="68580" marT="34290" marB="34290"/>
                </a:tc>
                <a:tc>
                  <a:txBody>
                    <a:bodyPr/>
                    <a:lstStyle/>
                    <a:p>
                      <a:pPr algn="l">
                        <a:tabLst>
                          <a:tab pos="341313" algn="dec"/>
                        </a:tabLst>
                      </a:pPr>
                      <a:r>
                        <a:rPr lang="en-US" sz="1000" dirty="0"/>
                        <a:t>	+1.8%</a:t>
                      </a:r>
                    </a:p>
                  </a:txBody>
                  <a:tcPr marL="68580" marR="68580" marT="34290" marB="34290"/>
                </a:tc>
                <a:extLst>
                  <a:ext uri="{0D108BD9-81ED-4DB2-BD59-A6C34878D82A}">
                    <a16:rowId xmlns:a16="http://schemas.microsoft.com/office/drawing/2014/main" val="2843123107"/>
                  </a:ext>
                </a:extLst>
              </a:tr>
              <a:tr h="278130">
                <a:tc>
                  <a:txBody>
                    <a:bodyPr/>
                    <a:lstStyle/>
                    <a:p>
                      <a:r>
                        <a:rPr lang="en-US" sz="1000" dirty="0"/>
                        <a:t>Provost</a:t>
                      </a:r>
                    </a:p>
                  </a:txBody>
                  <a:tcPr marL="68580" marR="68580" marT="34290" marB="34290"/>
                </a:tc>
                <a:tc>
                  <a:txBody>
                    <a:bodyPr/>
                    <a:lstStyle/>
                    <a:p>
                      <a:r>
                        <a:rPr lang="en-US" sz="1000" dirty="0"/>
                        <a:t>Potts</a:t>
                      </a:r>
                    </a:p>
                  </a:txBody>
                  <a:tcPr marL="68580" marR="68580" marT="34290" marB="34290"/>
                </a:tc>
                <a:tc>
                  <a:txBody>
                    <a:bodyPr/>
                    <a:lstStyle/>
                    <a:p>
                      <a:pPr>
                        <a:tabLst>
                          <a:tab pos="401638" algn="dec"/>
                        </a:tabLst>
                      </a:pPr>
                      <a:r>
                        <a:rPr lang="en-US" sz="1000" dirty="0"/>
                        <a:t>	+41.2</a:t>
                      </a:r>
                    </a:p>
                  </a:txBody>
                  <a:tcPr marL="68580" marR="68580" marT="34290" marB="34290"/>
                </a:tc>
                <a:tc>
                  <a:txBody>
                    <a:bodyPr/>
                    <a:lstStyle/>
                    <a:p>
                      <a:r>
                        <a:rPr lang="en-US" sz="1000" dirty="0"/>
                        <a:t>Roberts </a:t>
                      </a:r>
                    </a:p>
                  </a:txBody>
                  <a:tcPr marL="68580" marR="68580" marT="34290" marB="34290"/>
                </a:tc>
                <a:tc>
                  <a:txBody>
                    <a:bodyPr/>
                    <a:lstStyle/>
                    <a:p>
                      <a:pPr>
                        <a:tabLst>
                          <a:tab pos="401638" algn="dec"/>
                        </a:tabLst>
                      </a:pPr>
                      <a:r>
                        <a:rPr lang="en-US" sz="1000" dirty="0"/>
                        <a:t>	+1.7</a:t>
                      </a:r>
                    </a:p>
                  </a:txBody>
                  <a:tcPr marL="68580" marR="68580" marT="34290" marB="34290"/>
                </a:tc>
                <a:tc>
                  <a:txBody>
                    <a:bodyPr/>
                    <a:lstStyle/>
                    <a:p>
                      <a:r>
                        <a:rPr lang="en-US" sz="1000" dirty="0"/>
                        <a:t>Roberts</a:t>
                      </a:r>
                    </a:p>
                  </a:txBody>
                  <a:tcPr marL="68580" marR="68580" marT="34290" marB="34290"/>
                </a:tc>
                <a:tc>
                  <a:txBody>
                    <a:bodyPr/>
                    <a:lstStyle/>
                    <a:p>
                      <a:pPr algn="l">
                        <a:tabLst>
                          <a:tab pos="512763" algn="dec"/>
                        </a:tabLst>
                      </a:pPr>
                      <a:r>
                        <a:rPr lang="en-US" sz="1000" dirty="0"/>
                        <a:t>	+20</a:t>
                      </a:r>
                    </a:p>
                  </a:txBody>
                  <a:tcPr marL="68580" marR="68580" marT="34290" marB="34290"/>
                </a:tc>
                <a:tc>
                  <a:txBody>
                    <a:bodyPr/>
                    <a:lstStyle/>
                    <a:p>
                      <a:r>
                        <a:rPr lang="en-US" sz="1000" dirty="0"/>
                        <a:t>Marley</a:t>
                      </a:r>
                    </a:p>
                  </a:txBody>
                  <a:tcPr marL="68580" marR="68580" marT="34290" marB="34290"/>
                </a:tc>
                <a:tc>
                  <a:txBody>
                    <a:bodyPr/>
                    <a:lstStyle/>
                    <a:p>
                      <a:pPr algn="l">
                        <a:tabLst>
                          <a:tab pos="341313" algn="dec"/>
                        </a:tabLst>
                      </a:pPr>
                      <a:r>
                        <a:rPr lang="en-US" sz="1000" dirty="0"/>
                        <a:t>	-0.66</a:t>
                      </a:r>
                    </a:p>
                  </a:txBody>
                  <a:tcPr marL="68580" marR="68580" marT="34290" marB="34290"/>
                </a:tc>
                <a:extLst>
                  <a:ext uri="{0D108BD9-81ED-4DB2-BD59-A6C34878D82A}">
                    <a16:rowId xmlns:a16="http://schemas.microsoft.com/office/drawing/2014/main" val="4010871450"/>
                  </a:ext>
                </a:extLst>
              </a:tr>
              <a:tr h="278130">
                <a:tc>
                  <a:txBody>
                    <a:bodyPr/>
                    <a:lstStyle/>
                    <a:p>
                      <a:r>
                        <a:rPr lang="en-US" sz="1000" dirty="0"/>
                        <a:t>VC R</a:t>
                      </a:r>
                    </a:p>
                  </a:txBody>
                  <a:tcPr marL="68580" marR="68580" marT="34290" marB="34290"/>
                </a:tc>
                <a:tc>
                  <a:txBody>
                    <a:bodyPr/>
                    <a:lstStyle/>
                    <a:p>
                      <a:r>
                        <a:rPr lang="en-US" sz="1000" dirty="0"/>
                        <a:t>Khayat</a:t>
                      </a:r>
                    </a:p>
                  </a:txBody>
                  <a:tcPr marL="68580" marR="68580" marT="34290" marB="34290"/>
                </a:tc>
                <a:tc>
                  <a:txBody>
                    <a:bodyPr/>
                    <a:lstStyle/>
                    <a:p>
                      <a:pPr>
                        <a:tabLst>
                          <a:tab pos="401638" algn="dec"/>
                        </a:tabLst>
                      </a:pPr>
                      <a:r>
                        <a:rPr lang="en-US" sz="1000" dirty="0"/>
                        <a:t>	+18.3</a:t>
                      </a:r>
                    </a:p>
                  </a:txBody>
                  <a:tcPr marL="68580" marR="68580" marT="34290" marB="34290"/>
                </a:tc>
                <a:tc>
                  <a:txBody>
                    <a:bodyPr/>
                    <a:lstStyle/>
                    <a:p>
                      <a:r>
                        <a:rPr lang="en-US" sz="1000" dirty="0" err="1"/>
                        <a:t>Tsatsoulis</a:t>
                      </a:r>
                      <a:endParaRPr lang="en-US" sz="1000" dirty="0"/>
                    </a:p>
                  </a:txBody>
                  <a:tcPr marL="68580" marR="68580" marT="34290" marB="34290"/>
                </a:tc>
                <a:tc>
                  <a:txBody>
                    <a:bodyPr/>
                    <a:lstStyle/>
                    <a:p>
                      <a:pPr>
                        <a:tabLst>
                          <a:tab pos="401638" algn="dec"/>
                        </a:tabLst>
                      </a:pPr>
                      <a:endParaRPr lang="en-US" sz="1000" dirty="0"/>
                    </a:p>
                  </a:txBody>
                  <a:tcPr marL="68580" marR="68580" marT="34290" marB="34290"/>
                </a:tc>
                <a:tc>
                  <a:txBody>
                    <a:bodyPr/>
                    <a:lstStyle/>
                    <a:p>
                      <a:r>
                        <a:rPr lang="en-US" sz="1000" dirty="0" err="1"/>
                        <a:t>Tsatsoulis</a:t>
                      </a:r>
                      <a:endParaRPr lang="en-US" sz="1000" dirty="0"/>
                    </a:p>
                  </a:txBody>
                  <a:tcPr marL="68580" marR="68580" marT="34290" marB="34290"/>
                </a:tc>
                <a:tc>
                  <a:txBody>
                    <a:bodyPr/>
                    <a:lstStyle/>
                    <a:p>
                      <a:pPr algn="l">
                        <a:tabLst>
                          <a:tab pos="512763" algn="dec"/>
                        </a:tabLst>
                      </a:pPr>
                      <a:r>
                        <a:rPr lang="en-US" sz="1000" dirty="0"/>
                        <a:t>	+1.7</a:t>
                      </a:r>
                    </a:p>
                  </a:txBody>
                  <a:tcPr marL="68580" marR="68580" marT="34290" marB="34290"/>
                </a:tc>
                <a:tc>
                  <a:txBody>
                    <a:bodyPr/>
                    <a:lstStyle/>
                    <a:p>
                      <a:r>
                        <a:rPr lang="en-US" sz="1000" dirty="0" err="1"/>
                        <a:t>Tsatsoulis</a:t>
                      </a:r>
                      <a:r>
                        <a:rPr lang="en-US" sz="1000" dirty="0"/>
                        <a:t> </a:t>
                      </a:r>
                    </a:p>
                  </a:txBody>
                  <a:tcPr marL="68580" marR="68580" marT="34290" marB="34290"/>
                </a:tc>
                <a:tc>
                  <a:txBody>
                    <a:bodyPr/>
                    <a:lstStyle/>
                    <a:p>
                      <a:pPr algn="l">
                        <a:tabLst>
                          <a:tab pos="341313" algn="dec"/>
                        </a:tabLst>
                      </a:pPr>
                      <a:r>
                        <a:rPr lang="en-US" sz="1000" dirty="0"/>
                        <a:t>	+30.50</a:t>
                      </a:r>
                    </a:p>
                  </a:txBody>
                  <a:tcPr marL="68580" marR="68580" marT="34290" marB="34290"/>
                </a:tc>
                <a:extLst>
                  <a:ext uri="{0D108BD9-81ED-4DB2-BD59-A6C34878D82A}">
                    <a16:rowId xmlns:a16="http://schemas.microsoft.com/office/drawing/2014/main" val="2102275421"/>
                  </a:ext>
                </a:extLst>
              </a:tr>
              <a:tr h="278130">
                <a:tc>
                  <a:txBody>
                    <a:bodyPr/>
                    <a:lstStyle/>
                    <a:p>
                      <a:r>
                        <a:rPr lang="en-US" sz="1000" dirty="0"/>
                        <a:t>VC Adv</a:t>
                      </a:r>
                    </a:p>
                  </a:txBody>
                  <a:tcPr marL="68580" marR="68580" marT="34290" marB="34290"/>
                </a:tc>
                <a:tc>
                  <a:txBody>
                    <a:bodyPr/>
                    <a:lstStyle/>
                    <a:p>
                      <a:r>
                        <a:rPr lang="en-US" sz="1000" dirty="0"/>
                        <a:t>Nesbitt</a:t>
                      </a:r>
                      <a:r>
                        <a:rPr lang="en-US" sz="1000" baseline="30000" dirty="0"/>
                        <a:t>1</a:t>
                      </a:r>
                    </a:p>
                  </a:txBody>
                  <a:tcPr marL="68580" marR="68580" marT="34290" marB="34290"/>
                </a:tc>
                <a:tc>
                  <a:txBody>
                    <a:bodyPr/>
                    <a:lstStyle/>
                    <a:p>
                      <a:pPr>
                        <a:tabLst>
                          <a:tab pos="401638" algn="dec"/>
                        </a:tabLst>
                      </a:pPr>
                      <a:r>
                        <a:rPr lang="en-US" sz="1000" dirty="0"/>
                        <a:t>	+3.7</a:t>
                      </a:r>
                    </a:p>
                  </a:txBody>
                  <a:tcPr marL="68580" marR="68580" marT="34290" marB="34290"/>
                </a:tc>
                <a:tc>
                  <a:txBody>
                    <a:bodyPr/>
                    <a:lstStyle/>
                    <a:p>
                      <a:r>
                        <a:rPr lang="en-US" sz="1000" dirty="0"/>
                        <a:t>Nesbitt</a:t>
                      </a:r>
                    </a:p>
                  </a:txBody>
                  <a:tcPr marL="68580" marR="68580" marT="34290" marB="34290"/>
                </a:tc>
                <a:tc>
                  <a:txBody>
                    <a:bodyPr/>
                    <a:lstStyle/>
                    <a:p>
                      <a:pPr>
                        <a:tabLst>
                          <a:tab pos="401638" algn="dec"/>
                        </a:tabLst>
                      </a:pPr>
                      <a:endParaRPr lang="en-US" sz="1000" dirty="0"/>
                    </a:p>
                  </a:txBody>
                  <a:tcPr marL="68580" marR="68580" marT="34290" marB="34290"/>
                </a:tc>
                <a:tc>
                  <a:txBody>
                    <a:bodyPr/>
                    <a:lstStyle/>
                    <a:p>
                      <a:r>
                        <a:rPr lang="en-US" sz="1000" dirty="0"/>
                        <a:t>Nesbitt</a:t>
                      </a:r>
                    </a:p>
                  </a:txBody>
                  <a:tcPr marL="68580" marR="68580" marT="34290" marB="34290"/>
                </a:tc>
                <a:tc>
                  <a:txBody>
                    <a:bodyPr/>
                    <a:lstStyle/>
                    <a:p>
                      <a:pPr algn="l">
                        <a:tabLst>
                          <a:tab pos="512763" algn="dec"/>
                        </a:tabLst>
                      </a:pPr>
                      <a:r>
                        <a:rPr lang="en-US" sz="1000" dirty="0"/>
                        <a:t>	+1.9</a:t>
                      </a:r>
                    </a:p>
                  </a:txBody>
                  <a:tcPr marL="68580" marR="68580" marT="34290" marB="34290"/>
                </a:tc>
                <a:tc>
                  <a:txBody>
                    <a:bodyPr/>
                    <a:lstStyle/>
                    <a:p>
                      <a:r>
                        <a:rPr lang="en-US" sz="1000" dirty="0"/>
                        <a:t>Nesbitt</a:t>
                      </a:r>
                    </a:p>
                  </a:txBody>
                  <a:tcPr marL="68580" marR="68580" marT="34290" marB="34290"/>
                </a:tc>
                <a:tc>
                  <a:txBody>
                    <a:bodyPr/>
                    <a:lstStyle/>
                    <a:p>
                      <a:pPr algn="l">
                        <a:tabLst>
                          <a:tab pos="341313" algn="dec"/>
                        </a:tabLst>
                      </a:pPr>
                      <a:r>
                        <a:rPr lang="en-US" sz="1000" dirty="0"/>
                        <a:t>	+4.92</a:t>
                      </a:r>
                    </a:p>
                  </a:txBody>
                  <a:tcPr marL="68580" marR="68580" marT="34290" marB="34290"/>
                </a:tc>
                <a:extLst>
                  <a:ext uri="{0D108BD9-81ED-4DB2-BD59-A6C34878D82A}">
                    <a16:rowId xmlns:a16="http://schemas.microsoft.com/office/drawing/2014/main" val="2013531631"/>
                  </a:ext>
                </a:extLst>
              </a:tr>
              <a:tr h="278130">
                <a:tc>
                  <a:txBody>
                    <a:bodyPr/>
                    <a:lstStyle/>
                    <a:p>
                      <a:r>
                        <a:rPr lang="en-US" sz="1000" dirty="0"/>
                        <a:t>VC F&amp;O</a:t>
                      </a:r>
                    </a:p>
                  </a:txBody>
                  <a:tcPr marL="68580" marR="68580" marT="34290" marB="34290"/>
                </a:tc>
                <a:tc>
                  <a:txBody>
                    <a:bodyPr/>
                    <a:lstStyle/>
                    <a:p>
                      <a:r>
                        <a:rPr lang="en-US" sz="1000" dirty="0"/>
                        <a:t>O’Neil</a:t>
                      </a:r>
                    </a:p>
                  </a:txBody>
                  <a:tcPr marL="68580" marR="68580" marT="34290" marB="34290"/>
                </a:tc>
                <a:tc>
                  <a:txBody>
                    <a:bodyPr/>
                    <a:lstStyle/>
                    <a:p>
                      <a:pPr>
                        <a:tabLst>
                          <a:tab pos="401638" algn="dec"/>
                        </a:tabLst>
                      </a:pPr>
                      <a:r>
                        <a:rPr lang="en-US" sz="1000" dirty="0"/>
                        <a:t>	+7.0</a:t>
                      </a:r>
                    </a:p>
                  </a:txBody>
                  <a:tcPr marL="68580" marR="68580" marT="34290" marB="34290"/>
                </a:tc>
                <a:tc>
                  <a:txBody>
                    <a:bodyPr/>
                    <a:lstStyle/>
                    <a:p>
                      <a:r>
                        <a:rPr lang="en-US" sz="1000" dirty="0"/>
                        <a:t>Plain</a:t>
                      </a:r>
                    </a:p>
                  </a:txBody>
                  <a:tcPr marL="68580" marR="68580" marT="34290" marB="34290"/>
                </a:tc>
                <a:tc>
                  <a:txBody>
                    <a:bodyPr/>
                    <a:lstStyle/>
                    <a:p>
                      <a:pPr>
                        <a:tabLst>
                          <a:tab pos="401638" algn="dec"/>
                        </a:tabLst>
                      </a:pPr>
                      <a:endParaRPr lang="en-US" sz="1000" dirty="0"/>
                    </a:p>
                  </a:txBody>
                  <a:tcPr marL="68580" marR="68580" marT="34290" marB="34290"/>
                </a:tc>
                <a:tc>
                  <a:txBody>
                    <a:bodyPr/>
                    <a:lstStyle/>
                    <a:p>
                      <a:r>
                        <a:rPr lang="en-US" sz="1000" dirty="0"/>
                        <a:t>Plain</a:t>
                      </a:r>
                    </a:p>
                  </a:txBody>
                  <a:tcPr marL="68580" marR="68580" marT="34290" marB="34290"/>
                </a:tc>
                <a:tc>
                  <a:txBody>
                    <a:bodyPr/>
                    <a:lstStyle/>
                    <a:p>
                      <a:pPr algn="l">
                        <a:tabLst>
                          <a:tab pos="512763" algn="dec"/>
                        </a:tabLst>
                      </a:pPr>
                      <a:r>
                        <a:rPr lang="en-US" sz="1000" dirty="0"/>
                        <a:t>	+1.3</a:t>
                      </a:r>
                    </a:p>
                  </a:txBody>
                  <a:tcPr marL="68580" marR="68580" marT="34290" marB="34290"/>
                </a:tc>
                <a:tc>
                  <a:txBody>
                    <a:bodyPr/>
                    <a:lstStyle/>
                    <a:p>
                      <a:r>
                        <a:rPr lang="en-US" sz="1000" dirty="0"/>
                        <a:t>Plain</a:t>
                      </a:r>
                    </a:p>
                  </a:txBody>
                  <a:tcPr marL="68580" marR="68580" marT="34290" marB="34290"/>
                </a:tc>
                <a:tc>
                  <a:txBody>
                    <a:bodyPr/>
                    <a:lstStyle/>
                    <a:p>
                      <a:pPr algn="l">
                        <a:tabLst>
                          <a:tab pos="341313" algn="dec"/>
                        </a:tabLst>
                      </a:pPr>
                      <a:r>
                        <a:rPr lang="en-US" sz="1000" dirty="0"/>
                        <a:t>	+1.75</a:t>
                      </a:r>
                    </a:p>
                  </a:txBody>
                  <a:tcPr marL="68580" marR="68580" marT="34290" marB="34290"/>
                </a:tc>
                <a:extLst>
                  <a:ext uri="{0D108BD9-81ED-4DB2-BD59-A6C34878D82A}">
                    <a16:rowId xmlns:a16="http://schemas.microsoft.com/office/drawing/2014/main" val="824166283"/>
                  </a:ext>
                </a:extLst>
              </a:tr>
              <a:tr h="278130">
                <a:tc>
                  <a:txBody>
                    <a:bodyPr/>
                    <a:lstStyle/>
                    <a:p>
                      <a:r>
                        <a:rPr lang="en-US" sz="1000" dirty="0"/>
                        <a:t>VC SA</a:t>
                      </a:r>
                    </a:p>
                  </a:txBody>
                  <a:tcPr marL="68580" marR="68580" marT="34290" marB="34290"/>
                </a:tc>
                <a:tc>
                  <a:txBody>
                    <a:bodyPr/>
                    <a:lstStyle/>
                    <a:p>
                      <a:r>
                        <a:rPr lang="en-US" sz="1000" dirty="0"/>
                        <a:t>Robinson</a:t>
                      </a:r>
                    </a:p>
                  </a:txBody>
                  <a:tcPr marL="68580" marR="68580" marT="34290" marB="34290"/>
                </a:tc>
                <a:tc>
                  <a:txBody>
                    <a:bodyPr/>
                    <a:lstStyle/>
                    <a:p>
                      <a:pPr>
                        <a:tabLst>
                          <a:tab pos="401638" algn="dec"/>
                        </a:tabLst>
                      </a:pPr>
                      <a:r>
                        <a:rPr lang="en-US" sz="1000" dirty="0"/>
                        <a:t>	+2.9</a:t>
                      </a:r>
                    </a:p>
                  </a:txBody>
                  <a:tcPr marL="68580" marR="68580" marT="34290" marB="34290"/>
                </a:tc>
                <a:tc>
                  <a:txBody>
                    <a:bodyPr/>
                    <a:lstStyle/>
                    <a:p>
                      <a:r>
                        <a:rPr lang="en-US" sz="1000" dirty="0"/>
                        <a:t>Robinson</a:t>
                      </a:r>
                    </a:p>
                  </a:txBody>
                  <a:tcPr marL="68580" marR="68580" marT="34290" marB="34290"/>
                </a:tc>
                <a:tc>
                  <a:txBody>
                    <a:bodyPr/>
                    <a:lstStyle/>
                    <a:p>
                      <a:pPr>
                        <a:tabLst>
                          <a:tab pos="401638" algn="dec"/>
                        </a:tabLst>
                      </a:pPr>
                      <a:endParaRPr lang="en-US" sz="1000" dirty="0"/>
                    </a:p>
                  </a:txBody>
                  <a:tcPr marL="68580" marR="68580" marT="34290" marB="34290"/>
                </a:tc>
                <a:tc>
                  <a:txBody>
                    <a:bodyPr/>
                    <a:lstStyle/>
                    <a:p>
                      <a:r>
                        <a:rPr lang="en-US" sz="1000" dirty="0"/>
                        <a:t>Robinson</a:t>
                      </a:r>
                    </a:p>
                  </a:txBody>
                  <a:tcPr marL="68580" marR="68580" marT="34290" marB="34290"/>
                </a:tc>
                <a:tc>
                  <a:txBody>
                    <a:bodyPr/>
                    <a:lstStyle/>
                    <a:p>
                      <a:pPr algn="l">
                        <a:tabLst>
                          <a:tab pos="512763" algn="dec"/>
                        </a:tabLst>
                      </a:pPr>
                      <a:r>
                        <a:rPr lang="en-US" sz="1000" dirty="0"/>
                        <a:t>	+2.1</a:t>
                      </a:r>
                    </a:p>
                  </a:txBody>
                  <a:tcPr marL="68580" marR="68580" marT="34290" marB="34290"/>
                </a:tc>
                <a:tc>
                  <a:txBody>
                    <a:bodyPr/>
                    <a:lstStyle/>
                    <a:p>
                      <a:r>
                        <a:rPr lang="en-US" sz="1000" dirty="0"/>
                        <a:t>Robinson</a:t>
                      </a:r>
                    </a:p>
                  </a:txBody>
                  <a:tcPr marL="68580" marR="68580" marT="34290" marB="34290"/>
                </a:tc>
                <a:tc>
                  <a:txBody>
                    <a:bodyPr/>
                    <a:lstStyle/>
                    <a:p>
                      <a:pPr algn="l">
                        <a:tabLst>
                          <a:tab pos="341313" algn="dec"/>
                        </a:tabLst>
                      </a:pPr>
                      <a:r>
                        <a:rPr lang="en-US" sz="1000" dirty="0"/>
                        <a:t>	+1.5</a:t>
                      </a:r>
                    </a:p>
                  </a:txBody>
                  <a:tcPr marL="68580" marR="68580" marT="34290" marB="34290"/>
                </a:tc>
                <a:extLst>
                  <a:ext uri="{0D108BD9-81ED-4DB2-BD59-A6C34878D82A}">
                    <a16:rowId xmlns:a16="http://schemas.microsoft.com/office/drawing/2014/main" val="4213005936"/>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VC (KI)</a:t>
                      </a:r>
                    </a:p>
                  </a:txBody>
                  <a:tcPr marL="68580" marR="68580" marT="34290" marB="34290"/>
                </a:tc>
                <a:tc>
                  <a:txBody>
                    <a:bodyPr/>
                    <a:lstStyle/>
                    <a:p>
                      <a:r>
                        <a:rPr lang="en-US" sz="1000" dirty="0"/>
                        <a:t>Roberts</a:t>
                      </a:r>
                    </a:p>
                  </a:txBody>
                  <a:tcPr marL="68580" marR="68580" marT="34290" marB="34290"/>
                </a:tc>
                <a:tc>
                  <a:txBody>
                    <a:bodyPr/>
                    <a:lstStyle/>
                    <a:p>
                      <a:pPr>
                        <a:tabLst>
                          <a:tab pos="401638" algn="dec"/>
                        </a:tabLst>
                      </a:pPr>
                      <a:r>
                        <a:rPr lang="en-US" sz="1000" dirty="0"/>
                        <a:t>	+100</a:t>
                      </a:r>
                    </a:p>
                  </a:txBody>
                  <a:tcPr marL="68580" marR="68580" marT="34290" marB="34290"/>
                </a:tc>
                <a:tc>
                  <a:txBody>
                    <a:bodyPr/>
                    <a:lstStyle/>
                    <a:p>
                      <a:endParaRPr lang="en-US" sz="1000" dirty="0"/>
                    </a:p>
                  </a:txBody>
                  <a:tcPr marL="68580" marR="68580" marT="34290" marB="34290"/>
                </a:tc>
                <a:tc>
                  <a:txBody>
                    <a:bodyPr/>
                    <a:lstStyle/>
                    <a:p>
                      <a:pPr>
                        <a:tabLst>
                          <a:tab pos="401638" algn="dec"/>
                        </a:tabLst>
                      </a:pPr>
                      <a:endParaRPr lang="en-US" sz="1000" dirty="0"/>
                    </a:p>
                  </a:txBody>
                  <a:tcPr marL="68580" marR="68580" marT="34290" marB="34290"/>
                </a:tc>
                <a:tc>
                  <a:txBody>
                    <a:bodyPr/>
                    <a:lstStyle/>
                    <a:p>
                      <a:endParaRPr lang="en-US" sz="1000" dirty="0"/>
                    </a:p>
                  </a:txBody>
                  <a:tcPr marL="68580" marR="68580" marT="34290" marB="34290"/>
                </a:tc>
                <a:tc>
                  <a:txBody>
                    <a:bodyPr/>
                    <a:lstStyle/>
                    <a:p>
                      <a:pPr algn="l">
                        <a:tabLst>
                          <a:tab pos="512763" algn="dec"/>
                        </a:tabLst>
                      </a:pPr>
                      <a:endParaRPr lang="en-US" sz="1000" dirty="0"/>
                    </a:p>
                  </a:txBody>
                  <a:tcPr marL="68580" marR="68580" marT="34290" marB="34290"/>
                </a:tc>
                <a:tc>
                  <a:txBody>
                    <a:bodyPr/>
                    <a:lstStyle/>
                    <a:p>
                      <a:endParaRPr lang="en-US" sz="1000" dirty="0"/>
                    </a:p>
                  </a:txBody>
                  <a:tcPr marL="68580" marR="68580" marT="34290" marB="34290"/>
                </a:tc>
                <a:tc>
                  <a:txBody>
                    <a:bodyPr/>
                    <a:lstStyle/>
                    <a:p>
                      <a:pPr algn="l">
                        <a:tabLst>
                          <a:tab pos="512763" algn="dec"/>
                        </a:tabLst>
                      </a:pPr>
                      <a:endParaRPr lang="en-US" sz="1000" dirty="0"/>
                    </a:p>
                  </a:txBody>
                  <a:tcPr marL="68580" marR="68580" marT="34290" marB="34290"/>
                </a:tc>
                <a:extLst>
                  <a:ext uri="{0D108BD9-81ED-4DB2-BD59-A6C34878D82A}">
                    <a16:rowId xmlns:a16="http://schemas.microsoft.com/office/drawing/2014/main" val="2151434187"/>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CDO</a:t>
                      </a:r>
                    </a:p>
                  </a:txBody>
                  <a:tcPr marL="68580" marR="68580" marT="34290" marB="34290"/>
                </a:tc>
                <a:tc>
                  <a:txBody>
                    <a:bodyPr/>
                    <a:lstStyle/>
                    <a:p>
                      <a:r>
                        <a:rPr lang="en-US" sz="1000" dirty="0"/>
                        <a:t>Rivera</a:t>
                      </a:r>
                      <a:r>
                        <a:rPr lang="en-US" sz="1000" baseline="30000" dirty="0"/>
                        <a:t>2</a:t>
                      </a:r>
                    </a:p>
                  </a:txBody>
                  <a:tcPr marL="68580" marR="68580" marT="34290" marB="34290"/>
                </a:tc>
                <a:tc>
                  <a:txBody>
                    <a:bodyPr/>
                    <a:lstStyle/>
                    <a:p>
                      <a:pPr>
                        <a:tabLst>
                          <a:tab pos="401638" algn="dec"/>
                        </a:tabLst>
                      </a:pPr>
                      <a:r>
                        <a:rPr lang="en-US" sz="1000" dirty="0"/>
                        <a:t>	-20.6</a:t>
                      </a:r>
                    </a:p>
                  </a:txBody>
                  <a:tcPr marL="68580" marR="68580" marT="34290" marB="34290"/>
                </a:tc>
                <a:tc>
                  <a:txBody>
                    <a:bodyPr/>
                    <a:lstStyle/>
                    <a:p>
                      <a:r>
                        <a:rPr lang="en-US" sz="1000" dirty="0"/>
                        <a:t>Rivera</a:t>
                      </a:r>
                      <a:r>
                        <a:rPr lang="en-US" sz="1000" baseline="30000" dirty="0"/>
                        <a:t>2</a:t>
                      </a:r>
                      <a:r>
                        <a:rPr lang="en-US" sz="1000" dirty="0"/>
                        <a:t>/Outar</a:t>
                      </a:r>
                    </a:p>
                  </a:txBody>
                  <a:tcPr marL="68580" marR="68580" marT="34290" marB="34290"/>
                </a:tc>
                <a:tc>
                  <a:txBody>
                    <a:bodyPr/>
                    <a:lstStyle/>
                    <a:p>
                      <a:pPr>
                        <a:tabLst>
                          <a:tab pos="401638" algn="dec"/>
                        </a:tabLst>
                      </a:pPr>
                      <a:r>
                        <a:rPr lang="en-US" sz="1000" dirty="0"/>
                        <a:t>	-9.0</a:t>
                      </a:r>
                    </a:p>
                  </a:txBody>
                  <a:tcPr marL="68580" marR="68580" marT="34290" marB="34290"/>
                </a:tc>
                <a:tc>
                  <a:txBody>
                    <a:bodyPr/>
                    <a:lstStyle/>
                    <a:p>
                      <a:r>
                        <a:rPr lang="en-US" sz="1000" dirty="0"/>
                        <a:t>Outar</a:t>
                      </a:r>
                    </a:p>
                  </a:txBody>
                  <a:tcPr marL="68580" marR="68580" marT="34290" marB="34290"/>
                </a:tc>
                <a:tc>
                  <a:txBody>
                    <a:bodyPr/>
                    <a:lstStyle/>
                    <a:p>
                      <a:pPr algn="l">
                        <a:tabLst>
                          <a:tab pos="512763" algn="dec"/>
                        </a:tabLst>
                      </a:pPr>
                      <a:r>
                        <a:rPr lang="en-US" sz="1000" dirty="0"/>
                        <a:t>	+23.6</a:t>
                      </a:r>
                    </a:p>
                  </a:txBody>
                  <a:tcPr marL="68580" marR="68580" marT="34290" marB="34290"/>
                </a:tc>
                <a:tc>
                  <a:txBody>
                    <a:bodyPr/>
                    <a:lstStyle/>
                    <a:p>
                      <a:r>
                        <a:rPr lang="en-US" sz="1000" dirty="0"/>
                        <a:t>Outar*</a:t>
                      </a:r>
                    </a:p>
                  </a:txBody>
                  <a:tcPr marL="68580" marR="68580" marT="34290" marB="34290"/>
                </a:tc>
                <a:tc>
                  <a:txBody>
                    <a:bodyPr/>
                    <a:lstStyle/>
                    <a:p>
                      <a:pPr algn="l">
                        <a:tabLst>
                          <a:tab pos="512763" algn="dec"/>
                        </a:tabLst>
                      </a:pPr>
                      <a:r>
                        <a:rPr lang="en-US" sz="1000" dirty="0"/>
                        <a:t>	+1.16</a:t>
                      </a:r>
                    </a:p>
                  </a:txBody>
                  <a:tcPr marL="68580" marR="68580" marT="34290" marB="34290"/>
                </a:tc>
                <a:extLst>
                  <a:ext uri="{0D108BD9-81ED-4DB2-BD59-A6C34878D82A}">
                    <a16:rowId xmlns:a16="http://schemas.microsoft.com/office/drawing/2014/main" val="3992063167"/>
                  </a:ext>
                </a:extLst>
              </a:tr>
              <a:tr h="278130">
                <a:tc>
                  <a:txBody>
                    <a:bodyPr/>
                    <a:lstStyle/>
                    <a:p>
                      <a:r>
                        <a:rPr lang="en-US" sz="1000" dirty="0"/>
                        <a:t>CIO</a:t>
                      </a:r>
                    </a:p>
                  </a:txBody>
                  <a:tcPr marL="68580" marR="68580" marT="34290" marB="34290"/>
                </a:tc>
                <a:tc>
                  <a:txBody>
                    <a:bodyPr/>
                    <a:lstStyle/>
                    <a:p>
                      <a:r>
                        <a:rPr lang="en-US" sz="1000" dirty="0"/>
                        <a:t>Tang</a:t>
                      </a:r>
                    </a:p>
                  </a:txBody>
                  <a:tcPr marL="68580" marR="68580" marT="34290" marB="34290"/>
                </a:tc>
                <a:tc>
                  <a:txBody>
                    <a:bodyPr/>
                    <a:lstStyle/>
                    <a:p>
                      <a:pPr>
                        <a:tabLst>
                          <a:tab pos="401638" algn="dec"/>
                        </a:tabLst>
                      </a:pPr>
                      <a:r>
                        <a:rPr lang="en-US" sz="1000" dirty="0"/>
                        <a:t>	+9.4</a:t>
                      </a:r>
                    </a:p>
                  </a:txBody>
                  <a:tcPr marL="68580" marR="68580" marT="34290" marB="34290"/>
                </a:tc>
                <a:tc>
                  <a:txBody>
                    <a:bodyPr/>
                    <a:lstStyle/>
                    <a:p>
                      <a:r>
                        <a:rPr lang="en-US" sz="1000" dirty="0"/>
                        <a:t>Bookout</a:t>
                      </a:r>
                    </a:p>
                  </a:txBody>
                  <a:tcPr marL="68580" marR="68580" marT="34290" marB="34290"/>
                </a:tc>
                <a:tc>
                  <a:txBody>
                    <a:bodyPr/>
                    <a:lstStyle/>
                    <a:p>
                      <a:pPr>
                        <a:tabLst>
                          <a:tab pos="401638" algn="dec"/>
                        </a:tabLst>
                      </a:pPr>
                      <a:r>
                        <a:rPr lang="en-US" sz="1000" dirty="0"/>
                        <a:t>	+9.4</a:t>
                      </a:r>
                    </a:p>
                  </a:txBody>
                  <a:tcPr marL="68580" marR="68580" marT="34290" marB="34290"/>
                </a:tc>
                <a:tc>
                  <a:txBody>
                    <a:bodyPr/>
                    <a:lstStyle/>
                    <a:p>
                      <a:r>
                        <a:rPr lang="en-US" sz="1000" dirty="0"/>
                        <a:t>Bookout</a:t>
                      </a:r>
                    </a:p>
                  </a:txBody>
                  <a:tcPr marL="68580" marR="68580" marT="34290" marB="34290"/>
                </a:tc>
                <a:tc>
                  <a:txBody>
                    <a:bodyPr/>
                    <a:lstStyle/>
                    <a:p>
                      <a:pPr algn="l">
                        <a:tabLst>
                          <a:tab pos="512763" algn="dec"/>
                        </a:tabLst>
                      </a:pPr>
                      <a:r>
                        <a:rPr lang="en-US" sz="1000" dirty="0"/>
                        <a:t>	-7.4</a:t>
                      </a:r>
                    </a:p>
                  </a:txBody>
                  <a:tcPr marL="68580" marR="68580" marT="34290" marB="34290"/>
                </a:tc>
                <a:tc>
                  <a:txBody>
                    <a:bodyPr/>
                    <a:lstStyle/>
                    <a:p>
                      <a:r>
                        <a:rPr lang="en-US" sz="1000" dirty="0" err="1"/>
                        <a:t>Uetrecht</a:t>
                      </a:r>
                      <a:endParaRPr lang="en-US" sz="1000" dirty="0"/>
                    </a:p>
                  </a:txBody>
                  <a:tcPr marL="68580" marR="68580" marT="34290" marB="34290"/>
                </a:tc>
                <a:tc>
                  <a:txBody>
                    <a:bodyPr/>
                    <a:lstStyle/>
                    <a:p>
                      <a:pPr algn="l">
                        <a:tabLst>
                          <a:tab pos="341313" algn="dec"/>
                        </a:tabLst>
                      </a:pPr>
                      <a:r>
                        <a:rPr lang="en-US" sz="1000" dirty="0"/>
                        <a:t>	+1.93</a:t>
                      </a:r>
                    </a:p>
                  </a:txBody>
                  <a:tcPr marL="68580" marR="68580" marT="34290" marB="34290"/>
                </a:tc>
                <a:extLst>
                  <a:ext uri="{0D108BD9-81ED-4DB2-BD59-A6C34878D82A}">
                    <a16:rowId xmlns:a16="http://schemas.microsoft.com/office/drawing/2014/main" val="2357122150"/>
                  </a:ext>
                </a:extLst>
              </a:tr>
              <a:tr h="278130">
                <a:tc>
                  <a:txBody>
                    <a:bodyPr/>
                    <a:lstStyle/>
                    <a:p>
                      <a:r>
                        <a:rPr lang="en-US" sz="1000" dirty="0" err="1"/>
                        <a:t>aVC</a:t>
                      </a:r>
                      <a:endParaRPr lang="en-US" sz="1000" dirty="0"/>
                    </a:p>
                  </a:txBody>
                  <a:tcPr marL="68580" marR="68580" marT="34290" marB="34290"/>
                </a:tc>
                <a:tc>
                  <a:txBody>
                    <a:bodyPr/>
                    <a:lstStyle/>
                    <a:p>
                      <a:r>
                        <a:rPr lang="en-US" sz="1000" dirty="0" err="1"/>
                        <a:t>Careaga</a:t>
                      </a:r>
                      <a:endParaRPr lang="en-US" sz="1000" dirty="0"/>
                    </a:p>
                  </a:txBody>
                  <a:tcPr marL="68580" marR="68580" marT="34290" marB="34290"/>
                </a:tc>
                <a:tc>
                  <a:txBody>
                    <a:bodyPr/>
                    <a:lstStyle/>
                    <a:p>
                      <a:pPr>
                        <a:tabLst>
                          <a:tab pos="401638" algn="dec"/>
                        </a:tabLst>
                      </a:pPr>
                      <a:r>
                        <a:rPr lang="en-US" sz="1000" dirty="0"/>
                        <a:t>	+15</a:t>
                      </a:r>
                    </a:p>
                  </a:txBody>
                  <a:tcPr marL="68580" marR="68580" marT="34290" marB="34290"/>
                </a:tc>
                <a:tc>
                  <a:txBody>
                    <a:bodyPr/>
                    <a:lstStyle/>
                    <a:p>
                      <a:r>
                        <a:rPr lang="en-US" sz="1000" dirty="0"/>
                        <a:t>Careaga</a:t>
                      </a:r>
                    </a:p>
                  </a:txBody>
                  <a:tcPr marL="68580" marR="68580" marT="34290" marB="34290"/>
                </a:tc>
                <a:tc>
                  <a:txBody>
                    <a:bodyPr/>
                    <a:lstStyle/>
                    <a:p>
                      <a:pPr>
                        <a:tabLst>
                          <a:tab pos="401638" algn="dec"/>
                        </a:tabLst>
                      </a:pPr>
                      <a:r>
                        <a:rPr lang="en-US" sz="1000" dirty="0"/>
                        <a:t>	+16.1</a:t>
                      </a:r>
                    </a:p>
                  </a:txBody>
                  <a:tcPr marL="68580" marR="68580" marT="34290" marB="34290"/>
                </a:tc>
                <a:tc>
                  <a:txBody>
                    <a:bodyPr/>
                    <a:lstStyle/>
                    <a:p>
                      <a:r>
                        <a:rPr lang="en-US" sz="1000" dirty="0"/>
                        <a:t>Careaga</a:t>
                      </a:r>
                    </a:p>
                  </a:txBody>
                  <a:tcPr marL="68580" marR="68580" marT="34290" marB="34290"/>
                </a:tc>
                <a:tc>
                  <a:txBody>
                    <a:bodyPr/>
                    <a:lstStyle/>
                    <a:p>
                      <a:pPr algn="l">
                        <a:tabLst>
                          <a:tab pos="512763" algn="dec"/>
                        </a:tabLst>
                      </a:pPr>
                      <a:r>
                        <a:rPr lang="en-US" sz="1000" dirty="0"/>
                        <a:t>	+3.7</a:t>
                      </a:r>
                    </a:p>
                  </a:txBody>
                  <a:tcPr marL="68580" marR="68580" marT="34290" marB="34290"/>
                </a:tc>
                <a:tc>
                  <a:txBody>
                    <a:bodyPr/>
                    <a:lstStyle/>
                    <a:p>
                      <a:r>
                        <a:rPr lang="en-US" sz="1000" dirty="0" err="1"/>
                        <a:t>Careaga</a:t>
                      </a:r>
                      <a:endParaRPr lang="en-US" sz="1000" dirty="0"/>
                    </a:p>
                  </a:txBody>
                  <a:tcPr marL="68580" marR="68580" marT="34290" marB="34290"/>
                </a:tc>
                <a:tc>
                  <a:txBody>
                    <a:bodyPr/>
                    <a:lstStyle/>
                    <a:p>
                      <a:pPr algn="l">
                        <a:tabLst>
                          <a:tab pos="341313" algn="dec"/>
                        </a:tabLst>
                      </a:pPr>
                      <a:r>
                        <a:rPr lang="en-US" sz="1000" dirty="0"/>
                        <a:t>	+4.77</a:t>
                      </a:r>
                    </a:p>
                  </a:txBody>
                  <a:tcPr marL="68580" marR="68580" marT="34290" marB="34290"/>
                </a:tc>
                <a:extLst>
                  <a:ext uri="{0D108BD9-81ED-4DB2-BD59-A6C34878D82A}">
                    <a16:rowId xmlns:a16="http://schemas.microsoft.com/office/drawing/2014/main" val="3080548268"/>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marL="68580" marR="68580" marT="34290" marB="34290"/>
                </a:tc>
                <a:tc>
                  <a:txBody>
                    <a:bodyPr/>
                    <a:lstStyle/>
                    <a:p>
                      <a:endParaRPr lang="en-US" sz="1000" dirty="0"/>
                    </a:p>
                  </a:txBody>
                  <a:tcPr marL="68580" marR="68580" marT="34290" marB="34290"/>
                </a:tc>
                <a:tc>
                  <a:txBody>
                    <a:bodyPr/>
                    <a:lstStyle/>
                    <a:p>
                      <a:pPr>
                        <a:tabLst>
                          <a:tab pos="401638" algn="dec"/>
                        </a:tabLst>
                      </a:pPr>
                      <a:endParaRPr lang="en-US" sz="1000" dirty="0"/>
                    </a:p>
                  </a:txBody>
                  <a:tcPr marL="68580" marR="68580" marT="34290" marB="34290"/>
                </a:tc>
                <a:tc>
                  <a:txBody>
                    <a:bodyPr/>
                    <a:lstStyle/>
                    <a:p>
                      <a:endParaRPr lang="en-US" sz="1000" dirty="0"/>
                    </a:p>
                  </a:txBody>
                  <a:tcPr marL="68580" marR="68580" marT="34290" marB="34290"/>
                </a:tc>
                <a:tc>
                  <a:txBody>
                    <a:bodyPr/>
                    <a:lstStyle/>
                    <a:p>
                      <a:pPr>
                        <a:tabLst>
                          <a:tab pos="401638" algn="dec"/>
                        </a:tabLst>
                      </a:pPr>
                      <a:endParaRPr lang="en-US" sz="1000" dirty="0"/>
                    </a:p>
                  </a:txBody>
                  <a:tcPr marL="68580" marR="68580" marT="34290" marB="34290"/>
                </a:tc>
                <a:tc>
                  <a:txBody>
                    <a:bodyPr/>
                    <a:lstStyle/>
                    <a:p>
                      <a:endParaRPr lang="en-US" sz="1000" dirty="0"/>
                    </a:p>
                  </a:txBody>
                  <a:tcPr marL="68580" marR="68580" marT="34290" marB="34290"/>
                </a:tc>
                <a:tc>
                  <a:txBody>
                    <a:bodyPr/>
                    <a:lstStyle/>
                    <a:p>
                      <a:pPr algn="l">
                        <a:tabLst>
                          <a:tab pos="512763" algn="dec"/>
                        </a:tabLst>
                      </a:pPr>
                      <a:endParaRPr lang="en-US" sz="1000" dirty="0"/>
                    </a:p>
                  </a:txBody>
                  <a:tcPr marL="68580" marR="68580" marT="34290" marB="34290"/>
                </a:tc>
                <a:tc>
                  <a:txBody>
                    <a:bodyPr/>
                    <a:lstStyle/>
                    <a:p>
                      <a:endParaRPr lang="en-US" sz="1000" dirty="0"/>
                    </a:p>
                  </a:txBody>
                  <a:tcPr marL="68580" marR="68580" marT="34290" marB="34290"/>
                </a:tc>
                <a:tc>
                  <a:txBody>
                    <a:bodyPr/>
                    <a:lstStyle/>
                    <a:p>
                      <a:pPr algn="l">
                        <a:tabLst>
                          <a:tab pos="341313" algn="dec"/>
                        </a:tabLst>
                      </a:pPr>
                      <a:endParaRPr lang="en-US" sz="1000" dirty="0"/>
                    </a:p>
                  </a:txBody>
                  <a:tcPr marL="68580" marR="68580" marT="34290" marB="34290"/>
                </a:tc>
                <a:extLst>
                  <a:ext uri="{0D108BD9-81ED-4DB2-BD59-A6C34878D82A}">
                    <a16:rowId xmlns:a16="http://schemas.microsoft.com/office/drawing/2014/main" val="1074276140"/>
                  </a:ext>
                </a:extLst>
              </a:tr>
              <a:tr h="278130">
                <a:tc>
                  <a:txBody>
                    <a:bodyPr/>
                    <a:lstStyle/>
                    <a:p>
                      <a:r>
                        <a:rPr lang="en-US" sz="1000" dirty="0"/>
                        <a:t>SUM</a:t>
                      </a:r>
                    </a:p>
                  </a:txBody>
                  <a:tcPr marL="68580" marR="68580" marT="34290" marB="34290"/>
                </a:tc>
                <a:tc>
                  <a:txBody>
                    <a:bodyPr/>
                    <a:lstStyle/>
                    <a:p>
                      <a:r>
                        <a:rPr lang="en-US" sz="1000" dirty="0"/>
                        <a:t> $2,565,181</a:t>
                      </a:r>
                    </a:p>
                  </a:txBody>
                  <a:tcPr marL="68580" marR="68580" marT="34290" marB="34290"/>
                </a:tc>
                <a:tc>
                  <a:txBody>
                    <a:bodyPr/>
                    <a:lstStyle/>
                    <a:p>
                      <a:pPr>
                        <a:tabLst>
                          <a:tab pos="401638" algn="dec"/>
                        </a:tabLst>
                      </a:pPr>
                      <a:r>
                        <a:rPr lang="en-US" sz="1000" dirty="0"/>
                        <a:t>	+28.8</a:t>
                      </a:r>
                    </a:p>
                  </a:txBody>
                  <a:tcPr marL="68580" marR="68580" marT="34290" marB="34290"/>
                </a:tc>
                <a:tc>
                  <a:txBody>
                    <a:bodyPr/>
                    <a:lstStyle/>
                    <a:p>
                      <a:r>
                        <a:rPr lang="en-US" sz="1000" dirty="0"/>
                        <a:t> $2,000,622</a:t>
                      </a:r>
                    </a:p>
                  </a:txBody>
                  <a:tcPr marL="68580" marR="68580" marT="34290" marB="34290"/>
                </a:tc>
                <a:tc>
                  <a:txBody>
                    <a:bodyPr/>
                    <a:lstStyle/>
                    <a:p>
                      <a:pPr>
                        <a:tabLst>
                          <a:tab pos="401638" algn="dec"/>
                        </a:tabLst>
                      </a:pPr>
                      <a:r>
                        <a:rPr lang="en-US" sz="1000" dirty="0"/>
                        <a:t>	+3.5</a:t>
                      </a:r>
                    </a:p>
                  </a:txBody>
                  <a:tcPr marL="68580" marR="68580" marT="34290" marB="34290"/>
                </a:tc>
                <a:tc>
                  <a:txBody>
                    <a:bodyPr/>
                    <a:lstStyle/>
                    <a:p>
                      <a:r>
                        <a:rPr lang="en-US" sz="1000" dirty="0"/>
                        <a:t> $1,933,128</a:t>
                      </a:r>
                    </a:p>
                  </a:txBody>
                  <a:tcPr marL="68580" marR="68580" marT="34290" marB="34290"/>
                </a:tc>
                <a:tc>
                  <a:txBody>
                    <a:bodyPr/>
                    <a:lstStyle/>
                    <a:p>
                      <a:pPr algn="l">
                        <a:tabLst>
                          <a:tab pos="512763" algn="dec"/>
                        </a:tabLst>
                      </a:pPr>
                      <a:r>
                        <a:rPr lang="en-US" sz="1000" dirty="0"/>
                        <a:t>	+7.5</a:t>
                      </a:r>
                    </a:p>
                  </a:txBody>
                  <a:tcPr marL="68580" marR="68580" marT="34290" marB="34290"/>
                </a:tc>
                <a:tc>
                  <a:txBody>
                    <a:bodyPr/>
                    <a:lstStyle/>
                    <a:p>
                      <a:r>
                        <a:rPr lang="en-US" sz="1000" dirty="0"/>
                        <a:t> $1,797,679</a:t>
                      </a:r>
                    </a:p>
                  </a:txBody>
                  <a:tcPr marL="68580" marR="68580" marT="34290" marB="34290"/>
                </a:tc>
                <a:tc>
                  <a:txBody>
                    <a:bodyPr/>
                    <a:lstStyle/>
                    <a:p>
                      <a:pPr algn="l">
                        <a:tabLst>
                          <a:tab pos="341313" algn="dec"/>
                        </a:tabLst>
                      </a:pPr>
                      <a:r>
                        <a:rPr lang="en-US" sz="1000" dirty="0"/>
                        <a:t>	+5.7</a:t>
                      </a:r>
                    </a:p>
                  </a:txBody>
                  <a:tcPr marL="68580" marR="68580" marT="34290" marB="34290"/>
                </a:tc>
                <a:extLst>
                  <a:ext uri="{0D108BD9-81ED-4DB2-BD59-A6C34878D82A}">
                    <a16:rowId xmlns:a16="http://schemas.microsoft.com/office/drawing/2014/main" val="3067605955"/>
                  </a:ext>
                </a:extLst>
              </a:tr>
            </a:tbl>
          </a:graphicData>
        </a:graphic>
      </p:graphicFrame>
      <p:sp>
        <p:nvSpPr>
          <p:cNvPr id="5" name="TextBox 4">
            <a:extLst>
              <a:ext uri="{FF2B5EF4-FFF2-40B4-BE49-F238E27FC236}">
                <a16:creationId xmlns:a16="http://schemas.microsoft.com/office/drawing/2014/main" id="{DEFE6F65-4EE3-421F-9421-AF7430DA5398}"/>
              </a:ext>
            </a:extLst>
          </p:cNvPr>
          <p:cNvSpPr txBox="1"/>
          <p:nvPr/>
        </p:nvSpPr>
        <p:spPr>
          <a:xfrm>
            <a:off x="628650" y="5557572"/>
            <a:ext cx="2950551" cy="507831"/>
          </a:xfrm>
          <a:prstGeom prst="rect">
            <a:avLst/>
          </a:prstGeom>
          <a:noFill/>
        </p:spPr>
        <p:txBody>
          <a:bodyPr wrap="none" rtlCol="0">
            <a:spAutoFit/>
          </a:bodyPr>
          <a:lstStyle/>
          <a:p>
            <a:pPr defTabSz="685800"/>
            <a:r>
              <a:rPr lang="en-US" sz="1350" baseline="30000" dirty="0">
                <a:solidFill>
                  <a:prstClr val="black"/>
                </a:solidFill>
                <a:latin typeface="Calibri" panose="020F0502020204030204"/>
              </a:rPr>
              <a:t>1</a:t>
            </a:r>
            <a:r>
              <a:rPr lang="en-US" sz="1350" dirty="0">
                <a:solidFill>
                  <a:prstClr val="black"/>
                </a:solidFill>
                <a:latin typeface="Calibri" panose="020F0502020204030204"/>
              </a:rPr>
              <a:t>Departure announced</a:t>
            </a:r>
          </a:p>
          <a:p>
            <a:pPr defTabSz="685800"/>
            <a:r>
              <a:rPr lang="en-US" sz="1350" baseline="30000" dirty="0">
                <a:solidFill>
                  <a:prstClr val="black"/>
                </a:solidFill>
                <a:latin typeface="Calibri" panose="020F0502020204030204"/>
              </a:rPr>
              <a:t>2</a:t>
            </a:r>
            <a:r>
              <a:rPr lang="en-US" sz="1350" dirty="0">
                <a:solidFill>
                  <a:prstClr val="black"/>
                </a:solidFill>
                <a:latin typeface="Calibri" panose="020F0502020204030204"/>
              </a:rPr>
              <a:t>Not official title; official title Director II</a:t>
            </a:r>
          </a:p>
        </p:txBody>
      </p:sp>
      <p:sp>
        <p:nvSpPr>
          <p:cNvPr id="3" name="TextBox 2">
            <a:extLst>
              <a:ext uri="{FF2B5EF4-FFF2-40B4-BE49-F238E27FC236}">
                <a16:creationId xmlns:a16="http://schemas.microsoft.com/office/drawing/2014/main" id="{FC0686D9-1418-4556-B80A-B5A21969EB90}"/>
              </a:ext>
            </a:extLst>
          </p:cNvPr>
          <p:cNvSpPr txBox="1"/>
          <p:nvPr/>
        </p:nvSpPr>
        <p:spPr>
          <a:xfrm>
            <a:off x="58784" y="942158"/>
            <a:ext cx="1652825" cy="300082"/>
          </a:xfrm>
          <a:prstGeom prst="rect">
            <a:avLst/>
          </a:prstGeom>
          <a:noFill/>
        </p:spPr>
        <p:txBody>
          <a:bodyPr wrap="none" rtlCol="0">
            <a:spAutoFit/>
          </a:bodyPr>
          <a:lstStyle/>
          <a:p>
            <a:pPr defTabSz="685800"/>
            <a:r>
              <a:rPr lang="en-US" sz="1350" dirty="0">
                <a:solidFill>
                  <a:prstClr val="black"/>
                </a:solidFill>
                <a:latin typeface="Calibri" panose="020F0502020204030204"/>
              </a:rPr>
              <a:t>From January Report</a:t>
            </a:r>
          </a:p>
        </p:txBody>
      </p:sp>
    </p:spTree>
    <p:extLst>
      <p:ext uri="{BB962C8B-B14F-4D97-AF65-F5344CB8AC3E}">
        <p14:creationId xmlns:p14="http://schemas.microsoft.com/office/powerpoint/2010/main" val="579837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0428E-71C8-4D37-812B-F1D41BF69739}"/>
              </a:ext>
            </a:extLst>
          </p:cNvPr>
          <p:cNvSpPr>
            <a:spLocks noGrp="1"/>
          </p:cNvSpPr>
          <p:nvPr>
            <p:ph type="title"/>
          </p:nvPr>
        </p:nvSpPr>
        <p:spPr>
          <a:xfrm>
            <a:off x="628649" y="877966"/>
            <a:ext cx="7886700" cy="617377"/>
          </a:xfrm>
        </p:spPr>
        <p:txBody>
          <a:bodyPr/>
          <a:lstStyle/>
          <a:p>
            <a:pPr algn="ctr"/>
            <a:r>
              <a:rPr lang="en-US" dirty="0">
                <a:solidFill>
                  <a:srgbClr val="00B050"/>
                </a:solidFill>
                <a:latin typeface="Orgon Slab" panose="02000503000000020004" pitchFamily="50" charset="0"/>
              </a:rPr>
              <a:t>Provost positions	</a:t>
            </a:r>
          </a:p>
        </p:txBody>
      </p:sp>
      <p:graphicFrame>
        <p:nvGraphicFramePr>
          <p:cNvPr id="4" name="Table 4">
            <a:extLst>
              <a:ext uri="{FF2B5EF4-FFF2-40B4-BE49-F238E27FC236}">
                <a16:creationId xmlns:a16="http://schemas.microsoft.com/office/drawing/2014/main" id="{A7E94AA4-E766-4309-BFB9-45A37354F7CE}"/>
              </a:ext>
            </a:extLst>
          </p:cNvPr>
          <p:cNvGraphicFramePr>
            <a:graphicFrameLocks noGrp="1"/>
          </p:cNvGraphicFramePr>
          <p:nvPr>
            <p:ph idx="1"/>
          </p:nvPr>
        </p:nvGraphicFramePr>
        <p:xfrm>
          <a:off x="630020" y="1495343"/>
          <a:ext cx="7268109" cy="4171950"/>
        </p:xfrm>
        <a:graphic>
          <a:graphicData uri="http://schemas.openxmlformats.org/drawingml/2006/table">
            <a:tbl>
              <a:tblPr firstRow="1" bandRow="1">
                <a:tableStyleId>{7E9639D4-E3E2-4D34-9284-5A2195B3D0D7}</a:tableStyleId>
              </a:tblPr>
              <a:tblGrid>
                <a:gridCol w="958749">
                  <a:extLst>
                    <a:ext uri="{9D8B030D-6E8A-4147-A177-3AD203B41FA5}">
                      <a16:colId xmlns:a16="http://schemas.microsoft.com/office/drawing/2014/main" val="3974097846"/>
                    </a:ext>
                  </a:extLst>
                </a:gridCol>
                <a:gridCol w="1139024">
                  <a:extLst>
                    <a:ext uri="{9D8B030D-6E8A-4147-A177-3AD203B41FA5}">
                      <a16:colId xmlns:a16="http://schemas.microsoft.com/office/drawing/2014/main" val="2887303577"/>
                    </a:ext>
                  </a:extLst>
                </a:gridCol>
                <a:gridCol w="575476">
                  <a:extLst>
                    <a:ext uri="{9D8B030D-6E8A-4147-A177-3AD203B41FA5}">
                      <a16:colId xmlns:a16="http://schemas.microsoft.com/office/drawing/2014/main" val="1914783071"/>
                    </a:ext>
                  </a:extLst>
                </a:gridCol>
                <a:gridCol w="1097280">
                  <a:extLst>
                    <a:ext uri="{9D8B030D-6E8A-4147-A177-3AD203B41FA5}">
                      <a16:colId xmlns:a16="http://schemas.microsoft.com/office/drawing/2014/main" val="548749979"/>
                    </a:ext>
                  </a:extLst>
                </a:gridCol>
                <a:gridCol w="617220">
                  <a:extLst>
                    <a:ext uri="{9D8B030D-6E8A-4147-A177-3AD203B41FA5}">
                      <a16:colId xmlns:a16="http://schemas.microsoft.com/office/drawing/2014/main" val="1973214306"/>
                    </a:ext>
                  </a:extLst>
                </a:gridCol>
                <a:gridCol w="1097280">
                  <a:extLst>
                    <a:ext uri="{9D8B030D-6E8A-4147-A177-3AD203B41FA5}">
                      <a16:colId xmlns:a16="http://schemas.microsoft.com/office/drawing/2014/main" val="385437159"/>
                    </a:ext>
                  </a:extLst>
                </a:gridCol>
                <a:gridCol w="685800">
                  <a:extLst>
                    <a:ext uri="{9D8B030D-6E8A-4147-A177-3AD203B41FA5}">
                      <a16:colId xmlns:a16="http://schemas.microsoft.com/office/drawing/2014/main" val="258773381"/>
                    </a:ext>
                  </a:extLst>
                </a:gridCol>
                <a:gridCol w="1097280">
                  <a:extLst>
                    <a:ext uri="{9D8B030D-6E8A-4147-A177-3AD203B41FA5}">
                      <a16:colId xmlns:a16="http://schemas.microsoft.com/office/drawing/2014/main" val="10393749"/>
                    </a:ext>
                  </a:extLst>
                </a:gridCol>
              </a:tblGrid>
              <a:tr h="278130">
                <a:tc>
                  <a:txBody>
                    <a:bodyPr/>
                    <a:lstStyle/>
                    <a:p>
                      <a:pPr algn="ctr"/>
                      <a:r>
                        <a:rPr lang="en-US" sz="1000" dirty="0"/>
                        <a:t>Position</a:t>
                      </a:r>
                    </a:p>
                  </a:txBody>
                  <a:tcPr marL="68580" marR="68580" marT="34290" marB="34290"/>
                </a:tc>
                <a:tc>
                  <a:txBody>
                    <a:bodyPr/>
                    <a:lstStyle/>
                    <a:p>
                      <a:pPr algn="ctr"/>
                      <a:r>
                        <a:rPr lang="en-US" sz="1000" dirty="0"/>
                        <a:t>AY 21-22</a:t>
                      </a:r>
                    </a:p>
                  </a:txBody>
                  <a:tcPr marL="68580" marR="68580" marT="34290" marB="34290"/>
                </a:tc>
                <a:tc>
                  <a:txBody>
                    <a:bodyPr/>
                    <a:lstStyle/>
                    <a:p>
                      <a:pPr algn="ctr"/>
                      <a:endParaRPr lang="en-US" sz="1000" dirty="0"/>
                    </a:p>
                  </a:txBody>
                  <a:tcPr marL="68580" marR="68580" marT="34290" marB="34290"/>
                </a:tc>
                <a:tc>
                  <a:txBody>
                    <a:bodyPr/>
                    <a:lstStyle/>
                    <a:p>
                      <a:pPr algn="ctr"/>
                      <a:r>
                        <a:rPr lang="en-US" sz="1000" dirty="0"/>
                        <a:t>AY 20-21</a:t>
                      </a:r>
                    </a:p>
                  </a:txBody>
                  <a:tcPr marL="68580" marR="68580" marT="34290" marB="34290"/>
                </a:tc>
                <a:tc>
                  <a:txBody>
                    <a:bodyPr/>
                    <a:lstStyle/>
                    <a:p>
                      <a:pPr algn="ctr"/>
                      <a:endParaRPr lang="en-US" sz="10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AY 19-20</a:t>
                      </a:r>
                    </a:p>
                  </a:txBody>
                  <a:tcPr marL="68580" marR="68580" marT="34290" marB="34290"/>
                </a:tc>
                <a:tc>
                  <a:txBody>
                    <a:bodyPr/>
                    <a:lstStyle/>
                    <a:p>
                      <a:pPr algn="ctr"/>
                      <a:endParaRPr lang="en-US" sz="10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AY 18-19</a:t>
                      </a:r>
                    </a:p>
                  </a:txBody>
                  <a:tcPr marL="68580" marR="68580" marT="34290" marB="34290"/>
                </a:tc>
                <a:extLst>
                  <a:ext uri="{0D108BD9-81ED-4DB2-BD59-A6C34878D82A}">
                    <a16:rowId xmlns:a16="http://schemas.microsoft.com/office/drawing/2014/main" val="2002312233"/>
                  </a:ext>
                </a:extLst>
              </a:tr>
              <a:tr h="278130">
                <a:tc>
                  <a:txBody>
                    <a:bodyPr/>
                    <a:lstStyle/>
                    <a:p>
                      <a:r>
                        <a:rPr lang="en-US" sz="1000" dirty="0"/>
                        <a:t>Provost</a:t>
                      </a:r>
                    </a:p>
                  </a:txBody>
                  <a:tcPr marL="68580" marR="68580" marT="34290" marB="34290"/>
                </a:tc>
                <a:tc>
                  <a:txBody>
                    <a:bodyPr/>
                    <a:lstStyle/>
                    <a:p>
                      <a:r>
                        <a:rPr lang="en-US" sz="1000" dirty="0"/>
                        <a:t>Potts </a:t>
                      </a:r>
                    </a:p>
                  </a:txBody>
                  <a:tcPr marL="68580" marR="68580" marT="34290" marB="34290"/>
                </a:tc>
                <a:tc>
                  <a:txBody>
                    <a:bodyPr/>
                    <a:lstStyle/>
                    <a:p>
                      <a:pPr>
                        <a:tabLst>
                          <a:tab pos="401638" algn="dec"/>
                        </a:tabLst>
                      </a:pPr>
                      <a:r>
                        <a:rPr lang="en-US" sz="1000" dirty="0"/>
                        <a:t>	+41.2</a:t>
                      </a:r>
                    </a:p>
                  </a:txBody>
                  <a:tcPr marL="68580" marR="68580" marT="34290" marB="34290"/>
                </a:tc>
                <a:tc>
                  <a:txBody>
                    <a:bodyPr/>
                    <a:lstStyle/>
                    <a:p>
                      <a:r>
                        <a:rPr lang="en-US" sz="1000" dirty="0"/>
                        <a:t>Roberts </a:t>
                      </a:r>
                    </a:p>
                  </a:txBody>
                  <a:tcPr marL="68580" marR="68580" marT="34290" marB="34290"/>
                </a:tc>
                <a:tc>
                  <a:txBody>
                    <a:bodyPr/>
                    <a:lstStyle/>
                    <a:p>
                      <a:pPr>
                        <a:tabLst>
                          <a:tab pos="401638" algn="dec"/>
                        </a:tabLst>
                      </a:pPr>
                      <a:r>
                        <a:rPr lang="en-US" sz="1000" dirty="0"/>
                        <a:t>	+1.7</a:t>
                      </a:r>
                    </a:p>
                  </a:txBody>
                  <a:tcPr marL="68580" marR="68580" marT="34290" marB="34290"/>
                </a:tc>
                <a:tc>
                  <a:txBody>
                    <a:bodyPr/>
                    <a:lstStyle/>
                    <a:p>
                      <a:r>
                        <a:rPr lang="en-US" sz="1000" dirty="0"/>
                        <a:t>Roberts</a:t>
                      </a:r>
                    </a:p>
                  </a:txBody>
                  <a:tcPr marL="68580" marR="68580" marT="34290" marB="34290"/>
                </a:tc>
                <a:tc>
                  <a:txBody>
                    <a:bodyPr/>
                    <a:lstStyle/>
                    <a:p>
                      <a:pPr algn="l">
                        <a:tabLst>
                          <a:tab pos="512763" algn="dec"/>
                        </a:tabLst>
                      </a:pPr>
                      <a:r>
                        <a:rPr lang="en-US" sz="1000" dirty="0"/>
                        <a:t>	+20</a:t>
                      </a:r>
                    </a:p>
                  </a:txBody>
                  <a:tcPr marL="68580" marR="68580" marT="34290" marB="34290"/>
                </a:tc>
                <a:tc>
                  <a:txBody>
                    <a:bodyPr/>
                    <a:lstStyle/>
                    <a:p>
                      <a:r>
                        <a:rPr lang="en-US" sz="1000" dirty="0"/>
                        <a:t>Marley</a:t>
                      </a:r>
                    </a:p>
                  </a:txBody>
                  <a:tcPr marL="68580" marR="68580" marT="34290" marB="34290"/>
                </a:tc>
                <a:extLst>
                  <a:ext uri="{0D108BD9-81ED-4DB2-BD59-A6C34878D82A}">
                    <a16:rowId xmlns:a16="http://schemas.microsoft.com/office/drawing/2014/main" val="2843123107"/>
                  </a:ext>
                </a:extLst>
              </a:tr>
              <a:tr h="278130">
                <a:tc>
                  <a:txBody>
                    <a:bodyPr/>
                    <a:lstStyle/>
                    <a:p>
                      <a:r>
                        <a:rPr lang="en-US" sz="1000" dirty="0"/>
                        <a:t>CEC Dean</a:t>
                      </a:r>
                    </a:p>
                  </a:txBody>
                  <a:tcPr marL="68580" marR="68580" marT="34290" marB="34290"/>
                </a:tc>
                <a:tc>
                  <a:txBody>
                    <a:bodyPr/>
                    <a:lstStyle/>
                    <a:p>
                      <a:r>
                        <a:rPr lang="en-US" sz="1000" dirty="0"/>
                        <a:t>Wlezien</a:t>
                      </a:r>
                    </a:p>
                  </a:txBody>
                  <a:tcPr marL="68580" marR="68580" marT="34290" marB="34290"/>
                </a:tc>
                <a:tc>
                  <a:txBody>
                    <a:bodyPr/>
                    <a:lstStyle/>
                    <a:p>
                      <a:pPr>
                        <a:tabLst>
                          <a:tab pos="401638" algn="dec"/>
                        </a:tabLst>
                      </a:pPr>
                      <a:r>
                        <a:rPr lang="en-US" sz="1000" dirty="0"/>
                        <a:t>	</a:t>
                      </a:r>
                    </a:p>
                  </a:txBody>
                  <a:tcPr marL="68580" marR="68580" marT="34290" marB="34290"/>
                </a:tc>
                <a:tc>
                  <a:txBody>
                    <a:bodyPr/>
                    <a:lstStyle/>
                    <a:p>
                      <a:r>
                        <a:rPr lang="en-US" sz="1000" dirty="0"/>
                        <a:t>Wlezien</a:t>
                      </a:r>
                    </a:p>
                  </a:txBody>
                  <a:tcPr marL="68580" marR="68580" marT="34290" marB="34290"/>
                </a:tc>
                <a:tc>
                  <a:txBody>
                    <a:bodyPr/>
                    <a:lstStyle/>
                    <a:p>
                      <a:pPr>
                        <a:tabLst>
                          <a:tab pos="401638" algn="dec"/>
                        </a:tabLst>
                      </a:pPr>
                      <a:endParaRPr lang="en-US" sz="1000" dirty="0"/>
                    </a:p>
                  </a:txBody>
                  <a:tcPr marL="68580" marR="68580" marT="34290" marB="34290"/>
                </a:tc>
                <a:tc>
                  <a:txBody>
                    <a:bodyPr/>
                    <a:lstStyle/>
                    <a:p>
                      <a:r>
                        <a:rPr lang="en-US" sz="1000" dirty="0"/>
                        <a:t>Wlezien</a:t>
                      </a:r>
                    </a:p>
                  </a:txBody>
                  <a:tcPr marL="68580" marR="68580" marT="34290" marB="34290"/>
                </a:tc>
                <a:tc>
                  <a:txBody>
                    <a:bodyPr/>
                    <a:lstStyle/>
                    <a:p>
                      <a:pPr algn="l">
                        <a:tabLst>
                          <a:tab pos="512763" algn="dec"/>
                        </a:tabLst>
                      </a:pPr>
                      <a:r>
                        <a:rPr lang="en-US" sz="1000" dirty="0"/>
                        <a:t>	+1.0</a:t>
                      </a:r>
                    </a:p>
                  </a:txBody>
                  <a:tcPr marL="68580" marR="68580" marT="34290" marB="34290"/>
                </a:tc>
                <a:tc>
                  <a:txBody>
                    <a:bodyPr/>
                    <a:lstStyle/>
                    <a:p>
                      <a:r>
                        <a:rPr lang="en-US" sz="1000" dirty="0"/>
                        <a:t>Wlezien</a:t>
                      </a:r>
                    </a:p>
                  </a:txBody>
                  <a:tcPr marL="68580" marR="68580" marT="34290" marB="34290"/>
                </a:tc>
                <a:extLst>
                  <a:ext uri="{0D108BD9-81ED-4DB2-BD59-A6C34878D82A}">
                    <a16:rowId xmlns:a16="http://schemas.microsoft.com/office/drawing/2014/main" val="4010871450"/>
                  </a:ext>
                </a:extLst>
              </a:tr>
              <a:tr h="278130">
                <a:tc>
                  <a:txBody>
                    <a:bodyPr/>
                    <a:lstStyle/>
                    <a:p>
                      <a:r>
                        <a:rPr lang="en-US" sz="1000" dirty="0"/>
                        <a:t>CASB Dean</a:t>
                      </a:r>
                    </a:p>
                  </a:txBody>
                  <a:tcPr marL="68580" marR="68580" marT="34290" marB="34290"/>
                </a:tc>
                <a:tc>
                  <a:txBody>
                    <a:bodyPr/>
                    <a:lstStyle/>
                    <a:p>
                      <a:r>
                        <a:rPr lang="en-US" sz="1000" dirty="0" err="1"/>
                        <a:t>Drowne</a:t>
                      </a:r>
                      <a:endParaRPr lang="en-US" sz="1000" dirty="0"/>
                    </a:p>
                  </a:txBody>
                  <a:tcPr marL="68580" marR="68580" marT="34290" marB="34290"/>
                </a:tc>
                <a:tc>
                  <a:txBody>
                    <a:bodyPr/>
                    <a:lstStyle/>
                    <a:p>
                      <a:pPr>
                        <a:tabLst>
                          <a:tab pos="401638" algn="dec"/>
                        </a:tabLst>
                      </a:pPr>
                      <a:r>
                        <a:rPr lang="en-US" sz="1000" dirty="0"/>
                        <a:t>	+0.5</a:t>
                      </a:r>
                    </a:p>
                  </a:txBody>
                  <a:tcPr marL="68580" marR="68580" marT="34290" marB="34290"/>
                </a:tc>
                <a:tc>
                  <a:txBody>
                    <a:bodyPr/>
                    <a:lstStyle/>
                    <a:p>
                      <a:r>
                        <a:rPr lang="en-US" sz="1000" dirty="0" err="1"/>
                        <a:t>Drowne</a:t>
                      </a:r>
                      <a:endParaRPr lang="en-US" sz="1000" dirty="0"/>
                    </a:p>
                  </a:txBody>
                  <a:tcPr marL="68580" marR="68580" marT="34290" marB="34290"/>
                </a:tc>
                <a:tc>
                  <a:txBody>
                    <a:bodyPr/>
                    <a:lstStyle/>
                    <a:p>
                      <a:pPr>
                        <a:tabLst>
                          <a:tab pos="401638" algn="dec"/>
                        </a:tabLst>
                      </a:pPr>
                      <a:endParaRPr lang="en-US" sz="1000" dirty="0"/>
                    </a:p>
                  </a:txBody>
                  <a:tcPr marL="68580" marR="68580" marT="34290" marB="34290"/>
                </a:tc>
                <a:tc>
                  <a:txBody>
                    <a:bodyPr/>
                    <a:lstStyle/>
                    <a:p>
                      <a:r>
                        <a:rPr lang="en-US" sz="1000" dirty="0" err="1"/>
                        <a:t>Drowne</a:t>
                      </a:r>
                      <a:endParaRPr lang="en-US" sz="1000" dirty="0"/>
                    </a:p>
                  </a:txBody>
                  <a:tcPr marL="68580" marR="68580" marT="34290" marB="34290"/>
                </a:tc>
                <a:tc>
                  <a:txBody>
                    <a:bodyPr/>
                    <a:lstStyle/>
                    <a:p>
                      <a:pPr algn="l">
                        <a:tabLst>
                          <a:tab pos="512763" algn="dec"/>
                        </a:tabLst>
                      </a:pPr>
                      <a:r>
                        <a:rPr lang="en-US" sz="1000" dirty="0"/>
                        <a:t>	-1.6</a:t>
                      </a:r>
                    </a:p>
                  </a:txBody>
                  <a:tcPr marL="68580" marR="68580" marT="34290" marB="34290"/>
                </a:tc>
                <a:tc>
                  <a:txBody>
                    <a:bodyPr/>
                    <a:lstStyle/>
                    <a:p>
                      <a:r>
                        <a:rPr lang="en-US" sz="1000" dirty="0"/>
                        <a:t>Roberts</a:t>
                      </a:r>
                    </a:p>
                  </a:txBody>
                  <a:tcPr marL="68580" marR="68580" marT="34290" marB="34290"/>
                </a:tc>
                <a:extLst>
                  <a:ext uri="{0D108BD9-81ED-4DB2-BD59-A6C34878D82A}">
                    <a16:rowId xmlns:a16="http://schemas.microsoft.com/office/drawing/2014/main" val="2102275421"/>
                  </a:ext>
                </a:extLst>
              </a:tr>
              <a:tr h="278130">
                <a:tc>
                  <a:txBody>
                    <a:bodyPr/>
                    <a:lstStyle/>
                    <a:p>
                      <a:r>
                        <a:rPr lang="en-US" sz="1000" dirty="0"/>
                        <a:t>Dep </a:t>
                      </a:r>
                      <a:r>
                        <a:rPr lang="en-US" sz="1000" dirty="0" err="1"/>
                        <a:t>Prov</a:t>
                      </a:r>
                      <a:r>
                        <a:rPr lang="en-US" sz="1000" baseline="30000" dirty="0" err="1"/>
                        <a:t>a,b</a:t>
                      </a:r>
                      <a:endParaRPr lang="en-US" sz="1000" dirty="0"/>
                    </a:p>
                  </a:txBody>
                  <a:tcPr marL="68580" marR="68580" marT="34290" marB="34290"/>
                </a:tc>
                <a:tc>
                  <a:txBody>
                    <a:bodyPr/>
                    <a:lstStyle/>
                    <a:p>
                      <a:r>
                        <a:rPr lang="en-US" sz="1000" dirty="0"/>
                        <a:t>Brow</a:t>
                      </a:r>
                    </a:p>
                  </a:txBody>
                  <a:tcPr marL="68580" marR="68580" marT="34290" marB="34290"/>
                </a:tc>
                <a:tc>
                  <a:txBody>
                    <a:bodyPr/>
                    <a:lstStyle/>
                    <a:p>
                      <a:pPr>
                        <a:tabLst>
                          <a:tab pos="401638" algn="dec"/>
                        </a:tabLst>
                      </a:pPr>
                      <a:r>
                        <a:rPr lang="en-US" sz="1000" dirty="0"/>
                        <a:t>	+0.9</a:t>
                      </a:r>
                    </a:p>
                  </a:txBody>
                  <a:tcPr marL="68580" marR="68580" marT="34290" marB="34290"/>
                </a:tc>
                <a:tc>
                  <a:txBody>
                    <a:bodyPr/>
                    <a:lstStyle/>
                    <a:p>
                      <a:r>
                        <a:rPr lang="en-US" sz="1000" dirty="0"/>
                        <a:t>Brow</a:t>
                      </a:r>
                    </a:p>
                  </a:txBody>
                  <a:tcPr marL="68580" marR="68580" marT="34290" marB="34290"/>
                </a:tc>
                <a:tc>
                  <a:txBody>
                    <a:bodyPr/>
                    <a:lstStyle/>
                    <a:p>
                      <a:pPr>
                        <a:tabLst>
                          <a:tab pos="401638" algn="dec"/>
                        </a:tabLst>
                      </a:pPr>
                      <a:r>
                        <a:rPr lang="en-US" sz="1000" dirty="0"/>
                        <a:t>	+2.6</a:t>
                      </a:r>
                    </a:p>
                  </a:txBody>
                  <a:tcPr marL="68580" marR="68580" marT="34290" marB="34290"/>
                </a:tc>
                <a:tc>
                  <a:txBody>
                    <a:bodyPr/>
                    <a:lstStyle/>
                    <a:p>
                      <a:r>
                        <a:rPr lang="en-US" sz="1000" dirty="0"/>
                        <a:t>Brow</a:t>
                      </a:r>
                    </a:p>
                  </a:txBody>
                  <a:tcPr marL="68580" marR="68580" marT="34290" marB="34290"/>
                </a:tc>
                <a:tc>
                  <a:txBody>
                    <a:bodyPr/>
                    <a:lstStyle/>
                    <a:p>
                      <a:pPr algn="l">
                        <a:tabLst>
                          <a:tab pos="512763" algn="dec"/>
                        </a:tabLst>
                      </a:pPr>
                      <a:r>
                        <a:rPr lang="en-US" sz="1000" dirty="0"/>
                        <a:t>	+100</a:t>
                      </a:r>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824166283"/>
                  </a:ext>
                </a:extLst>
              </a:tr>
              <a:tr h="278130">
                <a:tc>
                  <a:txBody>
                    <a:bodyPr/>
                    <a:lstStyle/>
                    <a:p>
                      <a:r>
                        <a:rPr lang="en-US" sz="1000" dirty="0"/>
                        <a:t>VP Enroll</a:t>
                      </a:r>
                    </a:p>
                  </a:txBody>
                  <a:tcPr marL="68580" marR="68580" marT="34290" marB="34290"/>
                </a:tc>
                <a:tc>
                  <a:txBody>
                    <a:bodyPr/>
                    <a:lstStyle/>
                    <a:p>
                      <a:r>
                        <a:rPr lang="en-US" sz="1000" dirty="0" err="1"/>
                        <a:t>Sivadasan</a:t>
                      </a:r>
                      <a:endParaRPr lang="en-US" sz="1000" dirty="0"/>
                    </a:p>
                  </a:txBody>
                  <a:tcPr marL="68580" marR="68580" marT="34290" marB="34290"/>
                </a:tc>
                <a:tc>
                  <a:txBody>
                    <a:bodyPr/>
                    <a:lstStyle/>
                    <a:p>
                      <a:pPr>
                        <a:tabLst>
                          <a:tab pos="401638" algn="dec"/>
                        </a:tabLst>
                      </a:pPr>
                      <a:r>
                        <a:rPr lang="en-US" sz="1000" dirty="0"/>
                        <a:t>	+2.1</a:t>
                      </a:r>
                    </a:p>
                  </a:txBody>
                  <a:tcPr marL="68580" marR="68580" marT="34290" marB="34290"/>
                </a:tc>
                <a:tc>
                  <a:txBody>
                    <a:bodyPr/>
                    <a:lstStyle/>
                    <a:p>
                      <a:r>
                        <a:rPr lang="en-US" sz="1000" dirty="0" err="1"/>
                        <a:t>Sivadasan</a:t>
                      </a:r>
                      <a:endParaRPr lang="en-US" sz="1000" dirty="0"/>
                    </a:p>
                  </a:txBody>
                  <a:tcPr marL="68580" marR="68580" marT="34290" marB="34290"/>
                </a:tc>
                <a:tc>
                  <a:txBody>
                    <a:bodyPr/>
                    <a:lstStyle/>
                    <a:p>
                      <a:pPr>
                        <a:tabLst>
                          <a:tab pos="401638" algn="dec"/>
                        </a:tabLst>
                      </a:pPr>
                      <a:r>
                        <a:rPr lang="en-US" sz="1000" dirty="0"/>
                        <a:t>	</a:t>
                      </a:r>
                    </a:p>
                  </a:txBody>
                  <a:tcPr marL="68580" marR="68580" marT="34290" marB="34290"/>
                </a:tc>
                <a:tc>
                  <a:txBody>
                    <a:bodyPr/>
                    <a:lstStyle/>
                    <a:p>
                      <a:r>
                        <a:rPr lang="en-US" sz="1000" dirty="0" err="1"/>
                        <a:t>Sivadasan</a:t>
                      </a:r>
                      <a:endParaRPr lang="en-US" sz="1000" dirty="0"/>
                    </a:p>
                  </a:txBody>
                  <a:tcPr marL="68580" marR="68580" marT="34290" marB="34290"/>
                </a:tc>
                <a:tc>
                  <a:txBody>
                    <a:bodyPr/>
                    <a:lstStyle/>
                    <a:p>
                      <a:pPr algn="l">
                        <a:tabLst>
                          <a:tab pos="512763" algn="dec"/>
                        </a:tabLst>
                      </a:pPr>
                      <a:r>
                        <a:rPr lang="en-US" sz="1000" dirty="0"/>
                        <a:t>	+36.6</a:t>
                      </a:r>
                    </a:p>
                  </a:txBody>
                  <a:tcPr marL="68580" marR="68580" marT="34290" marB="34290"/>
                </a:tc>
                <a:tc>
                  <a:txBody>
                    <a:bodyPr/>
                    <a:lstStyle/>
                    <a:p>
                      <a:r>
                        <a:rPr lang="en-US" sz="1000" dirty="0"/>
                        <a:t>Albers</a:t>
                      </a:r>
                    </a:p>
                  </a:txBody>
                  <a:tcPr marL="68580" marR="68580" marT="34290" marB="34290"/>
                </a:tc>
                <a:extLst>
                  <a:ext uri="{0D108BD9-81ED-4DB2-BD59-A6C34878D82A}">
                    <a16:rowId xmlns:a16="http://schemas.microsoft.com/office/drawing/2014/main" val="4213005936"/>
                  </a:ext>
                </a:extLst>
              </a:tr>
              <a:tr h="278130">
                <a:tc>
                  <a:txBody>
                    <a:bodyPr/>
                    <a:lstStyle/>
                    <a:p>
                      <a:r>
                        <a:rPr lang="en-US" sz="1000" dirty="0"/>
                        <a:t>VP </a:t>
                      </a:r>
                      <a:r>
                        <a:rPr lang="en-US" sz="1000" dirty="0" err="1"/>
                        <a:t>Acad</a:t>
                      </a:r>
                      <a:endParaRPr lang="en-US" sz="1000" dirty="0"/>
                    </a:p>
                  </a:txBody>
                  <a:tcPr marL="68580" marR="68580" marT="34290" marB="34290"/>
                </a:tc>
                <a:tc>
                  <a:txBody>
                    <a:bodyPr/>
                    <a:lstStyle/>
                    <a:p>
                      <a:r>
                        <a:rPr lang="en-US" sz="1000" dirty="0"/>
                        <a:t>Northcut</a:t>
                      </a:r>
                    </a:p>
                  </a:txBody>
                  <a:tcPr marL="68580" marR="68580" marT="34290" marB="34290"/>
                </a:tc>
                <a:tc>
                  <a:txBody>
                    <a:bodyPr/>
                    <a:lstStyle/>
                    <a:p>
                      <a:pPr>
                        <a:tabLst>
                          <a:tab pos="401638" algn="dec"/>
                        </a:tabLst>
                      </a:pPr>
                      <a:r>
                        <a:rPr lang="en-US" sz="1000" dirty="0"/>
                        <a:t>	+1.6</a:t>
                      </a:r>
                    </a:p>
                  </a:txBody>
                  <a:tcPr marL="68580" marR="68580" marT="34290" marB="34290"/>
                </a:tc>
                <a:tc>
                  <a:txBody>
                    <a:bodyPr/>
                    <a:lstStyle/>
                    <a:p>
                      <a:r>
                        <a:rPr lang="en-US" sz="1000" dirty="0"/>
                        <a:t>Northcut</a:t>
                      </a:r>
                    </a:p>
                  </a:txBody>
                  <a:tcPr marL="68580" marR="68580" marT="34290" marB="34290"/>
                </a:tc>
                <a:tc>
                  <a:txBody>
                    <a:bodyPr/>
                    <a:lstStyle/>
                    <a:p>
                      <a:pPr>
                        <a:tabLst>
                          <a:tab pos="401638" algn="dec"/>
                        </a:tabLst>
                      </a:pPr>
                      <a:r>
                        <a:rPr lang="en-US" sz="1000" dirty="0"/>
                        <a:t>	</a:t>
                      </a:r>
                    </a:p>
                  </a:txBody>
                  <a:tcPr marL="68580" marR="68580" marT="34290" marB="34290"/>
                </a:tc>
                <a:tc>
                  <a:txBody>
                    <a:bodyPr/>
                    <a:lstStyle/>
                    <a:p>
                      <a:r>
                        <a:rPr lang="en-US" sz="1000" dirty="0"/>
                        <a:t>Northcut</a:t>
                      </a:r>
                    </a:p>
                  </a:txBody>
                  <a:tcPr marL="68580" marR="68580" marT="34290" marB="34290"/>
                </a:tc>
                <a:tc>
                  <a:txBody>
                    <a:bodyPr/>
                    <a:lstStyle/>
                    <a:p>
                      <a:pPr algn="l">
                        <a:tabLst>
                          <a:tab pos="512763" algn="dec"/>
                        </a:tabLst>
                      </a:pPr>
                      <a:r>
                        <a:rPr lang="en-US" sz="1000" dirty="0"/>
                        <a:t>	-21</a:t>
                      </a:r>
                    </a:p>
                  </a:txBody>
                  <a:tcPr marL="68580" marR="68580" marT="34290" marB="34290"/>
                </a:tc>
                <a:tc>
                  <a:txBody>
                    <a:bodyPr/>
                    <a:lstStyle/>
                    <a:p>
                      <a:r>
                        <a:rPr lang="en-US" sz="1000" dirty="0"/>
                        <a:t>Cawlfield</a:t>
                      </a:r>
                    </a:p>
                  </a:txBody>
                  <a:tcPr marL="68580" marR="68580" marT="34290" marB="34290"/>
                </a:tc>
                <a:extLst>
                  <a:ext uri="{0D108BD9-81ED-4DB2-BD59-A6C34878D82A}">
                    <a16:rowId xmlns:a16="http://schemas.microsoft.com/office/drawing/2014/main" val="2357122150"/>
                  </a:ext>
                </a:extLst>
              </a:tr>
              <a:tr h="278130">
                <a:tc>
                  <a:txBody>
                    <a:bodyPr/>
                    <a:lstStyle/>
                    <a:p>
                      <a:r>
                        <a:rPr lang="en-US" sz="1000" dirty="0"/>
                        <a:t>VP</a:t>
                      </a:r>
                    </a:p>
                  </a:txBody>
                  <a:tcPr marL="68580" marR="68580" marT="34290" marB="34290"/>
                </a:tc>
                <a:tc>
                  <a:txBody>
                    <a:bodyPr/>
                    <a:lstStyle/>
                    <a:p>
                      <a:r>
                        <a:rPr lang="en-US" sz="1000" dirty="0"/>
                        <a:t>Concepcion</a:t>
                      </a:r>
                    </a:p>
                  </a:txBody>
                  <a:tcPr marL="68580" marR="68580" marT="34290" marB="34290"/>
                </a:tc>
                <a:tc>
                  <a:txBody>
                    <a:bodyPr/>
                    <a:lstStyle/>
                    <a:p>
                      <a:pPr>
                        <a:tabLst>
                          <a:tab pos="401638" algn="dec"/>
                        </a:tabLst>
                      </a:pPr>
                      <a:r>
                        <a:rPr lang="en-US" sz="1000" dirty="0"/>
                        <a:t>	+100</a:t>
                      </a:r>
                    </a:p>
                  </a:txBody>
                  <a:tcPr marL="68580" marR="68580" marT="34290" marB="34290"/>
                </a:tc>
                <a:tc>
                  <a:txBody>
                    <a:bodyPr/>
                    <a:lstStyle/>
                    <a:p>
                      <a:endParaRPr lang="en-US" sz="1000" dirty="0"/>
                    </a:p>
                  </a:txBody>
                  <a:tcPr marL="68580" marR="68580" marT="34290" marB="34290"/>
                </a:tc>
                <a:tc>
                  <a:txBody>
                    <a:bodyPr/>
                    <a:lstStyle/>
                    <a:p>
                      <a:pPr>
                        <a:tabLst>
                          <a:tab pos="401638" algn="dec"/>
                        </a:tabLst>
                      </a:pPr>
                      <a:endParaRPr lang="en-US" sz="1000" dirty="0"/>
                    </a:p>
                  </a:txBody>
                  <a:tcPr marL="68580" marR="68580" marT="34290" marB="34290"/>
                </a:tc>
                <a:tc>
                  <a:txBody>
                    <a:bodyPr/>
                    <a:lstStyle/>
                    <a:p>
                      <a:endParaRPr lang="en-US" sz="1000" dirty="0"/>
                    </a:p>
                  </a:txBody>
                  <a:tcPr marL="68580" marR="68580" marT="34290" marB="34290"/>
                </a:tc>
                <a:tc>
                  <a:txBody>
                    <a:bodyPr/>
                    <a:lstStyle/>
                    <a:p>
                      <a:pPr algn="l">
                        <a:tabLst>
                          <a:tab pos="512763" algn="dec"/>
                        </a:tabLst>
                      </a:pPr>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080548268"/>
                  </a:ext>
                </a:extLst>
              </a:tr>
              <a:tr h="278130">
                <a:tc>
                  <a:txBody>
                    <a:bodyPr/>
                    <a:lstStyle/>
                    <a:p>
                      <a:r>
                        <a:rPr lang="en-US" sz="1000" dirty="0"/>
                        <a:t>VP DGS</a:t>
                      </a:r>
                    </a:p>
                  </a:txBody>
                  <a:tcPr marL="68580" marR="68580" marT="34290" marB="34290"/>
                </a:tc>
                <a:tc>
                  <a:txBody>
                    <a:bodyPr/>
                    <a:lstStyle/>
                    <a:p>
                      <a:r>
                        <a:rPr lang="en-US" sz="1000" dirty="0" err="1"/>
                        <a:t>Tsatsoulis</a:t>
                      </a:r>
                      <a:endParaRPr lang="en-US" sz="1000" dirty="0"/>
                    </a:p>
                  </a:txBody>
                  <a:tcPr marL="68580" marR="68580" marT="34290" marB="34290"/>
                </a:tc>
                <a:tc>
                  <a:txBody>
                    <a:bodyPr/>
                    <a:lstStyle/>
                    <a:p>
                      <a:pPr>
                        <a:tabLst>
                          <a:tab pos="401638" algn="dec"/>
                        </a:tabLst>
                      </a:pPr>
                      <a:r>
                        <a:rPr lang="en-US" sz="1000" dirty="0"/>
                        <a:t>+100</a:t>
                      </a:r>
                    </a:p>
                  </a:txBody>
                  <a:tcPr marL="68580" marR="68580" marT="34290" marB="34290"/>
                </a:tc>
                <a:tc>
                  <a:txBody>
                    <a:bodyPr/>
                    <a:lstStyle/>
                    <a:p>
                      <a:endParaRPr lang="en-US" sz="1000" dirty="0"/>
                    </a:p>
                  </a:txBody>
                  <a:tcPr marL="68580" marR="68580" marT="34290" marB="34290"/>
                </a:tc>
                <a:tc>
                  <a:txBody>
                    <a:bodyPr/>
                    <a:lstStyle/>
                    <a:p>
                      <a:pPr>
                        <a:tabLst>
                          <a:tab pos="401638" algn="dec"/>
                        </a:tabLst>
                      </a:pPr>
                      <a:endParaRPr lang="en-US" sz="1000" dirty="0"/>
                    </a:p>
                  </a:txBody>
                  <a:tcPr marL="68580" marR="68580" marT="34290" marB="34290"/>
                </a:tc>
                <a:tc>
                  <a:txBody>
                    <a:bodyPr/>
                    <a:lstStyle/>
                    <a:p>
                      <a:endParaRPr lang="en-US" sz="1000" dirty="0"/>
                    </a:p>
                  </a:txBody>
                  <a:tcPr marL="68580" marR="68580" marT="34290" marB="34290"/>
                </a:tc>
                <a:tc>
                  <a:txBody>
                    <a:bodyPr/>
                    <a:lstStyle/>
                    <a:p>
                      <a:pPr algn="l">
                        <a:tabLst>
                          <a:tab pos="512763" algn="dec"/>
                        </a:tabLst>
                      </a:pPr>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80271107"/>
                  </a:ext>
                </a:extLst>
              </a:tr>
              <a:tr h="278130">
                <a:tc>
                  <a:txBody>
                    <a:bodyPr/>
                    <a:lstStyle/>
                    <a:p>
                      <a:r>
                        <a:rPr lang="en-US" sz="1000" dirty="0"/>
                        <a:t>VP Int’l </a:t>
                      </a:r>
                      <a:r>
                        <a:rPr lang="en-US" sz="1000" dirty="0" err="1"/>
                        <a:t>Af</a:t>
                      </a:r>
                      <a:endParaRPr lang="en-US" sz="1000" dirty="0"/>
                    </a:p>
                  </a:txBody>
                  <a:tcPr marL="68580" marR="68580" marT="34290" marB="34290"/>
                </a:tc>
                <a:tc>
                  <a:txBody>
                    <a:bodyPr/>
                    <a:lstStyle/>
                    <a:p>
                      <a:r>
                        <a:rPr lang="en-US" sz="1000" dirty="0"/>
                        <a:t>Hofer</a:t>
                      </a:r>
                    </a:p>
                  </a:txBody>
                  <a:tcPr marL="68580" marR="68580" marT="34290" marB="34290"/>
                </a:tc>
                <a:tc>
                  <a:txBody>
                    <a:bodyPr/>
                    <a:lstStyle/>
                    <a:p>
                      <a:pPr>
                        <a:tabLst>
                          <a:tab pos="401638" algn="dec"/>
                        </a:tabLst>
                      </a:pPr>
                      <a:r>
                        <a:rPr lang="en-US" sz="1000" dirty="0"/>
                        <a:t>	+0.6</a:t>
                      </a:r>
                    </a:p>
                  </a:txBody>
                  <a:tcPr marL="68580" marR="68580" marT="34290" marB="34290"/>
                </a:tc>
                <a:tc>
                  <a:txBody>
                    <a:bodyPr/>
                    <a:lstStyle/>
                    <a:p>
                      <a:r>
                        <a:rPr lang="en-US" sz="1000" dirty="0"/>
                        <a:t>Hofer</a:t>
                      </a:r>
                    </a:p>
                  </a:txBody>
                  <a:tcPr marL="68580" marR="68580" marT="34290" marB="34290"/>
                </a:tc>
                <a:tc>
                  <a:txBody>
                    <a:bodyPr/>
                    <a:lstStyle/>
                    <a:p>
                      <a:pPr>
                        <a:tabLst>
                          <a:tab pos="401638" algn="dec"/>
                        </a:tabLst>
                      </a:pPr>
                      <a:endParaRPr lang="en-US" sz="1000" dirty="0"/>
                    </a:p>
                  </a:txBody>
                  <a:tcPr marL="68580" marR="68580" marT="34290" marB="34290"/>
                </a:tc>
                <a:tc>
                  <a:txBody>
                    <a:bodyPr/>
                    <a:lstStyle/>
                    <a:p>
                      <a:r>
                        <a:rPr lang="en-US" sz="1000" dirty="0"/>
                        <a:t>Hofer</a:t>
                      </a:r>
                    </a:p>
                  </a:txBody>
                  <a:tcPr marL="68580" marR="68580" marT="34290" marB="34290"/>
                </a:tc>
                <a:tc>
                  <a:txBody>
                    <a:bodyPr/>
                    <a:lstStyle/>
                    <a:p>
                      <a:pPr algn="l">
                        <a:tabLst>
                          <a:tab pos="512763" algn="dec"/>
                        </a:tabLst>
                      </a:pPr>
                      <a:r>
                        <a:rPr lang="en-US" sz="1000" dirty="0"/>
                        <a:t>	+1.5</a:t>
                      </a:r>
                    </a:p>
                  </a:txBody>
                  <a:tcPr marL="68580" marR="68580" marT="34290" marB="34290"/>
                </a:tc>
                <a:tc>
                  <a:txBody>
                    <a:bodyPr/>
                    <a:lstStyle/>
                    <a:p>
                      <a:r>
                        <a:rPr lang="en-US" sz="1000" dirty="0"/>
                        <a:t>Hofer</a:t>
                      </a:r>
                    </a:p>
                  </a:txBody>
                  <a:tcPr marL="68580" marR="68580" marT="34290" marB="34290"/>
                </a:tc>
                <a:extLst>
                  <a:ext uri="{0D108BD9-81ED-4DB2-BD59-A6C34878D82A}">
                    <a16:rowId xmlns:a16="http://schemas.microsoft.com/office/drawing/2014/main" val="2020321343"/>
                  </a:ext>
                </a:extLst>
              </a:tr>
              <a:tr h="278130">
                <a:tc>
                  <a:txBody>
                    <a:bodyPr/>
                    <a:lstStyle/>
                    <a:p>
                      <a:r>
                        <a:rPr lang="en-US" sz="1000" dirty="0"/>
                        <a:t>AP Admin</a:t>
                      </a:r>
                    </a:p>
                  </a:txBody>
                  <a:tcPr marL="68580" marR="68580" marT="34290" marB="34290"/>
                </a:tc>
                <a:tc>
                  <a:txBody>
                    <a:bodyPr/>
                    <a:lstStyle/>
                    <a:p>
                      <a:endParaRPr lang="en-US" sz="1000" dirty="0"/>
                    </a:p>
                  </a:txBody>
                  <a:tcPr marL="68580" marR="68580" marT="34290" marB="34290"/>
                </a:tc>
                <a:tc>
                  <a:txBody>
                    <a:bodyPr/>
                    <a:lstStyle/>
                    <a:p>
                      <a:pPr>
                        <a:tabLst>
                          <a:tab pos="401638" algn="dec"/>
                        </a:tabLst>
                      </a:pPr>
                      <a:r>
                        <a:rPr lang="en-US" sz="1000" dirty="0"/>
                        <a:t>	-100</a:t>
                      </a:r>
                    </a:p>
                  </a:txBody>
                  <a:tcPr marL="68580" marR="68580" marT="34290" marB="34290"/>
                </a:tc>
                <a:tc>
                  <a:txBody>
                    <a:bodyPr/>
                    <a:lstStyle/>
                    <a:p>
                      <a:r>
                        <a:rPr lang="en-US" sz="1000" dirty="0"/>
                        <a:t>Moore</a:t>
                      </a:r>
                    </a:p>
                  </a:txBody>
                  <a:tcPr marL="68580" marR="68580" marT="34290" marB="34290"/>
                </a:tc>
                <a:tc>
                  <a:txBody>
                    <a:bodyPr/>
                    <a:lstStyle/>
                    <a:p>
                      <a:pPr>
                        <a:tabLst>
                          <a:tab pos="401638" algn="dec"/>
                        </a:tabLst>
                      </a:pPr>
                      <a:endParaRPr lang="en-US" sz="1000" dirty="0"/>
                    </a:p>
                  </a:txBody>
                  <a:tcPr marL="68580" marR="68580" marT="34290" marB="34290"/>
                </a:tc>
                <a:tc>
                  <a:txBody>
                    <a:bodyPr/>
                    <a:lstStyle/>
                    <a:p>
                      <a:r>
                        <a:rPr lang="en-US" sz="1000" dirty="0"/>
                        <a:t>Moore</a:t>
                      </a:r>
                    </a:p>
                  </a:txBody>
                  <a:tcPr marL="68580" marR="68580" marT="34290" marB="34290"/>
                </a:tc>
                <a:tc>
                  <a:txBody>
                    <a:bodyPr/>
                    <a:lstStyle/>
                    <a:p>
                      <a:pPr algn="l">
                        <a:tabLst>
                          <a:tab pos="512763" algn="dec"/>
                        </a:tabLst>
                      </a:pPr>
                      <a:r>
                        <a:rPr lang="en-US" sz="1000" dirty="0"/>
                        <a:t>	+5.0</a:t>
                      </a:r>
                    </a:p>
                  </a:txBody>
                  <a:tcPr marL="68580" marR="68580" marT="34290" marB="34290"/>
                </a:tc>
                <a:tc>
                  <a:txBody>
                    <a:bodyPr/>
                    <a:lstStyle/>
                    <a:p>
                      <a:r>
                        <a:rPr lang="en-US" sz="1000" dirty="0"/>
                        <a:t>Moore</a:t>
                      </a:r>
                    </a:p>
                  </a:txBody>
                  <a:tcPr marL="68580" marR="68580" marT="34290" marB="34290"/>
                </a:tc>
                <a:extLst>
                  <a:ext uri="{0D108BD9-81ED-4DB2-BD59-A6C34878D82A}">
                    <a16:rowId xmlns:a16="http://schemas.microsoft.com/office/drawing/2014/main" val="686721586"/>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AP Fac </a:t>
                      </a:r>
                      <a:r>
                        <a:rPr lang="en-US" sz="1000" dirty="0" err="1"/>
                        <a:t>Af</a:t>
                      </a:r>
                      <a:r>
                        <a:rPr lang="en-US" sz="1000" baseline="30000" dirty="0" err="1"/>
                        <a:t>a,b</a:t>
                      </a:r>
                      <a:endParaRPr lang="en-US" sz="1000" dirty="0"/>
                    </a:p>
                  </a:txBody>
                  <a:tcPr marL="68580" marR="68580" marT="34290" marB="34290"/>
                </a:tc>
                <a:tc>
                  <a:txBody>
                    <a:bodyPr/>
                    <a:lstStyle/>
                    <a:p>
                      <a:r>
                        <a:rPr lang="en-US" sz="1000" dirty="0"/>
                        <a:t>Forciniti</a:t>
                      </a:r>
                    </a:p>
                  </a:txBody>
                  <a:tcPr marL="68580" marR="68580" marT="34290" marB="34290"/>
                </a:tc>
                <a:tc>
                  <a:txBody>
                    <a:bodyPr/>
                    <a:lstStyle/>
                    <a:p>
                      <a:pPr>
                        <a:tabLst>
                          <a:tab pos="401638" algn="dec"/>
                        </a:tabLst>
                      </a:pPr>
                      <a:r>
                        <a:rPr lang="en-US" sz="1000" dirty="0"/>
                        <a:t>	+1.0</a:t>
                      </a:r>
                    </a:p>
                  </a:txBody>
                  <a:tcPr marL="68580" marR="68580" marT="34290" marB="34290"/>
                </a:tc>
                <a:tc>
                  <a:txBody>
                    <a:bodyPr/>
                    <a:lstStyle/>
                    <a:p>
                      <a:r>
                        <a:rPr lang="en-US" sz="1000" dirty="0"/>
                        <a:t>Forciniti</a:t>
                      </a:r>
                    </a:p>
                  </a:txBody>
                  <a:tcPr marL="68580" marR="68580" marT="34290" marB="34290"/>
                </a:tc>
                <a:tc>
                  <a:txBody>
                    <a:bodyPr/>
                    <a:lstStyle/>
                    <a:p>
                      <a:pPr>
                        <a:tabLst>
                          <a:tab pos="401638" algn="dec"/>
                        </a:tabLst>
                      </a:pPr>
                      <a:endParaRPr lang="en-US" sz="1000" dirty="0"/>
                    </a:p>
                  </a:txBody>
                  <a:tcPr marL="68580" marR="68580" marT="34290" marB="34290"/>
                </a:tc>
                <a:tc>
                  <a:txBody>
                    <a:bodyPr/>
                    <a:lstStyle/>
                    <a:p>
                      <a:r>
                        <a:rPr lang="en-US" sz="1000" dirty="0"/>
                        <a:t>Forciniti</a:t>
                      </a:r>
                    </a:p>
                  </a:txBody>
                  <a:tcPr marL="68580" marR="68580" marT="34290" marB="34290"/>
                </a:tc>
                <a:tc>
                  <a:txBody>
                    <a:bodyPr/>
                    <a:lstStyle/>
                    <a:p>
                      <a:pPr algn="l">
                        <a:tabLst>
                          <a:tab pos="512763" algn="dec"/>
                        </a:tabLst>
                      </a:pPr>
                      <a:r>
                        <a:rPr lang="en-US" sz="1000" dirty="0"/>
                        <a:t>	+1.7</a:t>
                      </a:r>
                    </a:p>
                  </a:txBody>
                  <a:tcPr marL="68580" marR="68580" marT="34290" marB="34290"/>
                </a:tc>
                <a:tc>
                  <a:txBody>
                    <a:bodyPr/>
                    <a:lstStyle/>
                    <a:p>
                      <a:r>
                        <a:rPr lang="en-US" sz="1000" dirty="0"/>
                        <a:t>Forciniti</a:t>
                      </a:r>
                    </a:p>
                  </a:txBody>
                  <a:tcPr marL="68580" marR="68580" marT="34290" marB="34290"/>
                </a:tc>
                <a:extLst>
                  <a:ext uri="{0D108BD9-81ED-4DB2-BD59-A6C34878D82A}">
                    <a16:rowId xmlns:a16="http://schemas.microsoft.com/office/drawing/2014/main" val="1074276140"/>
                  </a:ext>
                </a:extLst>
              </a:tr>
              <a:tr h="278130">
                <a:tc>
                  <a:txBody>
                    <a:bodyPr/>
                    <a:lstStyle/>
                    <a:p>
                      <a:r>
                        <a:rPr lang="en-US" sz="1000" dirty="0"/>
                        <a:t>Spec </a:t>
                      </a:r>
                      <a:r>
                        <a:rPr lang="en-US" sz="1000" dirty="0" err="1"/>
                        <a:t>Asst</a:t>
                      </a:r>
                      <a:r>
                        <a:rPr lang="en-US" sz="1000" baseline="30000" dirty="0" err="1"/>
                        <a:t>a,b</a:t>
                      </a:r>
                      <a:endParaRPr lang="en-US" sz="1000" baseline="30000" dirty="0"/>
                    </a:p>
                  </a:txBody>
                  <a:tcPr marL="68580" marR="68580" marT="34290" marB="34290"/>
                </a:tc>
                <a:tc>
                  <a:txBody>
                    <a:bodyPr/>
                    <a:lstStyle/>
                    <a:p>
                      <a:r>
                        <a:rPr lang="en-US" sz="1000" dirty="0"/>
                        <a:t>Stone</a:t>
                      </a:r>
                    </a:p>
                  </a:txBody>
                  <a:tcPr marL="68580" marR="68580" marT="34290" marB="34290"/>
                </a:tc>
                <a:tc>
                  <a:txBody>
                    <a:bodyPr/>
                    <a:lstStyle/>
                    <a:p>
                      <a:pPr>
                        <a:tabLst>
                          <a:tab pos="401638" algn="dec"/>
                        </a:tabLst>
                      </a:pPr>
                      <a:r>
                        <a:rPr lang="en-US" sz="1000" dirty="0"/>
                        <a:t>	+1.2</a:t>
                      </a:r>
                    </a:p>
                  </a:txBody>
                  <a:tcPr marL="68580" marR="68580" marT="34290" marB="34290"/>
                </a:tc>
                <a:tc>
                  <a:txBody>
                    <a:bodyPr/>
                    <a:lstStyle/>
                    <a:p>
                      <a:r>
                        <a:rPr lang="en-US" sz="1000" dirty="0"/>
                        <a:t>Stone</a:t>
                      </a:r>
                    </a:p>
                  </a:txBody>
                  <a:tcPr marL="68580" marR="68580" marT="34290" marB="34290"/>
                </a:tc>
                <a:tc>
                  <a:txBody>
                    <a:bodyPr/>
                    <a:lstStyle/>
                    <a:p>
                      <a:pPr>
                        <a:tabLst>
                          <a:tab pos="401638" algn="dec"/>
                        </a:tabLst>
                      </a:pPr>
                      <a:r>
                        <a:rPr lang="en-US" sz="1000" dirty="0"/>
                        <a:t>	-2.3</a:t>
                      </a:r>
                    </a:p>
                  </a:txBody>
                  <a:tcPr marL="68580" marR="68580" marT="34290" marB="34290"/>
                </a:tc>
                <a:tc>
                  <a:txBody>
                    <a:bodyPr/>
                    <a:lstStyle/>
                    <a:p>
                      <a:r>
                        <a:rPr lang="en-US" sz="1000" dirty="0"/>
                        <a:t>Stone</a:t>
                      </a:r>
                    </a:p>
                  </a:txBody>
                  <a:tcPr marL="68580" marR="68580" marT="34290" marB="34290"/>
                </a:tc>
                <a:tc>
                  <a:txBody>
                    <a:bodyPr/>
                    <a:lstStyle/>
                    <a:p>
                      <a:pPr algn="l">
                        <a:tabLst>
                          <a:tab pos="512763" algn="dec"/>
                        </a:tabLst>
                      </a:pPr>
                      <a:r>
                        <a:rPr lang="en-US" sz="1000" dirty="0"/>
                        <a:t>	+136.8</a:t>
                      </a:r>
                    </a:p>
                  </a:txBody>
                  <a:tcPr marL="68580" marR="68580" marT="34290" marB="34290"/>
                </a:tc>
                <a:tc>
                  <a:txBody>
                    <a:bodyPr/>
                    <a:lstStyle/>
                    <a:p>
                      <a:r>
                        <a:rPr lang="en-US" sz="1000" dirty="0"/>
                        <a:t>Stone</a:t>
                      </a:r>
                    </a:p>
                  </a:txBody>
                  <a:tcPr marL="68580" marR="68580" marT="34290" marB="34290"/>
                </a:tc>
                <a:extLst>
                  <a:ext uri="{0D108BD9-81ED-4DB2-BD59-A6C34878D82A}">
                    <a16:rowId xmlns:a16="http://schemas.microsoft.com/office/drawing/2014/main" val="3067605955"/>
                  </a:ext>
                </a:extLst>
              </a:tr>
              <a:tr h="278130">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pPr>
                        <a:tabLst>
                          <a:tab pos="401638" algn="dec"/>
                        </a:tabLst>
                      </a:pPr>
                      <a:endParaRPr lang="en-US" sz="1000" dirty="0"/>
                    </a:p>
                  </a:txBody>
                  <a:tcPr marL="68580" marR="68580" marT="34290" marB="34290"/>
                </a:tc>
                <a:tc>
                  <a:txBody>
                    <a:bodyPr/>
                    <a:lstStyle/>
                    <a:p>
                      <a:endParaRPr lang="en-US" sz="1000" dirty="0"/>
                    </a:p>
                  </a:txBody>
                  <a:tcPr marL="68580" marR="68580" marT="34290" marB="34290"/>
                </a:tc>
                <a:tc>
                  <a:txBody>
                    <a:bodyPr/>
                    <a:lstStyle/>
                    <a:p>
                      <a:pPr>
                        <a:tabLst>
                          <a:tab pos="401638" algn="dec"/>
                        </a:tabLst>
                      </a:pPr>
                      <a:endParaRPr lang="en-US" sz="1000" dirty="0"/>
                    </a:p>
                  </a:txBody>
                  <a:tcPr marL="68580" marR="68580" marT="34290" marB="34290"/>
                </a:tc>
                <a:tc>
                  <a:txBody>
                    <a:bodyPr/>
                    <a:lstStyle/>
                    <a:p>
                      <a:endParaRPr lang="en-US" sz="1000" dirty="0"/>
                    </a:p>
                  </a:txBody>
                  <a:tcPr marL="68580" marR="68580" marT="34290" marB="34290"/>
                </a:tc>
                <a:tc>
                  <a:txBody>
                    <a:bodyPr/>
                    <a:lstStyle/>
                    <a:p>
                      <a:pPr algn="l">
                        <a:tabLst>
                          <a:tab pos="512763" algn="dec"/>
                        </a:tabLst>
                      </a:pPr>
                      <a:r>
                        <a:rPr lang="en-US" sz="1000" dirty="0"/>
                        <a:t>	</a:t>
                      </a:r>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568623226"/>
                  </a:ext>
                </a:extLst>
              </a:tr>
              <a:tr h="278130">
                <a:tc>
                  <a:txBody>
                    <a:bodyPr/>
                    <a:lstStyle/>
                    <a:p>
                      <a:r>
                        <a:rPr lang="en-US" sz="1000" dirty="0"/>
                        <a:t>SUM</a:t>
                      </a:r>
                    </a:p>
                  </a:txBody>
                  <a:tcPr marL="68580" marR="68580" marT="34290" marB="34290"/>
                </a:tc>
                <a:tc>
                  <a:txBody>
                    <a:bodyPr/>
                    <a:lstStyle/>
                    <a:p>
                      <a:r>
                        <a:rPr lang="en-US" sz="1000" dirty="0"/>
                        <a:t>$1,919,301</a:t>
                      </a:r>
                    </a:p>
                  </a:txBody>
                  <a:tcPr marL="68580" marR="68580" marT="34290" marB="34290"/>
                </a:tc>
                <a:tc>
                  <a:txBody>
                    <a:bodyPr/>
                    <a:lstStyle/>
                    <a:p>
                      <a:pPr>
                        <a:tabLst>
                          <a:tab pos="401638" algn="dec"/>
                        </a:tabLst>
                      </a:pPr>
                      <a:r>
                        <a:rPr lang="en-US" sz="1000" dirty="0"/>
                        <a:t>	+36.1</a:t>
                      </a:r>
                      <a:endParaRPr lang="en-US" sz="1000" baseline="30000" dirty="0"/>
                    </a:p>
                  </a:txBody>
                  <a:tcPr marL="68580" marR="68580" marT="34290" marB="34290"/>
                </a:tc>
                <a:tc>
                  <a:txBody>
                    <a:bodyPr/>
                    <a:lstStyle/>
                    <a:p>
                      <a:r>
                        <a:rPr lang="en-US" sz="1000" dirty="0"/>
                        <a:t>$1,410,250</a:t>
                      </a:r>
                    </a:p>
                  </a:txBody>
                  <a:tcPr marL="68580" marR="68580" marT="34290" marB="34290"/>
                </a:tc>
                <a:tc>
                  <a:txBody>
                    <a:bodyPr/>
                    <a:lstStyle/>
                    <a:p>
                      <a:pPr>
                        <a:tabLst>
                          <a:tab pos="401638" algn="dec"/>
                        </a:tabLst>
                      </a:pPr>
                      <a:r>
                        <a:rPr lang="en-US" sz="1000" dirty="0"/>
                        <a:t>	+0.38</a:t>
                      </a:r>
                      <a:r>
                        <a:rPr lang="en-US" sz="1000" baseline="30000" dirty="0"/>
                        <a:t>c</a:t>
                      </a:r>
                    </a:p>
                  </a:txBody>
                  <a:tcPr marL="68580" marR="68580" marT="34290" marB="34290"/>
                </a:tc>
                <a:tc>
                  <a:txBody>
                    <a:bodyPr/>
                    <a:lstStyle/>
                    <a:p>
                      <a:r>
                        <a:rPr lang="en-US" sz="1000" dirty="0"/>
                        <a:t>$1,404,888</a:t>
                      </a:r>
                    </a:p>
                  </a:txBody>
                  <a:tcPr marL="68580" marR="68580" marT="34290" marB="34290"/>
                </a:tc>
                <a:tc>
                  <a:txBody>
                    <a:bodyPr/>
                    <a:lstStyle/>
                    <a:p>
                      <a:pPr algn="l">
                        <a:tabLst>
                          <a:tab pos="341313" algn="dec"/>
                        </a:tabLst>
                      </a:pPr>
                      <a:r>
                        <a:rPr lang="en-US" sz="1000" dirty="0"/>
                        <a:t>	+5.22</a:t>
                      </a:r>
                    </a:p>
                  </a:txBody>
                  <a:tcPr marL="68580" marR="68580" marT="34290" marB="34290"/>
                </a:tc>
                <a:tc>
                  <a:txBody>
                    <a:bodyPr/>
                    <a:lstStyle/>
                    <a:p>
                      <a:r>
                        <a:rPr lang="en-US" sz="1000" dirty="0"/>
                        <a:t>$1,335,145</a:t>
                      </a:r>
                    </a:p>
                  </a:txBody>
                  <a:tcPr marL="68580" marR="68580" marT="34290" marB="34290"/>
                </a:tc>
                <a:extLst>
                  <a:ext uri="{0D108BD9-81ED-4DB2-BD59-A6C34878D82A}">
                    <a16:rowId xmlns:a16="http://schemas.microsoft.com/office/drawing/2014/main" val="1580295239"/>
                  </a:ext>
                </a:extLst>
              </a:tr>
            </a:tbl>
          </a:graphicData>
        </a:graphic>
      </p:graphicFrame>
      <p:sp>
        <p:nvSpPr>
          <p:cNvPr id="3" name="TextBox 2">
            <a:extLst>
              <a:ext uri="{FF2B5EF4-FFF2-40B4-BE49-F238E27FC236}">
                <a16:creationId xmlns:a16="http://schemas.microsoft.com/office/drawing/2014/main" id="{726B50B2-D6A5-4C20-AF0B-74AB65EDD90A}"/>
              </a:ext>
            </a:extLst>
          </p:cNvPr>
          <p:cNvSpPr txBox="1"/>
          <p:nvPr/>
        </p:nvSpPr>
        <p:spPr>
          <a:xfrm>
            <a:off x="566531" y="5723751"/>
            <a:ext cx="2910540" cy="300082"/>
          </a:xfrm>
          <a:prstGeom prst="rect">
            <a:avLst/>
          </a:prstGeom>
          <a:noFill/>
        </p:spPr>
        <p:txBody>
          <a:bodyPr wrap="none" rtlCol="0">
            <a:spAutoFit/>
          </a:bodyPr>
          <a:lstStyle/>
          <a:p>
            <a:pPr defTabSz="685800"/>
            <a:r>
              <a:rPr lang="en-US" sz="1350" baseline="30000" dirty="0" err="1">
                <a:solidFill>
                  <a:prstClr val="black"/>
                </a:solidFill>
                <a:latin typeface="Calibri" panose="020F0502020204030204"/>
              </a:rPr>
              <a:t>a</a:t>
            </a:r>
            <a:r>
              <a:rPr lang="en-US" sz="1350" dirty="0" err="1">
                <a:solidFill>
                  <a:prstClr val="black"/>
                </a:solidFill>
                <a:latin typeface="Calibri" panose="020F0502020204030204"/>
              </a:rPr>
              <a:t>Not</a:t>
            </a:r>
            <a:r>
              <a:rPr lang="en-US" sz="1350" dirty="0">
                <a:solidFill>
                  <a:prstClr val="black"/>
                </a:solidFill>
                <a:latin typeface="Calibri" panose="020F0502020204030204"/>
              </a:rPr>
              <a:t> official title; official title Professor</a:t>
            </a:r>
          </a:p>
        </p:txBody>
      </p:sp>
      <p:sp>
        <p:nvSpPr>
          <p:cNvPr id="5" name="TextBox 4">
            <a:extLst>
              <a:ext uri="{FF2B5EF4-FFF2-40B4-BE49-F238E27FC236}">
                <a16:creationId xmlns:a16="http://schemas.microsoft.com/office/drawing/2014/main" id="{0ABFA03A-FBDA-42CE-9218-8F6C09D55D7C}"/>
              </a:ext>
            </a:extLst>
          </p:cNvPr>
          <p:cNvSpPr txBox="1"/>
          <p:nvPr/>
        </p:nvSpPr>
        <p:spPr>
          <a:xfrm>
            <a:off x="3498574" y="5723751"/>
            <a:ext cx="1899559" cy="300082"/>
          </a:xfrm>
          <a:prstGeom prst="rect">
            <a:avLst/>
          </a:prstGeom>
          <a:noFill/>
        </p:spPr>
        <p:txBody>
          <a:bodyPr wrap="none" rtlCol="0">
            <a:spAutoFit/>
          </a:bodyPr>
          <a:lstStyle/>
          <a:p>
            <a:pPr defTabSz="685800"/>
            <a:r>
              <a:rPr lang="en-US" sz="1350" baseline="30000" dirty="0" err="1">
                <a:solidFill>
                  <a:prstClr val="black"/>
                </a:solidFill>
                <a:latin typeface="Calibri" panose="020F0502020204030204"/>
              </a:rPr>
              <a:t>b</a:t>
            </a:r>
            <a:r>
              <a:rPr lang="en-US" sz="1350" dirty="0" err="1">
                <a:solidFill>
                  <a:prstClr val="black"/>
                </a:solidFill>
                <a:latin typeface="Calibri" panose="020F0502020204030204"/>
              </a:rPr>
              <a:t>Fractional</a:t>
            </a:r>
            <a:r>
              <a:rPr lang="en-US" sz="1350" dirty="0">
                <a:solidFill>
                  <a:prstClr val="black"/>
                </a:solidFill>
                <a:latin typeface="Calibri" panose="020F0502020204030204"/>
              </a:rPr>
              <a:t> appointment</a:t>
            </a:r>
          </a:p>
        </p:txBody>
      </p:sp>
      <p:sp>
        <p:nvSpPr>
          <p:cNvPr id="9" name="TextBox 8">
            <a:extLst>
              <a:ext uri="{FF2B5EF4-FFF2-40B4-BE49-F238E27FC236}">
                <a16:creationId xmlns:a16="http://schemas.microsoft.com/office/drawing/2014/main" id="{349573FB-8B25-45EC-B3AA-BFCBD394F4B8}"/>
              </a:ext>
            </a:extLst>
          </p:cNvPr>
          <p:cNvSpPr txBox="1"/>
          <p:nvPr/>
        </p:nvSpPr>
        <p:spPr>
          <a:xfrm>
            <a:off x="6499670" y="5723751"/>
            <a:ext cx="2014911" cy="300082"/>
          </a:xfrm>
          <a:prstGeom prst="rect">
            <a:avLst/>
          </a:prstGeom>
          <a:noFill/>
        </p:spPr>
        <p:txBody>
          <a:bodyPr wrap="none" rtlCol="0">
            <a:spAutoFit/>
          </a:bodyPr>
          <a:lstStyle/>
          <a:p>
            <a:pPr defTabSz="685800"/>
            <a:r>
              <a:rPr lang="en-US" sz="1350" baseline="30000" dirty="0" err="1">
                <a:solidFill>
                  <a:prstClr val="black"/>
                </a:solidFill>
                <a:latin typeface="Calibri" panose="020F0502020204030204"/>
              </a:rPr>
              <a:t>c</a:t>
            </a:r>
            <a:r>
              <a:rPr lang="en-US" sz="1350" dirty="0" err="1">
                <a:solidFill>
                  <a:prstClr val="black"/>
                </a:solidFill>
                <a:latin typeface="Calibri" panose="020F0502020204030204"/>
              </a:rPr>
              <a:t>Summer</a:t>
            </a:r>
            <a:r>
              <a:rPr lang="en-US" sz="1350" dirty="0">
                <a:solidFill>
                  <a:prstClr val="black"/>
                </a:solidFill>
                <a:latin typeface="Calibri" panose="020F0502020204030204"/>
              </a:rPr>
              <a:t> 10% cut artefact</a:t>
            </a:r>
          </a:p>
        </p:txBody>
      </p:sp>
      <p:sp>
        <p:nvSpPr>
          <p:cNvPr id="7" name="TextBox 6">
            <a:extLst>
              <a:ext uri="{FF2B5EF4-FFF2-40B4-BE49-F238E27FC236}">
                <a16:creationId xmlns:a16="http://schemas.microsoft.com/office/drawing/2014/main" id="{F81299F6-53AA-4333-B158-6BBACC144D5C}"/>
              </a:ext>
            </a:extLst>
          </p:cNvPr>
          <p:cNvSpPr txBox="1"/>
          <p:nvPr/>
        </p:nvSpPr>
        <p:spPr>
          <a:xfrm>
            <a:off x="58784" y="942158"/>
            <a:ext cx="1652825" cy="300082"/>
          </a:xfrm>
          <a:prstGeom prst="rect">
            <a:avLst/>
          </a:prstGeom>
          <a:noFill/>
        </p:spPr>
        <p:txBody>
          <a:bodyPr wrap="none" rtlCol="0">
            <a:spAutoFit/>
          </a:bodyPr>
          <a:lstStyle/>
          <a:p>
            <a:pPr defTabSz="685800"/>
            <a:r>
              <a:rPr lang="en-US" sz="1350" dirty="0">
                <a:solidFill>
                  <a:prstClr val="black"/>
                </a:solidFill>
                <a:latin typeface="Calibri" panose="020F0502020204030204"/>
              </a:rPr>
              <a:t>From January Report</a:t>
            </a:r>
          </a:p>
        </p:txBody>
      </p:sp>
    </p:spTree>
    <p:extLst>
      <p:ext uri="{BB962C8B-B14F-4D97-AF65-F5344CB8AC3E}">
        <p14:creationId xmlns:p14="http://schemas.microsoft.com/office/powerpoint/2010/main" val="1870549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MU $500 million</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321733" y="1888298"/>
            <a:ext cx="8411720" cy="4001669"/>
          </a:xfrm>
        </p:spPr>
        <p:txBody>
          <a:bodyPr>
            <a:normAutofit fontScale="92500"/>
          </a:bodyPr>
          <a:lstStyle/>
          <a:p>
            <a:pPr marL="0" indent="0">
              <a:lnSpc>
                <a:spcPct val="120000"/>
              </a:lnSpc>
              <a:buNone/>
            </a:pPr>
            <a:r>
              <a:rPr lang="en-US" sz="2400" dirty="0">
                <a:latin typeface="Orgon Slab Medium" panose="02000603000000020004" pitchFamily="50" charset="0"/>
              </a:rPr>
              <a:t>Reports</a:t>
            </a:r>
          </a:p>
          <a:p>
            <a:pPr>
              <a:lnSpc>
                <a:spcPct val="120000"/>
              </a:lnSpc>
            </a:pPr>
            <a:r>
              <a:rPr lang="en-US" sz="2400" dirty="0">
                <a:latin typeface="Orgon Slab Medium" panose="02000603000000020004" pitchFamily="50" charset="0"/>
              </a:rPr>
              <a:t>“committing an eye-popping $500 million toward performance-based salary increases for faculty and staff members over the next five years at the Columbia flagship.”</a:t>
            </a:r>
          </a:p>
          <a:p>
            <a:pPr>
              <a:lnSpc>
                <a:spcPct val="120000"/>
              </a:lnSpc>
            </a:pPr>
            <a:r>
              <a:rPr lang="en-US" sz="2400" dirty="0">
                <a:latin typeface="Orgon Slab Medium" panose="02000603000000020004" pitchFamily="50" charset="0"/>
              </a:rPr>
              <a:t>“committed to $500 million in faculty salary increases over 10 years.” But also “The plan includes $550 million to hire new tenured and tenure-track faculty.”</a:t>
            </a:r>
          </a:p>
          <a:p>
            <a:pPr>
              <a:lnSpc>
                <a:spcPct val="120000"/>
              </a:lnSpc>
            </a:pPr>
            <a:r>
              <a:rPr lang="en-US" sz="2400" dirty="0">
                <a:latin typeface="Orgon Slab Medium" panose="02000603000000020004" pitchFamily="50" charset="0"/>
              </a:rPr>
              <a:t>“to increase faculty salary over the next five years by $500 million.”</a:t>
            </a:r>
          </a:p>
        </p:txBody>
      </p:sp>
    </p:spTree>
    <p:extLst>
      <p:ext uri="{BB962C8B-B14F-4D97-AF65-F5344CB8AC3E}">
        <p14:creationId xmlns:p14="http://schemas.microsoft.com/office/powerpoint/2010/main" val="24239792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1) MU $500 MM for faculty and staff</a:t>
            </a:r>
          </a:p>
        </p:txBody>
      </p:sp>
      <p:graphicFrame>
        <p:nvGraphicFramePr>
          <p:cNvPr id="4" name="Table 4">
            <a:extLst>
              <a:ext uri="{FF2B5EF4-FFF2-40B4-BE49-F238E27FC236}">
                <a16:creationId xmlns:a16="http://schemas.microsoft.com/office/drawing/2014/main" id="{1B1C7EBA-916E-45A9-9B26-24E18F492B3A}"/>
              </a:ext>
            </a:extLst>
          </p:cNvPr>
          <p:cNvGraphicFramePr>
            <a:graphicFrameLocks noGrp="1"/>
          </p:cNvGraphicFramePr>
          <p:nvPr>
            <p:ph idx="1"/>
          </p:nvPr>
        </p:nvGraphicFramePr>
        <p:xfrm>
          <a:off x="628650" y="2226469"/>
          <a:ext cx="7886700" cy="2674620"/>
        </p:xfrm>
        <a:graphic>
          <a:graphicData uri="http://schemas.openxmlformats.org/drawingml/2006/table">
            <a:tbl>
              <a:tblPr firstRow="1" bandRow="1">
                <a:tableStyleId>{F5AB1C69-6EDB-4FF4-983F-18BD219EF322}</a:tableStyleId>
              </a:tblPr>
              <a:tblGrid>
                <a:gridCol w="1577340">
                  <a:extLst>
                    <a:ext uri="{9D8B030D-6E8A-4147-A177-3AD203B41FA5}">
                      <a16:colId xmlns:a16="http://schemas.microsoft.com/office/drawing/2014/main" val="3282636561"/>
                    </a:ext>
                  </a:extLst>
                </a:gridCol>
                <a:gridCol w="1577340">
                  <a:extLst>
                    <a:ext uri="{9D8B030D-6E8A-4147-A177-3AD203B41FA5}">
                      <a16:colId xmlns:a16="http://schemas.microsoft.com/office/drawing/2014/main" val="590823381"/>
                    </a:ext>
                  </a:extLst>
                </a:gridCol>
                <a:gridCol w="1577340">
                  <a:extLst>
                    <a:ext uri="{9D8B030D-6E8A-4147-A177-3AD203B41FA5}">
                      <a16:colId xmlns:a16="http://schemas.microsoft.com/office/drawing/2014/main" val="197925117"/>
                    </a:ext>
                  </a:extLst>
                </a:gridCol>
                <a:gridCol w="1577340">
                  <a:extLst>
                    <a:ext uri="{9D8B030D-6E8A-4147-A177-3AD203B41FA5}">
                      <a16:colId xmlns:a16="http://schemas.microsoft.com/office/drawing/2014/main" val="2137960843"/>
                    </a:ext>
                  </a:extLst>
                </a:gridCol>
                <a:gridCol w="1577340">
                  <a:extLst>
                    <a:ext uri="{9D8B030D-6E8A-4147-A177-3AD203B41FA5}">
                      <a16:colId xmlns:a16="http://schemas.microsoft.com/office/drawing/2014/main" val="3253216444"/>
                    </a:ext>
                  </a:extLst>
                </a:gridCol>
              </a:tblGrid>
              <a:tr h="617220">
                <a:tc>
                  <a:txBody>
                    <a:bodyPr/>
                    <a:lstStyle/>
                    <a:p>
                      <a:pPr algn="ctr"/>
                      <a:r>
                        <a:rPr lang="en-US" sz="1800" dirty="0"/>
                        <a:t>Fiscal Year</a:t>
                      </a:r>
                    </a:p>
                  </a:txBody>
                  <a:tcPr marL="68580" marR="68580" marT="34290" marB="34290"/>
                </a:tc>
                <a:tc>
                  <a:txBody>
                    <a:bodyPr/>
                    <a:lstStyle/>
                    <a:p>
                      <a:pPr algn="ctr"/>
                      <a:r>
                        <a:rPr lang="en-US" sz="1800" dirty="0"/>
                        <a:t>Faculty and Staff $</a:t>
                      </a:r>
                    </a:p>
                  </a:txBody>
                  <a:tcPr marL="68580" marR="68580" marT="34290" marB="34290"/>
                </a:tc>
                <a:tc>
                  <a:txBody>
                    <a:bodyPr/>
                    <a:lstStyle/>
                    <a:p>
                      <a:pPr algn="ctr"/>
                      <a:r>
                        <a:rPr lang="en-US" sz="1800" dirty="0"/>
                        <a:t>Increase %</a:t>
                      </a:r>
                    </a:p>
                  </a:txBody>
                  <a:tcPr marL="68580" marR="68580" marT="34290" marB="34290"/>
                </a:tc>
                <a:tc>
                  <a:txBody>
                    <a:bodyPr/>
                    <a:lstStyle/>
                    <a:p>
                      <a:pPr algn="ctr"/>
                      <a:r>
                        <a:rPr lang="en-US" sz="1800" dirty="0"/>
                        <a:t>Increase $</a:t>
                      </a:r>
                    </a:p>
                  </a:txBody>
                  <a:tcPr marL="68580" marR="68580" marT="34290" marB="34290"/>
                </a:tc>
                <a:tc>
                  <a:txBody>
                    <a:bodyPr/>
                    <a:lstStyle/>
                    <a:p>
                      <a:pPr algn="ctr"/>
                      <a:r>
                        <a:rPr lang="en-US" sz="1800" dirty="0"/>
                        <a:t>Cumulative</a:t>
                      </a:r>
                    </a:p>
                  </a:txBody>
                  <a:tcPr marL="68580" marR="68580" marT="34290" marB="34290"/>
                </a:tc>
                <a:extLst>
                  <a:ext uri="{0D108BD9-81ED-4DB2-BD59-A6C34878D82A}">
                    <a16:rowId xmlns:a16="http://schemas.microsoft.com/office/drawing/2014/main" val="3887720607"/>
                  </a:ext>
                </a:extLst>
              </a:tr>
              <a:tr h="342900">
                <a:tc>
                  <a:txBody>
                    <a:bodyPr/>
                    <a:lstStyle/>
                    <a:p>
                      <a:pPr algn="ctr"/>
                      <a:r>
                        <a:rPr lang="en-US" sz="1800" dirty="0"/>
                        <a:t>2022 (now)</a:t>
                      </a:r>
                    </a:p>
                  </a:txBody>
                  <a:tcPr marL="68580" marR="68580" marT="34290" marB="34290"/>
                </a:tc>
                <a:tc>
                  <a:txBody>
                    <a:bodyPr/>
                    <a:lstStyle/>
                    <a:p>
                      <a:pPr algn="ctr"/>
                      <a:r>
                        <a:rPr lang="en-US" sz="1800" dirty="0"/>
                        <a:t>1900</a:t>
                      </a:r>
                    </a:p>
                  </a:txBody>
                  <a:tcPr marL="68580" marR="68580" marT="34290" marB="34290"/>
                </a:tc>
                <a:tc>
                  <a:txBody>
                    <a:bodyPr/>
                    <a:lstStyle/>
                    <a:p>
                      <a:pPr algn="ctr"/>
                      <a:r>
                        <a:rPr lang="en-US" sz="1800" dirty="0"/>
                        <a:t>n/a</a:t>
                      </a:r>
                    </a:p>
                  </a:txBody>
                  <a:tcPr marL="68580" marR="68580" marT="34290" marB="34290"/>
                </a:tc>
                <a:tc>
                  <a:txBody>
                    <a:bodyPr/>
                    <a:lstStyle/>
                    <a:p>
                      <a:pPr algn="ctr"/>
                      <a:r>
                        <a:rPr lang="en-US" sz="1800" dirty="0"/>
                        <a:t>-</a:t>
                      </a:r>
                    </a:p>
                  </a:txBody>
                  <a:tcPr marL="68580" marR="68580" marT="34290" marB="34290"/>
                </a:tc>
                <a:tc>
                  <a:txBody>
                    <a:bodyPr/>
                    <a:lstStyle/>
                    <a:p>
                      <a:pPr algn="ctr"/>
                      <a:r>
                        <a:rPr lang="en-US" sz="1800" dirty="0"/>
                        <a:t>-</a:t>
                      </a:r>
                    </a:p>
                  </a:txBody>
                  <a:tcPr marL="68580" marR="68580" marT="34290" marB="34290"/>
                </a:tc>
                <a:extLst>
                  <a:ext uri="{0D108BD9-81ED-4DB2-BD59-A6C34878D82A}">
                    <a16:rowId xmlns:a16="http://schemas.microsoft.com/office/drawing/2014/main" val="582057292"/>
                  </a:ext>
                </a:extLst>
              </a:tr>
              <a:tr h="342900">
                <a:tc>
                  <a:txBody>
                    <a:bodyPr/>
                    <a:lstStyle/>
                    <a:p>
                      <a:pPr algn="ctr"/>
                      <a:r>
                        <a:rPr lang="en-US" sz="1800" dirty="0"/>
                        <a:t>2023</a:t>
                      </a:r>
                    </a:p>
                  </a:txBody>
                  <a:tcPr marL="68580" marR="68580" marT="34290" marB="34290"/>
                </a:tc>
                <a:tc>
                  <a:txBody>
                    <a:bodyPr/>
                    <a:lstStyle/>
                    <a:p>
                      <a:pPr algn="ctr"/>
                      <a:r>
                        <a:rPr lang="en-US" sz="1800" dirty="0"/>
                        <a:t>1995</a:t>
                      </a:r>
                    </a:p>
                  </a:txBody>
                  <a:tcPr marL="68580" marR="68580" marT="34290" marB="34290"/>
                </a:tc>
                <a:tc>
                  <a:txBody>
                    <a:bodyPr/>
                    <a:lstStyle/>
                    <a:p>
                      <a:pPr algn="ctr"/>
                      <a:r>
                        <a:rPr lang="en-US" sz="1800" dirty="0"/>
                        <a:t>5%</a:t>
                      </a:r>
                    </a:p>
                  </a:txBody>
                  <a:tcPr marL="68580" marR="68580" marT="34290" marB="34290"/>
                </a:tc>
                <a:tc>
                  <a:txBody>
                    <a:bodyPr/>
                    <a:lstStyle/>
                    <a:p>
                      <a:pPr algn="ctr"/>
                      <a:r>
                        <a:rPr lang="en-US" sz="1800" dirty="0"/>
                        <a:t>95</a:t>
                      </a:r>
                    </a:p>
                  </a:txBody>
                  <a:tcPr marL="68580" marR="68580" marT="34290" marB="34290"/>
                </a:tc>
                <a:tc>
                  <a:txBody>
                    <a:bodyPr/>
                    <a:lstStyle/>
                    <a:p>
                      <a:pPr algn="ctr"/>
                      <a:r>
                        <a:rPr lang="en-US" sz="1800" dirty="0"/>
                        <a:t>95</a:t>
                      </a:r>
                    </a:p>
                  </a:txBody>
                  <a:tcPr marL="68580" marR="68580" marT="34290" marB="34290"/>
                </a:tc>
                <a:extLst>
                  <a:ext uri="{0D108BD9-81ED-4DB2-BD59-A6C34878D82A}">
                    <a16:rowId xmlns:a16="http://schemas.microsoft.com/office/drawing/2014/main" val="1053865238"/>
                  </a:ext>
                </a:extLst>
              </a:tr>
              <a:tr h="342900">
                <a:tc>
                  <a:txBody>
                    <a:bodyPr/>
                    <a:lstStyle/>
                    <a:p>
                      <a:pPr algn="ctr"/>
                      <a:r>
                        <a:rPr lang="en-US" sz="1800" dirty="0"/>
                        <a:t>2024</a:t>
                      </a:r>
                    </a:p>
                  </a:txBody>
                  <a:tcPr marL="68580" marR="68580" marT="34290" marB="34290"/>
                </a:tc>
                <a:tc>
                  <a:txBody>
                    <a:bodyPr/>
                    <a:lstStyle/>
                    <a:p>
                      <a:pPr algn="ctr"/>
                      <a:r>
                        <a:rPr lang="en-US" sz="1800" dirty="0"/>
                        <a:t>1995</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190</a:t>
                      </a:r>
                    </a:p>
                  </a:txBody>
                  <a:tcPr marL="68580" marR="68580" marT="34290" marB="34290"/>
                </a:tc>
                <a:extLst>
                  <a:ext uri="{0D108BD9-81ED-4DB2-BD59-A6C34878D82A}">
                    <a16:rowId xmlns:a16="http://schemas.microsoft.com/office/drawing/2014/main" val="2269759311"/>
                  </a:ext>
                </a:extLst>
              </a:tr>
              <a:tr h="342900">
                <a:tc>
                  <a:txBody>
                    <a:bodyPr/>
                    <a:lstStyle/>
                    <a:p>
                      <a:pPr algn="ctr"/>
                      <a:r>
                        <a:rPr lang="en-US" sz="1800" dirty="0"/>
                        <a:t>2025</a:t>
                      </a:r>
                    </a:p>
                  </a:txBody>
                  <a:tcPr marL="68580" marR="68580" marT="34290" marB="34290"/>
                </a:tc>
                <a:tc>
                  <a:txBody>
                    <a:bodyPr/>
                    <a:lstStyle/>
                    <a:p>
                      <a:pPr algn="ctr"/>
                      <a:r>
                        <a:rPr lang="en-US" sz="1800" dirty="0"/>
                        <a:t>1995</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285</a:t>
                      </a:r>
                    </a:p>
                  </a:txBody>
                  <a:tcPr marL="68580" marR="68580" marT="34290" marB="34290"/>
                </a:tc>
                <a:extLst>
                  <a:ext uri="{0D108BD9-81ED-4DB2-BD59-A6C34878D82A}">
                    <a16:rowId xmlns:a16="http://schemas.microsoft.com/office/drawing/2014/main" val="706437360"/>
                  </a:ext>
                </a:extLst>
              </a:tr>
              <a:tr h="342900">
                <a:tc>
                  <a:txBody>
                    <a:bodyPr/>
                    <a:lstStyle/>
                    <a:p>
                      <a:pPr algn="ctr"/>
                      <a:r>
                        <a:rPr lang="en-US" sz="1800" dirty="0"/>
                        <a:t>2026</a:t>
                      </a:r>
                    </a:p>
                  </a:txBody>
                  <a:tcPr marL="68580" marR="68580" marT="34290" marB="34290"/>
                </a:tc>
                <a:tc>
                  <a:txBody>
                    <a:bodyPr/>
                    <a:lstStyle/>
                    <a:p>
                      <a:pPr algn="ctr"/>
                      <a:r>
                        <a:rPr lang="en-US" sz="1800" dirty="0"/>
                        <a:t>1995</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370</a:t>
                      </a:r>
                    </a:p>
                  </a:txBody>
                  <a:tcPr marL="68580" marR="68580" marT="34290" marB="34290"/>
                </a:tc>
                <a:extLst>
                  <a:ext uri="{0D108BD9-81ED-4DB2-BD59-A6C34878D82A}">
                    <a16:rowId xmlns:a16="http://schemas.microsoft.com/office/drawing/2014/main" val="3542462198"/>
                  </a:ext>
                </a:extLst>
              </a:tr>
              <a:tr h="342900">
                <a:tc>
                  <a:txBody>
                    <a:bodyPr/>
                    <a:lstStyle/>
                    <a:p>
                      <a:pPr algn="ctr"/>
                      <a:r>
                        <a:rPr lang="en-US" sz="1800" dirty="0"/>
                        <a:t>2027</a:t>
                      </a:r>
                    </a:p>
                  </a:txBody>
                  <a:tcPr marL="68580" marR="68580" marT="34290" marB="34290"/>
                </a:tc>
                <a:tc>
                  <a:txBody>
                    <a:bodyPr/>
                    <a:lstStyle/>
                    <a:p>
                      <a:pPr algn="ctr"/>
                      <a:r>
                        <a:rPr lang="en-US" sz="1800" dirty="0"/>
                        <a:t>1995</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465</a:t>
                      </a:r>
                    </a:p>
                  </a:txBody>
                  <a:tcPr marL="68580" marR="68580" marT="34290" marB="34290"/>
                </a:tc>
                <a:extLst>
                  <a:ext uri="{0D108BD9-81ED-4DB2-BD59-A6C34878D82A}">
                    <a16:rowId xmlns:a16="http://schemas.microsoft.com/office/drawing/2014/main" val="3232821502"/>
                  </a:ext>
                </a:extLst>
              </a:tr>
            </a:tbl>
          </a:graphicData>
        </a:graphic>
      </p:graphicFrame>
    </p:spTree>
    <p:extLst>
      <p:ext uri="{BB962C8B-B14F-4D97-AF65-F5344CB8AC3E}">
        <p14:creationId xmlns:p14="http://schemas.microsoft.com/office/powerpoint/2010/main" val="205277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2a) MU $500 MM for faculty over 10 </a:t>
            </a:r>
            <a:r>
              <a:rPr lang="en-US" dirty="0" err="1">
                <a:solidFill>
                  <a:srgbClr val="00B050"/>
                </a:solidFill>
                <a:latin typeface="Orgon Slab Medium" panose="02000603000000020004" pitchFamily="50" charset="0"/>
              </a:rPr>
              <a:t>yrs</a:t>
            </a:r>
            <a:endParaRPr lang="en-US" dirty="0">
              <a:solidFill>
                <a:srgbClr val="00B050"/>
              </a:solidFill>
              <a:latin typeface="Orgon Slab Medium" panose="02000603000000020004" pitchFamily="50" charset="0"/>
            </a:endParaRPr>
          </a:p>
        </p:txBody>
      </p:sp>
      <p:graphicFrame>
        <p:nvGraphicFramePr>
          <p:cNvPr id="4" name="Table 4">
            <a:extLst>
              <a:ext uri="{FF2B5EF4-FFF2-40B4-BE49-F238E27FC236}">
                <a16:creationId xmlns:a16="http://schemas.microsoft.com/office/drawing/2014/main" id="{1B1C7EBA-916E-45A9-9B26-24E18F492B3A}"/>
              </a:ext>
            </a:extLst>
          </p:cNvPr>
          <p:cNvGraphicFramePr>
            <a:graphicFrameLocks noGrp="1"/>
          </p:cNvGraphicFramePr>
          <p:nvPr>
            <p:ph idx="1"/>
          </p:nvPr>
        </p:nvGraphicFramePr>
        <p:xfrm>
          <a:off x="628650" y="1854178"/>
          <a:ext cx="7886700" cy="4114800"/>
        </p:xfrm>
        <a:graphic>
          <a:graphicData uri="http://schemas.openxmlformats.org/drawingml/2006/table">
            <a:tbl>
              <a:tblPr firstRow="1" bandRow="1">
                <a:tableStyleId>{F5AB1C69-6EDB-4FF4-983F-18BD219EF322}</a:tableStyleId>
              </a:tblPr>
              <a:tblGrid>
                <a:gridCol w="1577340">
                  <a:extLst>
                    <a:ext uri="{9D8B030D-6E8A-4147-A177-3AD203B41FA5}">
                      <a16:colId xmlns:a16="http://schemas.microsoft.com/office/drawing/2014/main" val="3282636561"/>
                    </a:ext>
                  </a:extLst>
                </a:gridCol>
                <a:gridCol w="1577340">
                  <a:extLst>
                    <a:ext uri="{9D8B030D-6E8A-4147-A177-3AD203B41FA5}">
                      <a16:colId xmlns:a16="http://schemas.microsoft.com/office/drawing/2014/main" val="590823381"/>
                    </a:ext>
                  </a:extLst>
                </a:gridCol>
                <a:gridCol w="1577340">
                  <a:extLst>
                    <a:ext uri="{9D8B030D-6E8A-4147-A177-3AD203B41FA5}">
                      <a16:colId xmlns:a16="http://schemas.microsoft.com/office/drawing/2014/main" val="197925117"/>
                    </a:ext>
                  </a:extLst>
                </a:gridCol>
                <a:gridCol w="1577340">
                  <a:extLst>
                    <a:ext uri="{9D8B030D-6E8A-4147-A177-3AD203B41FA5}">
                      <a16:colId xmlns:a16="http://schemas.microsoft.com/office/drawing/2014/main" val="2137960843"/>
                    </a:ext>
                  </a:extLst>
                </a:gridCol>
                <a:gridCol w="1577340">
                  <a:extLst>
                    <a:ext uri="{9D8B030D-6E8A-4147-A177-3AD203B41FA5}">
                      <a16:colId xmlns:a16="http://schemas.microsoft.com/office/drawing/2014/main" val="3253216444"/>
                    </a:ext>
                  </a:extLst>
                </a:gridCol>
              </a:tblGrid>
              <a:tr h="342900">
                <a:tc>
                  <a:txBody>
                    <a:bodyPr/>
                    <a:lstStyle/>
                    <a:p>
                      <a:pPr algn="ctr"/>
                      <a:r>
                        <a:rPr lang="en-US" sz="1800" dirty="0"/>
                        <a:t>Fiscal Year</a:t>
                      </a:r>
                    </a:p>
                  </a:txBody>
                  <a:tcPr marL="68580" marR="68580" marT="34290" marB="34290"/>
                </a:tc>
                <a:tc>
                  <a:txBody>
                    <a:bodyPr/>
                    <a:lstStyle/>
                    <a:p>
                      <a:pPr algn="ctr"/>
                      <a:r>
                        <a:rPr lang="en-US" sz="1800" dirty="0"/>
                        <a:t>Faculty Staff $</a:t>
                      </a:r>
                    </a:p>
                  </a:txBody>
                  <a:tcPr marL="68580" marR="68580" marT="34290" marB="34290"/>
                </a:tc>
                <a:tc>
                  <a:txBody>
                    <a:bodyPr/>
                    <a:lstStyle/>
                    <a:p>
                      <a:pPr algn="ctr"/>
                      <a:r>
                        <a:rPr lang="en-US" sz="1800" dirty="0"/>
                        <a:t>Increase %</a:t>
                      </a:r>
                    </a:p>
                  </a:txBody>
                  <a:tcPr marL="68580" marR="68580" marT="34290" marB="34290"/>
                </a:tc>
                <a:tc>
                  <a:txBody>
                    <a:bodyPr/>
                    <a:lstStyle/>
                    <a:p>
                      <a:pPr algn="ctr"/>
                      <a:r>
                        <a:rPr lang="en-US" sz="1800" dirty="0"/>
                        <a:t>Increase $</a:t>
                      </a:r>
                    </a:p>
                  </a:txBody>
                  <a:tcPr marL="68580" marR="68580" marT="34290" marB="34290"/>
                </a:tc>
                <a:tc>
                  <a:txBody>
                    <a:bodyPr/>
                    <a:lstStyle/>
                    <a:p>
                      <a:pPr algn="ctr"/>
                      <a:r>
                        <a:rPr lang="en-US" sz="1800" dirty="0"/>
                        <a:t>Cumulative</a:t>
                      </a:r>
                    </a:p>
                  </a:txBody>
                  <a:tcPr marL="68580" marR="68580" marT="34290" marB="34290"/>
                </a:tc>
                <a:extLst>
                  <a:ext uri="{0D108BD9-81ED-4DB2-BD59-A6C34878D82A}">
                    <a16:rowId xmlns:a16="http://schemas.microsoft.com/office/drawing/2014/main" val="3887720607"/>
                  </a:ext>
                </a:extLst>
              </a:tr>
              <a:tr h="342900">
                <a:tc>
                  <a:txBody>
                    <a:bodyPr/>
                    <a:lstStyle/>
                    <a:p>
                      <a:pPr algn="ctr"/>
                      <a:r>
                        <a:rPr lang="en-US" sz="1800" dirty="0"/>
                        <a:t>2022 (now)</a:t>
                      </a:r>
                    </a:p>
                  </a:txBody>
                  <a:tcPr marL="68580" marR="68580" marT="34290" marB="34290"/>
                </a:tc>
                <a:tc>
                  <a:txBody>
                    <a:bodyPr/>
                    <a:lstStyle/>
                    <a:p>
                      <a:pPr algn="ctr"/>
                      <a:r>
                        <a:rPr lang="en-US" sz="1800" dirty="0"/>
                        <a:t>424</a:t>
                      </a:r>
                    </a:p>
                  </a:txBody>
                  <a:tcPr marL="68580" marR="68580" marT="34290" marB="34290"/>
                </a:tc>
                <a:tc>
                  <a:txBody>
                    <a:bodyPr/>
                    <a:lstStyle/>
                    <a:p>
                      <a:pPr algn="ctr"/>
                      <a:r>
                        <a:rPr lang="en-US" sz="1800" dirty="0"/>
                        <a:t>n/a</a:t>
                      </a:r>
                    </a:p>
                  </a:txBody>
                  <a:tcPr marL="68580" marR="68580" marT="34290" marB="34290"/>
                </a:tc>
                <a:tc>
                  <a:txBody>
                    <a:bodyPr/>
                    <a:lstStyle/>
                    <a:p>
                      <a:pPr algn="ctr"/>
                      <a:r>
                        <a:rPr lang="en-US" sz="1800" dirty="0"/>
                        <a:t>-</a:t>
                      </a:r>
                    </a:p>
                  </a:txBody>
                  <a:tcPr marL="68580" marR="68580" marT="34290" marB="34290"/>
                </a:tc>
                <a:tc>
                  <a:txBody>
                    <a:bodyPr/>
                    <a:lstStyle/>
                    <a:p>
                      <a:pPr algn="ctr"/>
                      <a:r>
                        <a:rPr lang="en-US" sz="1800" dirty="0"/>
                        <a:t>-</a:t>
                      </a:r>
                    </a:p>
                  </a:txBody>
                  <a:tcPr marL="68580" marR="68580" marT="34290" marB="34290"/>
                </a:tc>
                <a:extLst>
                  <a:ext uri="{0D108BD9-81ED-4DB2-BD59-A6C34878D82A}">
                    <a16:rowId xmlns:a16="http://schemas.microsoft.com/office/drawing/2014/main" val="582057292"/>
                  </a:ext>
                </a:extLst>
              </a:tr>
              <a:tr h="342900">
                <a:tc>
                  <a:txBody>
                    <a:bodyPr/>
                    <a:lstStyle/>
                    <a:p>
                      <a:pPr algn="ctr"/>
                      <a:r>
                        <a:rPr lang="en-US" sz="1800" dirty="0"/>
                        <a:t>2023</a:t>
                      </a:r>
                    </a:p>
                  </a:txBody>
                  <a:tcPr marL="68580" marR="68580" marT="34290" marB="34290"/>
                </a:tc>
                <a:tc>
                  <a:txBody>
                    <a:bodyPr/>
                    <a:lstStyle/>
                    <a:p>
                      <a:pPr algn="ctr"/>
                      <a:r>
                        <a:rPr lang="en-US" sz="1800" dirty="0"/>
                        <a:t>445</a:t>
                      </a:r>
                    </a:p>
                  </a:txBody>
                  <a:tcPr marL="68580" marR="68580" marT="34290" marB="34290"/>
                </a:tc>
                <a:tc>
                  <a:txBody>
                    <a:bodyPr/>
                    <a:lstStyle/>
                    <a:p>
                      <a:pPr algn="ctr"/>
                      <a:r>
                        <a:rPr lang="en-US" sz="1800" dirty="0"/>
                        <a:t>5%</a:t>
                      </a:r>
                    </a:p>
                  </a:txBody>
                  <a:tcPr marL="68580" marR="68580" marT="34290" marB="34290"/>
                </a:tc>
                <a:tc>
                  <a:txBody>
                    <a:bodyPr/>
                    <a:lstStyle/>
                    <a:p>
                      <a:pPr algn="ctr"/>
                      <a:r>
                        <a:rPr lang="en-US" sz="1800" dirty="0"/>
                        <a:t>21.2</a:t>
                      </a:r>
                    </a:p>
                  </a:txBody>
                  <a:tcPr marL="68580" marR="68580" marT="34290" marB="34290"/>
                </a:tc>
                <a:tc>
                  <a:txBody>
                    <a:bodyPr/>
                    <a:lstStyle/>
                    <a:p>
                      <a:pPr algn="ctr"/>
                      <a:r>
                        <a:rPr lang="en-US" sz="1800" dirty="0"/>
                        <a:t>21.2</a:t>
                      </a:r>
                    </a:p>
                  </a:txBody>
                  <a:tcPr marL="68580" marR="68580" marT="34290" marB="34290"/>
                </a:tc>
                <a:extLst>
                  <a:ext uri="{0D108BD9-81ED-4DB2-BD59-A6C34878D82A}">
                    <a16:rowId xmlns:a16="http://schemas.microsoft.com/office/drawing/2014/main" val="1053865238"/>
                  </a:ext>
                </a:extLst>
              </a:tr>
              <a:tr h="342900">
                <a:tc>
                  <a:txBody>
                    <a:bodyPr/>
                    <a:lstStyle/>
                    <a:p>
                      <a:pPr algn="ctr"/>
                      <a:r>
                        <a:rPr lang="en-US" sz="1800" dirty="0"/>
                        <a:t>2024</a:t>
                      </a:r>
                    </a:p>
                  </a:txBody>
                  <a:tcPr marL="68580" marR="68580" marT="34290" marB="34290"/>
                </a:tc>
                <a:tc>
                  <a:txBody>
                    <a:bodyPr/>
                    <a:lstStyle/>
                    <a:p>
                      <a:pPr algn="ctr"/>
                      <a:r>
                        <a:rPr lang="en-US" sz="1800" dirty="0"/>
                        <a:t>452</a:t>
                      </a:r>
                    </a:p>
                  </a:txBody>
                  <a:tcPr marL="68580" marR="68580" marT="34290" marB="34290"/>
                </a:tc>
                <a:tc>
                  <a:txBody>
                    <a:bodyPr/>
                    <a:lstStyle/>
                    <a:p>
                      <a:pPr algn="ctr"/>
                      <a:r>
                        <a:rPr lang="en-US" sz="1800" dirty="0"/>
                        <a:t>1.5%</a:t>
                      </a:r>
                    </a:p>
                  </a:txBody>
                  <a:tcPr marL="68580" marR="68580" marT="34290" marB="34290"/>
                </a:tc>
                <a:tc>
                  <a:txBody>
                    <a:bodyPr/>
                    <a:lstStyle/>
                    <a:p>
                      <a:pPr algn="ctr"/>
                      <a:r>
                        <a:rPr lang="en-US" sz="1800" dirty="0"/>
                        <a:t>6.7</a:t>
                      </a:r>
                    </a:p>
                  </a:txBody>
                  <a:tcPr marL="68580" marR="68580" marT="34290" marB="34290"/>
                </a:tc>
                <a:tc>
                  <a:txBody>
                    <a:bodyPr/>
                    <a:lstStyle/>
                    <a:p>
                      <a:pPr algn="ctr"/>
                      <a:r>
                        <a:rPr lang="en-US" sz="1800" dirty="0"/>
                        <a:t>49.1</a:t>
                      </a:r>
                    </a:p>
                  </a:txBody>
                  <a:tcPr marL="68580" marR="68580" marT="34290" marB="34290"/>
                </a:tc>
                <a:extLst>
                  <a:ext uri="{0D108BD9-81ED-4DB2-BD59-A6C34878D82A}">
                    <a16:rowId xmlns:a16="http://schemas.microsoft.com/office/drawing/2014/main" val="2269759311"/>
                  </a:ext>
                </a:extLst>
              </a:tr>
              <a:tr h="342900">
                <a:tc>
                  <a:txBody>
                    <a:bodyPr/>
                    <a:lstStyle/>
                    <a:p>
                      <a:pPr algn="ctr"/>
                      <a:r>
                        <a:rPr lang="en-US" sz="1800" dirty="0"/>
                        <a:t>2025</a:t>
                      </a:r>
                    </a:p>
                  </a:txBody>
                  <a:tcPr marL="68580" marR="68580" marT="34290" marB="34290"/>
                </a:tc>
                <a:tc>
                  <a:txBody>
                    <a:bodyPr/>
                    <a:lstStyle/>
                    <a:p>
                      <a:pPr algn="ctr"/>
                      <a:r>
                        <a:rPr lang="en-US" sz="1800" dirty="0"/>
                        <a:t>459</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1.5%</a:t>
                      </a:r>
                    </a:p>
                  </a:txBody>
                  <a:tcPr marL="68580" marR="68580" marT="34290" marB="34290"/>
                </a:tc>
                <a:tc>
                  <a:txBody>
                    <a:bodyPr/>
                    <a:lstStyle/>
                    <a:p>
                      <a:pPr algn="ctr"/>
                      <a:r>
                        <a:rPr lang="en-US" sz="1800" dirty="0"/>
                        <a:t>6.8</a:t>
                      </a:r>
                    </a:p>
                  </a:txBody>
                  <a:tcPr marL="68580" marR="68580" marT="34290" marB="34290"/>
                </a:tc>
                <a:tc>
                  <a:txBody>
                    <a:bodyPr/>
                    <a:lstStyle/>
                    <a:p>
                      <a:pPr algn="ctr"/>
                      <a:r>
                        <a:rPr lang="en-US" sz="1800" dirty="0"/>
                        <a:t>83.7</a:t>
                      </a:r>
                    </a:p>
                  </a:txBody>
                  <a:tcPr marL="68580" marR="68580" marT="34290" marB="34290"/>
                </a:tc>
                <a:extLst>
                  <a:ext uri="{0D108BD9-81ED-4DB2-BD59-A6C34878D82A}">
                    <a16:rowId xmlns:a16="http://schemas.microsoft.com/office/drawing/2014/main" val="706437360"/>
                  </a:ext>
                </a:extLst>
              </a:tr>
              <a:tr h="342900">
                <a:tc>
                  <a:txBody>
                    <a:bodyPr/>
                    <a:lstStyle/>
                    <a:p>
                      <a:pPr algn="ctr"/>
                      <a:r>
                        <a:rPr lang="en-US" sz="1800" dirty="0"/>
                        <a:t>2026</a:t>
                      </a:r>
                    </a:p>
                  </a:txBody>
                  <a:tcPr marL="68580" marR="68580" marT="34290" marB="34290"/>
                </a:tc>
                <a:tc>
                  <a:txBody>
                    <a:bodyPr/>
                    <a:lstStyle/>
                    <a:p>
                      <a:pPr algn="ctr"/>
                      <a:r>
                        <a:rPr lang="en-US" sz="1800" dirty="0"/>
                        <a:t>465</a:t>
                      </a:r>
                    </a:p>
                  </a:txBody>
                  <a:tcPr marL="68580" marR="68580" marT="34290" marB="34290"/>
                </a:tc>
                <a:tc>
                  <a:txBody>
                    <a:bodyPr/>
                    <a:lstStyle/>
                    <a:p>
                      <a:pPr algn="ctr"/>
                      <a:r>
                        <a:rPr lang="en-US" sz="1800" dirty="0"/>
                        <a:t>1.5%</a:t>
                      </a:r>
                    </a:p>
                  </a:txBody>
                  <a:tcPr marL="68580" marR="68580" marT="34290" marB="34290"/>
                </a:tc>
                <a:tc>
                  <a:txBody>
                    <a:bodyPr/>
                    <a:lstStyle/>
                    <a:p>
                      <a:pPr algn="ctr"/>
                      <a:r>
                        <a:rPr lang="en-US" sz="1800" dirty="0"/>
                        <a:t>6.9</a:t>
                      </a:r>
                    </a:p>
                  </a:txBody>
                  <a:tcPr marL="68580" marR="68580" marT="34290" marB="34290"/>
                </a:tc>
                <a:tc>
                  <a:txBody>
                    <a:bodyPr/>
                    <a:lstStyle/>
                    <a:p>
                      <a:pPr algn="ctr"/>
                      <a:r>
                        <a:rPr lang="en-US" sz="1800" dirty="0"/>
                        <a:t>125.3</a:t>
                      </a:r>
                    </a:p>
                  </a:txBody>
                  <a:tcPr marL="68580" marR="68580" marT="34290" marB="34290"/>
                </a:tc>
                <a:extLst>
                  <a:ext uri="{0D108BD9-81ED-4DB2-BD59-A6C34878D82A}">
                    <a16:rowId xmlns:a16="http://schemas.microsoft.com/office/drawing/2014/main" val="3542462198"/>
                  </a:ext>
                </a:extLst>
              </a:tr>
              <a:tr h="342900">
                <a:tc>
                  <a:txBody>
                    <a:bodyPr/>
                    <a:lstStyle/>
                    <a:p>
                      <a:pPr algn="ctr"/>
                      <a:r>
                        <a:rPr lang="en-US" sz="1800" dirty="0"/>
                        <a:t>2027</a:t>
                      </a:r>
                    </a:p>
                  </a:txBody>
                  <a:tcPr marL="68580" marR="68580" marT="34290" marB="34290"/>
                </a:tc>
                <a:tc>
                  <a:txBody>
                    <a:bodyPr/>
                    <a:lstStyle/>
                    <a:p>
                      <a:pPr algn="ctr"/>
                      <a:r>
                        <a:rPr lang="en-US" sz="1800" dirty="0"/>
                        <a:t>472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1.5%</a:t>
                      </a:r>
                    </a:p>
                  </a:txBody>
                  <a:tcPr marL="68580" marR="68580" marT="34290" marB="34290"/>
                </a:tc>
                <a:tc>
                  <a:txBody>
                    <a:bodyPr/>
                    <a:lstStyle/>
                    <a:p>
                      <a:pPr algn="ctr"/>
                      <a:r>
                        <a:rPr lang="en-US" sz="1800" dirty="0"/>
                        <a:t>7.0</a:t>
                      </a:r>
                    </a:p>
                  </a:txBody>
                  <a:tcPr marL="68580" marR="68580" marT="34290" marB="34290"/>
                </a:tc>
                <a:tc>
                  <a:txBody>
                    <a:bodyPr/>
                    <a:lstStyle/>
                    <a:p>
                      <a:pPr algn="ctr"/>
                      <a:r>
                        <a:rPr lang="en-US" sz="1800" dirty="0"/>
                        <a:t>173.8</a:t>
                      </a:r>
                    </a:p>
                  </a:txBody>
                  <a:tcPr marL="68580" marR="68580" marT="34290" marB="34290"/>
                </a:tc>
                <a:extLst>
                  <a:ext uri="{0D108BD9-81ED-4DB2-BD59-A6C34878D82A}">
                    <a16:rowId xmlns:a16="http://schemas.microsoft.com/office/drawing/2014/main" val="3232821502"/>
                  </a:ext>
                </a:extLst>
              </a:tr>
              <a:tr h="342900">
                <a:tc>
                  <a:txBody>
                    <a:bodyPr/>
                    <a:lstStyle/>
                    <a:p>
                      <a:pPr algn="ctr"/>
                      <a:r>
                        <a:rPr lang="en-US" sz="1800" dirty="0"/>
                        <a:t>2028</a:t>
                      </a:r>
                    </a:p>
                  </a:txBody>
                  <a:tcPr marL="68580" marR="68580" marT="34290" marB="34290"/>
                </a:tc>
                <a:tc>
                  <a:txBody>
                    <a:bodyPr/>
                    <a:lstStyle/>
                    <a:p>
                      <a:pPr algn="ctr"/>
                      <a:r>
                        <a:rPr lang="en-US" sz="1800" dirty="0"/>
                        <a:t>479</a:t>
                      </a:r>
                    </a:p>
                  </a:txBody>
                  <a:tcPr marL="68580" marR="68580" marT="34290" marB="34290"/>
                </a:tc>
                <a:tc>
                  <a:txBody>
                    <a:bodyPr/>
                    <a:lstStyle/>
                    <a:p>
                      <a:pPr algn="ctr"/>
                      <a:r>
                        <a:rPr lang="en-US" sz="1800" dirty="0"/>
                        <a:t>1.5%</a:t>
                      </a:r>
                    </a:p>
                  </a:txBody>
                  <a:tcPr marL="68580" marR="68580" marT="34290" marB="34290"/>
                </a:tc>
                <a:tc>
                  <a:txBody>
                    <a:bodyPr/>
                    <a:lstStyle/>
                    <a:p>
                      <a:pPr algn="ctr"/>
                      <a:r>
                        <a:rPr lang="en-US" sz="1800" dirty="0"/>
                        <a:t>7.1</a:t>
                      </a:r>
                    </a:p>
                  </a:txBody>
                  <a:tcPr marL="68580" marR="68580" marT="34290" marB="34290"/>
                </a:tc>
                <a:tc>
                  <a:txBody>
                    <a:bodyPr/>
                    <a:lstStyle/>
                    <a:p>
                      <a:pPr algn="ctr"/>
                      <a:r>
                        <a:rPr lang="en-US" sz="1800" dirty="0"/>
                        <a:t>229.4</a:t>
                      </a:r>
                    </a:p>
                  </a:txBody>
                  <a:tcPr marL="68580" marR="68580" marT="34290" marB="34290"/>
                </a:tc>
                <a:extLst>
                  <a:ext uri="{0D108BD9-81ED-4DB2-BD59-A6C34878D82A}">
                    <a16:rowId xmlns:a16="http://schemas.microsoft.com/office/drawing/2014/main" val="2740765436"/>
                  </a:ext>
                </a:extLst>
              </a:tr>
              <a:tr h="342900">
                <a:tc>
                  <a:txBody>
                    <a:bodyPr/>
                    <a:lstStyle/>
                    <a:p>
                      <a:pPr algn="ctr"/>
                      <a:r>
                        <a:rPr lang="en-US" sz="1800" dirty="0"/>
                        <a:t>2029</a:t>
                      </a:r>
                    </a:p>
                  </a:txBody>
                  <a:tcPr marL="68580" marR="68580" marT="34290" marB="34290"/>
                </a:tc>
                <a:tc>
                  <a:txBody>
                    <a:bodyPr/>
                    <a:lstStyle/>
                    <a:p>
                      <a:pPr algn="ctr"/>
                      <a:r>
                        <a:rPr lang="en-US" sz="1800" dirty="0"/>
                        <a:t>487</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1.5%</a:t>
                      </a:r>
                    </a:p>
                  </a:txBody>
                  <a:tcPr marL="68580" marR="68580" marT="34290" marB="34290"/>
                </a:tc>
                <a:tc>
                  <a:txBody>
                    <a:bodyPr/>
                    <a:lstStyle/>
                    <a:p>
                      <a:pPr algn="ctr"/>
                      <a:r>
                        <a:rPr lang="en-US" sz="1800" dirty="0"/>
                        <a:t>7.2</a:t>
                      </a:r>
                    </a:p>
                  </a:txBody>
                  <a:tcPr marL="68580" marR="68580" marT="34290" marB="34290"/>
                </a:tc>
                <a:tc>
                  <a:txBody>
                    <a:bodyPr/>
                    <a:lstStyle/>
                    <a:p>
                      <a:pPr algn="ctr"/>
                      <a:r>
                        <a:rPr lang="en-US" sz="1800" dirty="0"/>
                        <a:t>362.3</a:t>
                      </a:r>
                    </a:p>
                  </a:txBody>
                  <a:tcPr marL="68580" marR="68580" marT="34290" marB="34290"/>
                </a:tc>
                <a:extLst>
                  <a:ext uri="{0D108BD9-81ED-4DB2-BD59-A6C34878D82A}">
                    <a16:rowId xmlns:a16="http://schemas.microsoft.com/office/drawing/2014/main" val="2092186343"/>
                  </a:ext>
                </a:extLst>
              </a:tr>
              <a:tr h="342900">
                <a:tc>
                  <a:txBody>
                    <a:bodyPr/>
                    <a:lstStyle/>
                    <a:p>
                      <a:pPr algn="ctr"/>
                      <a:r>
                        <a:rPr lang="en-US" sz="1800" dirty="0"/>
                        <a:t>2030</a:t>
                      </a:r>
                    </a:p>
                  </a:txBody>
                  <a:tcPr marL="68580" marR="68580" marT="34290" marB="34290"/>
                </a:tc>
                <a:tc>
                  <a:txBody>
                    <a:bodyPr/>
                    <a:lstStyle/>
                    <a:p>
                      <a:pPr algn="ctr"/>
                      <a:r>
                        <a:rPr lang="en-US" sz="1800" dirty="0"/>
                        <a:t>494</a:t>
                      </a:r>
                    </a:p>
                  </a:txBody>
                  <a:tcPr marL="68580" marR="68580" marT="34290" marB="34290"/>
                </a:tc>
                <a:tc>
                  <a:txBody>
                    <a:bodyPr/>
                    <a:lstStyle/>
                    <a:p>
                      <a:pPr algn="ctr"/>
                      <a:r>
                        <a:rPr lang="en-US" sz="1800" dirty="0"/>
                        <a:t>1.5%</a:t>
                      </a:r>
                    </a:p>
                  </a:txBody>
                  <a:tcPr marL="68580" marR="68580" marT="34290" marB="34290"/>
                </a:tc>
                <a:tc>
                  <a:txBody>
                    <a:bodyPr/>
                    <a:lstStyle/>
                    <a:p>
                      <a:pPr algn="ctr"/>
                      <a:r>
                        <a:rPr lang="en-US" sz="1800" dirty="0"/>
                        <a:t>7.3</a:t>
                      </a:r>
                    </a:p>
                  </a:txBody>
                  <a:tcPr marL="68580" marR="68580" marT="34290" marB="34290"/>
                </a:tc>
                <a:tc>
                  <a:txBody>
                    <a:bodyPr/>
                    <a:lstStyle/>
                    <a:p>
                      <a:pPr algn="ctr"/>
                      <a:r>
                        <a:rPr lang="en-US" sz="1800" dirty="0"/>
                        <a:t>439.8</a:t>
                      </a:r>
                    </a:p>
                  </a:txBody>
                  <a:tcPr marL="68580" marR="68580" marT="34290" marB="34290"/>
                </a:tc>
                <a:extLst>
                  <a:ext uri="{0D108BD9-81ED-4DB2-BD59-A6C34878D82A}">
                    <a16:rowId xmlns:a16="http://schemas.microsoft.com/office/drawing/2014/main" val="4205251928"/>
                  </a:ext>
                </a:extLst>
              </a:tr>
              <a:tr h="342900">
                <a:tc>
                  <a:txBody>
                    <a:bodyPr/>
                    <a:lstStyle/>
                    <a:p>
                      <a:pPr algn="ctr"/>
                      <a:r>
                        <a:rPr lang="en-US" sz="1800" dirty="0"/>
                        <a:t>2031</a:t>
                      </a:r>
                    </a:p>
                  </a:txBody>
                  <a:tcPr marL="68580" marR="68580" marT="34290" marB="34290"/>
                </a:tc>
                <a:tc>
                  <a:txBody>
                    <a:bodyPr/>
                    <a:lstStyle/>
                    <a:p>
                      <a:pPr algn="ctr"/>
                      <a:r>
                        <a:rPr lang="en-US" sz="1800" dirty="0"/>
                        <a:t>501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1.5%</a:t>
                      </a:r>
                    </a:p>
                  </a:txBody>
                  <a:tcPr marL="68580" marR="68580" marT="34290" marB="34290"/>
                </a:tc>
                <a:tc>
                  <a:txBody>
                    <a:bodyPr/>
                    <a:lstStyle/>
                    <a:p>
                      <a:pPr algn="ctr"/>
                      <a:r>
                        <a:rPr lang="en-US" sz="1800" dirty="0"/>
                        <a:t>7.4</a:t>
                      </a:r>
                    </a:p>
                  </a:txBody>
                  <a:tcPr marL="68580" marR="68580" marT="34290" marB="34290"/>
                </a:tc>
                <a:tc>
                  <a:txBody>
                    <a:bodyPr/>
                    <a:lstStyle/>
                    <a:p>
                      <a:pPr algn="ctr"/>
                      <a:r>
                        <a:rPr lang="en-US" sz="1800" dirty="0"/>
                        <a:t>524.9</a:t>
                      </a:r>
                    </a:p>
                  </a:txBody>
                  <a:tcPr marL="68580" marR="68580" marT="34290" marB="34290"/>
                </a:tc>
                <a:extLst>
                  <a:ext uri="{0D108BD9-81ED-4DB2-BD59-A6C34878D82A}">
                    <a16:rowId xmlns:a16="http://schemas.microsoft.com/office/drawing/2014/main" val="2021876649"/>
                  </a:ext>
                </a:extLst>
              </a:tr>
              <a:tr h="342900">
                <a:tc>
                  <a:txBody>
                    <a:bodyPr/>
                    <a:lstStyle/>
                    <a:p>
                      <a:pPr algn="ctr"/>
                      <a:r>
                        <a:rPr lang="en-US" sz="1800" dirty="0"/>
                        <a:t>2032</a:t>
                      </a:r>
                    </a:p>
                  </a:txBody>
                  <a:tcPr marL="68580" marR="68580" marT="34290" marB="34290"/>
                </a:tc>
                <a:tc>
                  <a:txBody>
                    <a:bodyPr/>
                    <a:lstStyle/>
                    <a:p>
                      <a:pPr algn="ctr"/>
                      <a:r>
                        <a:rPr lang="en-US" sz="1800" dirty="0"/>
                        <a:t>509</a:t>
                      </a:r>
                    </a:p>
                  </a:txBody>
                  <a:tcPr marL="68580" marR="68580" marT="34290" marB="34290"/>
                </a:tc>
                <a:tc>
                  <a:txBody>
                    <a:bodyPr/>
                    <a:lstStyle/>
                    <a:p>
                      <a:pPr algn="ctr"/>
                      <a:r>
                        <a:rPr lang="en-US" sz="1800" dirty="0"/>
                        <a:t>1.5%</a:t>
                      </a:r>
                    </a:p>
                  </a:txBody>
                  <a:tcPr marL="68580" marR="68580" marT="34290" marB="34290"/>
                </a:tc>
                <a:tc>
                  <a:txBody>
                    <a:bodyPr/>
                    <a:lstStyle/>
                    <a:p>
                      <a:pPr algn="ctr"/>
                      <a:r>
                        <a:rPr lang="en-US" sz="1800" dirty="0"/>
                        <a:t>7.5</a:t>
                      </a:r>
                    </a:p>
                  </a:txBody>
                  <a:tcPr marL="68580" marR="68580" marT="34290" marB="34290"/>
                </a:tc>
                <a:tc>
                  <a:txBody>
                    <a:bodyPr/>
                    <a:lstStyle/>
                    <a:p>
                      <a:pPr algn="ctr"/>
                      <a:r>
                        <a:rPr lang="en-US" sz="1800" dirty="0"/>
                        <a:t>617.5</a:t>
                      </a:r>
                    </a:p>
                  </a:txBody>
                  <a:tcPr marL="68580" marR="68580" marT="34290" marB="34290"/>
                </a:tc>
                <a:extLst>
                  <a:ext uri="{0D108BD9-81ED-4DB2-BD59-A6C34878D82A}">
                    <a16:rowId xmlns:a16="http://schemas.microsoft.com/office/drawing/2014/main" val="2377019304"/>
                  </a:ext>
                </a:extLst>
              </a:tr>
            </a:tbl>
          </a:graphicData>
        </a:graphic>
      </p:graphicFrame>
    </p:spTree>
    <p:extLst>
      <p:ext uri="{BB962C8B-B14F-4D97-AF65-F5344CB8AC3E}">
        <p14:creationId xmlns:p14="http://schemas.microsoft.com/office/powerpoint/2010/main" val="3109403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2b) MU $550 MM new faculty 10 </a:t>
            </a:r>
            <a:r>
              <a:rPr lang="en-US" dirty="0" err="1">
                <a:solidFill>
                  <a:srgbClr val="00B050"/>
                </a:solidFill>
                <a:latin typeface="Orgon Slab Medium" panose="02000603000000020004" pitchFamily="50" charset="0"/>
              </a:rPr>
              <a:t>yrs</a:t>
            </a:r>
            <a:endParaRPr lang="en-US" dirty="0">
              <a:solidFill>
                <a:srgbClr val="00B050"/>
              </a:solidFill>
              <a:latin typeface="Orgon Slab Medium" panose="02000603000000020004" pitchFamily="50" charset="0"/>
            </a:endParaRPr>
          </a:p>
        </p:txBody>
      </p:sp>
      <p:graphicFrame>
        <p:nvGraphicFramePr>
          <p:cNvPr id="4" name="Table 4">
            <a:extLst>
              <a:ext uri="{FF2B5EF4-FFF2-40B4-BE49-F238E27FC236}">
                <a16:creationId xmlns:a16="http://schemas.microsoft.com/office/drawing/2014/main" id="{1B1C7EBA-916E-45A9-9B26-24E18F492B3A}"/>
              </a:ext>
            </a:extLst>
          </p:cNvPr>
          <p:cNvGraphicFramePr>
            <a:graphicFrameLocks noGrp="1"/>
          </p:cNvGraphicFramePr>
          <p:nvPr>
            <p:ph idx="1"/>
          </p:nvPr>
        </p:nvGraphicFramePr>
        <p:xfrm>
          <a:off x="628650" y="1854178"/>
          <a:ext cx="7886700" cy="4114800"/>
        </p:xfrm>
        <a:graphic>
          <a:graphicData uri="http://schemas.openxmlformats.org/drawingml/2006/table">
            <a:tbl>
              <a:tblPr firstRow="1" bandRow="1">
                <a:tableStyleId>{F5AB1C69-6EDB-4FF4-983F-18BD219EF322}</a:tableStyleId>
              </a:tblPr>
              <a:tblGrid>
                <a:gridCol w="1577340">
                  <a:extLst>
                    <a:ext uri="{9D8B030D-6E8A-4147-A177-3AD203B41FA5}">
                      <a16:colId xmlns:a16="http://schemas.microsoft.com/office/drawing/2014/main" val="3282636561"/>
                    </a:ext>
                  </a:extLst>
                </a:gridCol>
                <a:gridCol w="1577340">
                  <a:extLst>
                    <a:ext uri="{9D8B030D-6E8A-4147-A177-3AD203B41FA5}">
                      <a16:colId xmlns:a16="http://schemas.microsoft.com/office/drawing/2014/main" val="590823381"/>
                    </a:ext>
                  </a:extLst>
                </a:gridCol>
                <a:gridCol w="1577340">
                  <a:extLst>
                    <a:ext uri="{9D8B030D-6E8A-4147-A177-3AD203B41FA5}">
                      <a16:colId xmlns:a16="http://schemas.microsoft.com/office/drawing/2014/main" val="197925117"/>
                    </a:ext>
                  </a:extLst>
                </a:gridCol>
                <a:gridCol w="1577340">
                  <a:extLst>
                    <a:ext uri="{9D8B030D-6E8A-4147-A177-3AD203B41FA5}">
                      <a16:colId xmlns:a16="http://schemas.microsoft.com/office/drawing/2014/main" val="2137960843"/>
                    </a:ext>
                  </a:extLst>
                </a:gridCol>
                <a:gridCol w="1577340">
                  <a:extLst>
                    <a:ext uri="{9D8B030D-6E8A-4147-A177-3AD203B41FA5}">
                      <a16:colId xmlns:a16="http://schemas.microsoft.com/office/drawing/2014/main" val="3253216444"/>
                    </a:ext>
                  </a:extLst>
                </a:gridCol>
              </a:tblGrid>
              <a:tr h="342900">
                <a:tc>
                  <a:txBody>
                    <a:bodyPr/>
                    <a:lstStyle/>
                    <a:p>
                      <a:pPr algn="ctr"/>
                      <a:r>
                        <a:rPr lang="en-US" sz="1800" dirty="0"/>
                        <a:t>Fiscal Year</a:t>
                      </a:r>
                    </a:p>
                  </a:txBody>
                  <a:tcPr marL="68580" marR="68580" marT="34290" marB="34290"/>
                </a:tc>
                <a:tc>
                  <a:txBody>
                    <a:bodyPr/>
                    <a:lstStyle/>
                    <a:p>
                      <a:pPr algn="ctr"/>
                      <a:r>
                        <a:rPr lang="en-US" sz="1800" dirty="0"/>
                        <a:t>Faculty Staff $</a:t>
                      </a:r>
                    </a:p>
                  </a:txBody>
                  <a:tcPr marL="68580" marR="68580" marT="34290" marB="34290"/>
                </a:tc>
                <a:tc>
                  <a:txBody>
                    <a:bodyPr/>
                    <a:lstStyle/>
                    <a:p>
                      <a:pPr algn="ctr"/>
                      <a:r>
                        <a:rPr lang="en-US" sz="1800" dirty="0"/>
                        <a:t>Turnover %</a:t>
                      </a:r>
                    </a:p>
                  </a:txBody>
                  <a:tcPr marL="68580" marR="68580" marT="34290" marB="34290"/>
                </a:tc>
                <a:tc>
                  <a:txBody>
                    <a:bodyPr/>
                    <a:lstStyle/>
                    <a:p>
                      <a:pPr algn="ctr"/>
                      <a:r>
                        <a:rPr lang="en-US" sz="1800" dirty="0"/>
                        <a:t>New $</a:t>
                      </a:r>
                    </a:p>
                  </a:txBody>
                  <a:tcPr marL="68580" marR="68580" marT="34290" marB="34290"/>
                </a:tc>
                <a:tc>
                  <a:txBody>
                    <a:bodyPr/>
                    <a:lstStyle/>
                    <a:p>
                      <a:pPr algn="ctr"/>
                      <a:r>
                        <a:rPr lang="en-US" sz="1800" dirty="0"/>
                        <a:t>Cumulative</a:t>
                      </a:r>
                    </a:p>
                  </a:txBody>
                  <a:tcPr marL="68580" marR="68580" marT="34290" marB="34290"/>
                </a:tc>
                <a:extLst>
                  <a:ext uri="{0D108BD9-81ED-4DB2-BD59-A6C34878D82A}">
                    <a16:rowId xmlns:a16="http://schemas.microsoft.com/office/drawing/2014/main" val="3887720607"/>
                  </a:ext>
                </a:extLst>
              </a:tr>
              <a:tr h="342900">
                <a:tc>
                  <a:txBody>
                    <a:bodyPr/>
                    <a:lstStyle/>
                    <a:p>
                      <a:pPr algn="ctr"/>
                      <a:r>
                        <a:rPr lang="en-US" sz="1800" dirty="0"/>
                        <a:t>2022 (now)</a:t>
                      </a:r>
                    </a:p>
                  </a:txBody>
                  <a:tcPr marL="68580" marR="68580" marT="34290" marB="34290"/>
                </a:tc>
                <a:tc>
                  <a:txBody>
                    <a:bodyPr/>
                    <a:lstStyle/>
                    <a:p>
                      <a:pPr algn="ctr"/>
                      <a:r>
                        <a:rPr lang="en-US" sz="1800" dirty="0"/>
                        <a:t>424</a:t>
                      </a:r>
                    </a:p>
                  </a:txBody>
                  <a:tcPr marL="68580" marR="68580" marT="34290" marB="34290"/>
                </a:tc>
                <a:tc>
                  <a:txBody>
                    <a:bodyPr/>
                    <a:lstStyle/>
                    <a:p>
                      <a:pPr algn="ctr"/>
                      <a:r>
                        <a:rPr lang="en-US" sz="1800" dirty="0"/>
                        <a:t>n/a</a:t>
                      </a:r>
                    </a:p>
                  </a:txBody>
                  <a:tcPr marL="68580" marR="68580" marT="34290" marB="34290"/>
                </a:tc>
                <a:tc>
                  <a:txBody>
                    <a:bodyPr/>
                    <a:lstStyle/>
                    <a:p>
                      <a:pPr algn="ctr"/>
                      <a:r>
                        <a:rPr lang="en-US" sz="1800" dirty="0"/>
                        <a:t>-</a:t>
                      </a:r>
                    </a:p>
                  </a:txBody>
                  <a:tcPr marL="68580" marR="68580" marT="34290" marB="34290"/>
                </a:tc>
                <a:tc>
                  <a:txBody>
                    <a:bodyPr/>
                    <a:lstStyle/>
                    <a:p>
                      <a:pPr algn="ctr"/>
                      <a:r>
                        <a:rPr lang="en-US" sz="1800" dirty="0"/>
                        <a:t>-</a:t>
                      </a:r>
                    </a:p>
                  </a:txBody>
                  <a:tcPr marL="68580" marR="68580" marT="34290" marB="34290"/>
                </a:tc>
                <a:extLst>
                  <a:ext uri="{0D108BD9-81ED-4DB2-BD59-A6C34878D82A}">
                    <a16:rowId xmlns:a16="http://schemas.microsoft.com/office/drawing/2014/main" val="582057292"/>
                  </a:ext>
                </a:extLst>
              </a:tr>
              <a:tr h="342900">
                <a:tc>
                  <a:txBody>
                    <a:bodyPr/>
                    <a:lstStyle/>
                    <a:p>
                      <a:pPr algn="ctr"/>
                      <a:r>
                        <a:rPr lang="en-US" sz="1800" dirty="0"/>
                        <a:t>2023</a:t>
                      </a:r>
                    </a:p>
                  </a:txBody>
                  <a:tcPr marL="68580" marR="68580" marT="34290" marB="34290"/>
                </a:tc>
                <a:tc>
                  <a:txBody>
                    <a:bodyPr/>
                    <a:lstStyle/>
                    <a:p>
                      <a:pPr algn="ctr"/>
                      <a:r>
                        <a:rPr lang="en-US" sz="1800" dirty="0"/>
                        <a:t>445</a:t>
                      </a:r>
                    </a:p>
                  </a:txBody>
                  <a:tcPr marL="68580" marR="68580" marT="34290" marB="34290"/>
                </a:tc>
                <a:tc>
                  <a:txBody>
                    <a:bodyPr/>
                    <a:lstStyle/>
                    <a:p>
                      <a:pPr algn="ctr" rtl="0" fontAlgn="ctr"/>
                      <a:r>
                        <a:rPr lang="en-US" sz="1800" b="0" i="0" u="none" strike="noStrike">
                          <a:solidFill>
                            <a:srgbClr val="000000"/>
                          </a:solidFill>
                          <a:effectLst/>
                          <a:latin typeface="Calibri" panose="020F0502020204030204" pitchFamily="34" charset="0"/>
                        </a:rPr>
                        <a:t>7.5%</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33.4</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33.4</a:t>
                      </a:r>
                    </a:p>
                  </a:txBody>
                  <a:tcPr marL="5715" marR="5715" marT="5715" marB="0" anchor="ctr"/>
                </a:tc>
                <a:extLst>
                  <a:ext uri="{0D108BD9-81ED-4DB2-BD59-A6C34878D82A}">
                    <a16:rowId xmlns:a16="http://schemas.microsoft.com/office/drawing/2014/main" val="1053865238"/>
                  </a:ext>
                </a:extLst>
              </a:tr>
              <a:tr h="342900">
                <a:tc>
                  <a:txBody>
                    <a:bodyPr/>
                    <a:lstStyle/>
                    <a:p>
                      <a:pPr algn="ctr"/>
                      <a:r>
                        <a:rPr lang="en-US" sz="1800" dirty="0"/>
                        <a:t>2024</a:t>
                      </a:r>
                    </a:p>
                  </a:txBody>
                  <a:tcPr marL="68580" marR="68580" marT="34290" marB="34290"/>
                </a:tc>
                <a:tc>
                  <a:txBody>
                    <a:bodyPr/>
                    <a:lstStyle/>
                    <a:p>
                      <a:pPr algn="ctr"/>
                      <a:r>
                        <a:rPr lang="en-US" sz="1800" dirty="0"/>
                        <a:t>452</a:t>
                      </a:r>
                    </a:p>
                  </a:txBody>
                  <a:tcPr marL="68580" marR="68580" marT="34290" marB="34290"/>
                </a:tc>
                <a:tc>
                  <a:txBody>
                    <a:bodyPr/>
                    <a:lstStyle/>
                    <a:p>
                      <a:pPr algn="ctr" rtl="0" fontAlgn="ctr"/>
                      <a:r>
                        <a:rPr lang="en-US" sz="1800" b="0" i="0" u="none" strike="noStrike">
                          <a:solidFill>
                            <a:srgbClr val="000000"/>
                          </a:solidFill>
                          <a:effectLst/>
                          <a:latin typeface="Calibri" panose="020F0502020204030204" pitchFamily="34" charset="0"/>
                        </a:rPr>
                        <a:t>7.5%</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33.9</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69.8</a:t>
                      </a:r>
                    </a:p>
                  </a:txBody>
                  <a:tcPr marL="5715" marR="5715" marT="5715" marB="0" anchor="ctr"/>
                </a:tc>
                <a:extLst>
                  <a:ext uri="{0D108BD9-81ED-4DB2-BD59-A6C34878D82A}">
                    <a16:rowId xmlns:a16="http://schemas.microsoft.com/office/drawing/2014/main" val="2269759311"/>
                  </a:ext>
                </a:extLst>
              </a:tr>
              <a:tr h="342900">
                <a:tc>
                  <a:txBody>
                    <a:bodyPr/>
                    <a:lstStyle/>
                    <a:p>
                      <a:pPr algn="ctr"/>
                      <a:r>
                        <a:rPr lang="en-US" sz="1800" dirty="0"/>
                        <a:t>2025</a:t>
                      </a:r>
                    </a:p>
                  </a:txBody>
                  <a:tcPr marL="68580" marR="68580" marT="34290" marB="34290"/>
                </a:tc>
                <a:tc>
                  <a:txBody>
                    <a:bodyPr/>
                    <a:lstStyle/>
                    <a:p>
                      <a:pPr algn="ctr"/>
                      <a:r>
                        <a:rPr lang="en-US" sz="1800" dirty="0"/>
                        <a:t>459</a:t>
                      </a:r>
                    </a:p>
                  </a:txBody>
                  <a:tcPr marL="68580" marR="68580" marT="34290" marB="34290"/>
                </a:tc>
                <a:tc>
                  <a:txBody>
                    <a:bodyPr/>
                    <a:lstStyle/>
                    <a:p>
                      <a:pPr algn="ctr" rtl="0" fontAlgn="ctr"/>
                      <a:r>
                        <a:rPr lang="en-US" sz="1800" b="0" i="0" u="none" strike="noStrike">
                          <a:solidFill>
                            <a:srgbClr val="000000"/>
                          </a:solidFill>
                          <a:effectLst/>
                          <a:latin typeface="Calibri" panose="020F0502020204030204" pitchFamily="34" charset="0"/>
                        </a:rPr>
                        <a:t>7.5%</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34.4</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109.4</a:t>
                      </a:r>
                    </a:p>
                  </a:txBody>
                  <a:tcPr marL="5715" marR="5715" marT="5715" marB="0" anchor="ctr"/>
                </a:tc>
                <a:extLst>
                  <a:ext uri="{0D108BD9-81ED-4DB2-BD59-A6C34878D82A}">
                    <a16:rowId xmlns:a16="http://schemas.microsoft.com/office/drawing/2014/main" val="706437360"/>
                  </a:ext>
                </a:extLst>
              </a:tr>
              <a:tr h="342900">
                <a:tc>
                  <a:txBody>
                    <a:bodyPr/>
                    <a:lstStyle/>
                    <a:p>
                      <a:pPr algn="ctr"/>
                      <a:r>
                        <a:rPr lang="en-US" sz="1800" dirty="0"/>
                        <a:t>2026</a:t>
                      </a:r>
                    </a:p>
                  </a:txBody>
                  <a:tcPr marL="68580" marR="68580" marT="34290" marB="34290"/>
                </a:tc>
                <a:tc>
                  <a:txBody>
                    <a:bodyPr/>
                    <a:lstStyle/>
                    <a:p>
                      <a:pPr algn="ctr"/>
                      <a:r>
                        <a:rPr lang="en-US" sz="1800" dirty="0"/>
                        <a:t>465</a:t>
                      </a:r>
                    </a:p>
                  </a:txBody>
                  <a:tcPr marL="68580" marR="68580" marT="34290" marB="34290"/>
                </a:tc>
                <a:tc>
                  <a:txBody>
                    <a:bodyPr/>
                    <a:lstStyle/>
                    <a:p>
                      <a:pPr algn="ctr" rtl="0" fontAlgn="ctr"/>
                      <a:r>
                        <a:rPr lang="en-US" sz="1800" b="0" i="0" u="none" strike="noStrike" dirty="0">
                          <a:solidFill>
                            <a:srgbClr val="000000"/>
                          </a:solidFill>
                          <a:effectLst/>
                          <a:latin typeface="Calibri" panose="020F0502020204030204" pitchFamily="34" charset="0"/>
                        </a:rPr>
                        <a:t>7.5%</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34.9</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152.5</a:t>
                      </a:r>
                    </a:p>
                  </a:txBody>
                  <a:tcPr marL="5715" marR="5715" marT="5715" marB="0" anchor="ctr"/>
                </a:tc>
                <a:extLst>
                  <a:ext uri="{0D108BD9-81ED-4DB2-BD59-A6C34878D82A}">
                    <a16:rowId xmlns:a16="http://schemas.microsoft.com/office/drawing/2014/main" val="3542462198"/>
                  </a:ext>
                </a:extLst>
              </a:tr>
              <a:tr h="342900">
                <a:tc>
                  <a:txBody>
                    <a:bodyPr/>
                    <a:lstStyle/>
                    <a:p>
                      <a:pPr algn="ctr"/>
                      <a:r>
                        <a:rPr lang="en-US" sz="1800" dirty="0"/>
                        <a:t>2027</a:t>
                      </a:r>
                    </a:p>
                  </a:txBody>
                  <a:tcPr marL="68580" marR="68580" marT="34290" marB="34290"/>
                </a:tc>
                <a:tc>
                  <a:txBody>
                    <a:bodyPr/>
                    <a:lstStyle/>
                    <a:p>
                      <a:pPr algn="ctr"/>
                      <a:r>
                        <a:rPr lang="en-US" sz="1800" dirty="0"/>
                        <a:t>472</a:t>
                      </a:r>
                    </a:p>
                  </a:txBody>
                  <a:tcPr marL="68580" marR="68580" marT="34290" marB="34290"/>
                </a:tc>
                <a:tc>
                  <a:txBody>
                    <a:bodyPr/>
                    <a:lstStyle/>
                    <a:p>
                      <a:pPr algn="ctr" rtl="0" fontAlgn="ctr"/>
                      <a:r>
                        <a:rPr lang="en-US" sz="1800" b="0" i="0" u="none" strike="noStrike">
                          <a:solidFill>
                            <a:srgbClr val="000000"/>
                          </a:solidFill>
                          <a:effectLst/>
                          <a:latin typeface="Calibri" panose="020F0502020204030204" pitchFamily="34" charset="0"/>
                        </a:rPr>
                        <a:t>7.5%</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35.4</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199.4</a:t>
                      </a:r>
                    </a:p>
                  </a:txBody>
                  <a:tcPr marL="5715" marR="5715" marT="5715" marB="0" anchor="ctr"/>
                </a:tc>
                <a:extLst>
                  <a:ext uri="{0D108BD9-81ED-4DB2-BD59-A6C34878D82A}">
                    <a16:rowId xmlns:a16="http://schemas.microsoft.com/office/drawing/2014/main" val="3232821502"/>
                  </a:ext>
                </a:extLst>
              </a:tr>
              <a:tr h="342900">
                <a:tc>
                  <a:txBody>
                    <a:bodyPr/>
                    <a:lstStyle/>
                    <a:p>
                      <a:pPr algn="ctr"/>
                      <a:r>
                        <a:rPr lang="en-US" sz="1800" dirty="0"/>
                        <a:t>2028</a:t>
                      </a:r>
                    </a:p>
                  </a:txBody>
                  <a:tcPr marL="68580" marR="68580" marT="34290" marB="34290"/>
                </a:tc>
                <a:tc>
                  <a:txBody>
                    <a:bodyPr/>
                    <a:lstStyle/>
                    <a:p>
                      <a:pPr algn="ctr"/>
                      <a:r>
                        <a:rPr lang="en-US" sz="1800" dirty="0"/>
                        <a:t>479</a:t>
                      </a:r>
                    </a:p>
                  </a:txBody>
                  <a:tcPr marL="68580" marR="68580" marT="34290" marB="34290"/>
                </a:tc>
                <a:tc>
                  <a:txBody>
                    <a:bodyPr/>
                    <a:lstStyle/>
                    <a:p>
                      <a:pPr algn="ctr" rtl="0" fontAlgn="ctr"/>
                      <a:r>
                        <a:rPr lang="en-US" sz="1800" b="0" i="0" u="none" strike="noStrike">
                          <a:solidFill>
                            <a:srgbClr val="000000"/>
                          </a:solidFill>
                          <a:effectLst/>
                          <a:latin typeface="Calibri" panose="020F0502020204030204" pitchFamily="34" charset="0"/>
                        </a:rPr>
                        <a:t>7.5%</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35.9</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250.2</a:t>
                      </a:r>
                    </a:p>
                  </a:txBody>
                  <a:tcPr marL="5715" marR="5715" marT="5715" marB="0" anchor="ctr"/>
                </a:tc>
                <a:extLst>
                  <a:ext uri="{0D108BD9-81ED-4DB2-BD59-A6C34878D82A}">
                    <a16:rowId xmlns:a16="http://schemas.microsoft.com/office/drawing/2014/main" val="2740765436"/>
                  </a:ext>
                </a:extLst>
              </a:tr>
              <a:tr h="342900">
                <a:tc>
                  <a:txBody>
                    <a:bodyPr/>
                    <a:lstStyle/>
                    <a:p>
                      <a:pPr algn="ctr"/>
                      <a:r>
                        <a:rPr lang="en-US" sz="1800" dirty="0"/>
                        <a:t>2029</a:t>
                      </a:r>
                    </a:p>
                  </a:txBody>
                  <a:tcPr marL="68580" marR="68580" marT="34290" marB="34290"/>
                </a:tc>
                <a:tc>
                  <a:txBody>
                    <a:bodyPr/>
                    <a:lstStyle/>
                    <a:p>
                      <a:pPr algn="ctr"/>
                      <a:r>
                        <a:rPr lang="en-US" sz="1800" dirty="0"/>
                        <a:t>487</a:t>
                      </a:r>
                    </a:p>
                  </a:txBody>
                  <a:tcPr marL="68580" marR="68580" marT="34290" marB="34290"/>
                </a:tc>
                <a:tc>
                  <a:txBody>
                    <a:bodyPr/>
                    <a:lstStyle/>
                    <a:p>
                      <a:pPr algn="ctr" rtl="0" fontAlgn="ctr"/>
                      <a:r>
                        <a:rPr lang="en-US" sz="1800" b="0" i="0" u="none" strike="noStrike">
                          <a:solidFill>
                            <a:srgbClr val="000000"/>
                          </a:solidFill>
                          <a:effectLst/>
                          <a:latin typeface="Calibri" panose="020F0502020204030204" pitchFamily="34" charset="0"/>
                        </a:rPr>
                        <a:t>7.5%</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36.5</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305.5</a:t>
                      </a:r>
                    </a:p>
                  </a:txBody>
                  <a:tcPr marL="5715" marR="5715" marT="5715" marB="0" anchor="ctr"/>
                </a:tc>
                <a:extLst>
                  <a:ext uri="{0D108BD9-81ED-4DB2-BD59-A6C34878D82A}">
                    <a16:rowId xmlns:a16="http://schemas.microsoft.com/office/drawing/2014/main" val="2092186343"/>
                  </a:ext>
                </a:extLst>
              </a:tr>
              <a:tr h="342900">
                <a:tc>
                  <a:txBody>
                    <a:bodyPr/>
                    <a:lstStyle/>
                    <a:p>
                      <a:pPr algn="ctr"/>
                      <a:r>
                        <a:rPr lang="en-US" sz="1800" dirty="0"/>
                        <a:t>2030</a:t>
                      </a:r>
                    </a:p>
                  </a:txBody>
                  <a:tcPr marL="68580" marR="68580" marT="34290" marB="34290"/>
                </a:tc>
                <a:tc>
                  <a:txBody>
                    <a:bodyPr/>
                    <a:lstStyle/>
                    <a:p>
                      <a:pPr algn="ctr"/>
                      <a:r>
                        <a:rPr lang="en-US" sz="1800" dirty="0"/>
                        <a:t>494</a:t>
                      </a:r>
                    </a:p>
                  </a:txBody>
                  <a:tcPr marL="68580" marR="68580" marT="34290" marB="34290"/>
                </a:tc>
                <a:tc>
                  <a:txBody>
                    <a:bodyPr/>
                    <a:lstStyle/>
                    <a:p>
                      <a:pPr algn="ctr" rtl="0" fontAlgn="ctr"/>
                      <a:r>
                        <a:rPr lang="en-US" sz="1800" b="0" i="0" u="none" strike="noStrike">
                          <a:solidFill>
                            <a:srgbClr val="000000"/>
                          </a:solidFill>
                          <a:effectLst/>
                          <a:latin typeface="Calibri" panose="020F0502020204030204" pitchFamily="34" charset="0"/>
                        </a:rPr>
                        <a:t>7.5%</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37.1</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365.5</a:t>
                      </a:r>
                    </a:p>
                  </a:txBody>
                  <a:tcPr marL="5715" marR="5715" marT="5715" marB="0" anchor="ctr"/>
                </a:tc>
                <a:extLst>
                  <a:ext uri="{0D108BD9-81ED-4DB2-BD59-A6C34878D82A}">
                    <a16:rowId xmlns:a16="http://schemas.microsoft.com/office/drawing/2014/main" val="4205251928"/>
                  </a:ext>
                </a:extLst>
              </a:tr>
              <a:tr h="342900">
                <a:tc>
                  <a:txBody>
                    <a:bodyPr/>
                    <a:lstStyle/>
                    <a:p>
                      <a:pPr algn="ctr"/>
                      <a:r>
                        <a:rPr lang="en-US" sz="1800" dirty="0"/>
                        <a:t>2031</a:t>
                      </a:r>
                    </a:p>
                  </a:txBody>
                  <a:tcPr marL="68580" marR="68580" marT="34290" marB="34290"/>
                </a:tc>
                <a:tc>
                  <a:txBody>
                    <a:bodyPr/>
                    <a:lstStyle/>
                    <a:p>
                      <a:pPr algn="ctr"/>
                      <a:r>
                        <a:rPr lang="en-US" sz="1800" dirty="0"/>
                        <a:t>501</a:t>
                      </a:r>
                    </a:p>
                  </a:txBody>
                  <a:tcPr marL="68580" marR="68580" marT="34290" marB="34290"/>
                </a:tc>
                <a:tc>
                  <a:txBody>
                    <a:bodyPr/>
                    <a:lstStyle/>
                    <a:p>
                      <a:pPr algn="ctr" rtl="0" fontAlgn="ctr"/>
                      <a:r>
                        <a:rPr lang="en-US" sz="1800" b="0" i="0" u="none" strike="noStrike">
                          <a:solidFill>
                            <a:srgbClr val="000000"/>
                          </a:solidFill>
                          <a:effectLst/>
                          <a:latin typeface="Calibri" panose="020F0502020204030204" pitchFamily="34" charset="0"/>
                        </a:rPr>
                        <a:t>7.5%</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37.6</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430.5</a:t>
                      </a:r>
                    </a:p>
                  </a:txBody>
                  <a:tcPr marL="5715" marR="5715" marT="5715" marB="0" anchor="ctr"/>
                </a:tc>
                <a:extLst>
                  <a:ext uri="{0D108BD9-81ED-4DB2-BD59-A6C34878D82A}">
                    <a16:rowId xmlns:a16="http://schemas.microsoft.com/office/drawing/2014/main" val="2021876649"/>
                  </a:ext>
                </a:extLst>
              </a:tr>
              <a:tr h="342900">
                <a:tc>
                  <a:txBody>
                    <a:bodyPr/>
                    <a:lstStyle/>
                    <a:p>
                      <a:pPr algn="ctr"/>
                      <a:r>
                        <a:rPr lang="en-US" sz="1800" dirty="0"/>
                        <a:t>2032</a:t>
                      </a:r>
                    </a:p>
                  </a:txBody>
                  <a:tcPr marL="68580" marR="68580" marT="34290" marB="34290"/>
                </a:tc>
                <a:tc>
                  <a:txBody>
                    <a:bodyPr/>
                    <a:lstStyle/>
                    <a:p>
                      <a:pPr algn="ctr"/>
                      <a:r>
                        <a:rPr lang="en-US" sz="1800" dirty="0"/>
                        <a:t>509</a:t>
                      </a:r>
                    </a:p>
                  </a:txBody>
                  <a:tcPr marL="68580" marR="68580" marT="34290" marB="34290"/>
                </a:tc>
                <a:tc>
                  <a:txBody>
                    <a:bodyPr/>
                    <a:lstStyle/>
                    <a:p>
                      <a:pPr algn="ctr" rtl="0" fontAlgn="ctr"/>
                      <a:r>
                        <a:rPr lang="en-US" sz="1800" b="0" i="0" u="none" strike="noStrike">
                          <a:solidFill>
                            <a:srgbClr val="000000"/>
                          </a:solidFill>
                          <a:effectLst/>
                          <a:latin typeface="Calibri" panose="020F0502020204030204" pitchFamily="34" charset="0"/>
                        </a:rPr>
                        <a:t>7.5%</a:t>
                      </a:r>
                    </a:p>
                  </a:txBody>
                  <a:tcPr marL="5715" marR="5715" marT="5715" marB="0" anchor="ctr"/>
                </a:tc>
                <a:tc>
                  <a:txBody>
                    <a:bodyPr/>
                    <a:lstStyle/>
                    <a:p>
                      <a:pPr algn="ctr" rtl="0" fontAlgn="ctr"/>
                      <a:r>
                        <a:rPr lang="en-US" sz="1800" b="0" i="0" u="none" strike="noStrike">
                          <a:solidFill>
                            <a:srgbClr val="000000"/>
                          </a:solidFill>
                          <a:effectLst/>
                          <a:latin typeface="Calibri" panose="020F0502020204030204" pitchFamily="34" charset="0"/>
                        </a:rPr>
                        <a:t>38.2</a:t>
                      </a:r>
                    </a:p>
                  </a:txBody>
                  <a:tcPr marL="5715" marR="5715" marT="5715" marB="0" anchor="ctr"/>
                </a:tc>
                <a:tc>
                  <a:txBody>
                    <a:bodyPr/>
                    <a:lstStyle/>
                    <a:p>
                      <a:pPr algn="ctr" rtl="0" fontAlgn="ctr"/>
                      <a:r>
                        <a:rPr lang="en-US" sz="1800" b="0" i="0" u="none" strike="noStrike" dirty="0">
                          <a:solidFill>
                            <a:srgbClr val="000000"/>
                          </a:solidFill>
                          <a:effectLst/>
                          <a:latin typeface="Calibri" panose="020F0502020204030204" pitchFamily="34" charset="0"/>
                        </a:rPr>
                        <a:t>500.9</a:t>
                      </a:r>
                    </a:p>
                  </a:txBody>
                  <a:tcPr marL="5715" marR="5715" marT="5715" marB="0" anchor="ctr"/>
                </a:tc>
                <a:extLst>
                  <a:ext uri="{0D108BD9-81ED-4DB2-BD59-A6C34878D82A}">
                    <a16:rowId xmlns:a16="http://schemas.microsoft.com/office/drawing/2014/main" val="2377019304"/>
                  </a:ext>
                </a:extLst>
              </a:tr>
            </a:tbl>
          </a:graphicData>
        </a:graphic>
      </p:graphicFrame>
      <p:sp>
        <p:nvSpPr>
          <p:cNvPr id="3" name="TextBox 2">
            <a:extLst>
              <a:ext uri="{FF2B5EF4-FFF2-40B4-BE49-F238E27FC236}">
                <a16:creationId xmlns:a16="http://schemas.microsoft.com/office/drawing/2014/main" id="{37F82CCF-C96C-4F38-BCF6-EC6C102E9678}"/>
              </a:ext>
            </a:extLst>
          </p:cNvPr>
          <p:cNvSpPr txBox="1"/>
          <p:nvPr/>
        </p:nvSpPr>
        <p:spPr>
          <a:xfrm>
            <a:off x="5615712" y="2196363"/>
            <a:ext cx="2776529" cy="415498"/>
          </a:xfrm>
          <a:prstGeom prst="rect">
            <a:avLst/>
          </a:prstGeom>
          <a:solidFill>
            <a:srgbClr val="DDDDDD">
              <a:alpha val="50196"/>
            </a:srgbClr>
          </a:solidFill>
        </p:spPr>
        <p:txBody>
          <a:bodyPr wrap="none" lIns="0" tIns="0" rIns="0" bIns="0" rtlCol="0">
            <a:spAutoFit/>
          </a:bodyPr>
          <a:lstStyle/>
          <a:p>
            <a:pPr defTabSz="685800"/>
            <a:r>
              <a:rPr lang="en-US" sz="1350" dirty="0">
                <a:solidFill>
                  <a:srgbClr val="FF0000"/>
                </a:solidFill>
                <a:latin typeface="Calibri" panose="020F0502020204030204"/>
              </a:rPr>
              <a:t>Includes 1.5% assumed salary increases</a:t>
            </a:r>
          </a:p>
          <a:p>
            <a:pPr defTabSz="685800"/>
            <a:r>
              <a:rPr lang="en-US" sz="1350" dirty="0">
                <a:solidFill>
                  <a:srgbClr val="FF0000"/>
                </a:solidFill>
                <a:latin typeface="Calibri" panose="020F0502020204030204"/>
              </a:rPr>
              <a:t>Long-term turnover over faculty is ~ 5%</a:t>
            </a:r>
          </a:p>
        </p:txBody>
      </p:sp>
    </p:spTree>
    <p:extLst>
      <p:ext uri="{BB962C8B-B14F-4D97-AF65-F5344CB8AC3E}">
        <p14:creationId xmlns:p14="http://schemas.microsoft.com/office/powerpoint/2010/main" val="1225189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8201842" cy="994172"/>
          </a:xfrm>
        </p:spPr>
        <p:txBody>
          <a:bodyPr/>
          <a:lstStyle/>
          <a:p>
            <a:pPr algn="ctr"/>
            <a:r>
              <a:rPr lang="en-US" dirty="0">
                <a:solidFill>
                  <a:srgbClr val="00B050"/>
                </a:solidFill>
                <a:latin typeface="Orgon Slab Medium" panose="02000603000000020004" pitchFamily="50" charset="0"/>
              </a:rPr>
              <a:t>3) MU faculty salary increase by $500 MM </a:t>
            </a:r>
          </a:p>
        </p:txBody>
      </p:sp>
      <p:graphicFrame>
        <p:nvGraphicFramePr>
          <p:cNvPr id="4" name="Table 4">
            <a:extLst>
              <a:ext uri="{FF2B5EF4-FFF2-40B4-BE49-F238E27FC236}">
                <a16:creationId xmlns:a16="http://schemas.microsoft.com/office/drawing/2014/main" id="{1B1C7EBA-916E-45A9-9B26-24E18F492B3A}"/>
              </a:ext>
            </a:extLst>
          </p:cNvPr>
          <p:cNvGraphicFramePr>
            <a:graphicFrameLocks noGrp="1"/>
          </p:cNvGraphicFramePr>
          <p:nvPr>
            <p:ph idx="1"/>
          </p:nvPr>
        </p:nvGraphicFramePr>
        <p:xfrm>
          <a:off x="628650" y="2226469"/>
          <a:ext cx="7886700" cy="2400300"/>
        </p:xfrm>
        <a:graphic>
          <a:graphicData uri="http://schemas.openxmlformats.org/drawingml/2006/table">
            <a:tbl>
              <a:tblPr firstRow="1" bandRow="1">
                <a:tableStyleId>{F5AB1C69-6EDB-4FF4-983F-18BD219EF322}</a:tableStyleId>
              </a:tblPr>
              <a:tblGrid>
                <a:gridCol w="1577340">
                  <a:extLst>
                    <a:ext uri="{9D8B030D-6E8A-4147-A177-3AD203B41FA5}">
                      <a16:colId xmlns:a16="http://schemas.microsoft.com/office/drawing/2014/main" val="3282636561"/>
                    </a:ext>
                  </a:extLst>
                </a:gridCol>
                <a:gridCol w="1577340">
                  <a:extLst>
                    <a:ext uri="{9D8B030D-6E8A-4147-A177-3AD203B41FA5}">
                      <a16:colId xmlns:a16="http://schemas.microsoft.com/office/drawing/2014/main" val="590823381"/>
                    </a:ext>
                  </a:extLst>
                </a:gridCol>
                <a:gridCol w="1577340">
                  <a:extLst>
                    <a:ext uri="{9D8B030D-6E8A-4147-A177-3AD203B41FA5}">
                      <a16:colId xmlns:a16="http://schemas.microsoft.com/office/drawing/2014/main" val="197925117"/>
                    </a:ext>
                  </a:extLst>
                </a:gridCol>
                <a:gridCol w="1577340">
                  <a:extLst>
                    <a:ext uri="{9D8B030D-6E8A-4147-A177-3AD203B41FA5}">
                      <a16:colId xmlns:a16="http://schemas.microsoft.com/office/drawing/2014/main" val="2137960843"/>
                    </a:ext>
                  </a:extLst>
                </a:gridCol>
                <a:gridCol w="1577340">
                  <a:extLst>
                    <a:ext uri="{9D8B030D-6E8A-4147-A177-3AD203B41FA5}">
                      <a16:colId xmlns:a16="http://schemas.microsoft.com/office/drawing/2014/main" val="3253216444"/>
                    </a:ext>
                  </a:extLst>
                </a:gridCol>
              </a:tblGrid>
              <a:tr h="342900">
                <a:tc>
                  <a:txBody>
                    <a:bodyPr/>
                    <a:lstStyle/>
                    <a:p>
                      <a:pPr algn="ctr"/>
                      <a:r>
                        <a:rPr lang="en-US" sz="1800" dirty="0"/>
                        <a:t>Fiscal Year</a:t>
                      </a:r>
                    </a:p>
                  </a:txBody>
                  <a:tcPr marL="68580" marR="68580" marT="34290" marB="34290"/>
                </a:tc>
                <a:tc>
                  <a:txBody>
                    <a:bodyPr/>
                    <a:lstStyle/>
                    <a:p>
                      <a:pPr algn="ctr"/>
                      <a:r>
                        <a:rPr lang="en-US" sz="1800" dirty="0"/>
                        <a:t>Faculty $</a:t>
                      </a:r>
                    </a:p>
                  </a:txBody>
                  <a:tcPr marL="68580" marR="68580" marT="34290" marB="34290"/>
                </a:tc>
                <a:tc>
                  <a:txBody>
                    <a:bodyPr/>
                    <a:lstStyle/>
                    <a:p>
                      <a:pPr algn="ctr"/>
                      <a:r>
                        <a:rPr lang="en-US" sz="1800" dirty="0"/>
                        <a:t>Increase %</a:t>
                      </a:r>
                    </a:p>
                  </a:txBody>
                  <a:tcPr marL="68580" marR="68580" marT="34290" marB="34290"/>
                </a:tc>
                <a:tc>
                  <a:txBody>
                    <a:bodyPr/>
                    <a:lstStyle/>
                    <a:p>
                      <a:pPr algn="ctr"/>
                      <a:r>
                        <a:rPr lang="en-US" sz="1800" dirty="0"/>
                        <a:t>Increase $</a:t>
                      </a:r>
                    </a:p>
                  </a:txBody>
                  <a:tcPr marL="68580" marR="68580" marT="34290" marB="34290"/>
                </a:tc>
                <a:tc>
                  <a:txBody>
                    <a:bodyPr/>
                    <a:lstStyle/>
                    <a:p>
                      <a:pPr algn="ctr"/>
                      <a:r>
                        <a:rPr lang="en-US" sz="1800" dirty="0"/>
                        <a:t>Cumulative</a:t>
                      </a:r>
                    </a:p>
                  </a:txBody>
                  <a:tcPr marL="68580" marR="68580" marT="34290" marB="34290"/>
                </a:tc>
                <a:extLst>
                  <a:ext uri="{0D108BD9-81ED-4DB2-BD59-A6C34878D82A}">
                    <a16:rowId xmlns:a16="http://schemas.microsoft.com/office/drawing/2014/main" val="3887720607"/>
                  </a:ext>
                </a:extLst>
              </a:tr>
              <a:tr h="342900">
                <a:tc>
                  <a:txBody>
                    <a:bodyPr/>
                    <a:lstStyle/>
                    <a:p>
                      <a:pPr algn="ctr"/>
                      <a:r>
                        <a:rPr lang="en-US" sz="1800" dirty="0"/>
                        <a:t>2022 (now)</a:t>
                      </a:r>
                    </a:p>
                  </a:txBody>
                  <a:tcPr marL="68580" marR="68580" marT="34290" marB="34290"/>
                </a:tc>
                <a:tc>
                  <a:txBody>
                    <a:bodyPr/>
                    <a:lstStyle/>
                    <a:p>
                      <a:pPr algn="ctr"/>
                      <a:r>
                        <a:rPr lang="en-US" sz="1800" dirty="0"/>
                        <a:t>424</a:t>
                      </a:r>
                    </a:p>
                  </a:txBody>
                  <a:tcPr marL="68580" marR="68580" marT="34290" marB="34290"/>
                </a:tc>
                <a:tc>
                  <a:txBody>
                    <a:bodyPr/>
                    <a:lstStyle/>
                    <a:p>
                      <a:pPr algn="ctr"/>
                      <a:r>
                        <a:rPr lang="en-US" sz="1800" dirty="0"/>
                        <a:t>n/a</a:t>
                      </a:r>
                    </a:p>
                  </a:txBody>
                  <a:tcPr marL="68580" marR="68580" marT="34290" marB="34290"/>
                </a:tc>
                <a:tc>
                  <a:txBody>
                    <a:bodyPr/>
                    <a:lstStyle/>
                    <a:p>
                      <a:pPr algn="ctr"/>
                      <a:r>
                        <a:rPr lang="en-US" sz="1800" dirty="0"/>
                        <a:t>-</a:t>
                      </a:r>
                    </a:p>
                  </a:txBody>
                  <a:tcPr marL="68580" marR="68580" marT="34290" marB="34290"/>
                </a:tc>
                <a:tc>
                  <a:txBody>
                    <a:bodyPr/>
                    <a:lstStyle/>
                    <a:p>
                      <a:pPr algn="ctr"/>
                      <a:r>
                        <a:rPr lang="en-US" sz="1800" dirty="0"/>
                        <a:t>-</a:t>
                      </a:r>
                    </a:p>
                  </a:txBody>
                  <a:tcPr marL="68580" marR="68580" marT="34290" marB="34290"/>
                </a:tc>
                <a:extLst>
                  <a:ext uri="{0D108BD9-81ED-4DB2-BD59-A6C34878D82A}">
                    <a16:rowId xmlns:a16="http://schemas.microsoft.com/office/drawing/2014/main" val="582057292"/>
                  </a:ext>
                </a:extLst>
              </a:tr>
              <a:tr h="342900">
                <a:tc>
                  <a:txBody>
                    <a:bodyPr/>
                    <a:lstStyle/>
                    <a:p>
                      <a:pPr algn="ctr"/>
                      <a:r>
                        <a:rPr lang="en-US" sz="1800" dirty="0"/>
                        <a:t>2023</a:t>
                      </a:r>
                    </a:p>
                  </a:txBody>
                  <a:tcPr marL="68580" marR="68580" marT="34290" marB="34290"/>
                </a:tc>
                <a:tc>
                  <a:txBody>
                    <a:bodyPr/>
                    <a:lstStyle/>
                    <a:p>
                      <a:pPr algn="ctr"/>
                      <a:r>
                        <a:rPr lang="en-US" sz="1800" dirty="0"/>
                        <a:t>446</a:t>
                      </a:r>
                    </a:p>
                  </a:txBody>
                  <a:tcPr marL="68580" marR="68580" marT="34290" marB="34290"/>
                </a:tc>
                <a:tc>
                  <a:txBody>
                    <a:bodyPr/>
                    <a:lstStyle/>
                    <a:p>
                      <a:pPr algn="ctr"/>
                      <a:r>
                        <a:rPr lang="en-US" sz="1800" dirty="0"/>
                        <a:t>7.2%</a:t>
                      </a:r>
                    </a:p>
                  </a:txBody>
                  <a:tcPr marL="68580" marR="68580" marT="34290" marB="34290"/>
                </a:tc>
                <a:tc>
                  <a:txBody>
                    <a:bodyPr/>
                    <a:lstStyle/>
                    <a:p>
                      <a:pPr algn="ctr" fontAlgn="b"/>
                      <a:r>
                        <a:rPr lang="en-US" sz="1800" b="0" i="0" u="none" strike="noStrike">
                          <a:solidFill>
                            <a:srgbClr val="000000"/>
                          </a:solidFill>
                          <a:effectLst/>
                          <a:latin typeface="Calibri" panose="020F0502020204030204" pitchFamily="34" charset="0"/>
                        </a:rPr>
                        <a:t>30.5</a:t>
                      </a:r>
                    </a:p>
                  </a:txBody>
                  <a:tcPr marL="5715" marR="5715" marT="5715" marB="0" anchor="ctr"/>
                </a:tc>
                <a:tc>
                  <a:txBody>
                    <a:bodyPr/>
                    <a:lstStyle/>
                    <a:p>
                      <a:pPr algn="ctr" fontAlgn="b"/>
                      <a:r>
                        <a:rPr lang="en-US" sz="1800" b="0" i="0" u="none" strike="noStrike">
                          <a:solidFill>
                            <a:srgbClr val="000000"/>
                          </a:solidFill>
                          <a:effectLst/>
                          <a:latin typeface="Calibri" panose="020F0502020204030204" pitchFamily="34" charset="0"/>
                        </a:rPr>
                        <a:t>30.5</a:t>
                      </a:r>
                    </a:p>
                  </a:txBody>
                  <a:tcPr marL="5715" marR="5715" marT="5715" marB="0" anchor="ctr"/>
                </a:tc>
                <a:extLst>
                  <a:ext uri="{0D108BD9-81ED-4DB2-BD59-A6C34878D82A}">
                    <a16:rowId xmlns:a16="http://schemas.microsoft.com/office/drawing/2014/main" val="1053865238"/>
                  </a:ext>
                </a:extLst>
              </a:tr>
              <a:tr h="342900">
                <a:tc>
                  <a:txBody>
                    <a:bodyPr/>
                    <a:lstStyle/>
                    <a:p>
                      <a:pPr algn="ctr"/>
                      <a:r>
                        <a:rPr lang="en-US" sz="1800" dirty="0"/>
                        <a:t>2024</a:t>
                      </a:r>
                    </a:p>
                  </a:txBody>
                  <a:tcPr marL="68580" marR="68580" marT="34290" marB="34290"/>
                </a:tc>
                <a:tc>
                  <a:txBody>
                    <a:bodyPr/>
                    <a:lstStyle/>
                    <a:p>
                      <a:pPr algn="ctr"/>
                      <a:r>
                        <a:rPr lang="en-US" sz="1800" dirty="0"/>
                        <a:t>469</a:t>
                      </a:r>
                    </a:p>
                  </a:txBody>
                  <a:tcPr marL="68580" marR="68580" marT="34290" marB="34290"/>
                </a:tc>
                <a:tc>
                  <a:txBody>
                    <a:bodyPr/>
                    <a:lstStyle/>
                    <a:p>
                      <a:pPr algn="ctr"/>
                      <a:r>
                        <a:rPr lang="en-US" sz="1800" dirty="0"/>
                        <a:t>7.2%</a:t>
                      </a:r>
                    </a:p>
                  </a:txBody>
                  <a:tcPr marL="68580" marR="68580" marT="34290" marB="34290"/>
                </a:tc>
                <a:tc>
                  <a:txBody>
                    <a:bodyPr/>
                    <a:lstStyle/>
                    <a:p>
                      <a:pPr algn="ctr" fontAlgn="b"/>
                      <a:r>
                        <a:rPr lang="en-US" sz="1800" b="0" i="0" u="none" strike="noStrike" dirty="0">
                          <a:solidFill>
                            <a:srgbClr val="000000"/>
                          </a:solidFill>
                          <a:effectLst/>
                          <a:latin typeface="Calibri" panose="020F0502020204030204" pitchFamily="34" charset="0"/>
                        </a:rPr>
                        <a:t>32.7</a:t>
                      </a:r>
                    </a:p>
                  </a:txBody>
                  <a:tcPr marL="5715" marR="5715" marT="5715" marB="0" anchor="ctr"/>
                </a:tc>
                <a:tc>
                  <a:txBody>
                    <a:bodyPr/>
                    <a:lstStyle/>
                    <a:p>
                      <a:pPr algn="ctr" fontAlgn="b"/>
                      <a:r>
                        <a:rPr lang="en-US" sz="1800" b="0" i="0" u="none" strike="noStrike">
                          <a:solidFill>
                            <a:srgbClr val="000000"/>
                          </a:solidFill>
                          <a:effectLst/>
                          <a:latin typeface="Calibri" panose="020F0502020204030204" pitchFamily="34" charset="0"/>
                        </a:rPr>
                        <a:t>93.8</a:t>
                      </a:r>
                    </a:p>
                  </a:txBody>
                  <a:tcPr marL="5715" marR="5715" marT="5715" marB="0" anchor="ctr"/>
                </a:tc>
                <a:extLst>
                  <a:ext uri="{0D108BD9-81ED-4DB2-BD59-A6C34878D82A}">
                    <a16:rowId xmlns:a16="http://schemas.microsoft.com/office/drawing/2014/main" val="2269759311"/>
                  </a:ext>
                </a:extLst>
              </a:tr>
              <a:tr h="342900">
                <a:tc>
                  <a:txBody>
                    <a:bodyPr/>
                    <a:lstStyle/>
                    <a:p>
                      <a:pPr algn="ctr"/>
                      <a:r>
                        <a:rPr lang="en-US" sz="1800" dirty="0"/>
                        <a:t>2025</a:t>
                      </a:r>
                    </a:p>
                  </a:txBody>
                  <a:tcPr marL="68580" marR="68580" marT="34290" marB="34290"/>
                </a:tc>
                <a:tc>
                  <a:txBody>
                    <a:bodyPr/>
                    <a:lstStyle/>
                    <a:p>
                      <a:pPr algn="ctr"/>
                      <a:r>
                        <a:rPr lang="en-US" sz="1800" dirty="0"/>
                        <a:t>494</a:t>
                      </a:r>
                    </a:p>
                  </a:txBody>
                  <a:tcPr marL="68580" marR="68580" marT="34290" marB="34290"/>
                </a:tc>
                <a:tc>
                  <a:txBody>
                    <a:bodyPr/>
                    <a:lstStyle/>
                    <a:p>
                      <a:pPr algn="ctr"/>
                      <a:r>
                        <a:rPr lang="en-US" sz="1800" dirty="0"/>
                        <a:t>7.2%</a:t>
                      </a:r>
                    </a:p>
                  </a:txBody>
                  <a:tcPr marL="68580" marR="68580" marT="34290" marB="34290"/>
                </a:tc>
                <a:tc>
                  <a:txBody>
                    <a:bodyPr/>
                    <a:lstStyle/>
                    <a:p>
                      <a:pPr algn="ctr" fontAlgn="b"/>
                      <a:r>
                        <a:rPr lang="en-US" sz="1800" b="0" i="0" u="none" strike="noStrike">
                          <a:solidFill>
                            <a:srgbClr val="000000"/>
                          </a:solidFill>
                          <a:effectLst/>
                          <a:latin typeface="Calibri" panose="020F0502020204030204" pitchFamily="34" charset="0"/>
                        </a:rPr>
                        <a:t>35.1</a:t>
                      </a:r>
                    </a:p>
                  </a:txBody>
                  <a:tcPr marL="5715" marR="5715" marT="5715" marB="0" anchor="ctr"/>
                </a:tc>
                <a:tc>
                  <a:txBody>
                    <a:bodyPr/>
                    <a:lstStyle/>
                    <a:p>
                      <a:pPr algn="ctr" fontAlgn="b"/>
                      <a:r>
                        <a:rPr lang="en-US" sz="1800" b="0" i="0" u="none" strike="noStrike">
                          <a:solidFill>
                            <a:srgbClr val="000000"/>
                          </a:solidFill>
                          <a:effectLst/>
                          <a:latin typeface="Calibri" panose="020F0502020204030204" pitchFamily="34" charset="0"/>
                        </a:rPr>
                        <a:t>192.1</a:t>
                      </a:r>
                    </a:p>
                  </a:txBody>
                  <a:tcPr marL="5715" marR="5715" marT="5715" marB="0" anchor="ctr"/>
                </a:tc>
                <a:extLst>
                  <a:ext uri="{0D108BD9-81ED-4DB2-BD59-A6C34878D82A}">
                    <a16:rowId xmlns:a16="http://schemas.microsoft.com/office/drawing/2014/main" val="706437360"/>
                  </a:ext>
                </a:extLst>
              </a:tr>
              <a:tr h="342900">
                <a:tc>
                  <a:txBody>
                    <a:bodyPr/>
                    <a:lstStyle/>
                    <a:p>
                      <a:pPr algn="ctr"/>
                      <a:r>
                        <a:rPr lang="en-US" sz="1800" dirty="0"/>
                        <a:t>2026</a:t>
                      </a:r>
                    </a:p>
                  </a:txBody>
                  <a:tcPr marL="68580" marR="68580" marT="34290" marB="34290"/>
                </a:tc>
                <a:tc>
                  <a:txBody>
                    <a:bodyPr/>
                    <a:lstStyle/>
                    <a:p>
                      <a:pPr algn="ctr"/>
                      <a:r>
                        <a:rPr lang="en-US" sz="1800" dirty="0"/>
                        <a:t>519</a:t>
                      </a:r>
                    </a:p>
                  </a:txBody>
                  <a:tcPr marL="68580" marR="68580" marT="34290" marB="34290"/>
                </a:tc>
                <a:tc>
                  <a:txBody>
                    <a:bodyPr/>
                    <a:lstStyle/>
                    <a:p>
                      <a:pPr algn="ctr"/>
                      <a:r>
                        <a:rPr lang="en-US" sz="1800" dirty="0"/>
                        <a:t>7.2%</a:t>
                      </a:r>
                    </a:p>
                  </a:txBody>
                  <a:tcPr marL="68580" marR="68580" marT="34290" marB="34290"/>
                </a:tc>
                <a:tc>
                  <a:txBody>
                    <a:bodyPr/>
                    <a:lstStyle/>
                    <a:p>
                      <a:pPr algn="ctr" fontAlgn="b"/>
                      <a:r>
                        <a:rPr lang="en-US" sz="1800" b="0" i="0" u="none" strike="noStrike">
                          <a:solidFill>
                            <a:srgbClr val="000000"/>
                          </a:solidFill>
                          <a:effectLst/>
                          <a:latin typeface="Calibri" panose="020F0502020204030204" pitchFamily="34" charset="0"/>
                        </a:rPr>
                        <a:t>37.6</a:t>
                      </a:r>
                    </a:p>
                  </a:txBody>
                  <a:tcPr marL="5715" marR="5715" marT="5715" marB="0" anchor="ctr"/>
                </a:tc>
                <a:tc>
                  <a:txBody>
                    <a:bodyPr/>
                    <a:lstStyle/>
                    <a:p>
                      <a:pPr algn="ctr" fontAlgn="b"/>
                      <a:r>
                        <a:rPr lang="en-US" sz="1800" b="0" i="0" u="none" strike="noStrike">
                          <a:solidFill>
                            <a:srgbClr val="000000"/>
                          </a:solidFill>
                          <a:effectLst/>
                          <a:latin typeface="Calibri" panose="020F0502020204030204" pitchFamily="34" charset="0"/>
                        </a:rPr>
                        <a:t>328.1</a:t>
                      </a:r>
                    </a:p>
                  </a:txBody>
                  <a:tcPr marL="5715" marR="5715" marT="5715" marB="0" anchor="ctr"/>
                </a:tc>
                <a:extLst>
                  <a:ext uri="{0D108BD9-81ED-4DB2-BD59-A6C34878D82A}">
                    <a16:rowId xmlns:a16="http://schemas.microsoft.com/office/drawing/2014/main" val="3542462198"/>
                  </a:ext>
                </a:extLst>
              </a:tr>
              <a:tr h="342900">
                <a:tc>
                  <a:txBody>
                    <a:bodyPr/>
                    <a:lstStyle/>
                    <a:p>
                      <a:pPr algn="ctr"/>
                      <a:r>
                        <a:rPr lang="en-US" sz="1800" dirty="0"/>
                        <a:t>2027</a:t>
                      </a:r>
                    </a:p>
                  </a:txBody>
                  <a:tcPr marL="68580" marR="68580" marT="34290" marB="34290"/>
                </a:tc>
                <a:tc>
                  <a:txBody>
                    <a:bodyPr/>
                    <a:lstStyle/>
                    <a:p>
                      <a:pPr algn="ctr"/>
                      <a:r>
                        <a:rPr lang="en-US" sz="1800" dirty="0"/>
                        <a:t>546</a:t>
                      </a:r>
                    </a:p>
                  </a:txBody>
                  <a:tcPr marL="68580" marR="68580" marT="34290" marB="34290"/>
                </a:tc>
                <a:tc>
                  <a:txBody>
                    <a:bodyPr/>
                    <a:lstStyle/>
                    <a:p>
                      <a:pPr algn="ctr"/>
                      <a:r>
                        <a:rPr lang="en-US" sz="1800" dirty="0"/>
                        <a:t>7.2%</a:t>
                      </a:r>
                    </a:p>
                  </a:txBody>
                  <a:tcPr marL="68580" marR="68580" marT="34290" marB="34290"/>
                </a:tc>
                <a:tc>
                  <a:txBody>
                    <a:bodyPr/>
                    <a:lstStyle/>
                    <a:p>
                      <a:pPr algn="ctr" fontAlgn="b"/>
                      <a:r>
                        <a:rPr lang="en-US" sz="1800" b="0" i="0" u="none" strike="noStrike">
                          <a:solidFill>
                            <a:srgbClr val="000000"/>
                          </a:solidFill>
                          <a:effectLst/>
                          <a:latin typeface="Calibri" panose="020F0502020204030204" pitchFamily="34" charset="0"/>
                        </a:rPr>
                        <a:t>40.3</a:t>
                      </a:r>
                    </a:p>
                  </a:txBody>
                  <a:tcPr marL="5715" marR="5715" marT="5715" marB="0" anchor="ctr"/>
                </a:tc>
                <a:tc>
                  <a:txBody>
                    <a:bodyPr/>
                    <a:lstStyle/>
                    <a:p>
                      <a:pPr algn="ctr" fontAlgn="b"/>
                      <a:r>
                        <a:rPr lang="en-US" sz="1800" b="0" i="0" u="none" strike="noStrike" dirty="0">
                          <a:solidFill>
                            <a:srgbClr val="000000"/>
                          </a:solidFill>
                          <a:effectLst/>
                          <a:latin typeface="Calibri" panose="020F0502020204030204" pitchFamily="34" charset="0"/>
                        </a:rPr>
                        <a:t>504.3</a:t>
                      </a:r>
                    </a:p>
                  </a:txBody>
                  <a:tcPr marL="5715" marR="5715" marT="5715" marB="0" anchor="ctr"/>
                </a:tc>
                <a:extLst>
                  <a:ext uri="{0D108BD9-81ED-4DB2-BD59-A6C34878D82A}">
                    <a16:rowId xmlns:a16="http://schemas.microsoft.com/office/drawing/2014/main" val="3232821502"/>
                  </a:ext>
                </a:extLst>
              </a:tr>
            </a:tbl>
          </a:graphicData>
        </a:graphic>
      </p:graphicFrame>
    </p:spTree>
    <p:extLst>
      <p:ext uri="{BB962C8B-B14F-4D97-AF65-F5344CB8AC3E}">
        <p14:creationId xmlns:p14="http://schemas.microsoft.com/office/powerpoint/2010/main" val="380228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608549" cy="3958333"/>
          </a:xfrm>
        </p:spPr>
        <p:txBody>
          <a:bodyPr/>
          <a:lstStyle/>
          <a:p>
            <a:pPr marL="0" indent="0" defTabSz="685800">
              <a:buNone/>
            </a:pPr>
            <a:r>
              <a:rPr lang="en-US" sz="3600" dirty="0">
                <a:latin typeface="Orgon Slab" panose="02000503000000020004" pitchFamily="50" charset="0"/>
              </a:rPr>
              <a:t>VII. Reports of Standing Committees</a:t>
            </a:r>
          </a:p>
          <a:p>
            <a:pPr marL="741362" indent="0" defTabSz="685800">
              <a:buNone/>
            </a:pPr>
            <a:r>
              <a:rPr lang="en-US" sz="3600" dirty="0">
                <a:solidFill>
                  <a:srgbClr val="003B49"/>
                </a:solidFill>
                <a:latin typeface="Orgon Slab" panose="02000503000000020004" pitchFamily="50" charset="0"/>
              </a:rPr>
              <a:t>E.	Information Technology &amp; 	Computing </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D. Stutts</a:t>
            </a:r>
            <a:endParaRPr lang="en-US" sz="3200" dirty="0">
              <a:solidFill>
                <a:srgbClr val="003B49"/>
              </a:solidFill>
              <a:latin typeface="Orgon Slab" panose="02000503000000020004" pitchFamily="50" charset="0"/>
            </a:endParaRP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1139003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 name="Text Placeholder 1">
            <a:extLst>
              <a:ext uri="{FF2B5EF4-FFF2-40B4-BE49-F238E27FC236}">
                <a16:creationId xmlns:a16="http://schemas.microsoft.com/office/drawing/2014/main" id="{BBB9F502-6DE2-4092-891A-DAD525A70603}"/>
              </a:ext>
            </a:extLst>
          </p:cNvPr>
          <p:cNvSpPr>
            <a:spLocks noGrp="1"/>
          </p:cNvSpPr>
          <p:nvPr>
            <p:ph type="body" idx="1"/>
          </p:nvPr>
        </p:nvSpPr>
        <p:spPr>
          <a:xfrm>
            <a:off x="590689" y="2963059"/>
            <a:ext cx="8197114" cy="2940591"/>
          </a:xfrm>
        </p:spPr>
        <p:txBody>
          <a:bodyPr/>
          <a:lstStyle/>
          <a:p>
            <a:pPr marL="342900" marR="0" lvl="0" indent="-342900" algn="l" rtl="0">
              <a:spcBef>
                <a:spcPts val="0"/>
              </a:spcBef>
              <a:spcAft>
                <a:spcPts val="0"/>
              </a:spcAft>
              <a:buClr>
                <a:srgbClr val="000000"/>
              </a:buClr>
              <a:buSzPts val="1800"/>
              <a:buFont typeface="Calibri"/>
              <a:buAutoNum type="arabicPeriod"/>
            </a:pPr>
            <a:r>
              <a:rPr lang="en-US" sz="2400" b="0" i="0" u="none" strike="noStrike" cap="none" dirty="0">
                <a:solidFill>
                  <a:srgbClr val="000000"/>
                </a:solidFill>
                <a:latin typeface="Times New Roman"/>
                <a:ea typeface="Times New Roman"/>
                <a:cs typeface="Times New Roman"/>
                <a:sym typeface="Times New Roman"/>
              </a:rPr>
              <a:t>Help Desk response time (medium to long-term)</a:t>
            </a:r>
            <a:endParaRPr lang="en-US" dirty="0"/>
          </a:p>
          <a:p>
            <a:pPr marL="342900" marR="0" lvl="0" indent="-342900" algn="l" rtl="0">
              <a:spcBef>
                <a:spcPts val="0"/>
              </a:spcBef>
              <a:spcAft>
                <a:spcPts val="0"/>
              </a:spcAft>
              <a:buClr>
                <a:srgbClr val="000000"/>
              </a:buClr>
              <a:buSzPts val="1800"/>
              <a:buFont typeface="Calibri"/>
              <a:buAutoNum type="arabicPeriod"/>
            </a:pPr>
            <a:r>
              <a:rPr lang="en-US" sz="2400" b="0" i="0" u="none" strike="noStrike" cap="none" dirty="0">
                <a:solidFill>
                  <a:srgbClr val="000000"/>
                </a:solidFill>
                <a:latin typeface="Times New Roman"/>
                <a:ea typeface="Times New Roman"/>
                <a:cs typeface="Times New Roman"/>
                <a:sym typeface="Times New Roman"/>
              </a:rPr>
              <a:t>Communications between Faculty and IT staff (short-term)</a:t>
            </a:r>
            <a:endParaRPr lang="en-US" dirty="0"/>
          </a:p>
          <a:p>
            <a:pPr marL="342900" marR="0" lvl="0" indent="-342900" algn="l" rtl="0">
              <a:spcBef>
                <a:spcPts val="0"/>
              </a:spcBef>
              <a:spcAft>
                <a:spcPts val="0"/>
              </a:spcAft>
              <a:buClr>
                <a:srgbClr val="000000"/>
              </a:buClr>
              <a:buSzPts val="1800"/>
              <a:buFont typeface="Calibri"/>
              <a:buAutoNum type="arabicPeriod"/>
            </a:pPr>
            <a:r>
              <a:rPr lang="en-US" sz="2400" b="0" i="0" u="none" strike="noStrike" cap="none" dirty="0">
                <a:solidFill>
                  <a:srgbClr val="000000"/>
                </a:solidFill>
                <a:latin typeface="Times New Roman"/>
                <a:ea typeface="Times New Roman"/>
                <a:cs typeface="Times New Roman"/>
                <a:sym typeface="Times New Roman"/>
              </a:rPr>
              <a:t>Integration of academic (Canvas, etc.) and IT support (?)</a:t>
            </a:r>
            <a:endParaRPr lang="en-US" dirty="0"/>
          </a:p>
          <a:p>
            <a:pPr marL="342900" marR="0" lvl="0" indent="-342900" algn="l" rtl="0">
              <a:spcBef>
                <a:spcPts val="0"/>
              </a:spcBef>
              <a:spcAft>
                <a:spcPts val="0"/>
              </a:spcAft>
              <a:buClr>
                <a:srgbClr val="000000"/>
              </a:buClr>
              <a:buSzPts val="1800"/>
              <a:buFont typeface="Calibri"/>
              <a:buAutoNum type="arabicPeriod"/>
            </a:pPr>
            <a:r>
              <a:rPr lang="en-US" sz="2400" b="0" i="0" u="none" strike="noStrike" cap="none" dirty="0">
                <a:solidFill>
                  <a:srgbClr val="000000"/>
                </a:solidFill>
                <a:latin typeface="Times New Roman"/>
                <a:ea typeface="Times New Roman"/>
                <a:cs typeface="Times New Roman"/>
                <a:sym typeface="Times New Roman"/>
              </a:rPr>
              <a:t>IT staffing  (long-term)</a:t>
            </a:r>
            <a:endParaRPr lang="en-US" dirty="0"/>
          </a:p>
          <a:p>
            <a:pPr marL="342900" marR="0" lvl="0" indent="-342900" algn="l" rtl="0">
              <a:spcBef>
                <a:spcPts val="0"/>
              </a:spcBef>
              <a:spcAft>
                <a:spcPts val="0"/>
              </a:spcAft>
              <a:buClr>
                <a:srgbClr val="000000"/>
              </a:buClr>
              <a:buSzPts val="1800"/>
              <a:buFont typeface="Calibri"/>
              <a:buAutoNum type="arabicPeriod"/>
            </a:pPr>
            <a:r>
              <a:rPr lang="en-US" sz="2400" b="0" i="0" u="none" strike="noStrike" cap="none" dirty="0">
                <a:solidFill>
                  <a:srgbClr val="000000"/>
                </a:solidFill>
                <a:latin typeface="Times New Roman"/>
                <a:ea typeface="Times New Roman"/>
                <a:cs typeface="Times New Roman"/>
                <a:sym typeface="Times New Roman"/>
              </a:rPr>
              <a:t>Relocation of IT back on campus (short – med-term)</a:t>
            </a:r>
            <a:endParaRPr lang="en-US" dirty="0"/>
          </a:p>
          <a:p>
            <a:pPr marL="342900" marR="0" lvl="0" indent="-228600" algn="l" rtl="0">
              <a:spcBef>
                <a:spcPts val="0"/>
              </a:spcBef>
              <a:spcAft>
                <a:spcPts val="0"/>
              </a:spcAft>
              <a:buClr>
                <a:schemeClr val="dk1"/>
              </a:buClr>
              <a:buSzPts val="1800"/>
              <a:buFont typeface="Calibri"/>
              <a:buNone/>
            </a:pPr>
            <a:endParaRPr lang="en-US" sz="2400" b="0" i="0" u="none" strike="noStrike" cap="none"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0" i="0" u="none" strike="noStrike" cap="none" dirty="0">
                <a:solidFill>
                  <a:srgbClr val="000000"/>
                </a:solidFill>
                <a:latin typeface="Times New Roman"/>
                <a:ea typeface="Times New Roman"/>
                <a:cs typeface="Times New Roman"/>
                <a:sym typeface="Times New Roman"/>
              </a:rPr>
              <a:t>Short-term = &lt; 3 Mos., Med-term = 3 – 6 Mos., Long-term = &gt; 1 year </a:t>
            </a:r>
            <a:endParaRPr lang="en-US" sz="2000" dirty="0"/>
          </a:p>
          <a:p>
            <a:pPr marL="76200" indent="0">
              <a:buNone/>
            </a:pPr>
            <a:endParaRPr lang="en-US" dirty="0"/>
          </a:p>
        </p:txBody>
      </p:sp>
      <p:sp>
        <p:nvSpPr>
          <p:cNvPr id="3" name="Text Placeholder 2">
            <a:extLst>
              <a:ext uri="{FF2B5EF4-FFF2-40B4-BE49-F238E27FC236}">
                <a16:creationId xmlns:a16="http://schemas.microsoft.com/office/drawing/2014/main" id="{FF8CE387-6539-4F40-8AE0-31F551D58479}"/>
              </a:ext>
            </a:extLst>
          </p:cNvPr>
          <p:cNvSpPr>
            <a:spLocks noGrp="1"/>
          </p:cNvSpPr>
          <p:nvPr>
            <p:ph type="body" idx="2"/>
          </p:nvPr>
        </p:nvSpPr>
        <p:spPr/>
        <p:txBody>
          <a:bodyPr/>
          <a:lstStyle/>
          <a:p>
            <a:pPr marL="0" marR="0" lvl="0" indent="0" algn="ctr" rtl="0">
              <a:spcBef>
                <a:spcPts val="0"/>
              </a:spcBef>
              <a:spcAft>
                <a:spcPts val="0"/>
              </a:spcAft>
              <a:buNone/>
            </a:pPr>
            <a:r>
              <a:rPr lang="en-US" sz="3200" b="1" i="0" u="none" strike="noStrike" cap="none" dirty="0">
                <a:solidFill>
                  <a:srgbClr val="000000"/>
                </a:solidFill>
                <a:latin typeface="Times New Roman"/>
                <a:ea typeface="Times New Roman"/>
                <a:cs typeface="Times New Roman"/>
                <a:sym typeface="Times New Roman"/>
              </a:rPr>
              <a:t>Issues Raised During Faculty Senate Meeting </a:t>
            </a:r>
          </a:p>
          <a:p>
            <a:pPr marL="0" marR="0" lvl="0" indent="0" algn="ctr" rtl="0">
              <a:spcBef>
                <a:spcPts val="0"/>
              </a:spcBef>
              <a:spcAft>
                <a:spcPts val="0"/>
              </a:spcAft>
              <a:buNone/>
            </a:pPr>
            <a:r>
              <a:rPr lang="en-US" sz="3200" b="1" i="0" u="none" strike="noStrike" cap="none" dirty="0">
                <a:solidFill>
                  <a:srgbClr val="000000"/>
                </a:solidFill>
                <a:latin typeface="Times New Roman"/>
                <a:ea typeface="Times New Roman"/>
                <a:cs typeface="Times New Roman"/>
                <a:sym typeface="Times New Roman"/>
              </a:rPr>
              <a:t>9-23-21</a:t>
            </a: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7455" y="426709"/>
            <a:ext cx="6277982" cy="581025"/>
          </a:xfrm>
        </p:spPr>
        <p:txBody>
          <a:bodyPr>
            <a:normAutofit/>
          </a:bodyPr>
          <a:lstStyle/>
          <a:p>
            <a:r>
              <a:rPr lang="en-US" sz="2700" dirty="0"/>
              <a:t>President’s Report: UM System</a:t>
            </a:r>
          </a:p>
        </p:txBody>
      </p:sp>
      <p:sp>
        <p:nvSpPr>
          <p:cNvPr id="4" name="Text Placeholder 3"/>
          <p:cNvSpPr>
            <a:spLocks noGrp="1"/>
          </p:cNvSpPr>
          <p:nvPr>
            <p:ph type="body" sz="quarter" idx="11"/>
          </p:nvPr>
        </p:nvSpPr>
        <p:spPr/>
        <p:txBody>
          <a:bodyPr>
            <a:normAutofit/>
          </a:bodyPr>
          <a:lstStyle/>
          <a:p>
            <a:r>
              <a:rPr lang="en-US" sz="2100" dirty="0">
                <a:solidFill>
                  <a:srgbClr val="003B49"/>
                </a:solidFill>
              </a:rPr>
              <a:t>IFC (Intercampus Faculty Cabinet): 04 Mar 2022 Mtg (Zoom)</a:t>
            </a:r>
          </a:p>
          <a:p>
            <a:pPr lvl="1"/>
            <a:r>
              <a:rPr lang="en-US" sz="1800" dirty="0">
                <a:solidFill>
                  <a:srgbClr val="003B49"/>
                </a:solidFill>
              </a:rPr>
              <a:t>Shared Governance WG – draft survey has been piloted with limited pool on each of the four campuses.  White paper in preparation.</a:t>
            </a:r>
          </a:p>
          <a:p>
            <a:pPr lvl="1"/>
            <a:r>
              <a:rPr lang="en-US" sz="1800" dirty="0">
                <a:solidFill>
                  <a:srgbClr val="003B49"/>
                </a:solidFill>
              </a:rPr>
              <a:t>UM-system IT</a:t>
            </a:r>
          </a:p>
          <a:p>
            <a:pPr lvl="2"/>
            <a:r>
              <a:rPr lang="en-US" sz="1950" dirty="0">
                <a:solidFill>
                  <a:srgbClr val="003B49"/>
                </a:solidFill>
              </a:rPr>
              <a:t>Admin rights implementation – campus driven.</a:t>
            </a:r>
          </a:p>
          <a:p>
            <a:pPr lvl="2"/>
            <a:r>
              <a:rPr lang="en-US" sz="1950" i="1" dirty="0">
                <a:solidFill>
                  <a:srgbClr val="FF0000"/>
                </a:solidFill>
              </a:rPr>
              <a:t>Email inbox – </a:t>
            </a:r>
            <a:r>
              <a:rPr lang="en-US" sz="1950" i="1" dirty="0">
                <a:solidFill>
                  <a:schemeClr val="tx2"/>
                </a:solidFill>
              </a:rPr>
              <a:t>purge for age &gt; 5 years.  Nominally scheduled for June 2022. How-to details will soon be provided by campus IT for preserving messages.</a:t>
            </a:r>
          </a:p>
          <a:p>
            <a:pPr lvl="2"/>
            <a:r>
              <a:rPr lang="en-US" sz="1950" i="1" dirty="0">
                <a:solidFill>
                  <a:schemeClr val="tx2"/>
                </a:solidFill>
              </a:rPr>
              <a:t>Not an IT decision, either at campus or at system level.</a:t>
            </a:r>
          </a:p>
          <a:p>
            <a:pPr lvl="2"/>
            <a:r>
              <a:rPr lang="en-US" sz="1950" i="1" dirty="0">
                <a:solidFill>
                  <a:schemeClr val="tx2"/>
                </a:solidFill>
              </a:rPr>
              <a:t>ITCC report will include </a:t>
            </a:r>
            <a:r>
              <a:rPr lang="en-US" sz="1950" i="1">
                <a:solidFill>
                  <a:schemeClr val="tx2"/>
                </a:solidFill>
              </a:rPr>
              <a:t>additional details.</a:t>
            </a:r>
            <a:endParaRPr lang="en-US" sz="1950" i="1" dirty="0">
              <a:solidFill>
                <a:schemeClr val="tx2"/>
              </a:solidFill>
            </a:endParaRPr>
          </a:p>
        </p:txBody>
      </p:sp>
    </p:spTree>
    <p:extLst>
      <p:ext uri="{BB962C8B-B14F-4D97-AF65-F5344CB8AC3E}">
        <p14:creationId xmlns:p14="http://schemas.microsoft.com/office/powerpoint/2010/main" val="32595985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
          <p:cNvSpPr/>
          <p:nvPr/>
        </p:nvSpPr>
        <p:spPr>
          <a:xfrm>
            <a:off x="344116" y="1667250"/>
            <a:ext cx="8578580" cy="43858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Issues Discussed During 10/20/2021 ITCC Meeting and </a:t>
            </a:r>
            <a:r>
              <a:rPr kumimoji="0" lang="en-US" sz="18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Answers/Actions Proposed</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257175" marR="0" lvl="0" indent="-257175" algn="l" defTabSz="914400" rtl="0" eaLnBrk="1" fontAlgn="auto" latinLnBrk="0" hangingPunct="1">
              <a:lnSpc>
                <a:spcPct val="100000"/>
              </a:lnSpc>
              <a:spcBef>
                <a:spcPts val="0"/>
              </a:spcBef>
              <a:spcAft>
                <a:spcPts val="0"/>
              </a:spcAft>
              <a:buClr>
                <a:srgbClr val="000000"/>
              </a:buClr>
              <a:buSzPts val="1350"/>
              <a:buFont typeface="Calibri"/>
              <a:buAutoNum type="arabicPeriod"/>
              <a:tabLst/>
              <a:defRPr/>
            </a:pPr>
            <a:r>
              <a:rPr kumimoji="0" lang="en-US" sz="1350" b="0" i="0" u="none" strike="noStrike" kern="0" cap="none" spc="0" normalizeH="0" baseline="0" noProof="0" dirty="0">
                <a:ln>
                  <a:noFill/>
                </a:ln>
                <a:solidFill>
                  <a:srgbClr val="000000"/>
                </a:solidFill>
                <a:effectLst/>
                <a:uLnTx/>
                <a:uFillTx/>
                <a:latin typeface="Calibri"/>
                <a:ea typeface="Calibri"/>
                <a:cs typeface="Calibri"/>
                <a:sym typeface="Calibri"/>
              </a:rPr>
              <a:t>Significantly increased time to respond to Help Desk tickets.  </a:t>
            </a:r>
            <a:r>
              <a:rPr kumimoji="0" lang="en-US" sz="1350" b="0" i="0" u="none" strike="noStrike" kern="0" cap="none" spc="0" normalizeH="0" baseline="0" noProof="0" dirty="0">
                <a:ln>
                  <a:noFill/>
                </a:ln>
                <a:solidFill>
                  <a:srgbClr val="FF0000"/>
                </a:solidFill>
                <a:effectLst/>
                <a:uLnTx/>
                <a:uFillTx/>
                <a:latin typeface="Calibri"/>
                <a:ea typeface="Calibri"/>
                <a:cs typeface="Calibri"/>
                <a:sym typeface="Calibri"/>
              </a:rPr>
              <a:t>Problem is due to (1) inadequate staffing, (2) non-optimal ticketing system, and (3) IT support staff not on central campus.  S&amp;T CIO is working the problem and has it as his highest priority.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57175" marR="0" lvl="0" indent="-257175" algn="l" defTabSz="914400" rtl="0" eaLnBrk="1" fontAlgn="auto" latinLnBrk="0" hangingPunct="1">
              <a:lnSpc>
                <a:spcPct val="100000"/>
              </a:lnSpc>
              <a:spcBef>
                <a:spcPts val="0"/>
              </a:spcBef>
              <a:spcAft>
                <a:spcPts val="0"/>
              </a:spcAft>
              <a:buClr>
                <a:srgbClr val="000000"/>
              </a:buClr>
              <a:buSzPts val="1350"/>
              <a:buFont typeface="Calibri"/>
              <a:buAutoNum type="arabicPeriod"/>
              <a:tabLst/>
              <a:defRPr/>
            </a:pPr>
            <a:r>
              <a:rPr kumimoji="0" lang="en-US" sz="1350" b="0" i="0" u="none" strike="noStrike" kern="0" cap="none" spc="0" normalizeH="0" baseline="0" noProof="0" dirty="0">
                <a:ln>
                  <a:noFill/>
                </a:ln>
                <a:solidFill>
                  <a:srgbClr val="000000"/>
                </a:solidFill>
                <a:effectLst/>
                <a:uLnTx/>
                <a:uFillTx/>
                <a:latin typeface="Calibri"/>
                <a:ea typeface="Calibri"/>
                <a:cs typeface="Calibri"/>
                <a:sym typeface="Calibri"/>
              </a:rPr>
              <a:t>Need for better communication between faculty and IT staff, and better understanding on the faculty’s part of the  resource constraints imposed on IT.  Need for more patience on the part of faculty while our brand new CIO works through some of the current issues.  </a:t>
            </a:r>
            <a:r>
              <a:rPr kumimoji="0" lang="en-US" sz="1350" b="0" i="0" u="none" strike="noStrike" kern="0" cap="none" spc="0" normalizeH="0" baseline="0" noProof="0" dirty="0">
                <a:ln>
                  <a:noFill/>
                </a:ln>
                <a:solidFill>
                  <a:srgbClr val="FF0000"/>
                </a:solidFill>
                <a:effectLst/>
                <a:uLnTx/>
                <a:uFillTx/>
                <a:latin typeface="Calibri"/>
                <a:ea typeface="Calibri"/>
                <a:cs typeface="Calibri"/>
                <a:sym typeface="Calibri"/>
              </a:rPr>
              <a:t>ITCC facilitate this by communicating key issues and actions through the Deans and department chairs.  Other conduits will be discussed and considered.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57175" marR="0" lvl="0" indent="-257175" algn="l" defTabSz="914400" rtl="0" eaLnBrk="1" fontAlgn="auto" latinLnBrk="0" hangingPunct="1">
              <a:lnSpc>
                <a:spcPct val="100000"/>
              </a:lnSpc>
              <a:spcBef>
                <a:spcPts val="0"/>
              </a:spcBef>
              <a:spcAft>
                <a:spcPts val="0"/>
              </a:spcAft>
              <a:buClr>
                <a:srgbClr val="000000"/>
              </a:buClr>
              <a:buSzPts val="1350"/>
              <a:buFont typeface="Calibri"/>
              <a:buAutoNum type="arabicPeriod"/>
              <a:tabLst/>
              <a:defRPr/>
            </a:pPr>
            <a:r>
              <a:rPr kumimoji="0" lang="en-US" sz="1350" b="0" i="0" u="none" strike="noStrike" kern="0" cap="none" spc="0" normalizeH="0" baseline="0" noProof="0" dirty="0">
                <a:ln>
                  <a:noFill/>
                </a:ln>
                <a:solidFill>
                  <a:srgbClr val="000000"/>
                </a:solidFill>
                <a:effectLst/>
                <a:uLnTx/>
                <a:uFillTx/>
                <a:latin typeface="Calibri"/>
                <a:ea typeface="Calibri"/>
                <a:cs typeface="Calibri"/>
                <a:sym typeface="Calibri"/>
              </a:rPr>
              <a:t>Adequate support for research computing given that this group must now support the both Columbia and Rolla.  </a:t>
            </a:r>
            <a:r>
              <a:rPr kumimoji="0" lang="en-US" sz="1350" b="0" i="0" u="none" strike="noStrike" kern="0" cap="none" spc="0" normalizeH="0" baseline="0" noProof="0" dirty="0">
                <a:ln>
                  <a:noFill/>
                </a:ln>
                <a:solidFill>
                  <a:srgbClr val="FF0000"/>
                </a:solidFill>
                <a:effectLst/>
                <a:uLnTx/>
                <a:uFillTx/>
                <a:latin typeface="Calibri"/>
                <a:ea typeface="Calibri"/>
                <a:cs typeface="Calibri"/>
                <a:sym typeface="Calibri"/>
              </a:rPr>
              <a:t>Something to keep an eye on. May even be an opportunity for S&amp;T.  More staff would be necessary to fully support custom systems for individual PIs.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57175" marR="0" lvl="0" indent="-257175" algn="l" defTabSz="914400" rtl="0" eaLnBrk="1" fontAlgn="auto" latinLnBrk="0" hangingPunct="1">
              <a:lnSpc>
                <a:spcPct val="100000"/>
              </a:lnSpc>
              <a:spcBef>
                <a:spcPts val="0"/>
              </a:spcBef>
              <a:spcAft>
                <a:spcPts val="0"/>
              </a:spcAft>
              <a:buClr>
                <a:srgbClr val="000000"/>
              </a:buClr>
              <a:buSzPts val="1350"/>
              <a:buFont typeface="Calibri"/>
              <a:buAutoNum type="arabicPeriod"/>
              <a:tabLst/>
              <a:defRPr/>
            </a:pPr>
            <a:r>
              <a:rPr kumimoji="0" lang="en-US" sz="1350" b="0" i="0" u="none" strike="noStrike" kern="0" cap="none" spc="0" normalizeH="0" baseline="0" noProof="0" dirty="0">
                <a:ln>
                  <a:noFill/>
                </a:ln>
                <a:solidFill>
                  <a:srgbClr val="000000"/>
                </a:solidFill>
                <a:effectLst/>
                <a:uLnTx/>
                <a:uFillTx/>
                <a:latin typeface="Calibri"/>
                <a:ea typeface="Calibri"/>
                <a:cs typeface="Calibri"/>
                <a:sym typeface="Calibri"/>
              </a:rPr>
              <a:t>Better communication between UM system and faculty regarding software and policy changes to avoid unintended consequences affecting students, staff, and faculty.  </a:t>
            </a:r>
            <a:r>
              <a:rPr kumimoji="0" lang="en-US" sz="1350" b="0" i="0" u="none" strike="noStrike" kern="0" cap="none" spc="0" normalizeH="0" baseline="0" noProof="0" dirty="0">
                <a:ln>
                  <a:noFill/>
                </a:ln>
                <a:solidFill>
                  <a:srgbClr val="FF0000"/>
                </a:solidFill>
                <a:effectLst/>
                <a:uLnTx/>
                <a:uFillTx/>
                <a:latin typeface="Calibri"/>
                <a:ea typeface="Calibri"/>
                <a:cs typeface="Calibri"/>
                <a:sym typeface="Calibri"/>
              </a:rPr>
              <a:t>Many recent complaints concern Canvas, which falls under eLearning, and not IT.  ITCC will invite UM Chief Online Learning Officer, Matthew Gunkel, to discuss this issue.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57175" marR="0" lvl="0" indent="-257175" algn="l" defTabSz="914400" rtl="0" eaLnBrk="1" fontAlgn="auto" latinLnBrk="0" hangingPunct="1">
              <a:lnSpc>
                <a:spcPct val="100000"/>
              </a:lnSpc>
              <a:spcBef>
                <a:spcPts val="0"/>
              </a:spcBef>
              <a:spcAft>
                <a:spcPts val="0"/>
              </a:spcAft>
              <a:buClr>
                <a:srgbClr val="000000"/>
              </a:buClr>
              <a:buSzPts val="1350"/>
              <a:buFont typeface="Calibri"/>
              <a:buAutoNum type="arabicPeriod"/>
              <a:tabLst/>
              <a:defRPr/>
            </a:pPr>
            <a:r>
              <a:rPr kumimoji="0" lang="en-US" sz="1350" b="0" i="0" u="none" strike="noStrike" kern="0" cap="none" spc="0" normalizeH="0" baseline="0" noProof="0" dirty="0">
                <a:ln>
                  <a:noFill/>
                </a:ln>
                <a:solidFill>
                  <a:srgbClr val="000000"/>
                </a:solidFill>
                <a:effectLst/>
                <a:uLnTx/>
                <a:uFillTx/>
                <a:latin typeface="Calibri"/>
                <a:ea typeface="Calibri"/>
                <a:cs typeface="Calibri"/>
                <a:sym typeface="Calibri"/>
              </a:rPr>
              <a:t>Adequate support for multiple computing platforms.  One size (platform) does not fit all faculty.  Windows, Mac, and Linux/Unix.  </a:t>
            </a:r>
            <a:r>
              <a:rPr kumimoji="0" lang="en-US" sz="1350" b="0" i="0" u="none" strike="noStrike" kern="0" cap="none" spc="0" normalizeH="0" baseline="0" noProof="0" dirty="0">
                <a:ln>
                  <a:noFill/>
                </a:ln>
                <a:solidFill>
                  <a:srgbClr val="FF0000"/>
                </a:solidFill>
                <a:effectLst/>
                <a:uLnTx/>
                <a:uFillTx/>
                <a:latin typeface="Calibri"/>
                <a:ea typeface="Calibri"/>
                <a:cs typeface="Calibri"/>
                <a:sym typeface="Calibri"/>
              </a:rPr>
              <a:t>More support will be available as IT staffing resources allow.  Multi-platform support is a recognized area of concern but need to improve overall IT support first (see #1).</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57175" marR="0" lvl="0" indent="-257175" algn="l" defTabSz="914400" rtl="0" eaLnBrk="1" fontAlgn="auto" latinLnBrk="0" hangingPunct="1">
              <a:lnSpc>
                <a:spcPct val="100000"/>
              </a:lnSpc>
              <a:spcBef>
                <a:spcPts val="0"/>
              </a:spcBef>
              <a:spcAft>
                <a:spcPts val="0"/>
              </a:spcAft>
              <a:buClr>
                <a:srgbClr val="000000"/>
              </a:buClr>
              <a:buSzPts val="1350"/>
              <a:buFont typeface="Calibri"/>
              <a:buAutoNum type="arabicPeriod"/>
              <a:tabLst/>
              <a:defRPr/>
            </a:pPr>
            <a:r>
              <a:rPr kumimoji="0" lang="en-US" sz="1350" b="0" i="0" u="none" strike="noStrike" kern="0" cap="none" spc="0" normalizeH="0" baseline="0" noProof="0" dirty="0">
                <a:ln>
                  <a:noFill/>
                </a:ln>
                <a:solidFill>
                  <a:srgbClr val="000000"/>
                </a:solidFill>
                <a:effectLst/>
                <a:uLnTx/>
                <a:uFillTx/>
                <a:latin typeface="Calibri"/>
                <a:ea typeface="Calibri"/>
                <a:cs typeface="Calibri"/>
                <a:sym typeface="Calibri"/>
              </a:rPr>
              <a:t>Faculty desktop enhancement policy: pennywise, pound foolish?  </a:t>
            </a:r>
            <a:r>
              <a:rPr kumimoji="0" lang="en-US" sz="1350" b="0" i="0" u="none" strike="noStrike" kern="0" cap="none" spc="0" normalizeH="0" baseline="0" noProof="0" dirty="0">
                <a:ln>
                  <a:noFill/>
                </a:ln>
                <a:solidFill>
                  <a:srgbClr val="FF0000"/>
                </a:solidFill>
                <a:effectLst/>
                <a:uLnTx/>
                <a:uFillTx/>
                <a:latin typeface="Calibri"/>
                <a:ea typeface="Calibri"/>
                <a:cs typeface="Calibri"/>
                <a:sym typeface="Calibri"/>
              </a:rPr>
              <a:t>The new faculty desktop enhancement program allows replacement every four years, and approximately doubles the amount contributed to the cost by IT.  </a:t>
            </a:r>
            <a:r>
              <a:rPr kumimoji="0" lang="en-US" sz="135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
          <p:cNvSpPr/>
          <p:nvPr/>
        </p:nvSpPr>
        <p:spPr>
          <a:xfrm>
            <a:off x="506027" y="1544714"/>
            <a:ext cx="8268103" cy="504749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Update from Danny on his/our progress towards IT goals and problem solutions</a:t>
            </a:r>
            <a:endParaRPr kumimoji="0" sz="2000" b="1" i="0" u="none" strike="noStrike" kern="0" cap="none" spc="0" normalizeH="0" baseline="0" noProof="0" dirty="0">
              <a:ln>
                <a:noFill/>
              </a:ln>
              <a:solidFill>
                <a:srgbClr val="33006F"/>
              </a:solidFill>
              <a:effectLst/>
              <a:uLnTx/>
              <a:uFillTx/>
              <a:latin typeface="Times New Roman"/>
              <a:ea typeface="Times New Roman"/>
              <a:cs typeface="Times New Roman"/>
              <a:sym typeface="Times New Roman"/>
            </a:endParaRPr>
          </a:p>
          <a:p>
            <a:pPr marL="342900" marR="0" lvl="0" indent="-228600" algn="l" defTabSz="914400" rtl="0" eaLnBrk="1" fontAlgn="auto" latinLnBrk="0" hangingPunct="1">
              <a:lnSpc>
                <a:spcPct val="100000"/>
              </a:lnSpc>
              <a:spcBef>
                <a:spcPts val="0"/>
              </a:spcBef>
              <a:spcAft>
                <a:spcPts val="0"/>
              </a:spcAft>
              <a:buClr>
                <a:srgbClr val="33006F"/>
              </a:buClr>
              <a:buSzPts val="1800"/>
              <a:buFont typeface="Noto Sans Symbols"/>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1800"/>
              <a:buFont typeface="Calibri"/>
              <a:buAutoNum type="arabicPeriod"/>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Progress is being made but not as swiftly as desired – in part due to institutional red tape, funding, etc.</a:t>
            </a:r>
            <a:endParaRPr kumimoji="0" sz="1600" b="0" i="0" u="none" strike="noStrike" kern="0" cap="none" spc="0" normalizeH="0" baseline="0" noProof="0" dirty="0">
              <a:ln>
                <a:noFill/>
              </a:ln>
              <a:solidFill>
                <a:srgbClr val="33006F"/>
              </a:solidFill>
              <a:effectLst/>
              <a:uLnTx/>
              <a:uFillTx/>
              <a:latin typeface="Times New Roman"/>
              <a:ea typeface="Times New Roman"/>
              <a:cs typeface="Times New Roman"/>
              <a:sym typeface="Times New Roman"/>
            </a:endParaRPr>
          </a:p>
          <a:p>
            <a:pPr marL="800100" marR="0" lvl="1" indent="-342900" algn="l" defTabSz="914400" rtl="0" eaLnBrk="1" fontAlgn="auto" latinLnBrk="0" hangingPunct="1">
              <a:lnSpc>
                <a:spcPct val="100000"/>
              </a:lnSpc>
              <a:spcBef>
                <a:spcPts val="0"/>
              </a:spcBef>
              <a:spcAft>
                <a:spcPts val="0"/>
              </a:spcAft>
              <a:buClr>
                <a:srgbClr val="FF0000"/>
              </a:buClr>
              <a:buSzPts val="1800"/>
              <a:buFont typeface="Noto Sans Symbols"/>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Move IT responsibility back to the campus with assigned staff located within departments.</a:t>
            </a:r>
            <a:endParaRPr kumimoji="0"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800100" marR="0" lvl="1" indent="-342900" algn="l" defTabSz="914400" rtl="0" eaLnBrk="1" fontAlgn="auto" latinLnBrk="0" hangingPunct="1">
              <a:lnSpc>
                <a:spcPct val="100000"/>
              </a:lnSpc>
              <a:spcBef>
                <a:spcPts val="0"/>
              </a:spcBef>
              <a:spcAft>
                <a:spcPts val="0"/>
              </a:spcAft>
              <a:buClr>
                <a:srgbClr val="FF0000"/>
              </a:buClr>
              <a:buSzPts val="1800"/>
              <a:buFont typeface="Noto Sans Symbols"/>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S&amp;T IT currently understaffed, but backfilling – current job openings are being aggressively filled.</a:t>
            </a:r>
            <a:endParaRPr kumimoji="0"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800100" marR="0" lvl="1" indent="-342900" algn="l" defTabSz="914400" rtl="0" eaLnBrk="1" fontAlgn="auto" latinLnBrk="0" hangingPunct="1">
              <a:lnSpc>
                <a:spcPct val="100000"/>
              </a:lnSpc>
              <a:spcBef>
                <a:spcPts val="0"/>
              </a:spcBef>
              <a:spcAft>
                <a:spcPts val="0"/>
              </a:spcAft>
              <a:buClr>
                <a:srgbClr val="FF0000"/>
              </a:buClr>
              <a:buSzPts val="1800"/>
              <a:buFont typeface="Noto Sans Symbols"/>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Danny is aware that service is still unsatisfactory.</a:t>
            </a:r>
            <a:endParaRPr kumimoji="0"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800100" marR="0" lvl="1" indent="-342900" algn="l" defTabSz="914400" rtl="0" eaLnBrk="1" fontAlgn="auto" latinLnBrk="0" hangingPunct="1">
              <a:lnSpc>
                <a:spcPct val="100000"/>
              </a:lnSpc>
              <a:spcBef>
                <a:spcPts val="0"/>
              </a:spcBef>
              <a:spcAft>
                <a:spcPts val="0"/>
              </a:spcAft>
              <a:buClr>
                <a:srgbClr val="FF0000"/>
              </a:buClr>
              <a:buSzPts val="1800"/>
              <a:buFont typeface="Noto Sans Symbols"/>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Backlog of tickets from August 2021 to date has been dramatically reduced</a:t>
            </a:r>
            <a:endParaRPr kumimoji="0"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800100" marR="0" lvl="1" indent="-342900" algn="l" defTabSz="914400" rtl="0" eaLnBrk="1" fontAlgn="auto" latinLnBrk="0" hangingPunct="1">
              <a:lnSpc>
                <a:spcPct val="100000"/>
              </a:lnSpc>
              <a:spcBef>
                <a:spcPts val="0"/>
              </a:spcBef>
              <a:spcAft>
                <a:spcPts val="0"/>
              </a:spcAft>
              <a:buClr>
                <a:srgbClr val="FF0000"/>
              </a:buClr>
              <a:buSzPts val="1800"/>
              <a:buFont typeface="Noto Sans Symbols"/>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New Cherwell instance form to be released April 1</a:t>
            </a:r>
            <a:r>
              <a:rPr kumimoji="0" lang="en-US" sz="1600" b="0" i="0" u="none" strike="noStrike" kern="0" cap="none" spc="0" normalizeH="0" baseline="30000" noProof="0" dirty="0">
                <a:ln>
                  <a:noFill/>
                </a:ln>
                <a:solidFill>
                  <a:srgbClr val="FF0000"/>
                </a:solidFill>
                <a:effectLst/>
                <a:uLnTx/>
                <a:uFillTx/>
                <a:latin typeface="Calibri"/>
                <a:ea typeface="Calibri"/>
                <a:cs typeface="Calibri"/>
                <a:sym typeface="Calibri"/>
              </a:rPr>
              <a:t>st </a:t>
            </a: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should improve user experience.</a:t>
            </a:r>
            <a:endParaRPr kumimoji="0"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800100" marR="0" lvl="1" indent="-342900" algn="l" defTabSz="914400" rtl="0" eaLnBrk="1" fontAlgn="auto" latinLnBrk="0" hangingPunct="1">
              <a:lnSpc>
                <a:spcPct val="100000"/>
              </a:lnSpc>
              <a:spcBef>
                <a:spcPts val="0"/>
              </a:spcBef>
              <a:spcAft>
                <a:spcPts val="0"/>
              </a:spcAft>
              <a:buClr>
                <a:srgbClr val="FF0000"/>
              </a:buClr>
              <a:buSzPts val="1800"/>
              <a:buFont typeface="Noto Sans Symbols"/>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Long-term goal:  each department to have dedicated IT support staff.  Will move in that direction slowly if resourcing to IT increases.</a:t>
            </a:r>
            <a:endParaRPr kumimoji="0"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a:p>
            <a:pPr marL="800100" marR="0" lvl="1" indent="-342900" algn="l" defTabSz="914400" rtl="0" eaLnBrk="1" fontAlgn="auto" latinLnBrk="0" hangingPunct="1">
              <a:lnSpc>
                <a:spcPct val="100000"/>
              </a:lnSpc>
              <a:spcBef>
                <a:spcPts val="0"/>
              </a:spcBef>
              <a:spcAft>
                <a:spcPts val="0"/>
              </a:spcAft>
              <a:buClr>
                <a:srgbClr val="FF0000"/>
              </a:buClr>
              <a:buSzPts val="1800"/>
              <a:buFont typeface="Noto Sans Symbols"/>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Will require multi-year process – will not be immediate.</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800"/>
              <a:buFont typeface="Calibri"/>
              <a:buAutoNum type="arabicPeriod"/>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Better communications between faculty and IT staff:  </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l" defTabSz="914400" rtl="0" eaLnBrk="1" fontAlgn="auto" latinLnBrk="0" hangingPunct="1">
              <a:lnSpc>
                <a:spcPct val="100000"/>
              </a:lnSpc>
              <a:spcBef>
                <a:spcPts val="0"/>
              </a:spcBef>
              <a:spcAft>
                <a:spcPts val="0"/>
              </a:spcAft>
              <a:buClr>
                <a:srgbClr val="FF0000"/>
              </a:buClr>
              <a:buSzPts val="18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Danny wrote five-page document which is included in current survey that highlights the issues, current progress, and what is needed.</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l" defTabSz="914400" rtl="0" eaLnBrk="1" fontAlgn="auto" latinLnBrk="0" hangingPunct="1">
              <a:lnSpc>
                <a:spcPct val="100000"/>
              </a:lnSpc>
              <a:spcBef>
                <a:spcPts val="0"/>
              </a:spcBef>
              <a:spcAft>
                <a:spcPts val="0"/>
              </a:spcAft>
              <a:buClr>
                <a:srgbClr val="FF0000"/>
              </a:buClr>
              <a:buSzPts val="20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Danny will attend faculty meetings upon invitation to address each department’s issues.</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F19F28-387A-445F-9503-AC572578F322}"/>
              </a:ext>
            </a:extLst>
          </p:cNvPr>
          <p:cNvSpPr>
            <a:spLocks noGrp="1"/>
          </p:cNvSpPr>
          <p:nvPr>
            <p:ph type="body" idx="1"/>
          </p:nvPr>
        </p:nvSpPr>
        <p:spPr>
          <a:xfrm>
            <a:off x="671757" y="2046060"/>
            <a:ext cx="6972300" cy="4186064"/>
          </a:xfrm>
        </p:spPr>
        <p:txBody>
          <a:bodyPr>
            <a:normAutofit fontScale="40000" lnSpcReduction="20000"/>
          </a:bodyPr>
          <a:lstStyle/>
          <a:p>
            <a:pPr marL="0" indent="0">
              <a:spcBef>
                <a:spcPts val="0"/>
              </a:spcBef>
              <a:buClr>
                <a:srgbClr val="000000"/>
              </a:buClr>
              <a:buSzPts val="2000"/>
            </a:pPr>
            <a:r>
              <a:rPr lang="en-US" sz="4500" b="1" i="0" u="none" strike="noStrike" cap="none" dirty="0">
                <a:solidFill>
                  <a:srgbClr val="000000"/>
                </a:solidFill>
                <a:latin typeface="Arial"/>
                <a:ea typeface="Arial"/>
                <a:cs typeface="Arial"/>
                <a:sym typeface="Arial"/>
              </a:rPr>
              <a:t>Progress towards IT goals and problem solutions (continued)</a:t>
            </a:r>
            <a:endParaRPr lang="en-US" sz="4500" b="1"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ts val="2000"/>
            </a:pPr>
            <a:endParaRPr lang="en-US" sz="16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2000"/>
            </a:pPr>
            <a:endParaRPr lang="en-US" sz="1600"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2000"/>
            </a:pPr>
            <a:endParaRPr lang="en-US" sz="1600" b="0" i="0" u="none" strike="noStrike" cap="none" dirty="0">
              <a:solidFill>
                <a:srgbClr val="000000"/>
              </a:solidFill>
              <a:latin typeface="Calibri"/>
              <a:ea typeface="Calibri"/>
              <a:cs typeface="Calibri"/>
              <a:sym typeface="Calibri"/>
            </a:endParaRPr>
          </a:p>
          <a:p>
            <a:pPr marL="457200" marR="0" lvl="0" indent="-457200" algn="l" rtl="0">
              <a:spcBef>
                <a:spcPts val="0"/>
              </a:spcBef>
              <a:spcAft>
                <a:spcPts val="0"/>
              </a:spcAft>
              <a:buClr>
                <a:srgbClr val="000000"/>
              </a:buClr>
              <a:buSzPts val="2000"/>
              <a:buFont typeface="Calibri"/>
              <a:buAutoNum type="arabicPeriod" startAt="3"/>
            </a:pPr>
            <a:endParaRPr lang="en-US" sz="1600" dirty="0">
              <a:solidFill>
                <a:srgbClr val="000000"/>
              </a:solidFill>
              <a:latin typeface="Calibri"/>
              <a:ea typeface="Calibri"/>
              <a:cs typeface="Calibri"/>
              <a:sym typeface="Calibri"/>
            </a:endParaRPr>
          </a:p>
          <a:p>
            <a:pPr marL="457200" marR="0" lvl="0" indent="-457200" algn="l" rtl="0">
              <a:spcBef>
                <a:spcPts val="0"/>
              </a:spcBef>
              <a:spcAft>
                <a:spcPts val="0"/>
              </a:spcAft>
              <a:buClr>
                <a:srgbClr val="000000"/>
              </a:buClr>
              <a:buSzPts val="2000"/>
              <a:buFont typeface="Calibri"/>
              <a:buAutoNum type="arabicPeriod" startAt="3"/>
            </a:pPr>
            <a:r>
              <a:rPr lang="en-US" sz="3400" b="0" i="0" u="none" strike="noStrike" cap="none" dirty="0">
                <a:solidFill>
                  <a:srgbClr val="000000"/>
                </a:solidFill>
                <a:latin typeface="Calibri"/>
                <a:ea typeface="Calibri"/>
                <a:cs typeface="Calibri"/>
                <a:sym typeface="Calibri"/>
              </a:rPr>
              <a:t>Support for research computing:</a:t>
            </a:r>
            <a:endParaRPr lang="en-US" sz="3400" dirty="0"/>
          </a:p>
          <a:p>
            <a:pPr marL="914400" marR="0" lvl="1" indent="-457200" algn="l" rtl="0">
              <a:spcBef>
                <a:spcPts val="0"/>
              </a:spcBef>
              <a:spcAft>
                <a:spcPts val="0"/>
              </a:spcAft>
              <a:buClr>
                <a:srgbClr val="FF0000"/>
              </a:buClr>
              <a:buSzPts val="2000"/>
              <a:buFont typeface="Arial"/>
              <a:buChar char="•"/>
            </a:pPr>
            <a:r>
              <a:rPr lang="en-US" sz="3400" b="0" i="0" u="none" strike="noStrike" cap="none" dirty="0">
                <a:solidFill>
                  <a:srgbClr val="FF0000"/>
                </a:solidFill>
                <a:latin typeface="Times New Roman"/>
                <a:ea typeface="Times New Roman"/>
                <a:cs typeface="Times New Roman"/>
                <a:sym typeface="Times New Roman"/>
              </a:rPr>
              <a:t>Danny will address individual concerns to the extent possible under current staffing constraints. </a:t>
            </a:r>
            <a:endParaRPr lang="en-US" sz="3400" dirty="0"/>
          </a:p>
          <a:p>
            <a:pPr marL="457200" marR="0" lvl="0" indent="-457200" algn="l" rtl="0">
              <a:spcBef>
                <a:spcPts val="0"/>
              </a:spcBef>
              <a:spcAft>
                <a:spcPts val="0"/>
              </a:spcAft>
              <a:buClr>
                <a:srgbClr val="000000"/>
              </a:buClr>
              <a:buSzPts val="2000"/>
              <a:buFont typeface="Calibri"/>
              <a:buAutoNum type="arabicPeriod" startAt="3"/>
            </a:pPr>
            <a:r>
              <a:rPr lang="en-US" sz="3400" b="0" i="0" u="none" strike="noStrike" cap="none" dirty="0">
                <a:solidFill>
                  <a:srgbClr val="000000"/>
                </a:solidFill>
                <a:latin typeface="Calibri"/>
                <a:ea typeface="Calibri"/>
                <a:cs typeface="Calibri"/>
                <a:sym typeface="Calibri"/>
              </a:rPr>
              <a:t>Better communication between UM system and faculty regarding software and policy changes to avoid unintended consequences affecting students, staff, and faculty:</a:t>
            </a:r>
            <a:endParaRPr lang="en-US" sz="3400" dirty="0"/>
          </a:p>
          <a:p>
            <a:pPr marL="914400" marR="0" lvl="1" indent="-457200" algn="l" rtl="0">
              <a:spcBef>
                <a:spcPts val="0"/>
              </a:spcBef>
              <a:spcAft>
                <a:spcPts val="0"/>
              </a:spcAft>
              <a:buClr>
                <a:srgbClr val="FF0000"/>
              </a:buClr>
              <a:buSzPts val="2000"/>
              <a:buFont typeface="Arial"/>
              <a:buChar char="•"/>
            </a:pPr>
            <a:r>
              <a:rPr lang="en-US" sz="3400" b="0" i="0" u="none" strike="noStrike" cap="none" dirty="0">
                <a:solidFill>
                  <a:srgbClr val="FF0000"/>
                </a:solidFill>
                <a:latin typeface="Times New Roman"/>
                <a:ea typeface="Times New Roman"/>
                <a:cs typeface="Times New Roman"/>
                <a:sym typeface="Times New Roman"/>
              </a:rPr>
              <a:t>ITCC met with Matt Gunkel on November 17, where he addressed most of our concerns, and projected greater communication and coordination in the future. </a:t>
            </a:r>
            <a:endParaRPr lang="en-US" sz="3400" dirty="0"/>
          </a:p>
          <a:p>
            <a:pPr marL="1371600" marR="0" lvl="2" indent="-457200" algn="l" rtl="0">
              <a:spcBef>
                <a:spcPts val="0"/>
              </a:spcBef>
              <a:spcAft>
                <a:spcPts val="0"/>
              </a:spcAft>
              <a:buClr>
                <a:srgbClr val="FF0000"/>
              </a:buClr>
              <a:buSzPts val="2000"/>
              <a:buFont typeface="Courier New"/>
              <a:buChar char="o"/>
            </a:pPr>
            <a:r>
              <a:rPr lang="en-US" sz="3400" b="0" i="0" u="none" strike="noStrike" cap="none" dirty="0">
                <a:solidFill>
                  <a:srgbClr val="FF0000"/>
                </a:solidFill>
                <a:latin typeface="Times New Roman"/>
                <a:ea typeface="Times New Roman"/>
                <a:cs typeface="Times New Roman"/>
                <a:sym typeface="Times New Roman"/>
              </a:rPr>
              <a:t>Matt has left the university, and has been replaced by </a:t>
            </a:r>
            <a:r>
              <a:rPr lang="en-US" sz="3400" b="0" i="0" u="none" strike="noStrike" cap="none" dirty="0">
                <a:solidFill>
                  <a:srgbClr val="FF0000"/>
                </a:solidFill>
                <a:latin typeface="Calibri"/>
                <a:ea typeface="Calibri"/>
                <a:cs typeface="Calibri"/>
                <a:sym typeface="Calibri"/>
              </a:rPr>
              <a:t>Stephani McClelland; she is currently visiting with stakeholders to gather information and concerns.</a:t>
            </a:r>
            <a:endParaRPr lang="en-US" sz="3400" dirty="0"/>
          </a:p>
          <a:p>
            <a:pPr marL="1371600" marR="0" lvl="2" indent="-457200" algn="l" rtl="0">
              <a:spcBef>
                <a:spcPts val="0"/>
              </a:spcBef>
              <a:spcAft>
                <a:spcPts val="0"/>
              </a:spcAft>
              <a:buClr>
                <a:srgbClr val="FF0000"/>
              </a:buClr>
              <a:buSzPts val="2000"/>
              <a:buFont typeface="Courier New"/>
              <a:buChar char="o"/>
            </a:pPr>
            <a:r>
              <a:rPr lang="en-US" sz="3400" b="0" i="0" u="none" strike="noStrike" cap="none" dirty="0">
                <a:solidFill>
                  <a:srgbClr val="FF0000"/>
                </a:solidFill>
                <a:latin typeface="Calibri"/>
                <a:ea typeface="Calibri"/>
                <a:cs typeface="Calibri"/>
                <a:sym typeface="Calibri"/>
              </a:rPr>
              <a:t>There are currently no plans to move Canvas support back locally. </a:t>
            </a:r>
            <a:endParaRPr lang="en-US" sz="3400" dirty="0"/>
          </a:p>
          <a:p>
            <a:pPr marL="1371600" marR="0" lvl="2" indent="-330200" algn="l" rtl="0">
              <a:spcBef>
                <a:spcPts val="0"/>
              </a:spcBef>
              <a:spcAft>
                <a:spcPts val="0"/>
              </a:spcAft>
              <a:buClr>
                <a:schemeClr val="dk1"/>
              </a:buClr>
              <a:buSzPts val="2000"/>
              <a:buFont typeface="Arial"/>
              <a:buNone/>
            </a:pPr>
            <a:endParaRPr lang="en-US" sz="3400" b="0" i="0" u="none" strike="noStrike" cap="none" dirty="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1800"/>
              <a:buFont typeface="Calibri"/>
              <a:buAutoNum type="arabicPeriod" startAt="3"/>
            </a:pPr>
            <a:r>
              <a:rPr lang="en-US" sz="3400" b="0" i="0" u="none" strike="noStrike" cap="none" dirty="0">
                <a:solidFill>
                  <a:srgbClr val="000000"/>
                </a:solidFill>
                <a:latin typeface="Calibri"/>
                <a:ea typeface="Calibri"/>
                <a:cs typeface="Calibri"/>
                <a:sym typeface="Calibri"/>
              </a:rPr>
              <a:t>Adequate support for multiple computing platforms:</a:t>
            </a:r>
            <a:endParaRPr lang="en-US" sz="3400" dirty="0"/>
          </a:p>
          <a:p>
            <a:pPr marL="800100" marR="0" lvl="1" indent="-342900" algn="l" rtl="0">
              <a:spcBef>
                <a:spcPts val="0"/>
              </a:spcBef>
              <a:spcAft>
                <a:spcPts val="0"/>
              </a:spcAft>
              <a:buClr>
                <a:srgbClr val="FF0000"/>
              </a:buClr>
              <a:buSzPts val="1800"/>
              <a:buFont typeface="Arial"/>
              <a:buChar char="•"/>
            </a:pPr>
            <a:r>
              <a:rPr lang="en-US" sz="3400" b="0" i="0" u="none" strike="noStrike" cap="none" dirty="0">
                <a:solidFill>
                  <a:srgbClr val="FF0000"/>
                </a:solidFill>
                <a:latin typeface="Calibri"/>
                <a:ea typeface="Calibri"/>
                <a:cs typeface="Calibri"/>
                <a:sym typeface="Calibri"/>
              </a:rPr>
              <a:t>Greater support will come with increased staffing.  We are currently moving in the right direction.</a:t>
            </a:r>
            <a:endParaRPr lang="en-US" sz="3400" dirty="0"/>
          </a:p>
          <a:p>
            <a:pPr marL="457200" marR="0" lvl="1" indent="0" algn="l" rtl="0">
              <a:spcBef>
                <a:spcPts val="0"/>
              </a:spcBef>
              <a:spcAft>
                <a:spcPts val="0"/>
              </a:spcAft>
              <a:buNone/>
            </a:pPr>
            <a:endParaRPr lang="en-US" sz="3400" b="0" i="0" u="none" strike="noStrike" cap="none" dirty="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1800"/>
              <a:buFont typeface="Calibri"/>
              <a:buAutoNum type="arabicPeriod" startAt="3"/>
            </a:pPr>
            <a:r>
              <a:rPr lang="en-US" sz="3400" b="0" i="0" u="none" strike="noStrike" cap="none" dirty="0">
                <a:solidFill>
                  <a:srgbClr val="000000"/>
                </a:solidFill>
                <a:latin typeface="Calibri"/>
                <a:ea typeface="Calibri"/>
                <a:cs typeface="Calibri"/>
                <a:sym typeface="Calibri"/>
              </a:rPr>
              <a:t>Faculty desktop enhancement policy:</a:t>
            </a:r>
            <a:endParaRPr lang="en-US" sz="3400" dirty="0"/>
          </a:p>
          <a:p>
            <a:pPr marL="800100" marR="0" lvl="1" indent="-342900" algn="l" rtl="0">
              <a:spcBef>
                <a:spcPts val="0"/>
              </a:spcBef>
              <a:spcAft>
                <a:spcPts val="0"/>
              </a:spcAft>
              <a:buClr>
                <a:srgbClr val="FF0000"/>
              </a:buClr>
              <a:buSzPts val="1800"/>
              <a:buFont typeface="Arial"/>
              <a:buChar char="•"/>
            </a:pPr>
            <a:r>
              <a:rPr lang="en-US" sz="3400" b="0" i="0" u="none" strike="noStrike" cap="none" dirty="0">
                <a:solidFill>
                  <a:srgbClr val="FF0000"/>
                </a:solidFill>
                <a:latin typeface="Calibri"/>
                <a:ea typeface="Calibri"/>
                <a:cs typeface="Calibri"/>
                <a:sym typeface="Calibri"/>
              </a:rPr>
              <a:t>Unchanged since the last report, but improved from a year ago.</a:t>
            </a:r>
            <a:endParaRPr lang="en-US" sz="3400" dirty="0"/>
          </a:p>
          <a:p>
            <a:endParaRPr lang="en-US" dirty="0"/>
          </a:p>
        </p:txBody>
      </p:sp>
    </p:spTree>
    <p:extLst>
      <p:ext uri="{BB962C8B-B14F-4D97-AF65-F5344CB8AC3E}">
        <p14:creationId xmlns:p14="http://schemas.microsoft.com/office/powerpoint/2010/main" val="20669791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
          <p:cNvSpPr/>
          <p:nvPr/>
        </p:nvSpPr>
        <p:spPr>
          <a:xfrm>
            <a:off x="319595" y="1544715"/>
            <a:ext cx="8136035" cy="541682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Recent Issues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33006F"/>
              </a:buClr>
              <a:buSzPts val="1800"/>
              <a:buFont typeface="Calibri"/>
              <a:buAutoNum type="arabicPeriod"/>
              <a:tabLst/>
              <a:defRPr/>
            </a:pPr>
            <a:r>
              <a:rPr kumimoji="0" lang="en-US" sz="1600" b="0" i="0" u="none" strike="noStrike" kern="0" cap="none" spc="0" normalizeH="0" baseline="0" noProof="0" dirty="0">
                <a:ln>
                  <a:noFill/>
                </a:ln>
                <a:solidFill>
                  <a:srgbClr val="33006F"/>
                </a:solidFill>
                <a:effectLst/>
                <a:uLnTx/>
                <a:uFillTx/>
                <a:latin typeface="Calibri"/>
                <a:ea typeface="Calibri"/>
                <a:cs typeface="Calibri"/>
                <a:sym typeface="Calibri"/>
              </a:rPr>
              <a:t>Pending revocation of admin privileges on UM campuses:</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8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Done as part of chancellor’s group – not a system wide mandate</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8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Goal to reduce the vulnerability to ransomware attacks</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8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Chancellor’s collectively agreed to move forward to remove admin rights on machines.  Chancellor Choi wanted done ASAP at Columbia – however S&amp;T will work on own timeline</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8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Solution: default admin rights are not allowed; however authorization can be elevated on Windows in a manner similar to MacOS and Linux – a relatively painless process</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8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Tentative rollout – unit-by-unit engagement, complete by December, 22</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8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S&amp;T IT recognizes that we at S&amp;T live in “exception” zone in supporting research at high level</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8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We do not have discretion of WHETHER to implement</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8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We do have discretion of HOW to implement</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8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The plan is to create something that minimizes faculty burden.</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8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Options include: “Make-Me Admin” and Home-grown “Access Management System”</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8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Will select a department to pilot the solution.</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800"/>
              <a:buFont typeface="Arial"/>
              <a:buChar char="•"/>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Threat profile of Linux and Mac operating systems is significantly lower at S&amp;T</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33006F"/>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241300" algn="l" defTabSz="914400" rtl="0" eaLnBrk="1" fontAlgn="auto" latinLnBrk="0" hangingPunct="1">
              <a:lnSpc>
                <a:spcPct val="100000"/>
              </a:lnSpc>
              <a:spcBef>
                <a:spcPts val="0"/>
              </a:spcBef>
              <a:spcAft>
                <a:spcPts val="0"/>
              </a:spcAft>
              <a:buClr>
                <a:srgbClr val="33006F"/>
              </a:buClr>
              <a:buSzPts val="1600"/>
              <a:buFont typeface="Calibri"/>
              <a:buNone/>
              <a:tabLst/>
              <a:defRPr/>
            </a:pPr>
            <a:endParaRPr kumimoji="0" sz="1600" b="0" i="0" u="none" strike="noStrike" kern="0" cap="none" spc="0" normalizeH="0" baseline="0" noProof="0" dirty="0">
              <a:ln>
                <a:noFill/>
              </a:ln>
              <a:solidFill>
                <a:srgbClr val="33006F"/>
              </a:solidFill>
              <a:effectLst/>
              <a:uLnTx/>
              <a:uFillTx/>
              <a:latin typeface="Times New Roman"/>
              <a:ea typeface="Times New Roman"/>
              <a:cs typeface="Times New Roman"/>
              <a:sym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461DB7-E563-44CF-B999-CC73345E6C0E}"/>
              </a:ext>
            </a:extLst>
          </p:cNvPr>
          <p:cNvSpPr>
            <a:spLocks noGrp="1"/>
          </p:cNvSpPr>
          <p:nvPr>
            <p:ph type="body" idx="2"/>
          </p:nvPr>
        </p:nvSpPr>
        <p:spPr/>
        <p:txBody>
          <a:bodyPr/>
          <a:lstStyle/>
          <a:p>
            <a:r>
              <a:rPr lang="en-US" dirty="0"/>
              <a:t>Email Sweep (Quick and Dirty slides from Danny)</a:t>
            </a:r>
          </a:p>
        </p:txBody>
      </p:sp>
      <p:pic>
        <p:nvPicPr>
          <p:cNvPr id="6" name="Picture 5">
            <a:extLst>
              <a:ext uri="{FF2B5EF4-FFF2-40B4-BE49-F238E27FC236}">
                <a16:creationId xmlns:a16="http://schemas.microsoft.com/office/drawing/2014/main" id="{30D13017-2543-4CE2-A231-368F75A043FC}"/>
              </a:ext>
            </a:extLst>
          </p:cNvPr>
          <p:cNvPicPr>
            <a:picLocks noChangeAspect="1"/>
          </p:cNvPicPr>
          <p:nvPr/>
        </p:nvPicPr>
        <p:blipFill>
          <a:blip r:embed="rId2"/>
          <a:stretch>
            <a:fillRect/>
          </a:stretch>
        </p:blipFill>
        <p:spPr>
          <a:xfrm>
            <a:off x="510790" y="2851420"/>
            <a:ext cx="4419600" cy="3619500"/>
          </a:xfrm>
          <a:prstGeom prst="rect">
            <a:avLst/>
          </a:prstGeom>
        </p:spPr>
      </p:pic>
      <p:sp>
        <p:nvSpPr>
          <p:cNvPr id="7" name="Arrow: Left 6">
            <a:extLst>
              <a:ext uri="{FF2B5EF4-FFF2-40B4-BE49-F238E27FC236}">
                <a16:creationId xmlns:a16="http://schemas.microsoft.com/office/drawing/2014/main" id="{382D4666-A459-46CE-88AA-5ACFE3F4AE71}"/>
              </a:ext>
            </a:extLst>
          </p:cNvPr>
          <p:cNvSpPr/>
          <p:nvPr/>
        </p:nvSpPr>
        <p:spPr>
          <a:xfrm>
            <a:off x="1219199" y="3190673"/>
            <a:ext cx="4079133" cy="30966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8D3A2"/>
              </a:solidFill>
              <a:effectLst/>
              <a:uLnTx/>
              <a:uFillTx/>
              <a:latin typeface="Arial"/>
              <a:ea typeface="+mn-ea"/>
              <a:cs typeface="+mn-cs"/>
              <a:sym typeface="Arial"/>
            </a:endParaRPr>
          </a:p>
        </p:txBody>
      </p:sp>
      <p:sp>
        <p:nvSpPr>
          <p:cNvPr id="8" name="Arrow: Left 7">
            <a:extLst>
              <a:ext uri="{FF2B5EF4-FFF2-40B4-BE49-F238E27FC236}">
                <a16:creationId xmlns:a16="http://schemas.microsoft.com/office/drawing/2014/main" id="{F078838A-83B2-4F29-A96F-3E440ABCD90F}"/>
              </a:ext>
            </a:extLst>
          </p:cNvPr>
          <p:cNvSpPr/>
          <p:nvPr/>
        </p:nvSpPr>
        <p:spPr>
          <a:xfrm>
            <a:off x="1436451" y="4076000"/>
            <a:ext cx="3861882" cy="30966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8D3A2"/>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9D1EAC0F-EF44-441D-84CE-23910678C831}"/>
              </a:ext>
            </a:extLst>
          </p:cNvPr>
          <p:cNvSpPr txBox="1"/>
          <p:nvPr/>
        </p:nvSpPr>
        <p:spPr>
          <a:xfrm>
            <a:off x="5298332" y="3190673"/>
            <a:ext cx="24319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000000"/>
                </a:solidFill>
                <a:effectLst/>
                <a:uLnTx/>
                <a:uFillTx/>
                <a:latin typeface="Arial"/>
                <a:cs typeface="Arial"/>
                <a:sym typeface="Arial"/>
              </a:rPr>
              <a:t>Inbox</a:t>
            </a:r>
            <a:r>
              <a:rPr kumimoji="0" lang="en-US" sz="1400" b="0" i="0" u="none" strike="noStrike" kern="0" cap="none" spc="0" normalizeH="0" baseline="0" noProof="0" dirty="0">
                <a:ln>
                  <a:noFill/>
                </a:ln>
                <a:solidFill>
                  <a:srgbClr val="000000"/>
                </a:solidFill>
                <a:effectLst/>
                <a:uLnTx/>
                <a:uFillTx/>
                <a:latin typeface="Arial"/>
                <a:cs typeface="Arial"/>
                <a:sym typeface="Arial"/>
              </a:rPr>
              <a:t> will be swept.</a:t>
            </a:r>
          </a:p>
        </p:txBody>
      </p:sp>
      <p:sp>
        <p:nvSpPr>
          <p:cNvPr id="11" name="TextBox 10">
            <a:extLst>
              <a:ext uri="{FF2B5EF4-FFF2-40B4-BE49-F238E27FC236}">
                <a16:creationId xmlns:a16="http://schemas.microsoft.com/office/drawing/2014/main" id="{8DAD1D45-3C62-4C70-B37D-ADE81F75D844}"/>
              </a:ext>
            </a:extLst>
          </p:cNvPr>
          <p:cNvSpPr txBox="1"/>
          <p:nvPr/>
        </p:nvSpPr>
        <p:spPr>
          <a:xfrm>
            <a:off x="5298332" y="4076943"/>
            <a:ext cx="24319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000000"/>
                </a:solidFill>
                <a:effectLst/>
                <a:uLnTx/>
                <a:uFillTx/>
                <a:latin typeface="Arial"/>
                <a:cs typeface="Arial"/>
                <a:sym typeface="Arial"/>
              </a:rPr>
              <a:t>Sent Items</a:t>
            </a:r>
            <a:r>
              <a:rPr kumimoji="0" lang="en-US" sz="1400" b="0" i="0" u="none" strike="noStrike" kern="0" cap="none" spc="0" normalizeH="0" baseline="0" noProof="0" dirty="0">
                <a:ln>
                  <a:noFill/>
                </a:ln>
                <a:solidFill>
                  <a:srgbClr val="000000"/>
                </a:solidFill>
                <a:effectLst/>
                <a:uLnTx/>
                <a:uFillTx/>
                <a:latin typeface="Arial"/>
                <a:cs typeface="Arial"/>
                <a:sym typeface="Arial"/>
              </a:rPr>
              <a:t> will be swept.</a:t>
            </a:r>
          </a:p>
        </p:txBody>
      </p:sp>
      <p:sp>
        <p:nvSpPr>
          <p:cNvPr id="12" name="TextBox 11">
            <a:extLst>
              <a:ext uri="{FF2B5EF4-FFF2-40B4-BE49-F238E27FC236}">
                <a16:creationId xmlns:a16="http://schemas.microsoft.com/office/drawing/2014/main" id="{33DDD360-5743-43FB-9908-8A3FD84319AF}"/>
              </a:ext>
            </a:extLst>
          </p:cNvPr>
          <p:cNvSpPr txBox="1"/>
          <p:nvPr/>
        </p:nvSpPr>
        <p:spPr>
          <a:xfrm>
            <a:off x="5445335" y="5029489"/>
            <a:ext cx="3629494"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000000"/>
                </a:solidFill>
                <a:effectLst/>
                <a:uLnTx/>
                <a:uFillTx/>
                <a:latin typeface="Arial"/>
                <a:cs typeface="Arial"/>
                <a:sym typeface="Arial"/>
              </a:rPr>
              <a:t>Swept</a:t>
            </a:r>
            <a:r>
              <a:rPr kumimoji="0" lang="en-US" sz="1400" b="0" i="0" u="none" strike="noStrike" kern="0" cap="none" spc="0" normalizeH="0" baseline="0" noProof="0" dirty="0">
                <a:ln>
                  <a:noFill/>
                </a:ln>
                <a:solidFill>
                  <a:srgbClr val="000000"/>
                </a:solidFill>
                <a:effectLst/>
                <a:uLnTx/>
                <a:uFillTx/>
                <a:latin typeface="Arial"/>
                <a:cs typeface="Arial"/>
                <a:sym typeface="Arial"/>
              </a:rPr>
              <a:t> = moved to Deleted Items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sng"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highlight>
                  <a:srgbClr val="FFFF00"/>
                </a:highlight>
                <a:uLnTx/>
                <a:uFillTx/>
                <a:latin typeface="Arial"/>
                <a:cs typeface="Arial"/>
                <a:sym typeface="Arial"/>
              </a:rPr>
              <a:t>Anything older than 30 days removed from Deleted Items permanently.  </a:t>
            </a:r>
            <a:r>
              <a:rPr kumimoji="0" lang="en-US" sz="1400" b="0" i="0" u="sng" strike="noStrike" kern="0" cap="none" spc="0" normalizeH="0" baseline="0" noProof="0" dirty="0">
                <a:ln>
                  <a:noFill/>
                </a:ln>
                <a:solidFill>
                  <a:srgbClr val="000000"/>
                </a:solidFill>
                <a:effectLst/>
                <a:highlight>
                  <a:srgbClr val="FFFF00"/>
                </a:highlight>
                <a:uLnTx/>
                <a:uFillTx/>
                <a:latin typeface="Arial"/>
                <a:cs typeface="Arial"/>
                <a:sym typeface="Arial"/>
              </a:rPr>
              <a:t>Can not be recovered.</a:t>
            </a:r>
          </a:p>
        </p:txBody>
      </p:sp>
      <p:sp>
        <p:nvSpPr>
          <p:cNvPr id="13" name="Arrow: Left 12">
            <a:extLst>
              <a:ext uri="{FF2B5EF4-FFF2-40B4-BE49-F238E27FC236}">
                <a16:creationId xmlns:a16="http://schemas.microsoft.com/office/drawing/2014/main" id="{4C166A66-C953-407F-9CB4-1845F83DA880}"/>
              </a:ext>
            </a:extLst>
          </p:cNvPr>
          <p:cNvSpPr/>
          <p:nvPr/>
        </p:nvSpPr>
        <p:spPr>
          <a:xfrm rot="891430">
            <a:off x="1608307" y="4874657"/>
            <a:ext cx="3861882" cy="309664"/>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8D3A2"/>
              </a:solidFill>
              <a:effectLst/>
              <a:uLnTx/>
              <a:uFillTx/>
              <a:latin typeface="Arial"/>
              <a:ea typeface="+mn-ea"/>
              <a:cs typeface="+mn-cs"/>
              <a:sym typeface="Arial"/>
            </a:endParaRPr>
          </a:p>
        </p:txBody>
      </p:sp>
    </p:spTree>
    <p:extLst>
      <p:ext uri="{BB962C8B-B14F-4D97-AF65-F5344CB8AC3E}">
        <p14:creationId xmlns:p14="http://schemas.microsoft.com/office/powerpoint/2010/main" val="18167822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461DB7-E563-44CF-B999-CC73345E6C0E}"/>
              </a:ext>
            </a:extLst>
          </p:cNvPr>
          <p:cNvSpPr>
            <a:spLocks noGrp="1"/>
          </p:cNvSpPr>
          <p:nvPr>
            <p:ph type="body" idx="2"/>
          </p:nvPr>
        </p:nvSpPr>
        <p:spPr/>
        <p:txBody>
          <a:bodyPr/>
          <a:lstStyle/>
          <a:p>
            <a:r>
              <a:rPr lang="en-US" dirty="0"/>
              <a:t>Email Sweep (Quick and Dirty slides from Danny)</a:t>
            </a:r>
          </a:p>
        </p:txBody>
      </p:sp>
      <p:pic>
        <p:nvPicPr>
          <p:cNvPr id="6" name="Picture 5">
            <a:extLst>
              <a:ext uri="{FF2B5EF4-FFF2-40B4-BE49-F238E27FC236}">
                <a16:creationId xmlns:a16="http://schemas.microsoft.com/office/drawing/2014/main" id="{30D13017-2543-4CE2-A231-368F75A043FC}"/>
              </a:ext>
            </a:extLst>
          </p:cNvPr>
          <p:cNvPicPr>
            <a:picLocks noChangeAspect="1"/>
          </p:cNvPicPr>
          <p:nvPr/>
        </p:nvPicPr>
        <p:blipFill>
          <a:blip r:embed="rId2"/>
          <a:stretch>
            <a:fillRect/>
          </a:stretch>
        </p:blipFill>
        <p:spPr>
          <a:xfrm>
            <a:off x="510790" y="2851420"/>
            <a:ext cx="4419600" cy="3619500"/>
          </a:xfrm>
          <a:prstGeom prst="rect">
            <a:avLst/>
          </a:prstGeom>
        </p:spPr>
      </p:pic>
      <p:sp>
        <p:nvSpPr>
          <p:cNvPr id="7" name="Arrow: Left 6">
            <a:extLst>
              <a:ext uri="{FF2B5EF4-FFF2-40B4-BE49-F238E27FC236}">
                <a16:creationId xmlns:a16="http://schemas.microsoft.com/office/drawing/2014/main" id="{382D4666-A459-46CE-88AA-5ACFE3F4AE71}"/>
              </a:ext>
            </a:extLst>
          </p:cNvPr>
          <p:cNvSpPr/>
          <p:nvPr/>
        </p:nvSpPr>
        <p:spPr>
          <a:xfrm>
            <a:off x="2435156" y="3511170"/>
            <a:ext cx="2785355" cy="309664"/>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8D3A2"/>
              </a:solidFill>
              <a:effectLst/>
              <a:uLnTx/>
              <a:uFillTx/>
              <a:latin typeface="Arial"/>
              <a:ea typeface="+mn-ea"/>
              <a:cs typeface="+mn-cs"/>
              <a:sym typeface="Arial"/>
            </a:endParaRPr>
          </a:p>
        </p:txBody>
      </p:sp>
      <p:sp>
        <p:nvSpPr>
          <p:cNvPr id="8" name="Arrow: Left 7">
            <a:extLst>
              <a:ext uri="{FF2B5EF4-FFF2-40B4-BE49-F238E27FC236}">
                <a16:creationId xmlns:a16="http://schemas.microsoft.com/office/drawing/2014/main" id="{F078838A-83B2-4F29-A96F-3E440ABCD90F}"/>
              </a:ext>
            </a:extLst>
          </p:cNvPr>
          <p:cNvSpPr/>
          <p:nvPr/>
        </p:nvSpPr>
        <p:spPr>
          <a:xfrm>
            <a:off x="1213569" y="3797380"/>
            <a:ext cx="4006942" cy="309664"/>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8D3A2"/>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9D1EAC0F-EF44-441D-84CE-23910678C831}"/>
              </a:ext>
            </a:extLst>
          </p:cNvPr>
          <p:cNvSpPr txBox="1"/>
          <p:nvPr/>
        </p:nvSpPr>
        <p:spPr>
          <a:xfrm>
            <a:off x="5317786" y="3708699"/>
            <a:ext cx="243191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All other folders such as custom folders and other default folders will not be swept</a:t>
            </a:r>
          </a:p>
        </p:txBody>
      </p:sp>
      <p:sp>
        <p:nvSpPr>
          <p:cNvPr id="14" name="Arrow: Left 13">
            <a:extLst>
              <a:ext uri="{FF2B5EF4-FFF2-40B4-BE49-F238E27FC236}">
                <a16:creationId xmlns:a16="http://schemas.microsoft.com/office/drawing/2014/main" id="{6F92D50B-3B62-4E8C-9EED-115D1684B2BA}"/>
              </a:ext>
            </a:extLst>
          </p:cNvPr>
          <p:cNvSpPr/>
          <p:nvPr/>
        </p:nvSpPr>
        <p:spPr>
          <a:xfrm>
            <a:off x="1291390" y="4653549"/>
            <a:ext cx="3929121" cy="309664"/>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8D3A2"/>
              </a:solidFill>
              <a:effectLst/>
              <a:uLnTx/>
              <a:uFillTx/>
              <a:latin typeface="Arial"/>
              <a:ea typeface="+mn-ea"/>
              <a:cs typeface="+mn-cs"/>
              <a:sym typeface="Arial"/>
            </a:endParaRPr>
          </a:p>
        </p:txBody>
      </p:sp>
    </p:spTree>
    <p:extLst>
      <p:ext uri="{BB962C8B-B14F-4D97-AF65-F5344CB8AC3E}">
        <p14:creationId xmlns:p14="http://schemas.microsoft.com/office/powerpoint/2010/main" val="39520522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0CC831-9D77-4E87-8482-38FDF5F960F8}"/>
              </a:ext>
            </a:extLst>
          </p:cNvPr>
          <p:cNvSpPr>
            <a:spLocks noGrp="1"/>
          </p:cNvSpPr>
          <p:nvPr>
            <p:ph type="body" idx="1"/>
          </p:nvPr>
        </p:nvSpPr>
        <p:spPr/>
        <p:txBody>
          <a:bodyPr/>
          <a:lstStyle/>
          <a:p>
            <a:r>
              <a:rPr lang="en-US" u="sng" dirty="0"/>
              <a:t>Important: Not a one-time event.  This is a continual sweep.  Inbox and Sent Items will be checked daily for anything older than 5 years.</a:t>
            </a:r>
          </a:p>
          <a:p>
            <a:r>
              <a:rPr lang="en-US" dirty="0"/>
              <a:t>Instructions on how to automate moving old mail items coming soon.</a:t>
            </a:r>
          </a:p>
          <a:p>
            <a:pPr lvl="1"/>
            <a:r>
              <a:rPr lang="en-US" dirty="0"/>
              <a:t>Unfortunately, IT cannot programmatically do this for you on the back end. (We looked into it.)</a:t>
            </a:r>
          </a:p>
        </p:txBody>
      </p:sp>
      <p:sp>
        <p:nvSpPr>
          <p:cNvPr id="4" name="Text Placeholder 3">
            <a:extLst>
              <a:ext uri="{FF2B5EF4-FFF2-40B4-BE49-F238E27FC236}">
                <a16:creationId xmlns:a16="http://schemas.microsoft.com/office/drawing/2014/main" id="{82461DB7-E563-44CF-B999-CC73345E6C0E}"/>
              </a:ext>
            </a:extLst>
          </p:cNvPr>
          <p:cNvSpPr>
            <a:spLocks noGrp="1"/>
          </p:cNvSpPr>
          <p:nvPr>
            <p:ph type="body" idx="2"/>
          </p:nvPr>
        </p:nvSpPr>
        <p:spPr/>
        <p:txBody>
          <a:bodyPr/>
          <a:lstStyle/>
          <a:p>
            <a:r>
              <a:rPr lang="en-US" dirty="0"/>
              <a:t>Email Sweep (Quick and Dirty slides from Danny)</a:t>
            </a:r>
          </a:p>
        </p:txBody>
      </p:sp>
    </p:spTree>
    <p:extLst>
      <p:ext uri="{BB962C8B-B14F-4D97-AF65-F5344CB8AC3E}">
        <p14:creationId xmlns:p14="http://schemas.microsoft.com/office/powerpoint/2010/main" val="7343804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461DB7-E563-44CF-B999-CC73345E6C0E}"/>
              </a:ext>
            </a:extLst>
          </p:cNvPr>
          <p:cNvSpPr>
            <a:spLocks noGrp="1"/>
          </p:cNvSpPr>
          <p:nvPr>
            <p:ph type="body" idx="2"/>
          </p:nvPr>
        </p:nvSpPr>
        <p:spPr/>
        <p:txBody>
          <a:bodyPr/>
          <a:lstStyle/>
          <a:p>
            <a:r>
              <a:rPr lang="en-US" dirty="0"/>
              <a:t>Email Sweep (Quick and Dirty slides from Danny)</a:t>
            </a:r>
          </a:p>
        </p:txBody>
      </p:sp>
      <p:sp>
        <p:nvSpPr>
          <p:cNvPr id="5" name="Text Placeholder 4">
            <a:extLst>
              <a:ext uri="{FF2B5EF4-FFF2-40B4-BE49-F238E27FC236}">
                <a16:creationId xmlns:a16="http://schemas.microsoft.com/office/drawing/2014/main" id="{F47B1CDE-EB46-4587-8A11-8F36127AA305}"/>
              </a:ext>
            </a:extLst>
          </p:cNvPr>
          <p:cNvSpPr>
            <a:spLocks noGrp="1"/>
          </p:cNvSpPr>
          <p:nvPr>
            <p:ph type="body" idx="1"/>
          </p:nvPr>
        </p:nvSpPr>
        <p:spPr/>
        <p:txBody>
          <a:bodyPr/>
          <a:lstStyle/>
          <a:p>
            <a:r>
              <a:rPr lang="en-US" dirty="0"/>
              <a:t>Why are we doing this?</a:t>
            </a:r>
          </a:p>
          <a:p>
            <a:pPr lvl="1"/>
            <a:r>
              <a:rPr lang="en-US" dirty="0"/>
              <a:t>Compliance with </a:t>
            </a:r>
            <a:r>
              <a:rPr lang="en-US" dirty="0" err="1"/>
              <a:t>UMSystem</a:t>
            </a:r>
            <a:r>
              <a:rPr lang="en-US" dirty="0"/>
              <a:t> Records Retention Policy</a:t>
            </a:r>
          </a:p>
          <a:p>
            <a:pPr lvl="1"/>
            <a:r>
              <a:rPr lang="en-US" dirty="0">
                <a:hlinkClick r:id="rId2"/>
              </a:rPr>
              <a:t>Records Retention Authorizations | University of Missouri System (umsystem.edu)</a:t>
            </a:r>
            <a:r>
              <a:rPr lang="en-US" dirty="0"/>
              <a:t> </a:t>
            </a:r>
          </a:p>
          <a:p>
            <a:r>
              <a:rPr lang="en-US" dirty="0"/>
              <a:t>Does Danny agree with this? No.</a:t>
            </a:r>
          </a:p>
          <a:p>
            <a:pPr lvl="1"/>
            <a:r>
              <a:rPr lang="en-US" i="1" dirty="0"/>
              <a:t>I wouldn’t choose to do this, at least not in this way.</a:t>
            </a:r>
          </a:p>
          <a:p>
            <a:pPr lvl="1"/>
            <a:r>
              <a:rPr lang="en-US" i="1" dirty="0"/>
              <a:t>I would have preferred a more flexible, people centric approach.</a:t>
            </a:r>
          </a:p>
          <a:p>
            <a:pPr lvl="1"/>
            <a:r>
              <a:rPr lang="en-US" dirty="0"/>
              <a:t>Decision was made Spring 2021.  </a:t>
            </a:r>
            <a:endParaRPr lang="en-US" dirty="0">
              <a:solidFill>
                <a:srgbClr val="00B050"/>
              </a:solidFill>
            </a:endParaRPr>
          </a:p>
        </p:txBody>
      </p:sp>
    </p:spTree>
    <p:extLst>
      <p:ext uri="{BB962C8B-B14F-4D97-AF65-F5344CB8AC3E}">
        <p14:creationId xmlns:p14="http://schemas.microsoft.com/office/powerpoint/2010/main" val="743521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170" y="2584619"/>
            <a:ext cx="7695041" cy="4202582"/>
          </a:xfrm>
        </p:spPr>
        <p:txBody>
          <a:bodyPr/>
          <a:lstStyle/>
          <a:p>
            <a:pPr marL="0" indent="0" defTabSz="914400">
              <a:buNone/>
            </a:pPr>
            <a:r>
              <a:rPr lang="en-US" sz="3600" dirty="0">
                <a:latin typeface="Orgon Slab" panose="02000503000000020004" pitchFamily="50" charset="0"/>
              </a:rPr>
              <a:t>VIII. Unfinished Business </a:t>
            </a:r>
          </a:p>
          <a:p>
            <a:pPr marL="857250" indent="-857250" defTabSz="914400">
              <a:buAutoNum type="romanUcPeriod" startAt="8"/>
            </a:pPr>
            <a:endParaRPr lang="en-US" sz="3600" b="1" dirty="0">
              <a:solidFill>
                <a:srgbClr val="003B49"/>
              </a:solidFill>
              <a:latin typeface="Orgon Slab" panose="02000503000000020004" pitchFamily="50" charset="0"/>
            </a:endParaRPr>
          </a:p>
          <a:p>
            <a:pPr marL="0" indent="0" defTabSz="914400">
              <a:buNone/>
            </a:pPr>
            <a:endParaRPr lang="en-US" sz="3600" b="1" dirty="0">
              <a:solidFill>
                <a:srgbClr val="003B49"/>
              </a:solidFill>
            </a:endParaRPr>
          </a:p>
        </p:txBody>
      </p:sp>
      <p:sp>
        <p:nvSpPr>
          <p:cNvPr id="4" name="Text Placeholder 3"/>
          <p:cNvSpPr>
            <a:spLocks noGrp="1"/>
          </p:cNvSpPr>
          <p:nvPr>
            <p:ph type="body" sz="quarter" idx="12"/>
          </p:nvPr>
        </p:nvSpPr>
        <p:spPr>
          <a:xfrm>
            <a:off x="555170" y="1790003"/>
            <a:ext cx="7695042" cy="473672"/>
          </a:xfrm>
        </p:spPr>
        <p:txBody>
          <a:bodyPr>
            <a:noAutofit/>
          </a:bodyPr>
          <a:lstStyle/>
          <a:p>
            <a:r>
              <a:rPr lang="en-US" sz="3600" dirty="0"/>
              <a:t>Agenda</a:t>
            </a:r>
          </a:p>
        </p:txBody>
      </p:sp>
    </p:spTree>
    <p:extLst>
      <p:ext uri="{BB962C8B-B14F-4D97-AF65-F5344CB8AC3E}">
        <p14:creationId xmlns:p14="http://schemas.microsoft.com/office/powerpoint/2010/main" val="42025807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a:latin typeface="Orgon Slab Light" panose="02000503000000020004" pitchFamily="50" charset="0"/>
              </a:rPr>
              <a:t>X. 	Adjourn</a:t>
            </a:r>
          </a:p>
          <a:p>
            <a:endParaRPr lang="en-US" sz="3600" b="1" dirty="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77D04EB-D600-4A5B-9F34-2ADF860BB5CA}" type="slidenum">
              <a:rPr kumimoji="0" lang="en-US" sz="120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30842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DE2A4-3C78-447A-B359-F759DD1BB088}"/>
              </a:ext>
            </a:extLst>
          </p:cNvPr>
          <p:cNvSpPr>
            <a:spLocks noGrp="1"/>
          </p:cNvSpPr>
          <p:nvPr>
            <p:ph type="body" sz="quarter" idx="11"/>
          </p:nvPr>
        </p:nvSpPr>
        <p:spPr/>
        <p:txBody>
          <a:bodyPr>
            <a:normAutofit/>
          </a:bodyPr>
          <a:lstStyle/>
          <a:p>
            <a:r>
              <a:rPr lang="en-US" sz="2100" dirty="0"/>
              <a:t>Missouri Board of Curators meeting on campus 21 April 2022.</a:t>
            </a:r>
          </a:p>
          <a:p>
            <a:pPr lvl="1"/>
            <a:r>
              <a:rPr lang="en-US" sz="1800" dirty="0"/>
              <a:t>Faculty Senate officers organizing student luncheon with Curators</a:t>
            </a:r>
          </a:p>
          <a:p>
            <a:pPr lvl="1"/>
            <a:r>
              <a:rPr lang="en-US" sz="1800" dirty="0"/>
              <a:t>Thank you to those who have provided names of student participants.</a:t>
            </a:r>
          </a:p>
          <a:p>
            <a:r>
              <a:rPr lang="en-US" sz="2100" dirty="0"/>
              <a:t>April 25 Faculty Senate Meeting</a:t>
            </a:r>
          </a:p>
          <a:p>
            <a:pPr lvl="1"/>
            <a:r>
              <a:rPr lang="en-US" sz="1800" dirty="0"/>
              <a:t>Annual Elections meeting – </a:t>
            </a:r>
            <a:r>
              <a:rPr lang="en-US" sz="1800" dirty="0">
                <a:solidFill>
                  <a:srgbClr val="FF0000"/>
                </a:solidFill>
              </a:rPr>
              <a:t>Senators in person</a:t>
            </a:r>
          </a:p>
          <a:p>
            <a:pPr lvl="1"/>
            <a:r>
              <a:rPr lang="en-US" sz="1800" dirty="0">
                <a:solidFill>
                  <a:schemeClr val="accent1"/>
                </a:solidFill>
              </a:rPr>
              <a:t>Special Topic: Campus IT and Computing (D. Tang)</a:t>
            </a:r>
          </a:p>
        </p:txBody>
      </p:sp>
      <p:sp>
        <p:nvSpPr>
          <p:cNvPr id="3" name="Text Placeholder 2">
            <a:extLst>
              <a:ext uri="{FF2B5EF4-FFF2-40B4-BE49-F238E27FC236}">
                <a16:creationId xmlns:a16="http://schemas.microsoft.com/office/drawing/2014/main" id="{A16A4D66-EF15-4C0D-9FA1-FF9A32E459EA}"/>
              </a:ext>
            </a:extLst>
          </p:cNvPr>
          <p:cNvSpPr>
            <a:spLocks noGrp="1"/>
          </p:cNvSpPr>
          <p:nvPr>
            <p:ph type="body" sz="quarter" idx="10"/>
          </p:nvPr>
        </p:nvSpPr>
        <p:spPr>
          <a:xfrm>
            <a:off x="124625" y="491924"/>
            <a:ext cx="8370643" cy="345016"/>
          </a:xfrm>
        </p:spPr>
        <p:txBody>
          <a:bodyPr>
            <a:normAutofit fontScale="85000" lnSpcReduction="20000"/>
          </a:bodyPr>
          <a:lstStyle/>
          <a:p>
            <a:r>
              <a:rPr lang="en-US" dirty="0"/>
              <a:t>President’s Report: S&amp;T Campus</a:t>
            </a:r>
          </a:p>
          <a:p>
            <a:endParaRPr lang="en-US" dirty="0"/>
          </a:p>
        </p:txBody>
      </p:sp>
    </p:spTree>
    <p:extLst>
      <p:ext uri="{BB962C8B-B14F-4D97-AF65-F5344CB8AC3E}">
        <p14:creationId xmlns:p14="http://schemas.microsoft.com/office/powerpoint/2010/main" val="314948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DE2A4-3C78-447A-B359-F759DD1BB088}"/>
              </a:ext>
            </a:extLst>
          </p:cNvPr>
          <p:cNvSpPr>
            <a:spLocks noGrp="1"/>
          </p:cNvSpPr>
          <p:nvPr>
            <p:ph type="body" sz="quarter" idx="11"/>
          </p:nvPr>
        </p:nvSpPr>
        <p:spPr>
          <a:xfrm>
            <a:off x="659305" y="2159795"/>
            <a:ext cx="8196210" cy="3451680"/>
          </a:xfrm>
        </p:spPr>
        <p:txBody>
          <a:bodyPr>
            <a:normAutofit/>
          </a:bodyPr>
          <a:lstStyle/>
          <a:p>
            <a:r>
              <a:rPr lang="en-US" sz="2250" dirty="0"/>
              <a:t>Ad-Hoc Committee on Assessment of Campus Climate</a:t>
            </a:r>
          </a:p>
          <a:p>
            <a:pPr lvl="1"/>
            <a:r>
              <a:rPr lang="en-US" sz="1800" dirty="0"/>
              <a:t>Initial announcement of effort at Jan Faculty Senate Mtg</a:t>
            </a:r>
          </a:p>
          <a:p>
            <a:pPr lvl="1"/>
            <a:r>
              <a:rPr lang="en-US" sz="1800" dirty="0"/>
              <a:t>Survey has now been reviewed and revised by the Ad-Hoc </a:t>
            </a:r>
            <a:r>
              <a:rPr lang="en-US" sz="1800" dirty="0" err="1"/>
              <a:t>Cmte</a:t>
            </a:r>
            <a:r>
              <a:rPr lang="en-US" sz="1800" dirty="0"/>
              <a:t>, by Faculty Senate Personnel </a:t>
            </a:r>
            <a:r>
              <a:rPr lang="en-US" sz="1800" dirty="0" err="1"/>
              <a:t>Cmte</a:t>
            </a:r>
            <a:r>
              <a:rPr lang="en-US" sz="1800" dirty="0"/>
              <a:t> and by Staff Council.</a:t>
            </a:r>
          </a:p>
          <a:p>
            <a:pPr lvl="1"/>
            <a:r>
              <a:rPr lang="en-US" sz="1800" dirty="0"/>
              <a:t>Both Personnel </a:t>
            </a:r>
            <a:r>
              <a:rPr lang="en-US" sz="1800" dirty="0" err="1"/>
              <a:t>Cmte</a:t>
            </a:r>
            <a:r>
              <a:rPr lang="en-US" sz="1800" dirty="0"/>
              <a:t> and Staff Council </a:t>
            </a:r>
            <a:r>
              <a:rPr lang="en-US" sz="1800" u="sng" dirty="0"/>
              <a:t>endorse</a:t>
            </a:r>
            <a:r>
              <a:rPr lang="en-US" sz="1800" dirty="0"/>
              <a:t> in current form.</a:t>
            </a:r>
          </a:p>
          <a:p>
            <a:pPr lvl="1"/>
            <a:r>
              <a:rPr lang="en-US" sz="1800" dirty="0"/>
              <a:t>Provost and Chancellor have been fully supportive from the start.</a:t>
            </a:r>
          </a:p>
          <a:p>
            <a:pPr lvl="1"/>
            <a:r>
              <a:rPr lang="en-US" sz="1800" dirty="0"/>
              <a:t>Motion to implement, by RP&amp;A, on today’s agenda.</a:t>
            </a:r>
          </a:p>
          <a:p>
            <a:pPr lvl="1"/>
            <a:r>
              <a:rPr lang="en-US" sz="1800" i="1" dirty="0"/>
              <a:t>Critical: </a:t>
            </a:r>
            <a:r>
              <a:rPr lang="en-US" sz="1800" dirty="0"/>
              <a:t>minimal changes to the validated sections to allow for meaningful analysis of </a:t>
            </a:r>
            <a:r>
              <a:rPr lang="en-US" sz="1800" u="sng" dirty="0"/>
              <a:t>initial</a:t>
            </a:r>
            <a:r>
              <a:rPr lang="en-US" sz="1800" dirty="0"/>
              <a:t> survey results.</a:t>
            </a:r>
          </a:p>
          <a:p>
            <a:pPr lvl="1"/>
            <a:r>
              <a:rPr lang="en-US" sz="1800" dirty="0"/>
              <a:t>Fundamental intent: provide Faculty Senate with accurate view of the local S&amp;T work climate as perceived by faculty and staff.</a:t>
            </a:r>
          </a:p>
          <a:p>
            <a:pPr marL="0" indent="0">
              <a:buNone/>
            </a:pPr>
            <a:endParaRPr lang="en-US" sz="2100" dirty="0"/>
          </a:p>
        </p:txBody>
      </p:sp>
      <p:sp>
        <p:nvSpPr>
          <p:cNvPr id="3" name="Text Placeholder 2">
            <a:extLst>
              <a:ext uri="{FF2B5EF4-FFF2-40B4-BE49-F238E27FC236}">
                <a16:creationId xmlns:a16="http://schemas.microsoft.com/office/drawing/2014/main" id="{A16A4D66-EF15-4C0D-9FA1-FF9A32E459EA}"/>
              </a:ext>
            </a:extLst>
          </p:cNvPr>
          <p:cNvSpPr>
            <a:spLocks noGrp="1"/>
          </p:cNvSpPr>
          <p:nvPr>
            <p:ph type="body" sz="quarter" idx="10"/>
          </p:nvPr>
        </p:nvSpPr>
        <p:spPr>
          <a:xfrm>
            <a:off x="213402" y="483046"/>
            <a:ext cx="8370643" cy="345016"/>
          </a:xfrm>
        </p:spPr>
        <p:txBody>
          <a:bodyPr>
            <a:normAutofit fontScale="85000" lnSpcReduction="20000"/>
          </a:bodyPr>
          <a:lstStyle/>
          <a:p>
            <a:r>
              <a:rPr lang="en-US" dirty="0"/>
              <a:t>President’s Report: Faculty Senate</a:t>
            </a:r>
          </a:p>
          <a:p>
            <a:endParaRPr lang="en-US" dirty="0"/>
          </a:p>
        </p:txBody>
      </p:sp>
    </p:spTree>
    <p:extLst>
      <p:ext uri="{BB962C8B-B14F-4D97-AF65-F5344CB8AC3E}">
        <p14:creationId xmlns:p14="http://schemas.microsoft.com/office/powerpoint/2010/main" val="3232603783"/>
      </p:ext>
    </p:extLst>
  </p:cSld>
  <p:clrMapOvr>
    <a:masterClrMapping/>
  </p:clrMapOvr>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_SandT-Option A">
  <a:themeElements>
    <a:clrScheme name="SandT2018">
      <a:dk1>
        <a:srgbClr val="000000"/>
      </a:dk1>
      <a:lt1>
        <a:srgbClr val="FFFFFF"/>
      </a:lt1>
      <a:dk2>
        <a:srgbClr val="DCE3E3"/>
      </a:dk2>
      <a:lt2>
        <a:srgbClr val="636669"/>
      </a:lt2>
      <a:accent1>
        <a:srgbClr val="007933"/>
      </a:accent1>
      <a:accent2>
        <a:srgbClr val="003B49"/>
      </a:accent2>
      <a:accent3>
        <a:srgbClr val="2CCCD3"/>
      </a:accent3>
      <a:accent4>
        <a:srgbClr val="E87722"/>
      </a:accent4>
      <a:accent5>
        <a:srgbClr val="DAAA00"/>
      </a:accent5>
      <a:accent6>
        <a:srgbClr val="78BE20"/>
      </a:accent6>
      <a:hlink>
        <a:srgbClr val="003B49"/>
      </a:hlink>
      <a:folHlink>
        <a:srgbClr val="7D613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Green16x9" id="{31EDC70C-A0A6-453C-8919-52310EEE4DA3}" vid="{777ACB0D-E0F4-42F6-BEE5-AB7C7005C05E}"/>
    </a:ext>
  </a:extLst>
</a:theme>
</file>

<file path=ppt/theme/theme14.xml><?xml version="1.0" encoding="utf-8"?>
<a:theme xmlns:a="http://schemas.openxmlformats.org/drawingml/2006/main" name="10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50th-Modern">
  <a:themeElements>
    <a:clrScheme name="SandT2018">
      <a:dk1>
        <a:srgbClr val="000000"/>
      </a:dk1>
      <a:lt1>
        <a:srgbClr val="FFFFFF"/>
      </a:lt1>
      <a:dk2>
        <a:srgbClr val="DCE3E3"/>
      </a:dk2>
      <a:lt2>
        <a:srgbClr val="636669"/>
      </a:lt2>
      <a:accent1>
        <a:srgbClr val="007933"/>
      </a:accent1>
      <a:accent2>
        <a:srgbClr val="003B49"/>
      </a:accent2>
      <a:accent3>
        <a:srgbClr val="2CCCD3"/>
      </a:accent3>
      <a:accent4>
        <a:srgbClr val="E87722"/>
      </a:accent4>
      <a:accent5>
        <a:srgbClr val="DAAA00"/>
      </a:accent5>
      <a:accent6>
        <a:srgbClr val="78BE20"/>
      </a:accent6>
      <a:hlink>
        <a:srgbClr val="003B49"/>
      </a:hlink>
      <a:folHlink>
        <a:srgbClr val="7D613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Green16x9" id="{31EDC70C-A0A6-453C-8919-52310EEE4DA3}" vid="{518641A1-C872-4586-8C07-E8497545EC21}"/>
    </a:ext>
  </a:extLst>
</a:theme>
</file>

<file path=ppt/theme/theme16.xml><?xml version="1.0" encoding="utf-8"?>
<a:theme xmlns:a="http://schemas.openxmlformats.org/drawingml/2006/main" name="2_SandT-Option A">
  <a:themeElements>
    <a:clrScheme name="SandT2018">
      <a:dk1>
        <a:srgbClr val="000000"/>
      </a:dk1>
      <a:lt1>
        <a:srgbClr val="FFFFFF"/>
      </a:lt1>
      <a:dk2>
        <a:srgbClr val="DCE3E3"/>
      </a:dk2>
      <a:lt2>
        <a:srgbClr val="636669"/>
      </a:lt2>
      <a:accent1>
        <a:srgbClr val="007933"/>
      </a:accent1>
      <a:accent2>
        <a:srgbClr val="003B49"/>
      </a:accent2>
      <a:accent3>
        <a:srgbClr val="2CCCD3"/>
      </a:accent3>
      <a:accent4>
        <a:srgbClr val="E87722"/>
      </a:accent4>
      <a:accent5>
        <a:srgbClr val="DAAA00"/>
      </a:accent5>
      <a:accent6>
        <a:srgbClr val="78BE20"/>
      </a:accent6>
      <a:hlink>
        <a:srgbClr val="003B49"/>
      </a:hlink>
      <a:folHlink>
        <a:srgbClr val="7D613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1121 Faculty Senate Chancellor Report" id="{57A06184-AFAF-4AF3-BC36-7769E5B512E6}" vid="{70CDE4D9-A1FD-4000-804C-3D7F033F82FE}"/>
    </a:ext>
  </a:extLst>
</a:theme>
</file>

<file path=ppt/theme/theme17.xml><?xml version="1.0" encoding="utf-8"?>
<a:theme xmlns:a="http://schemas.openxmlformats.org/drawingml/2006/main" name="3_SandT-Option A">
  <a:themeElements>
    <a:clrScheme name="SandT2018">
      <a:dk1>
        <a:srgbClr val="000000"/>
      </a:dk1>
      <a:lt1>
        <a:srgbClr val="FFFFFF"/>
      </a:lt1>
      <a:dk2>
        <a:srgbClr val="DCE3E3"/>
      </a:dk2>
      <a:lt2>
        <a:srgbClr val="636669"/>
      </a:lt2>
      <a:accent1>
        <a:srgbClr val="007933"/>
      </a:accent1>
      <a:accent2>
        <a:srgbClr val="003B49"/>
      </a:accent2>
      <a:accent3>
        <a:srgbClr val="2CCCD3"/>
      </a:accent3>
      <a:accent4>
        <a:srgbClr val="E87722"/>
      </a:accent4>
      <a:accent5>
        <a:srgbClr val="DAAA00"/>
      </a:accent5>
      <a:accent6>
        <a:srgbClr val="78BE20"/>
      </a:accent6>
      <a:hlink>
        <a:srgbClr val="003B49"/>
      </a:hlink>
      <a:folHlink>
        <a:srgbClr val="7D613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 Board Dehghani Nov 2021 - new PPT template" id="{801908E0-85D8-4B8A-9347-A4FA4AE69D4E}" vid="{82EEBF25-7F8D-4F2C-8A3D-6ECC1AEC27C1}"/>
    </a:ext>
  </a:ext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4_SandT-Option A">
  <a:themeElements>
    <a:clrScheme name="SandT2018">
      <a:dk1>
        <a:srgbClr val="000000"/>
      </a:dk1>
      <a:lt1>
        <a:srgbClr val="FFFFFF"/>
      </a:lt1>
      <a:dk2>
        <a:srgbClr val="DCE3E3"/>
      </a:dk2>
      <a:lt2>
        <a:srgbClr val="636669"/>
      </a:lt2>
      <a:accent1>
        <a:srgbClr val="007933"/>
      </a:accent1>
      <a:accent2>
        <a:srgbClr val="003B49"/>
      </a:accent2>
      <a:accent3>
        <a:srgbClr val="2CCCD3"/>
      </a:accent3>
      <a:accent4>
        <a:srgbClr val="E87722"/>
      </a:accent4>
      <a:accent5>
        <a:srgbClr val="DAAA00"/>
      </a:accent5>
      <a:accent6>
        <a:srgbClr val="78BE20"/>
      </a:accent6>
      <a:hlink>
        <a:srgbClr val="003B49"/>
      </a:hlink>
      <a:folHlink>
        <a:srgbClr val="7D613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Green16x9" id="{31EDC70C-A0A6-453C-8919-52310EEE4DA3}" vid="{777ACB0D-E0F4-42F6-BEE5-AB7C7005C05E}"/>
    </a:ext>
  </a:extLst>
</a:theme>
</file>

<file path=ppt/theme/theme2.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16x9.pptx" id="{C6C56743-1A2C-409A-987B-98533324C665}" vid="{251781DE-715D-4CAA-A302-669C6AA33B45}"/>
    </a:ext>
  </a:extLst>
</a:theme>
</file>

<file path=ppt/theme/theme6.xml><?xml version="1.0" encoding="utf-8"?>
<a:theme xmlns:a="http://schemas.openxmlformats.org/drawingml/2006/main" name="1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16x9.pptx" id="{C6C56743-1A2C-409A-987B-98533324C665}" vid="{5604960E-3091-4605-8AE2-1F0C125F8078}"/>
    </a:ext>
  </a:extLst>
</a:theme>
</file>

<file path=ppt/theme/theme7.xml><?xml version="1.0" encoding="utf-8"?>
<a:theme xmlns:a="http://schemas.openxmlformats.org/drawingml/2006/main" name="2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pter 7" id="{7F27FF92-48DB-D842-B6D0-BC8FEB1C3911}" vid="{BE78C99F-3AA0-9043-9F9A-B350534D1F5A}"/>
    </a:ext>
  </a:extLst>
</a:theme>
</file>

<file path=docProps/app.xml><?xml version="1.0" encoding="utf-8"?>
<Properties xmlns="http://schemas.openxmlformats.org/officeDocument/2006/extended-properties" xmlns:vt="http://schemas.openxmlformats.org/officeDocument/2006/docPropsVTypes">
  <Template/>
  <TotalTime>19837</TotalTime>
  <Words>6078</Words>
  <Application>Microsoft Office PowerPoint</Application>
  <PresentationFormat>On-screen Show (4:3)</PresentationFormat>
  <Paragraphs>1015</Paragraphs>
  <Slides>79</Slides>
  <Notes>34</Notes>
  <HiddenSlides>0</HiddenSlides>
  <MMClips>0</MMClips>
  <ScaleCrop>false</ScaleCrop>
  <HeadingPairs>
    <vt:vector size="6" baseType="variant">
      <vt:variant>
        <vt:lpstr>Fonts Used</vt:lpstr>
      </vt:variant>
      <vt:variant>
        <vt:i4>21</vt:i4>
      </vt:variant>
      <vt:variant>
        <vt:lpstr>Theme</vt:lpstr>
      </vt:variant>
      <vt:variant>
        <vt:i4>21</vt:i4>
      </vt:variant>
      <vt:variant>
        <vt:lpstr>Slide Titles</vt:lpstr>
      </vt:variant>
      <vt:variant>
        <vt:i4>79</vt:i4>
      </vt:variant>
    </vt:vector>
  </HeadingPairs>
  <TitlesOfParts>
    <vt:vector size="121" baseType="lpstr">
      <vt:lpstr>.Hiragino Kaku Gothic Interface W3</vt:lpstr>
      <vt:lpstr>Arial</vt:lpstr>
      <vt:lpstr>ArialMT</vt:lpstr>
      <vt:lpstr>Calibri</vt:lpstr>
      <vt:lpstr>Calibri Light</vt:lpstr>
      <vt:lpstr>Calibri-Bold</vt:lpstr>
      <vt:lpstr>Cambria</vt:lpstr>
      <vt:lpstr>Courier New</vt:lpstr>
      <vt:lpstr>Encode Sans Black</vt:lpstr>
      <vt:lpstr>Encode Sans Normal Black</vt:lpstr>
      <vt:lpstr>LMRoman10-Regular</vt:lpstr>
      <vt:lpstr>Lucida Grande</vt:lpstr>
      <vt:lpstr>Merriweather Sans</vt:lpstr>
      <vt:lpstr>Noto Sans Symbols</vt:lpstr>
      <vt:lpstr>Orgon Slab</vt:lpstr>
      <vt:lpstr>Orgon Slab ExtraLight</vt:lpstr>
      <vt:lpstr>Orgon Slab Light</vt:lpstr>
      <vt:lpstr>Orgon Slab Medium</vt:lpstr>
      <vt:lpstr>System Font Regular</vt:lpstr>
      <vt:lpstr>Times New Roman</vt:lpstr>
      <vt:lpstr>Tungsten Semibold</vt:lpstr>
      <vt:lpstr>1_Custom Design</vt:lpstr>
      <vt:lpstr>3_Custom Design</vt:lpstr>
      <vt:lpstr>2_Custom Design</vt:lpstr>
      <vt:lpstr>4_Custom Design</vt:lpstr>
      <vt:lpstr>13_Custom Design</vt:lpstr>
      <vt:lpstr>14_Custom Design</vt:lpstr>
      <vt:lpstr>27_Custom Design</vt:lpstr>
      <vt:lpstr>5_Custom Design</vt:lpstr>
      <vt:lpstr>6_Custom Design</vt:lpstr>
      <vt:lpstr>7_Custom Design</vt:lpstr>
      <vt:lpstr>8_Custom Design</vt:lpstr>
      <vt:lpstr>9_Custom Design</vt:lpstr>
      <vt:lpstr>1_SandT-Option A</vt:lpstr>
      <vt:lpstr>10_Custom Design</vt:lpstr>
      <vt:lpstr>150th-Modern</vt:lpstr>
      <vt:lpstr>2_SandT-Option A</vt:lpstr>
      <vt:lpstr>3_SandT-Option A</vt:lpstr>
      <vt:lpstr>1_Office Theme</vt:lpstr>
      <vt:lpstr>4_SandT-Option A</vt:lpstr>
      <vt:lpstr>2_Office Theme</vt:lpstr>
      <vt:lpstr>11_Custom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We’re returning to in-person events; 2019 was the last time many of these upcoming events were held in person on campus!</vt:lpstr>
      <vt:lpstr>New tuition and fee models for the UM System universities will be presented at the Board of Curators meeting next month.</vt:lpstr>
      <vt:lpstr>New tuition and fee models for the UM System universities will be presented at the Board of Curators meeting next month.</vt:lpstr>
      <vt:lpstr>Current Structure (per SCH)  </vt:lpstr>
      <vt:lpstr>Proposed New Structure – Fall 2023</vt:lpstr>
      <vt:lpstr>Proposed New Structure – Fall 2023 </vt:lpstr>
      <vt:lpstr>Graduate Tuition – Fall 2023</vt:lpstr>
      <vt:lpstr>Our summer camps will return to in-person and full capacity camps for students in grades 5-12</vt:lpstr>
      <vt:lpstr>Thank you! Questions?</vt:lpstr>
      <vt:lpstr>PowerPoint Presentation</vt:lpstr>
      <vt:lpstr>Notable Faculty Achievements</vt:lpstr>
      <vt:lpstr>Notable Student Achievements</vt:lpstr>
      <vt:lpstr>Ongoing Searches</vt:lpstr>
      <vt:lpstr>Reorganizations and Relocations</vt:lpstr>
      <vt:lpstr>PowerPoint Presentation</vt:lpstr>
      <vt:lpstr>PowerPoint Presentation</vt:lpstr>
      <vt:lpstr>PowerPoint Presentation</vt:lpstr>
      <vt:lpstr>PowerPoint Presentation</vt:lpstr>
      <vt:lpstr>PowerPoint Presentation</vt:lpstr>
      <vt:lpstr>VISION</vt:lpstr>
      <vt:lpstr>STRATEGIC GOALS</vt:lpstr>
      <vt:lpstr>PHILOSOPHY</vt:lpstr>
      <vt:lpstr>New Degree Programs</vt:lpstr>
      <vt:lpstr>Growth in Doctoral Degrees</vt:lpstr>
      <vt:lpstr>Growth in Master Programs</vt:lpstr>
      <vt:lpstr>Retention</vt:lpstr>
      <vt:lpstr>RETENTION ACTIONS</vt:lpstr>
      <vt:lpstr>RETENTION ACTIONS</vt:lpstr>
      <vt:lpstr>Reactions and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Snake Pit</vt:lpstr>
      <vt:lpstr>Budget this year (little change)</vt:lpstr>
      <vt:lpstr>Budget next year</vt:lpstr>
      <vt:lpstr>Staff salaries</vt:lpstr>
      <vt:lpstr>Chancellor positions </vt:lpstr>
      <vt:lpstr>Provost positions </vt:lpstr>
      <vt:lpstr>MU $500 million</vt:lpstr>
      <vt:lpstr>1) MU $500 MM for faculty and staff</vt:lpstr>
      <vt:lpstr>2a) MU $500 MM for faculty over 10 yrs</vt:lpstr>
      <vt:lpstr>2b) MU $550 MM new faculty 10 yrs</vt:lpstr>
      <vt:lpstr>3) MU faculty salary increase by $500 MM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503</cp:revision>
  <cp:lastPrinted>2021-01-28T18:57:52Z</cp:lastPrinted>
  <dcterms:created xsi:type="dcterms:W3CDTF">2014-10-14T00:51:43Z</dcterms:created>
  <dcterms:modified xsi:type="dcterms:W3CDTF">2022-03-28T12:53:13Z</dcterms:modified>
</cp:coreProperties>
</file>