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1" d="100"/>
          <a:sy n="91" d="100"/>
        </p:scale>
        <p:origin x="-930"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CD53FAC-4D32-4929-98F5-6C5431281E42}" type="datetimeFigureOut">
              <a:rPr lang="en-US" smtClean="0"/>
              <a:pPr/>
              <a:t>10/19/2009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53FA68-666E-4AF0-939B-2CD2B9AC0853}"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CD53FAC-4D32-4929-98F5-6C5431281E42}" type="datetimeFigureOut">
              <a:rPr lang="en-US" smtClean="0"/>
              <a:pPr/>
              <a:t>10/19/2009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53FA68-666E-4AF0-939B-2CD2B9AC085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CD53FAC-4D32-4929-98F5-6C5431281E42}" type="datetimeFigureOut">
              <a:rPr lang="en-US" smtClean="0"/>
              <a:pPr/>
              <a:t>10/19/2009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53FA68-666E-4AF0-939B-2CD2B9AC085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CD53FAC-4D32-4929-98F5-6C5431281E42}" type="datetimeFigureOut">
              <a:rPr lang="en-US" smtClean="0"/>
              <a:pPr/>
              <a:t>10/19/2009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53FA68-666E-4AF0-939B-2CD2B9AC085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CD53FAC-4D32-4929-98F5-6C5431281E42}" type="datetimeFigureOut">
              <a:rPr lang="en-US" smtClean="0"/>
              <a:pPr/>
              <a:t>10/19/2009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53FA68-666E-4AF0-939B-2CD2B9AC0853}"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CD53FAC-4D32-4929-98F5-6C5431281E42}" type="datetimeFigureOut">
              <a:rPr lang="en-US" smtClean="0"/>
              <a:pPr/>
              <a:t>10/19/2009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253FA68-666E-4AF0-939B-2CD2B9AC085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CD53FAC-4D32-4929-98F5-6C5431281E42}" type="datetimeFigureOut">
              <a:rPr lang="en-US" smtClean="0"/>
              <a:pPr/>
              <a:t>10/19/2009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253FA68-666E-4AF0-939B-2CD2B9AC085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CD53FAC-4D32-4929-98F5-6C5431281E42}" type="datetimeFigureOut">
              <a:rPr lang="en-US" smtClean="0"/>
              <a:pPr/>
              <a:t>10/19/2009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253FA68-666E-4AF0-939B-2CD2B9AC085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CD53FAC-4D32-4929-98F5-6C5431281E42}" type="datetimeFigureOut">
              <a:rPr lang="en-US" smtClean="0"/>
              <a:pPr/>
              <a:t>10/19/2009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253FA68-666E-4AF0-939B-2CD2B9AC085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CD53FAC-4D32-4929-98F5-6C5431281E42}" type="datetimeFigureOut">
              <a:rPr lang="en-US" smtClean="0"/>
              <a:pPr/>
              <a:t>10/19/2009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253FA68-666E-4AF0-939B-2CD2B9AC085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CD53FAC-4D32-4929-98F5-6C5431281E42}" type="datetimeFigureOut">
              <a:rPr lang="en-US" smtClean="0"/>
              <a:pPr/>
              <a:t>10/19/2009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253FA68-666E-4AF0-939B-2CD2B9AC085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CD53FAC-4D32-4929-98F5-6C5431281E42}" type="datetimeFigureOut">
              <a:rPr lang="en-US" smtClean="0"/>
              <a:pPr/>
              <a:t>10/19/2009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253FA68-666E-4AF0-939B-2CD2B9AC085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Content Placeholder 2"/>
          <p:cNvSpPr>
            <a:spLocks noGrp="1"/>
          </p:cNvSpPr>
          <p:nvPr>
            <p:ph idx="1"/>
          </p:nvPr>
        </p:nvSpPr>
        <p:spPr>
          <a:xfrm>
            <a:off x="533400" y="914400"/>
            <a:ext cx="8229600" cy="4525963"/>
          </a:xfrm>
        </p:spPr>
        <p:txBody>
          <a:bodyPr>
            <a:normAutofit fontScale="92500" lnSpcReduction="10000"/>
          </a:bodyPr>
          <a:lstStyle/>
          <a:p>
            <a:r>
              <a:rPr lang="en-US" sz="2400" dirty="0" smtClean="0"/>
              <a:t>Committee Charge (from 11/20/08 F.S. Minutes)</a:t>
            </a:r>
            <a:br>
              <a:rPr lang="en-US" sz="2400" dirty="0" smtClean="0"/>
            </a:br>
            <a:r>
              <a:rPr lang="en-US" sz="2400" dirty="0" smtClean="0"/>
              <a:t/>
            </a:r>
            <a:br>
              <a:rPr lang="en-US" sz="2400" dirty="0" smtClean="0"/>
            </a:br>
            <a:r>
              <a:rPr lang="en-US" sz="2400" dirty="0" smtClean="0"/>
              <a:t>The Faculty Senate affirms the paramount importance of the accuracy of the campus teaching evaluation system, both for the continual improvement of teaching and for accuracy in administrative procedures and consumer information.</a:t>
            </a:r>
          </a:p>
          <a:p>
            <a:pPr>
              <a:buFont typeface="Wingdings" pitchFamily="2" charset="2"/>
              <a:buNone/>
            </a:pPr>
            <a:r>
              <a:rPr lang="en-US" sz="2400" dirty="0" smtClean="0"/>
              <a:t/>
            </a:r>
            <a:br>
              <a:rPr lang="en-US" sz="2400" dirty="0" smtClean="0"/>
            </a:br>
            <a:r>
              <a:rPr lang="en-US" sz="2400" dirty="0" smtClean="0"/>
              <a:t>Recognizing that rapidly changing technologies and public interests continually alter the teaching environment, the Senate further charges the President to appoint an ad hoc faculty committee to review and recommend to the Faculty Senate such improvements in the current system as the committee may find appropriate.</a:t>
            </a:r>
            <a:br>
              <a:rPr lang="en-US" sz="2400" dirty="0" smtClean="0"/>
            </a:br>
            <a:r>
              <a:rPr lang="en-US" sz="1600" dirty="0" smtClean="0"/>
              <a:t/>
            </a:r>
            <a:br>
              <a:rPr lang="en-US" sz="1600" dirty="0" smtClean="0"/>
            </a:br>
            <a:endParaRPr lang="en-US" sz="1600" dirty="0"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extBox 3"/>
          <p:cNvSpPr txBox="1">
            <a:spLocks noChangeArrowheads="1"/>
          </p:cNvSpPr>
          <p:nvPr/>
        </p:nvSpPr>
        <p:spPr bwMode="auto">
          <a:xfrm>
            <a:off x="304800" y="838200"/>
            <a:ext cx="8613775" cy="5324475"/>
          </a:xfrm>
          <a:prstGeom prst="rect">
            <a:avLst/>
          </a:prstGeom>
          <a:noFill/>
          <a:ln w="9525">
            <a:noFill/>
            <a:miter lim="800000"/>
            <a:headEnd/>
            <a:tailEnd/>
          </a:ln>
        </p:spPr>
        <p:txBody>
          <a:bodyPr wrap="square">
            <a:spAutoFit/>
          </a:bodyPr>
          <a:lstStyle/>
          <a:p>
            <a:r>
              <a:rPr lang="en-US" sz="2000" dirty="0"/>
              <a:t>Committee Report</a:t>
            </a:r>
            <a:br>
              <a:rPr lang="en-US" sz="2000" dirty="0"/>
            </a:br>
            <a:r>
              <a:rPr lang="en-US" sz="2000" dirty="0"/>
              <a:t/>
            </a:r>
            <a:br>
              <a:rPr lang="en-US" sz="2000" dirty="0"/>
            </a:br>
            <a:r>
              <a:rPr lang="en-US" sz="2000" dirty="0"/>
              <a:t>The committee plans to initiate a small pilot program to collect information</a:t>
            </a:r>
          </a:p>
          <a:p>
            <a:r>
              <a:rPr lang="en-US" sz="2000" dirty="0"/>
              <a:t>on the viability of an electronic system of evaluations. Faculty participation</a:t>
            </a:r>
          </a:p>
          <a:p>
            <a:r>
              <a:rPr lang="en-US" sz="2000" dirty="0"/>
              <a:t>in the pilot program will be voluntary.  The program will look into the</a:t>
            </a:r>
          </a:p>
          <a:p>
            <a:r>
              <a:rPr lang="en-US" sz="2000" dirty="0"/>
              <a:t>efficiency, response rates, confidentiality, and effectiveness of electronic </a:t>
            </a:r>
          </a:p>
          <a:p>
            <a:r>
              <a:rPr lang="en-US" sz="2000" dirty="0"/>
              <a:t>evaluations. </a:t>
            </a:r>
            <a:br>
              <a:rPr lang="en-US" sz="2000" dirty="0"/>
            </a:br>
            <a:endParaRPr lang="en-US" sz="2000" dirty="0"/>
          </a:p>
          <a:p>
            <a:r>
              <a:rPr lang="en-US" sz="2000" dirty="0"/>
              <a:t>So far, the Ad Hoc Committee for Teaching Evaluations has been effective at</a:t>
            </a:r>
          </a:p>
          <a:p>
            <a:r>
              <a:rPr lang="en-US" sz="2000" dirty="0"/>
              <a:t>streamlining the current process of administering evaluations using scanned</a:t>
            </a:r>
          </a:p>
          <a:p>
            <a:r>
              <a:rPr lang="en-US" sz="2000" dirty="0"/>
              <a:t>bubble sheets. We have recommended changes that have dramatically </a:t>
            </a:r>
          </a:p>
          <a:p>
            <a:r>
              <a:rPr lang="en-US" sz="2000" dirty="0"/>
              <a:t>Decreased the number of misread and misplaced evaluation packets via</a:t>
            </a:r>
          </a:p>
          <a:p>
            <a:r>
              <a:rPr lang="en-US" sz="2000" dirty="0"/>
              <a:t>changes to the way we administer and process the paper evaluation forms.  </a:t>
            </a:r>
            <a:br>
              <a:rPr lang="en-US" sz="2000" dirty="0"/>
            </a:br>
            <a:r>
              <a:rPr lang="en-US" sz="2000" dirty="0"/>
              <a:t/>
            </a:r>
            <a:br>
              <a:rPr lang="en-US" sz="2000" dirty="0"/>
            </a:br>
            <a:r>
              <a:rPr lang="en-US" sz="2000" dirty="0"/>
              <a:t>Using a pilot program to test the feasibility of electronic evaluations is one step</a:t>
            </a:r>
          </a:p>
          <a:p>
            <a:r>
              <a:rPr lang="en-US" sz="2000" dirty="0"/>
              <a:t>towards our goal of continuous improvement in the evaluation process.</a:t>
            </a:r>
            <a:br>
              <a:rPr lang="en-US" sz="2000" dirty="0"/>
            </a:br>
            <a:endParaRPr lang="en-US" sz="20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TotalTime>
  <Words>11</Words>
  <Application>Microsoft Office PowerPoint</Application>
  <PresentationFormat>On-screen Show (4:3)</PresentationFormat>
  <Paragraphs>13</Paragraphs>
  <Slides>2</Slides>
  <Notes>0</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Office Theme</vt:lpstr>
      <vt:lpstr>Slide 1</vt:lpstr>
      <vt:lpstr>Slide 2</vt:lpstr>
    </vt:vector>
  </TitlesOfParts>
  <Company>Missouri S&amp;T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mdaniels</dc:creator>
  <cp:lastModifiedBy>mdaniels</cp:lastModifiedBy>
  <cp:revision>3</cp:revision>
  <dcterms:created xsi:type="dcterms:W3CDTF">2009-10-08T18:36:31Z</dcterms:created>
  <dcterms:modified xsi:type="dcterms:W3CDTF">2009-10-19T16:57:09Z</dcterms:modified>
</cp:coreProperties>
</file>