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71" r:id="rId7"/>
    <p:sldId id="261" r:id="rId8"/>
    <p:sldId id="262" r:id="rId9"/>
    <p:sldId id="263" r:id="rId10"/>
    <p:sldId id="264" r:id="rId11"/>
    <p:sldId id="272" r:id="rId12"/>
    <p:sldId id="265" r:id="rId13"/>
    <p:sldId id="266" r:id="rId14"/>
    <p:sldId id="267" r:id="rId15"/>
    <p:sldId id="268" r:id="rId16"/>
    <p:sldId id="269" r:id="rId17"/>
    <p:sldId id="270"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95A22"/>
    <a:srgbClr val="808080"/>
    <a:srgbClr val="4D4D4D"/>
    <a:srgbClr val="08080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8801" autoAdjust="0"/>
    <p:restoredTop sz="94969" autoAdjust="0"/>
  </p:normalViewPr>
  <p:slideViewPr>
    <p:cSldViewPr>
      <p:cViewPr varScale="1">
        <p:scale>
          <a:sx n="74" d="100"/>
          <a:sy n="74" d="100"/>
        </p:scale>
        <p:origin x="-8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55362A0-F4E2-498F-A24A-44A265DC2A5F}" type="datetimeFigureOut">
              <a:rPr lang="en-US"/>
              <a:pPr>
                <a:defRPr/>
              </a:pPr>
              <a:t>1/14/2009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C9B44D7-A6AA-4FA3-855B-369698A328B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64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1"/>
          <p:cNvSpPr>
            <a:spLocks noGrp="1"/>
          </p:cNvSpPr>
          <p:nvPr>
            <p:ph type="title"/>
          </p:nvPr>
        </p:nvSpPr>
        <p:spPr>
          <a:xfrm>
            <a:off x="457200" y="762000"/>
            <a:ext cx="8229600" cy="609600"/>
          </a:xfrm>
        </p:spPr>
        <p:txBody>
          <a:bodyPr/>
          <a:lstStyle>
            <a:lvl1pPr>
              <a:defRPr sz="3200" b="0" cap="small" baseline="0">
                <a:solidFill>
                  <a:srgbClr val="095A22"/>
                </a:solidFill>
                <a:latin typeface="ITC Berkeley Oldstyle Std Blk" pitchFamily="18" charset="0"/>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457200" y="762000"/>
            <a:ext cx="8229600" cy="609600"/>
          </a:xfrm>
        </p:spPr>
        <p:txBody>
          <a:bodyPr/>
          <a:lstStyle>
            <a:lvl1pPr>
              <a:defRPr sz="3200" b="0" cap="small" baseline="0">
                <a:solidFill>
                  <a:srgbClr val="095A22"/>
                </a:solidFill>
                <a:latin typeface="ITC Berkeley Oldstyle Std Blk" pitchFamily="18" charset="0"/>
              </a:defRPr>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0"/>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pic>
        <p:nvPicPr>
          <p:cNvPr id="1027" name="Picture 8" descr="EdTechPresentationHeader-dkgreen"/>
          <p:cNvPicPr>
            <a:picLocks noChangeAspect="1" noChangeArrowheads="1"/>
          </p:cNvPicPr>
          <p:nvPr/>
        </p:nvPicPr>
        <p:blipFill>
          <a:blip r:embed="rId14"/>
          <a:srcRect/>
          <a:stretch>
            <a:fillRect/>
          </a:stretch>
        </p:blipFill>
        <p:spPr bwMode="auto">
          <a:xfrm>
            <a:off x="0" y="0"/>
            <a:ext cx="9144000" cy="658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3600" cap="small">
          <a:solidFill>
            <a:srgbClr val="095A22"/>
          </a:solidFill>
          <a:latin typeface="ITC Berkeley Oldstyle Std Blk" pitchFamily="18" charset="0"/>
          <a:ea typeface="+mj-ea"/>
          <a:cs typeface="+mj-cs"/>
        </a:defRPr>
      </a:lvl1pPr>
      <a:lvl2pPr algn="ctr" rtl="0" eaLnBrk="0" fontAlgn="base" hangingPunct="0">
        <a:spcBef>
          <a:spcPct val="0"/>
        </a:spcBef>
        <a:spcAft>
          <a:spcPct val="0"/>
        </a:spcAft>
        <a:defRPr sz="3600">
          <a:solidFill>
            <a:srgbClr val="095A22"/>
          </a:solidFill>
          <a:latin typeface="ITC Berkeley Oldstyle Std Blk" pitchFamily="18" charset="0"/>
        </a:defRPr>
      </a:lvl2pPr>
      <a:lvl3pPr algn="ctr" rtl="0" eaLnBrk="0" fontAlgn="base" hangingPunct="0">
        <a:spcBef>
          <a:spcPct val="0"/>
        </a:spcBef>
        <a:spcAft>
          <a:spcPct val="0"/>
        </a:spcAft>
        <a:defRPr sz="3600">
          <a:solidFill>
            <a:srgbClr val="095A22"/>
          </a:solidFill>
          <a:latin typeface="ITC Berkeley Oldstyle Std Blk" pitchFamily="18" charset="0"/>
        </a:defRPr>
      </a:lvl3pPr>
      <a:lvl4pPr algn="ctr" rtl="0" eaLnBrk="0" fontAlgn="base" hangingPunct="0">
        <a:spcBef>
          <a:spcPct val="0"/>
        </a:spcBef>
        <a:spcAft>
          <a:spcPct val="0"/>
        </a:spcAft>
        <a:defRPr sz="3600">
          <a:solidFill>
            <a:srgbClr val="095A22"/>
          </a:solidFill>
          <a:latin typeface="ITC Berkeley Oldstyle Std Blk" pitchFamily="18" charset="0"/>
        </a:defRPr>
      </a:lvl4pPr>
      <a:lvl5pPr algn="ctr" rtl="0" eaLnBrk="0" fontAlgn="base" hangingPunct="0">
        <a:spcBef>
          <a:spcPct val="0"/>
        </a:spcBef>
        <a:spcAft>
          <a:spcPct val="0"/>
        </a:spcAft>
        <a:defRPr sz="3600">
          <a:solidFill>
            <a:srgbClr val="095A22"/>
          </a:solidFill>
          <a:latin typeface="ITC Berkeley Oldstyle Std Blk" pitchFamily="18" charset="0"/>
        </a:defRPr>
      </a:lvl5pPr>
      <a:lvl6pPr marL="457200" algn="ctr" rtl="0" fontAlgn="base">
        <a:spcBef>
          <a:spcPct val="0"/>
        </a:spcBef>
        <a:spcAft>
          <a:spcPct val="0"/>
        </a:spcAft>
        <a:defRPr sz="2400">
          <a:solidFill>
            <a:schemeClr val="tx2"/>
          </a:solidFill>
          <a:latin typeface="Arial" charset="0"/>
        </a:defRPr>
      </a:lvl6pPr>
      <a:lvl7pPr marL="914400" algn="ctr" rtl="0" fontAlgn="base">
        <a:spcBef>
          <a:spcPct val="0"/>
        </a:spcBef>
        <a:spcAft>
          <a:spcPct val="0"/>
        </a:spcAft>
        <a:defRPr sz="2400">
          <a:solidFill>
            <a:schemeClr val="tx2"/>
          </a:solidFill>
          <a:latin typeface="Arial" charset="0"/>
        </a:defRPr>
      </a:lvl7pPr>
      <a:lvl8pPr marL="1371600" algn="ctr" rtl="0" fontAlgn="base">
        <a:spcBef>
          <a:spcPct val="0"/>
        </a:spcBef>
        <a:spcAft>
          <a:spcPct val="0"/>
        </a:spcAft>
        <a:defRPr sz="2400">
          <a:solidFill>
            <a:schemeClr val="tx2"/>
          </a:solidFill>
          <a:latin typeface="Arial" charset="0"/>
        </a:defRPr>
      </a:lvl8pPr>
      <a:lvl9pPr marL="1828800" algn="ctr"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oleObject" Target="../embeddings/oleObject5.bin"/><Relationship Id="rId2" Type="http://schemas.openxmlformats.org/officeDocument/2006/relationships/tags" Target="../tags/tag25.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28.xml"/><Relationship Id="rId4" Type="http://schemas.openxmlformats.org/officeDocument/2006/relationships/tags" Target="../tags/tag2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9.xml"/></Relationships>
</file>

<file path=ppt/slides/_rels/slide14.xml.rels><?xml version="1.0" encoding="UTF-8" standalone="yes"?>
<Relationships xmlns="http://schemas.openxmlformats.org/package/2006/relationships"><Relationship Id="rId8" Type="http://schemas.openxmlformats.org/officeDocument/2006/relationships/hyperlink" Target="mailto:abuse@mst.edu" TargetMode="External"/><Relationship Id="rId3" Type="http://schemas.openxmlformats.org/officeDocument/2006/relationships/tags" Target="../tags/tag31.xml"/><Relationship Id="rId7" Type="http://schemas.openxmlformats.org/officeDocument/2006/relationships/oleObject" Target="../embeddings/oleObject6.bin"/><Relationship Id="rId2" Type="http://schemas.openxmlformats.org/officeDocument/2006/relationships/tags" Target="../tags/tag30.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33.xml"/><Relationship Id="rId4" Type="http://schemas.openxmlformats.org/officeDocument/2006/relationships/tags" Target="../tags/tag32.xml"/></Relationships>
</file>

<file path=ppt/slides/_rels/slide15.xml.rels><?xml version="1.0" encoding="UTF-8" standalone="yes"?>
<Relationships xmlns="http://schemas.openxmlformats.org/package/2006/relationships"><Relationship Id="rId3" Type="http://schemas.openxmlformats.org/officeDocument/2006/relationships/hyperlink" Target="mailto:abuse@mst.edu" TargetMode="External"/><Relationship Id="rId2" Type="http://schemas.openxmlformats.org/officeDocument/2006/relationships/slideLayout" Target="../slideLayouts/slideLayout12.xml"/><Relationship Id="rId1" Type="http://schemas.openxmlformats.org/officeDocument/2006/relationships/tags" Target="../tags/tag34.xml"/></Relationships>
</file>

<file path=ppt/slides/_rels/slide16.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oleObject" Target="../embeddings/oleObject7.bin"/><Relationship Id="rId2" Type="http://schemas.openxmlformats.org/officeDocument/2006/relationships/tags" Target="../tags/tag35.xml"/><Relationship Id="rId1" Type="http://schemas.openxmlformats.org/officeDocument/2006/relationships/vmlDrawing" Target="../drawings/vmlDrawing7.vml"/><Relationship Id="rId6" Type="http://schemas.openxmlformats.org/officeDocument/2006/relationships/slideLayout" Target="../slideLayouts/slideLayout12.xml"/><Relationship Id="rId5" Type="http://schemas.openxmlformats.org/officeDocument/2006/relationships/tags" Target="../tags/tag38.xml"/><Relationship Id="rId4" Type="http://schemas.openxmlformats.org/officeDocument/2006/relationships/tags" Target="../tags/tag3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oleObject" Target="../embeddings/oleObject1.bin"/><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6.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2.bin"/><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11.xml"/><Relationship Id="rId4" Type="http://schemas.openxmlformats.org/officeDocument/2006/relationships/tags" Target="../tags/tag1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oleObject" Target="../embeddings/oleObject3.bin"/><Relationship Id="rId2" Type="http://schemas.openxmlformats.org/officeDocument/2006/relationships/tags" Target="../tags/tag14.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7.xml"/><Relationship Id="rId4" Type="http://schemas.openxmlformats.org/officeDocument/2006/relationships/tags" Target="../tags/tag1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9.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oleObject" Target="../embeddings/oleObject4.bin"/><Relationship Id="rId2" Type="http://schemas.openxmlformats.org/officeDocument/2006/relationships/tags" Target="../tags/tag19.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22.xml"/><Relationship Id="rId4"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2"/>
          <p:cNvSpPr txBox="1">
            <a:spLocks noChangeArrowheads="1"/>
          </p:cNvSpPr>
          <p:nvPr/>
        </p:nvSpPr>
        <p:spPr bwMode="auto">
          <a:xfrm>
            <a:off x="2133600" y="533400"/>
            <a:ext cx="4953000" cy="366713"/>
          </a:xfrm>
          <a:prstGeom prst="rect">
            <a:avLst/>
          </a:prstGeom>
          <a:noFill/>
          <a:ln w="9525">
            <a:noFill/>
            <a:miter lim="800000"/>
            <a:headEnd/>
            <a:tailEnd/>
          </a:ln>
        </p:spPr>
        <p:txBody>
          <a:bodyPr>
            <a:spAutoFit/>
          </a:bodyPr>
          <a:lstStyle/>
          <a:p>
            <a:endParaRPr lang="en-US"/>
          </a:p>
        </p:txBody>
      </p:sp>
      <p:sp>
        <p:nvSpPr>
          <p:cNvPr id="6" name="Title 5"/>
          <p:cNvSpPr>
            <a:spLocks noGrp="1"/>
          </p:cNvSpPr>
          <p:nvPr>
            <p:ph type="ctrTitle"/>
          </p:nvPr>
        </p:nvSpPr>
        <p:spPr/>
        <p:txBody>
          <a:bodyPr/>
          <a:lstStyle/>
          <a:p>
            <a:pPr>
              <a:defRPr/>
            </a:pPr>
            <a:r>
              <a:rPr lang="en-US" dirty="0" smtClean="0"/>
              <a:t>Password Security</a:t>
            </a:r>
            <a:endParaRPr lang="en-US" dirty="0"/>
          </a:p>
        </p:txBody>
      </p:sp>
      <p:sp>
        <p:nvSpPr>
          <p:cNvPr id="23555" name="Subtitle 6"/>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Placeholder 2"/>
          <p:cNvSpPr>
            <a:spLocks noGrp="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800" smtClean="0"/>
              <a:t>	Unauthorized access to your system or account can occur rather quickly if you leave the system logged in and the screen unlocked. Once someone has access, they are many nefarious things the person could do. All of which will look like it came from you. The simple rule is to never leave your account logged in and unsecured can go a long way to protect your account, data, email, etc.</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130425"/>
            <a:ext cx="8382000" cy="1470025"/>
          </a:xfrm>
        </p:spPr>
        <p:txBody>
          <a:bodyPr/>
          <a:lstStyle/>
          <a:p>
            <a:pPr>
              <a:defRPr/>
            </a:pPr>
            <a:r>
              <a:rPr lang="en-US" dirty="0" smtClean="0"/>
              <a:t>Internet Security/Social Engineering</a:t>
            </a:r>
            <a:endParaRPr lang="en-US" dirty="0"/>
          </a:p>
        </p:txBody>
      </p:sp>
      <p:sp>
        <p:nvSpPr>
          <p:cNvPr id="28674" name="Subtitle 4"/>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609600"/>
          </a:xfrm>
        </p:spPr>
        <p:txBody>
          <a:bodyPr/>
          <a:lstStyle/>
          <a:p>
            <a:pPr>
              <a:defRPr/>
            </a:pPr>
            <a:r>
              <a:rPr lang="en-US" sz="2800" dirty="0" smtClean="0"/>
              <a:t>What is the goal of Phishing?</a:t>
            </a:r>
            <a:endParaRPr lang="en-US" sz="2800" dirty="0"/>
          </a:p>
        </p:txBody>
      </p:sp>
      <p:graphicFrame>
        <p:nvGraphicFramePr>
          <p:cNvPr id="4" name="TPChart"/>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19458" name="Chart" r:id="rId7" imgW="4572000" imgH="5143500" progId="MSGraph.Chart.8">
              <p:embed followColorScheme="full"/>
            </p:oleObj>
          </a:graphicData>
        </a:graphic>
      </p:graphicFrame>
      <p:sp>
        <p:nvSpPr>
          <p:cNvPr id="6" name="CorShape1"/>
          <p:cNvSpPr/>
          <p:nvPr>
            <p:custDataLst>
              <p:tags r:id="rId4"/>
            </p:custDataLst>
          </p:nvPr>
        </p:nvSpPr>
        <p:spPr>
          <a:xfrm rot="10800000">
            <a:off x="152400" y="2552700"/>
            <a:ext cx="342900" cy="3429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1" name="TPAnswers"/>
          <p:cNvSpPr>
            <a:spLocks noGrp="1"/>
          </p:cNvSpPr>
          <p:nvPr>
            <p:ph type="body" idx="1"/>
            <p:custDataLst>
              <p:tags r:id="rId5"/>
            </p:custDataLst>
          </p:nvPr>
        </p:nvSpPr>
        <p:spPr bwMode="auto">
          <a:xfrm>
            <a:off x="457200" y="1600200"/>
            <a:ext cx="4114800"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spcAft>
                <a:spcPts val="2400"/>
              </a:spcAft>
              <a:buFontTx/>
              <a:buAutoNum type="arabicPeriod"/>
            </a:pPr>
            <a:r>
              <a:rPr lang="en-US" sz="2000" smtClean="0"/>
              <a:t>To verify if your email is working</a:t>
            </a:r>
          </a:p>
          <a:p>
            <a:pPr marL="514350" indent="-514350">
              <a:spcAft>
                <a:spcPts val="2400"/>
              </a:spcAft>
              <a:buFontTx/>
              <a:buAutoNum type="arabicPeriod"/>
            </a:pPr>
            <a:r>
              <a:rPr lang="en-US" sz="2000" smtClean="0"/>
              <a:t>To trick users into disclosing personal information like SSN, credit card, accounts/password or other confidential information</a:t>
            </a:r>
          </a:p>
          <a:p>
            <a:pPr marL="514350" indent="-514350">
              <a:spcAft>
                <a:spcPts val="2400"/>
              </a:spcAft>
              <a:buFontTx/>
              <a:buAutoNum type="arabicPeriod"/>
            </a:pPr>
            <a:r>
              <a:rPr lang="en-US" sz="2000" smtClean="0"/>
              <a:t>To advertise a company’s products</a:t>
            </a:r>
          </a:p>
          <a:p>
            <a:pPr marL="514350" indent="-514350">
              <a:spcAft>
                <a:spcPts val="2400"/>
              </a:spcAft>
              <a:buFontTx/>
              <a:buAutoNum type="arabicPeriod"/>
            </a:pPr>
            <a:r>
              <a:rPr lang="en-US" sz="2000" smtClean="0"/>
              <a:t>To find out if you are going to be out of your home on vacation at any point</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Placeholder 2"/>
          <p:cNvSpPr>
            <a:spLocks noGrp="1"/>
          </p:cNvSpPr>
          <p:nvPr>
            <p:ph type="body" idx="1"/>
          </p:nvPr>
        </p:nvSpPr>
        <p:spPr bwMode="auto">
          <a:xfrm>
            <a:off x="457200" y="1219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000" smtClean="0"/>
              <a:t>	Phishing is a social engineering attack where the miscreants attempt to lure a person to a site which looks as authentic as possible in the attempt to get the person to give up some sort of information they would not normally reveal. By making a web site match a campus password changer, or a bank’s account portal, people are tricked into thinking they are actually at the official location for the proper entry, when in fact they are not. Any data entered can then be captured by the phishers and then used against you. Identifying these attempts can be difficult, but remember that legitimate sites like banks and the campuses in the UM System already have your userid/account information and there is no need to ask for it. So, if an email appears touting some security issue has occurred and then they ask for your SSN, bank information or other personal information for verification, it is likely a scam. Remember that social engineering relies on trust. Please be careful in who you trust, especially if someone calls you on the phone asking for information.</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lstStyle/>
          <a:p>
            <a:pPr>
              <a:defRPr/>
            </a:pPr>
            <a:r>
              <a:rPr lang="en-US" sz="2800" dirty="0" smtClean="0"/>
              <a:t>What is the best way to report a problem, abusive or phishing email?</a:t>
            </a:r>
            <a:endParaRPr lang="en-US" sz="2800" dirty="0"/>
          </a:p>
        </p:txBody>
      </p:sp>
      <p:graphicFrame>
        <p:nvGraphicFramePr>
          <p:cNvPr id="4" name="TPChart"/>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20482" name="Chart" r:id="rId7" imgW="4572000" imgH="5143500" progId="MSGraph.Chart.8">
              <p:embed followColorScheme="full"/>
            </p:oleObj>
          </a:graphicData>
        </a:graphic>
      </p:graphicFrame>
      <p:sp>
        <p:nvSpPr>
          <p:cNvPr id="6" name="CorShape1"/>
          <p:cNvSpPr/>
          <p:nvPr>
            <p:custDataLst>
              <p:tags r:id="rId4"/>
            </p:custDataLst>
          </p:nvPr>
        </p:nvSpPr>
        <p:spPr>
          <a:xfrm rot="10800000">
            <a:off x="152400" y="2657475"/>
            <a:ext cx="390525" cy="390525"/>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5" name="TPAnswers"/>
          <p:cNvSpPr>
            <a:spLocks noGrp="1"/>
          </p:cNvSpPr>
          <p:nvPr>
            <p:ph type="body" idx="1"/>
            <p:custDataLst>
              <p:tags r:id="rId5"/>
            </p:custDataLst>
          </p:nvPr>
        </p:nvSpPr>
        <p:spPr bwMode="auto">
          <a:xfrm>
            <a:off x="457200" y="1600200"/>
            <a:ext cx="4114800" cy="4525963"/>
          </a:xfrm>
          <a:noFill/>
          <a:ln>
            <a:miter lim="800000"/>
            <a:headEnd/>
            <a:tailEnd/>
          </a:ln>
        </p:spPr>
        <p:txBody>
          <a:bodyPr vert="horz" wrap="square" lIns="91440" tIns="45720" rIns="91440" bIns="45720" numCol="1" anchor="t" anchorCtr="0" compatLnSpc="1">
            <a:prstTxWarp prst="textNoShape">
              <a:avLst/>
            </a:prstTxWarp>
          </a:bodyPr>
          <a:lstStyle/>
          <a:p>
            <a:pPr marL="457200" indent="-457200">
              <a:spcAft>
                <a:spcPts val="1200"/>
              </a:spcAft>
              <a:buFontTx/>
              <a:buAutoNum type="arabicPeriod"/>
            </a:pPr>
            <a:r>
              <a:rPr lang="en-US" sz="2000" smtClean="0"/>
              <a:t>Delete the offending email message and send a description to </a:t>
            </a:r>
            <a:r>
              <a:rPr lang="en-US" sz="2000" u="sng" smtClean="0">
                <a:hlinkClick r:id="rId8"/>
              </a:rPr>
              <a:t>abuse@mst.edu</a:t>
            </a:r>
            <a:endParaRPr lang="en-US" sz="2000" smtClean="0"/>
          </a:p>
          <a:p>
            <a:pPr marL="457200" indent="-457200">
              <a:spcAft>
                <a:spcPts val="1200"/>
              </a:spcAft>
              <a:buFontTx/>
              <a:buAutoNum type="arabicPeriod"/>
            </a:pPr>
            <a:r>
              <a:rPr lang="en-US" sz="2000" smtClean="0"/>
              <a:t>Forward the abusive message to all your friends and family so they are aware of the issue.</a:t>
            </a:r>
          </a:p>
          <a:p>
            <a:pPr marL="457200" indent="-457200">
              <a:spcAft>
                <a:spcPts val="1200"/>
              </a:spcAft>
              <a:buFontTx/>
              <a:buAutoNum type="arabicPeriod"/>
            </a:pPr>
            <a:r>
              <a:rPr lang="en-US" sz="2000" smtClean="0"/>
              <a:t>Forward the abusive message to </a:t>
            </a:r>
            <a:r>
              <a:rPr lang="en-US" sz="2000" u="sng" smtClean="0">
                <a:hlinkClick r:id="rId8"/>
              </a:rPr>
              <a:t>abuse@mst.edu</a:t>
            </a:r>
            <a:r>
              <a:rPr lang="en-US" sz="2000" smtClean="0"/>
              <a:t> and wait for further instructions without deleting or moving the message from your inbox.</a:t>
            </a:r>
          </a:p>
          <a:p>
            <a:pPr marL="457200" indent="-457200">
              <a:spcAft>
                <a:spcPts val="1200"/>
              </a:spcAft>
              <a:buFontTx/>
              <a:buAutoNum type="arabicPeriod"/>
            </a:pPr>
            <a:r>
              <a:rPr lang="en-US" sz="2000" smtClean="0"/>
              <a:t>Reply to the abusive message and tell the sender to leave you alone.</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Placeholder 2"/>
          <p:cNvSpPr>
            <a:spLocks noGrp="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400" smtClean="0"/>
              <a:t>	Forwarding the entire message to </a:t>
            </a:r>
            <a:r>
              <a:rPr lang="en-US" sz="2400" u="sng" smtClean="0">
                <a:hlinkClick r:id="rId3"/>
              </a:rPr>
              <a:t>abuse@mst.edu</a:t>
            </a:r>
            <a:r>
              <a:rPr lang="en-US" sz="2400" smtClean="0"/>
              <a:t> will ensure that the proper staff members can analyze the email and take appropriate action. If you modify or just send description of the email, we cannot determine where the mail came from nor take the appropriate action in all cases. It is very important to forward, not reply, the email to make sure we get all the information contained in the email.</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762000"/>
            <a:ext cx="8686800" cy="609600"/>
          </a:xfrm>
        </p:spPr>
        <p:txBody>
          <a:bodyPr/>
          <a:lstStyle/>
          <a:p>
            <a:pPr>
              <a:defRPr/>
            </a:pPr>
            <a:r>
              <a:rPr lang="en-US" sz="2600" dirty="0" smtClean="0"/>
              <a:t>When is personal electronic information on the University network or equipment subject to inspection?</a:t>
            </a:r>
            <a:endParaRPr lang="en-US" sz="2600" dirty="0"/>
          </a:p>
        </p:txBody>
      </p:sp>
      <p:graphicFrame>
        <p:nvGraphicFramePr>
          <p:cNvPr id="4" name="TPChart"/>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21506" name="Chart" r:id="rId7" imgW="4572000" imgH="5143500" progId="MSGraph.Chart.8">
              <p:embed followColorScheme="full"/>
            </p:oleObj>
          </a:graphicData>
        </a:graphic>
      </p:graphicFrame>
      <p:sp>
        <p:nvSpPr>
          <p:cNvPr id="6" name="CorShape1"/>
          <p:cNvSpPr/>
          <p:nvPr>
            <p:custDataLst>
              <p:tags r:id="rId4"/>
            </p:custDataLst>
          </p:nvPr>
        </p:nvSpPr>
        <p:spPr>
          <a:xfrm rot="10800000">
            <a:off x="152400" y="5867400"/>
            <a:ext cx="379413" cy="379413"/>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09" name="TPAnswers"/>
          <p:cNvSpPr>
            <a:spLocks noGrp="1"/>
          </p:cNvSpPr>
          <p:nvPr>
            <p:ph type="body" idx="1"/>
            <p:custDataLst>
              <p:tags r:id="rId5"/>
            </p:custDataLst>
          </p:nvPr>
        </p:nvSpPr>
        <p:spPr bwMode="auto">
          <a:xfrm>
            <a:off x="457200" y="1600200"/>
            <a:ext cx="4114800"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spcAft>
                <a:spcPts val="1200"/>
              </a:spcAft>
              <a:buFontTx/>
              <a:buAutoNum type="arabicPeriod"/>
            </a:pPr>
            <a:r>
              <a:rPr lang="en-US" sz="2000" smtClean="0"/>
              <a:t>It is necessary to maintain or improve the functioning of University computing resources.</a:t>
            </a:r>
          </a:p>
          <a:p>
            <a:pPr marL="514350" indent="-514350">
              <a:spcAft>
                <a:spcPts val="1200"/>
              </a:spcAft>
              <a:buFontTx/>
              <a:buAutoNum type="arabicPeriod"/>
            </a:pPr>
            <a:r>
              <a:rPr lang="en-US" sz="2000" smtClean="0"/>
              <a:t>There is a suspicion of misconduct under University policies, or suspicion of violation of Federal or State laws.</a:t>
            </a:r>
          </a:p>
          <a:p>
            <a:pPr marL="514350" indent="-514350">
              <a:spcAft>
                <a:spcPts val="1200"/>
              </a:spcAft>
              <a:buFontTx/>
              <a:buAutoNum type="arabicPeriod"/>
            </a:pPr>
            <a:r>
              <a:rPr lang="en-US" sz="2000" smtClean="0"/>
              <a:t>It is necessary to comply with or verify compliance with Federal or State law.</a:t>
            </a:r>
          </a:p>
          <a:p>
            <a:pPr marL="514350" indent="-514350">
              <a:spcAft>
                <a:spcPts val="1200"/>
              </a:spcAft>
              <a:buFontTx/>
              <a:buAutoNum type="arabicPeriod"/>
            </a:pPr>
            <a:r>
              <a:rPr lang="en-US" sz="2000" smtClean="0"/>
              <a:t>All of the above</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Placeholder 2"/>
          <p:cNvSpPr>
            <a:spLocks noGrp="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800" smtClean="0"/>
              <a:t>	Under the Collected Rules and Regulations 110.005 Acceptable Use Policy, all of the three conditions above are clearly spelled out. This policy applies to users including faculty, staff, students and guest users connecting to the campus network resources.</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lstStyle/>
          <a:p>
            <a:pPr>
              <a:defRPr/>
            </a:pPr>
            <a:r>
              <a:rPr lang="en-US" sz="2800" dirty="0" smtClean="0"/>
              <a:t>If someone has your password, either from you giving it out or them figuring out, they could:</a:t>
            </a:r>
            <a:endParaRPr lang="en-US" sz="2800" dirty="0"/>
          </a:p>
        </p:txBody>
      </p:sp>
      <p:graphicFrame>
        <p:nvGraphicFramePr>
          <p:cNvPr id="4" name="TPChart"/>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15362" name="Chart" r:id="rId7" imgW="4572000" imgH="5143500" progId="MSGraph.Chart.8">
              <p:embed followColorScheme="full"/>
            </p:oleObj>
          </a:graphicData>
        </a:graphic>
      </p:graphicFrame>
      <p:sp>
        <p:nvSpPr>
          <p:cNvPr id="7" name="CorShape1"/>
          <p:cNvSpPr/>
          <p:nvPr>
            <p:custDataLst>
              <p:tags r:id="rId4"/>
            </p:custDataLst>
          </p:nvPr>
        </p:nvSpPr>
        <p:spPr>
          <a:xfrm rot="10800000">
            <a:off x="152400" y="5427663"/>
            <a:ext cx="363538" cy="363537"/>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65" name="TPAnswers"/>
          <p:cNvSpPr>
            <a:spLocks noGrp="1"/>
          </p:cNvSpPr>
          <p:nvPr>
            <p:ph type="body" idx="1"/>
            <p:custDataLst>
              <p:tags r:id="rId5"/>
            </p:custDataLst>
          </p:nvPr>
        </p:nvSpPr>
        <p:spPr bwMode="auto">
          <a:xfrm>
            <a:off x="457200" y="1600200"/>
            <a:ext cx="4114800" cy="4525963"/>
          </a:xfrm>
          <a:noFill/>
          <a:ln>
            <a:miter lim="800000"/>
            <a:headEnd/>
            <a:tailEnd/>
          </a:ln>
        </p:spPr>
        <p:txBody>
          <a:bodyPr vert="horz" wrap="square" lIns="91440" tIns="45720" rIns="91440" bIns="45720" numCol="1" anchor="t" anchorCtr="0" compatLnSpc="1">
            <a:prstTxWarp prst="textNoShape">
              <a:avLst/>
            </a:prstTxWarp>
          </a:bodyPr>
          <a:lstStyle/>
          <a:p>
            <a:pPr marL="457200" indent="-457200">
              <a:spcAft>
                <a:spcPts val="1200"/>
              </a:spcAft>
              <a:buFontTx/>
              <a:buAutoNum type="arabicPeriod"/>
            </a:pPr>
            <a:r>
              <a:rPr lang="en-US" sz="2000" smtClean="0"/>
              <a:t>Send abusive or threatening email from your account</a:t>
            </a:r>
          </a:p>
          <a:p>
            <a:pPr marL="457200" indent="-457200">
              <a:spcAft>
                <a:spcPts val="1200"/>
              </a:spcAft>
              <a:buFontTx/>
              <a:buAutoNum type="arabicPeriod"/>
            </a:pPr>
            <a:r>
              <a:rPr lang="en-US" sz="2000" smtClean="0"/>
              <a:t>Use your network storage to store illegal files that you may then be responsible for</a:t>
            </a:r>
          </a:p>
          <a:p>
            <a:pPr marL="457200" indent="-457200">
              <a:spcAft>
                <a:spcPts val="1200"/>
              </a:spcAft>
              <a:buFontTx/>
              <a:buAutoNum type="arabicPeriod"/>
            </a:pPr>
            <a:r>
              <a:rPr lang="en-US" sz="2000" smtClean="0"/>
              <a:t>Send SPAM to the Internet from your account</a:t>
            </a:r>
          </a:p>
          <a:p>
            <a:pPr marL="457200" indent="-457200">
              <a:spcAft>
                <a:spcPts val="1200"/>
              </a:spcAft>
              <a:buFontTx/>
              <a:buAutoNum type="arabicPeriod"/>
            </a:pPr>
            <a:r>
              <a:rPr lang="en-US" sz="2000" smtClean="0"/>
              <a:t>Gain access to confidential information stored on your network account</a:t>
            </a:r>
          </a:p>
          <a:p>
            <a:pPr marL="457200" indent="-457200">
              <a:spcAft>
                <a:spcPts val="1200"/>
              </a:spcAft>
              <a:buFontTx/>
              <a:buAutoNum type="arabicPeriod"/>
            </a:pPr>
            <a:r>
              <a:rPr lang="en-US" sz="2000" smtClean="0"/>
              <a:t>All of the above (and MORE!)</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Placeholder 2"/>
          <p:cNvSpPr>
            <a:spLocks noGrp="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indent="0">
              <a:buFontTx/>
              <a:buNone/>
            </a:pPr>
            <a:r>
              <a:rPr lang="en-US" sz="2400" smtClean="0"/>
              <a:t>The point of this particular lesson is that your password is the key to access to all that you have access to. If you want to maintain the integrity and confidentiality of information that you account has access to  and prevent the other situations as indicated above, you must protect your password at all times. This also means periodic changes as the longer you have a particular password the odds are increased that someone can obtain it. This is also emphasized in the UM system Human Resources Policy Manual HR-518 Computer Utilization.</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lstStyle/>
          <a:p>
            <a:pPr>
              <a:defRPr/>
            </a:pPr>
            <a:r>
              <a:rPr lang="en-US" sz="2800" dirty="0" smtClean="0"/>
              <a:t>Long, complex passwords are used at the UM System to:</a:t>
            </a:r>
            <a:endParaRPr lang="en-US" sz="2800" dirty="0"/>
          </a:p>
        </p:txBody>
      </p:sp>
      <p:graphicFrame>
        <p:nvGraphicFramePr>
          <p:cNvPr id="4" name="TPChart"/>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16386" name="Chart" r:id="rId7" imgW="4572000" imgH="5143500" progId="MSGraph.Chart.8">
              <p:embed followColorScheme="full"/>
            </p:oleObj>
          </a:graphicData>
        </a:graphic>
      </p:graphicFrame>
      <p:sp>
        <p:nvSpPr>
          <p:cNvPr id="7" name="CorShape1"/>
          <p:cNvSpPr/>
          <p:nvPr>
            <p:custDataLst>
              <p:tags r:id="rId4"/>
            </p:custDataLst>
          </p:nvPr>
        </p:nvSpPr>
        <p:spPr>
          <a:xfrm rot="10800000">
            <a:off x="131763" y="2184400"/>
            <a:ext cx="406400" cy="406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9" name="TPAnswers"/>
          <p:cNvSpPr>
            <a:spLocks noGrp="1"/>
          </p:cNvSpPr>
          <p:nvPr>
            <p:ph type="body" idx="1"/>
            <p:custDataLst>
              <p:tags r:id="rId5"/>
            </p:custDataLst>
          </p:nvPr>
        </p:nvSpPr>
        <p:spPr bwMode="auto">
          <a:xfrm>
            <a:off x="457200" y="1600200"/>
            <a:ext cx="4114800"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spcAft>
                <a:spcPts val="2400"/>
              </a:spcAft>
              <a:buFontTx/>
              <a:buAutoNum type="arabicPeriod"/>
            </a:pPr>
            <a:r>
              <a:rPr lang="en-US" sz="2000" smtClean="0"/>
              <a:t>Annoy the users</a:t>
            </a:r>
          </a:p>
          <a:p>
            <a:pPr marL="514350" indent="-514350">
              <a:spcAft>
                <a:spcPts val="2400"/>
              </a:spcAft>
              <a:buFontTx/>
              <a:buAutoNum type="arabicPeriod"/>
            </a:pPr>
            <a:r>
              <a:rPr lang="en-US" sz="2000" smtClean="0"/>
              <a:t>Ensure that passwords cannot be easily guessed</a:t>
            </a:r>
          </a:p>
          <a:p>
            <a:pPr marL="514350" indent="-514350">
              <a:spcAft>
                <a:spcPts val="2400"/>
              </a:spcAft>
              <a:buFontTx/>
              <a:buAutoNum type="arabicPeriod"/>
            </a:pPr>
            <a:r>
              <a:rPr lang="en-US" sz="2000" smtClean="0"/>
              <a:t>Ensure that the Information Security personnel have something to do</a:t>
            </a:r>
          </a:p>
          <a:p>
            <a:pPr marL="514350" indent="-514350">
              <a:spcAft>
                <a:spcPts val="2400"/>
              </a:spcAft>
              <a:buFontTx/>
              <a:buAutoNum type="arabicPeriod"/>
            </a:pPr>
            <a:r>
              <a:rPr lang="en-US" sz="2000" smtClean="0"/>
              <a:t>Slow down your access to the system to avoid peak server loading</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Placeholder 2"/>
          <p:cNvSpPr>
            <a:spLocks noGrp="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indent="0">
              <a:buFontTx/>
              <a:buNone/>
            </a:pPr>
            <a:r>
              <a:rPr lang="en-US" sz="2400" smtClean="0"/>
              <a:t>The reason that the UM System requires longer, complex passwords is multifold. Complex passwords are very hard to guess and they cannot be easily cracked through brute force attempts.  Longer passwords using multiple character sets like upper and lower case, numbers and symbols take even longer to crack through brute force attempts. Thus long, complex passwords have become an industry best practice to protect against unauthorized account use .</a:t>
            </a:r>
          </a:p>
          <a:p>
            <a:pPr indent="0">
              <a:buFontTx/>
              <a:buNone/>
            </a:pPr>
            <a:endParaRPr lang="en-US" sz="240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Workstation Protection</a:t>
            </a:r>
            <a:endParaRPr lang="en-US" dirty="0"/>
          </a:p>
        </p:txBody>
      </p:sp>
      <p:sp>
        <p:nvSpPr>
          <p:cNvPr id="35842" name="Subtitle 4"/>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33400"/>
            <a:ext cx="8229600" cy="609600"/>
          </a:xfrm>
        </p:spPr>
        <p:txBody>
          <a:bodyPr/>
          <a:lstStyle/>
          <a:p>
            <a:pPr>
              <a:defRPr/>
            </a:pPr>
            <a:r>
              <a:rPr lang="en-US" sz="2800" dirty="0" smtClean="0"/>
              <a:t>Keeping your system up to date on patches helps</a:t>
            </a:r>
            <a:endParaRPr lang="en-US" sz="2800" dirty="0"/>
          </a:p>
        </p:txBody>
      </p:sp>
      <p:graphicFrame>
        <p:nvGraphicFramePr>
          <p:cNvPr id="4" name="TPChart"/>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17410" name="Chart" r:id="rId7" imgW="4572000" imgH="5143500" progId="MSGraph.Chart.8">
              <p:embed followColorScheme="full"/>
            </p:oleObj>
          </a:graphicData>
        </a:graphic>
      </p:graphicFrame>
      <p:sp>
        <p:nvSpPr>
          <p:cNvPr id="6" name="CorShape1"/>
          <p:cNvSpPr/>
          <p:nvPr>
            <p:custDataLst>
              <p:tags r:id="rId4"/>
            </p:custDataLst>
          </p:nvPr>
        </p:nvSpPr>
        <p:spPr>
          <a:xfrm rot="10800000">
            <a:off x="152400" y="1552575"/>
            <a:ext cx="381000" cy="3810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3" name="TPAnswers"/>
          <p:cNvSpPr>
            <a:spLocks noGrp="1"/>
          </p:cNvSpPr>
          <p:nvPr>
            <p:ph type="body" idx="1"/>
            <p:custDataLst>
              <p:tags r:id="rId5"/>
            </p:custDataLst>
          </p:nvPr>
        </p:nvSpPr>
        <p:spPr bwMode="auto">
          <a:xfrm>
            <a:off x="457200" y="1600200"/>
            <a:ext cx="4114800"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spcAft>
                <a:spcPts val="2400"/>
              </a:spcAft>
              <a:buFontTx/>
              <a:buAutoNum type="arabicPeriod"/>
            </a:pPr>
            <a:r>
              <a:rPr lang="en-US" sz="2000" smtClean="0"/>
              <a:t>Protect  your system from being exploited through vulnerabilities</a:t>
            </a:r>
          </a:p>
          <a:p>
            <a:pPr marL="514350" indent="-514350">
              <a:spcAft>
                <a:spcPts val="2400"/>
              </a:spcAft>
              <a:buFontTx/>
              <a:buAutoNum type="arabicPeriod"/>
            </a:pPr>
            <a:r>
              <a:rPr lang="en-US" sz="2000" smtClean="0"/>
              <a:t>Keeps the licenses up to date</a:t>
            </a:r>
          </a:p>
          <a:p>
            <a:pPr marL="514350" indent="-514350">
              <a:spcAft>
                <a:spcPts val="2400"/>
              </a:spcAft>
              <a:buFontTx/>
              <a:buAutoNum type="arabicPeriod"/>
            </a:pPr>
            <a:r>
              <a:rPr lang="en-US" sz="2000" smtClean="0"/>
              <a:t>Ensures you have the latest drivers</a:t>
            </a:r>
          </a:p>
          <a:p>
            <a:pPr marL="514350" indent="-514350">
              <a:spcAft>
                <a:spcPts val="2400"/>
              </a:spcAft>
              <a:buFontTx/>
              <a:buAutoNum type="arabicPeriod"/>
            </a:pPr>
            <a:r>
              <a:rPr lang="en-US" sz="2000" smtClean="0"/>
              <a:t>Keeps the digital rights updated</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Placeholder 2"/>
          <p:cNvSpPr>
            <a:spLocks noGrp="1"/>
          </p:cNvSpPr>
          <p:nvPr>
            <p:ph type="body" idx="1"/>
          </p:nvPr>
        </p:nvSpPr>
        <p:spPr bwMode="auto">
          <a:xfrm>
            <a:off x="457200" y="1219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z="2400" smtClean="0"/>
              <a:t>	Systems must be kept up to date on system and software patches to avoid being exploited. There are vulnerabilities that are discovered weekly  which could lead to someone externally exploiting the vulnerability and taking over your system. By using auto update on your operating system, you can help reduce the chances of this occurring. There are also vulnerabilities that are found frequently in software applications like word processors and web browsers and thus applications need to be kept up to date as well. Many of the vulnerabilities found in applications are not remotely exploitable, although by visiting the wrong website or opening an email attachment, your system can be exploited through these vulnerabilities.</a:t>
            </a:r>
          </a:p>
          <a:p>
            <a:pPr>
              <a:buFontTx/>
              <a:buNone/>
            </a:pPr>
            <a:endParaRPr lang="en-US" sz="2400" smtClean="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lstStyle/>
          <a:p>
            <a:pPr>
              <a:defRPr/>
            </a:pPr>
            <a:r>
              <a:rPr lang="en-US" sz="2800" dirty="0" smtClean="0"/>
              <a:t>What  should you do when you leave a computer system, even if just for a few minutes:</a:t>
            </a:r>
            <a:endParaRPr lang="en-US" sz="2800" dirty="0"/>
          </a:p>
        </p:txBody>
      </p:sp>
      <p:graphicFrame>
        <p:nvGraphicFramePr>
          <p:cNvPr id="4" name="TPChart"/>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18434" name="Chart" r:id="rId7" imgW="4572000" imgH="5143500" progId="MSGraph.Chart.8">
              <p:embed followColorScheme="full"/>
            </p:oleObj>
          </a:graphicData>
        </a:graphic>
      </p:graphicFrame>
      <p:sp>
        <p:nvSpPr>
          <p:cNvPr id="7" name="CorShape1"/>
          <p:cNvSpPr/>
          <p:nvPr>
            <p:custDataLst>
              <p:tags r:id="rId4"/>
            </p:custDataLst>
          </p:nvPr>
        </p:nvSpPr>
        <p:spPr>
          <a:xfrm rot="10800000">
            <a:off x="152400" y="4495800"/>
            <a:ext cx="381000" cy="3810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7" name="TPAnswers"/>
          <p:cNvSpPr>
            <a:spLocks noGrp="1"/>
          </p:cNvSpPr>
          <p:nvPr>
            <p:ph type="body" idx="1"/>
            <p:custDataLst>
              <p:tags r:id="rId5"/>
            </p:custDataLst>
          </p:nvPr>
        </p:nvSpPr>
        <p:spPr bwMode="auto">
          <a:xfrm>
            <a:off x="457200" y="1600200"/>
            <a:ext cx="4114800"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spcAft>
                <a:spcPts val="4800"/>
              </a:spcAft>
              <a:buFontTx/>
              <a:buAutoNum type="arabicPeriod"/>
            </a:pPr>
            <a:r>
              <a:rPr lang="en-US" sz="2000" smtClean="0"/>
              <a:t>Turn off the computer</a:t>
            </a:r>
          </a:p>
          <a:p>
            <a:pPr marL="514350" indent="-514350">
              <a:spcAft>
                <a:spcPts val="4800"/>
              </a:spcAft>
              <a:buFontTx/>
              <a:buAutoNum type="arabicPeriod"/>
            </a:pPr>
            <a:r>
              <a:rPr lang="en-US" sz="2000" smtClean="0"/>
              <a:t>Log off the computer</a:t>
            </a:r>
          </a:p>
          <a:p>
            <a:pPr marL="514350" indent="-514350">
              <a:spcAft>
                <a:spcPts val="4800"/>
              </a:spcAft>
              <a:buFontTx/>
              <a:buAutoNum type="arabicPeriod"/>
            </a:pPr>
            <a:r>
              <a:rPr lang="en-US" sz="2000" smtClean="0"/>
              <a:t>Screen lock the computer</a:t>
            </a:r>
          </a:p>
          <a:p>
            <a:pPr marL="514350" indent="-514350">
              <a:spcAft>
                <a:spcPts val="4800"/>
              </a:spcAft>
              <a:buFontTx/>
              <a:buAutoNum type="arabicPeriod"/>
            </a:pPr>
            <a:r>
              <a:rPr lang="en-US" sz="2000" smtClean="0"/>
              <a:t>Any of the above</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POWERPOINTVERSION" val="12.0"/>
  <p:tag name="ANSWERNOWSTYLE" val="-1"/>
  <p:tag name="COUNTDOWNSECONDS" val="10"/>
  <p:tag name="BACKUPMAINTENANCE" val="7"/>
  <p:tag name="AUTOUPDATEALIASES" val="True"/>
  <p:tag name="BUBBLESIZEVISIBLE" val="True"/>
  <p:tag name="CUSTOMCELLFORECOLOR" val="-16777216"/>
  <p:tag name="USESCHEMECOLORS" val="True"/>
  <p:tag name="AUTOSIZEGRID" val="True"/>
  <p:tag name="CHARTLABELS" val="0"/>
  <p:tag name="INCLUDEPPT" val="True"/>
  <p:tag name="ZEROBASED" val="False"/>
  <p:tag name="FIBNUMRESULTS" val="5"/>
  <p:tag name="PRRESPONSE3" val="8"/>
  <p:tag name="PRRESPONSE9" val="2"/>
  <p:tag name="USESECONDARYMONITOR" val="True"/>
  <p:tag name="RESPCOUNTERFORMAT" val="0"/>
  <p:tag name="CHARTVALUEFORMAT" val="0%"/>
  <p:tag name="TEAMSINLEADERBOARD" val="5"/>
  <p:tag name="CUSTOMGRIDBACKCOLOR" val="-2830136"/>
  <p:tag name="DISPLAYDEVICENUMBER" val="True"/>
  <p:tag name="GRIDPOSITION" val="1"/>
  <p:tag name="PARTLISTDEFAULT" val="0"/>
  <p:tag name="AUTOADJUSTPARTRANGE" val="True"/>
  <p:tag name="PRRESPONSE1" val="10"/>
  <p:tag name="PRRESPONSE7" val="4"/>
  <p:tag name="BULLETTYPE" val="3"/>
  <p:tag name="NUMRESPONSES" val="1"/>
  <p:tag name="PARTICIPANTSINLEADERBOARD" val="5"/>
  <p:tag name="CUSTOMCELLBACKCOLOR1" val="-657956"/>
  <p:tag name="GRIDOPACITY" val="90"/>
  <p:tag name="MULTIRESPDIVISOR" val="1"/>
  <p:tag name="CHARTSCALE" val="True"/>
  <p:tag name="PRRESPONSE5" val="6"/>
  <p:tag name="SHOWBARVISIBLE" val="True"/>
  <p:tag name="BACKUPSESSIONS" val="True"/>
  <p:tag name="BUBBLEVALUEFORMAT" val="0.0"/>
  <p:tag name="DISPLAYDEVICEID" val="True"/>
  <p:tag name="CORRECTPOINTVALUE" val="100"/>
  <p:tag name="FIBINCLUDEOTHER" val="True"/>
  <p:tag name="TPVERSION" val="2008"/>
  <p:tag name="REVIEWONLY" val="False"/>
  <p:tag name="CUSTOMCELLBACKCOLOR3" val="-268652"/>
  <p:tag name="RESETCHARTS" val="True"/>
  <p:tag name="PRRESPONSE2" val="9"/>
  <p:tag name="RESPCOUNTERSTYLE" val="-1"/>
  <p:tag name="BUBBLEGROUPING" val="3"/>
  <p:tag name="INCORRECTPOINTVALUE" val="0"/>
  <p:tag name="PRRESPONSE10" val="1"/>
  <p:tag name="MAXRESPONDERS" val="5"/>
  <p:tag name="REALTIMEBACKUP" val="False"/>
  <p:tag name="INPUTSOURCE" val="1"/>
  <p:tag name="CHARTCOLORS" val="0"/>
  <p:tag name="ROTATIONINTERVAL" val="2"/>
  <p:tag name="PRRESPONSE6" val="5"/>
  <p:tag name="FIBDISPLAYRESULTS" val="True"/>
  <p:tag name="COUNTDOWNSTYLE" val="-1"/>
  <p:tag name="GRIDSIZE" val="{Width=800, Height=600}"/>
  <p:tag name="CUSTOMCELLBACKCOLOR4" val="-8355712"/>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TEXTLENGTH" val="195"/>
  <p:tag name="FONTSIZE" val="20"/>
  <p:tag name="BULLETTYPE" val="ppBulletArabicPeriod"/>
  <p:tag name="ANSWERTEXT" val="Annoy the users&#10;Ensure that passwords cannot be easily guessed&#10;Ensure that the Information Security personnel have something to do&#10;Slow down your access to the system to avoid peak server loading"/>
  <p:tag name="OLDNUMANSWERS" val="4"/>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SLIDEGUID" val="8A37947ECF4847D9ABA9D7396C4C83DE"/>
  <p:tag name="SLIDEID" val="8A37947ECF4847D9ABA9D7396C4C83DE"/>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VALUES" val="Correct|smicln|Incorrect|smicln|Incorrect|smicln|Incorrect"/>
  <p:tag name="QUESTIONALIAS" val="Keeping your system up to date on patches helps"/>
  <p:tag name="ANSWERSALIAS" val="Protect  your system from being exploited through vulnerabilities|smicln|Keeps the licenses up to date|smicln|Ensures you have the latest drivers|smicln|Keeps the digital rights updated"/>
  <p:tag name="TOTALRESPONSES" val="30"/>
  <p:tag name="RESPONSECOUNT" val="30"/>
  <p:tag name="SLICED" val="False"/>
  <p:tag name="RESPONSES" val="2;2;2;1;1;3;4;4;4;3;1;4;2;2;3;4;3;3;3;2;3;4;4;2;1;3;4;3;1;2;"/>
  <p:tag name="CHARTSTRINGSTD" val="5 8 9 8"/>
  <p:tag name="CHARTSTRINGREV" val="8 9 8 5"/>
  <p:tag name="CHARTSTRINGSTDPER" val="0.166666666666667 0.266666666666667 0.3 0.266666666666667"/>
  <p:tag name="CHARTSTRINGREVPER" val="0.266666666666667 0.3 0.266666666666667 0.166666666666667"/>
  <p:tag name="RESPONSESGATHERED" val="False"/>
</p:tagLst>
</file>

<file path=ppt/tags/tag15.xml><?xml version="1.0" encoding="utf-8"?>
<p:tagLst xmlns:a="http://schemas.openxmlformats.org/drawingml/2006/main" xmlns:r="http://schemas.openxmlformats.org/officeDocument/2006/relationships" xmlns:p="http://schemas.openxmlformats.org/presentationml/2006/main">
  <p:tag name="CHARTTYPE" val="0"/>
</p:tagLst>
</file>

<file path=ppt/tags/tag1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7.xml><?xml version="1.0" encoding="utf-8"?>
<p:tagLst xmlns:a="http://schemas.openxmlformats.org/drawingml/2006/main" xmlns:r="http://schemas.openxmlformats.org/officeDocument/2006/relationships" xmlns:p="http://schemas.openxmlformats.org/presentationml/2006/main">
  <p:tag name="ANSWERBULLETS" val="3"/>
  <p:tag name="TEXTLENGTH" val="164"/>
  <p:tag name="FONTSIZE" val="20"/>
  <p:tag name="BULLETTYPE" val="ppBulletArabicPeriod"/>
  <p:tag name="ANSWERTEXT" val="Protect  your system from being exploited through vulnerabilities&#10;Keeps the licenses up to date&#10;Ensures you have the latest drivers&#10;Keeps the digital rights updated"/>
  <p:tag name="OLDNUMANSWERS" val="4"/>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SLIDEGUID" val="3E6D7F01AA63427C9D4A51069C79FFA1"/>
  <p:tag name="SLIDEID" val="3E6D7F01AA63427C9D4A51069C79FFA1"/>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VALUES" val="Incorrect|smicln|Incorrect|smicln|Incorrect|smicln|Correct"/>
  <p:tag name="QUESTIONALIAS" val="What  should you do when you leave a computer system, even if just for a few minutes:"/>
  <p:tag name="ANSWERSALIAS" val="Turn off the computer|smicln|Log off the computer|smicln|Screen lock the computer|smicln|Any of the above"/>
  <p:tag name="TOTALRESPONSES" val="30"/>
  <p:tag name="RESPONSECOUNT" val="30"/>
  <p:tag name="SLICED" val="False"/>
  <p:tag name="RESPONSES" val="1;2;1;2;1;2;3;2;2;2;4;2;2;1;2;1;1;1;2;2;4;1;2;2;1;3;3;3;3;2;"/>
  <p:tag name="CHARTSTRINGSTD" val="9 14 5 2"/>
  <p:tag name="CHARTSTRINGREV" val="2 5 14 9"/>
  <p:tag name="CHARTSTRINGSTDPER" val="0.3 0.466666666666667 0.166666666666667 0.0666666666666667"/>
  <p:tag name="CHARTSTRINGREVPER" val="0.0666666666666667 0.166666666666667 0.466666666666667 0.3"/>
  <p:tag name="RESPONSESGATHERED"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HARTTYPE" val="0"/>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84"/>
  <p:tag name="FONTSIZE" val="20"/>
  <p:tag name="BULLETTYPE" val="ppBulletArabicPeriod"/>
  <p:tag name="ANSWERTEXT" val="Turn off the computer&#10;Log off the computer&#10;Screen lock the computer&#10;Any of the above"/>
  <p:tag name="OLDNUMANSWERS" val="4"/>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SLIDEGUID" val="D06467F42CA64288B9DE430449544096"/>
  <p:tag name="SLIDEID" val="D06467F42CA64288B9DE430449544096"/>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What is the goal of Phishing?"/>
  <p:tag name="ANSWERSALIAS" val="To verify if your email is working|smicln|To trick users into disclosing personal information like SSN, credit card, accounts/password or other confidential information|smicln|To advertise a company’s products|smicln|To find out if you are going to be out of your home on vacation at any point"/>
  <p:tag name="VALUES" val="Incorrect|smicln|Correct|smicln|Incorrect|smicln|Incorrect"/>
  <p:tag name="TOTALRESPONSES" val="30"/>
  <p:tag name="RESPONSECOUNT" val="30"/>
  <p:tag name="SLICED" val="False"/>
  <p:tag name="RESPONSES" val="1;1;1;4;3;4;2;4;2;1;1;2;2;1;3;2;3;1;1;4;4;1;2;2;4;1;1;1;4;4;"/>
  <p:tag name="CHARTSTRINGSTD" val="12 7 3 8"/>
  <p:tag name="CHARTSTRINGREV" val="8 3 7 12"/>
  <p:tag name="CHARTSTRINGSTDPER" val="0.4 0.233333333333333 0.1 0.266666666666667"/>
  <p:tag name="CHARTSTRINGREVPER" val="0.266666666666667 0.1 0.233333333333333 0.4"/>
  <p:tag name="RESPONSESGATHERED" val="False"/>
</p:tagLst>
</file>

<file path=ppt/tags/tag26.xml><?xml version="1.0" encoding="utf-8"?>
<p:tagLst xmlns:a="http://schemas.openxmlformats.org/drawingml/2006/main" xmlns:r="http://schemas.openxmlformats.org/officeDocument/2006/relationships" xmlns:p="http://schemas.openxmlformats.org/presentationml/2006/main">
  <p:tag name="CHARTTYPE" val="0"/>
</p:tagLst>
</file>

<file path=ppt/tags/tag2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8.xml><?xml version="1.0" encoding="utf-8"?>
<p:tagLst xmlns:a="http://schemas.openxmlformats.org/drawingml/2006/main" xmlns:r="http://schemas.openxmlformats.org/officeDocument/2006/relationships" xmlns:p="http://schemas.openxmlformats.org/presentationml/2006/main">
  <p:tag name="ANSWERBULLETS" val="3"/>
  <p:tag name="TEXTLENGTH" val="272"/>
  <p:tag name="FONTSIZE" val="20"/>
  <p:tag name="BULLETTYPE" val="ppBulletArabicPeriod"/>
  <p:tag name="ANSWERTEXT" val="To verify if your email is working&#10;To trick users into disclosing personal information like SSN, credit card, accounts/password or other confidential information&#10;To advertise a company’s products&#10;To find out if you are going to be out of your home on vacation at any point"/>
  <p:tag name="OLDNUMANSWERS" val="4"/>
</p:tagLst>
</file>

<file path=ppt/tags/tag29.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SLIDEGUID" val="279B729BE48D42808035EC21AE798860"/>
  <p:tag name="SLIDEID" val="279B729BE48D42808035EC21AE79886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If someone has your password, either from you giving it out or them figuring out, they could:"/>
  <p:tag name="ANSWERSALIAS" val="Send abusive or threatening email from your account|smicln|Use your network storage to store illegal files that you may then be responsible for|smicln|Send SPAM to the Internet from your account|smicln|Gain access to confidential information stored on your network account|smicln|All of the above (and MORE!)"/>
  <p:tag name="VALUES" val="Incorrect|smicln|Incorrect|smicln|Incorrect|smicln|Incorrect|smicln|Correct"/>
  <p:tag name="TOTALRESPONSES" val="30"/>
  <p:tag name="RESPONSECOUNT" val="30"/>
  <p:tag name="SLICED" val="False"/>
  <p:tag name="RESPONSES" val="2;5;3;3;1;3;1;5;3;1;1;5;4;5;3;2;1;3;4;2;1;3;1;1;1;5;5;2;3;1;"/>
  <p:tag name="CHARTSTRINGSTD" val="10 4 8 2 6"/>
  <p:tag name="CHARTSTRINGREV" val="6 2 8 4 10"/>
  <p:tag name="CHARTSTRINGSTDPER" val="0.333333333333333 0.133333333333333 0.266666666666667 0.0666666666666667 0.2"/>
  <p:tag name="CHARTSTRINGREVPER" val="0.2 0.0666666666666667 0.266666666666667 0.133333333333333 0.333333333333333"/>
  <p:tag name="RESPONSESGATHERED" val="False"/>
</p:tagLst>
</file>

<file path=ppt/tags/tag30.xml><?xml version="1.0" encoding="utf-8"?>
<p:tagLst xmlns:a="http://schemas.openxmlformats.org/drawingml/2006/main" xmlns:r="http://schemas.openxmlformats.org/officeDocument/2006/relationships" xmlns:p="http://schemas.openxmlformats.org/presentationml/2006/main">
  <p:tag name="SLIDEGUID" val="CE7CD0E09D184B769325A7724125C601"/>
  <p:tag name="SLIDEID" val="CE7CD0E09D184B769325A7724125C601"/>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What is the best way to report a problem, abusive or phishing email?"/>
  <p:tag name="ANSWERSALIAS" val="Delete the offending email message and send a description to abuse@mst.edu|smicln|Forward the abusive message to all your friends and family so they are aware of the issue.|smicln|Forward the abusive message to abuse@mst.edu and wait for further instructions without deleting or moving the message from your inbox.|smicln|Reply to the abusive message and tell the sender to leave you alone."/>
  <p:tag name="VALUES" val="Incorrect|smicln|Correct|smicln|Incorrect|smicln|Incorrect"/>
  <p:tag name="TOTALRESPONSES" val="30"/>
  <p:tag name="RESPONSECOUNT" val="30"/>
  <p:tag name="SLICED" val="False"/>
  <p:tag name="RESPONSES" val="2;1;2;4;3;1;4;1;2;2;3;2;4;1;1;3;4;2;4;4;1;2;2;4;3;1;1;2;2;1;"/>
  <p:tag name="CHARTSTRINGSTD" val="9 10 4 7"/>
  <p:tag name="CHARTSTRINGREV" val="7 4 10 9"/>
  <p:tag name="CHARTSTRINGSTDPER" val="0.3 0.333333333333333 0.133333333333333 0.233333333333333"/>
  <p:tag name="CHARTSTRINGREVPER" val="0.233333333333333 0.133333333333333 0.333333333333333 0.3"/>
  <p:tag name="RESPONSESGATHERED" val="False"/>
</p:tagLst>
</file>

<file path=ppt/tags/tag31.xml><?xml version="1.0" encoding="utf-8"?>
<p:tagLst xmlns:a="http://schemas.openxmlformats.org/drawingml/2006/main" xmlns:r="http://schemas.openxmlformats.org/officeDocument/2006/relationships" xmlns:p="http://schemas.openxmlformats.org/presentationml/2006/main">
  <p:tag name="CHARTTYPE" val="0"/>
</p:tagLst>
</file>

<file path=ppt/tags/tag3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369"/>
  <p:tag name="FONTSIZE" val="20"/>
  <p:tag name="BULLETTYPE" val="ppBulletArabicPeriod"/>
  <p:tag name="ANSWERTEXT" val="Delete the offending email message and send a description to abuse@mst.edu&#10;Forward the abusive message to all your friends and family so they are aware of the issue.&#10;Forward the abusive message to abuse@mst.edu and wait for further instructions without deleting or moving the message from your inbox.&#10;Reply to the abusive message and tell the sender to leave you alone."/>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SLIDEGUID" val="E30615A518904D65AD9B8B9C574D8542"/>
  <p:tag name="SLIDEID" val="E30615A518904D65AD9B8B9C574D8542"/>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When is personal electronic information on the University network or equipment subject to inspection?"/>
  <p:tag name="ANSWERSALIAS" val="It is necessary to maintain or improve the functioning of University computing resources.|smicln|There is a suspicion of misconduct under University policies, or suspicion of violation of Federal or State laws.|smicln|It is necessary to comply with or verify compliance with Federal or State law.|smicln|All of the above"/>
  <p:tag name="VALUES" val="Incorrect|smicln|Incorrect|smicln|Incorrect|smicln|Correct"/>
  <p:tag name="TOTALRESPONSES" val="30"/>
  <p:tag name="RESPONSECOUNT" val="30"/>
  <p:tag name="SLICED" val="False"/>
  <p:tag name="RESPONSES" val="4;3;1;4;2;3;1;3;1;1;3;4;4;3;1;1;4;2;4;1;2;1;4;1;3;3;4;4;4;4;"/>
  <p:tag name="CHARTSTRINGSTD" val="9 3 7 11"/>
  <p:tag name="CHARTSTRINGREV" val="11 7 3 9"/>
  <p:tag name="CHARTSTRINGSTDPER" val="0.3 0.1 0.233333333333333 0.366666666666667"/>
  <p:tag name="CHARTSTRINGREVPER" val="0.366666666666667 0.233333333333333 0.1 0.3"/>
  <p:tag name="RESPONSESGATHERED" val="False"/>
</p:tagLst>
</file>

<file path=ppt/tags/tag36.xml><?xml version="1.0" encoding="utf-8"?>
<p:tagLst xmlns:a="http://schemas.openxmlformats.org/drawingml/2006/main" xmlns:r="http://schemas.openxmlformats.org/officeDocument/2006/relationships" xmlns:p="http://schemas.openxmlformats.org/presentationml/2006/main">
  <p:tag name="CHARTTYPE" val="0"/>
</p:tagLst>
</file>

<file path=ppt/tags/tag3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8.xml><?xml version="1.0" encoding="utf-8"?>
<p:tagLst xmlns:a="http://schemas.openxmlformats.org/drawingml/2006/main" xmlns:r="http://schemas.openxmlformats.org/officeDocument/2006/relationships" xmlns:p="http://schemas.openxmlformats.org/presentationml/2006/main">
  <p:tag name="ANSWERBULLETS" val="3"/>
  <p:tag name="TEXTLENGTH" val="299"/>
  <p:tag name="FONTSIZE" val="20"/>
  <p:tag name="BULLETTYPE" val="ppBulletArabicPeriod"/>
  <p:tag name="ANSWERTEXT" val="It is necessary to maintain or improve the functioning of University computing resources.&#10;There is a suspicion of misconduct under University policies, or suspicion of violation of Federal or State laws.&#10;It is necessary to comply with or verify compliance with Federal or State law.&#10;All of the above"/>
  <p:tag name="OLDNUMANSWERS" val="4"/>
</p:tagLst>
</file>

<file path=ppt/tags/tag39.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CHARTTYPE" val="0"/>
</p:tagLst>
</file>

<file path=ppt/tags/tag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TEXTLENGTH" val="280"/>
  <p:tag name="FONTSIZE" val="20"/>
  <p:tag name="BULLETTYPE" val="ppBulletArabicPeriod"/>
  <p:tag name="ANSWERTEXT" val="Send abusive or threatening email from your account&#10;Use your network storage to store illegal files that you may then be responsible for&#10;Send SPAM to the Internet from your account&#10;Gain access to confidential information stored on your network account&#10;All of the above (and MORE!)"/>
  <p:tag name="OLDNUMANSWERS" val="5"/>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SLIDEGUID" val="D0CA9343322E495296CCFF0E40A03125"/>
  <p:tag name="SLIDEID" val="D0CA9343322E495296CCFF0E40A03125"/>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Long, complex passwords are used at the UM System to:"/>
  <p:tag name="ANSWERSALIAS" val="Annoy the users|smicln|Ensure that passwords cannot be easily guessed|smicln|Ensure that the Information Security personnel have something to do|smicln|Slow down your access to the system to avoid peak server loading"/>
  <p:tag name="VALUES" val="Incorrect|smicln|Correct|smicln|Incorrect|smicln|Incorrect"/>
  <p:tag name="TOTALRESPONSES" val="30"/>
  <p:tag name="RESPONSECOUNT" val="30"/>
  <p:tag name="SLICED" val="False"/>
  <p:tag name="RESPONSES" val="1;1;4;3;4;3;1;1;1;4;3;4;4;2;4;3;1;1;1;3;1;4;3;4;1;2;4;2;4;4;"/>
  <p:tag name="CHARTSTRINGSTD" val="10 3 6 11"/>
  <p:tag name="CHARTSTRINGREV" val="11 6 3 10"/>
  <p:tag name="CHARTSTRINGSTDPER" val="0.333333333333333 0.1 0.2 0.366666666666667"/>
  <p:tag name="CHARTSTRINGREVPER" val="0.366666666666667 0.2 0.1 0.333333333333333"/>
  <p:tag name="RESPONSESGATHERED" val="False"/>
</p:tagLst>
</file>

<file path=ppt/tags/tag9.xml><?xml version="1.0" encoding="utf-8"?>
<p:tagLst xmlns:a="http://schemas.openxmlformats.org/drawingml/2006/main" xmlns:r="http://schemas.openxmlformats.org/officeDocument/2006/relationships" xmlns:p="http://schemas.openxmlformats.org/presentationml/2006/main">
  <p:tag name="CHARTTYPE" val="0"/>
</p:tagLst>
</file>

<file path=ppt/theme/theme1.xml><?xml version="1.0" encoding="utf-8"?>
<a:theme xmlns:a="http://schemas.openxmlformats.org/drawingml/2006/main" name="IT_Presentation">
  <a:themeElements>
    <a:clrScheme name="IT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T_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_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_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_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_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_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_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_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_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_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_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_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TotalTime>
  <Words>1003</Words>
  <Application>Microsoft Office PowerPoint</Application>
  <PresentationFormat>On-screen Show (4:3)</PresentationFormat>
  <Paragraphs>46</Paragraphs>
  <Slides>17</Slides>
  <Notes>0</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ITC Berkeley Oldstyle Std Blk</vt:lpstr>
      <vt:lpstr>Calibri</vt:lpstr>
      <vt:lpstr>IT_Presentation</vt:lpstr>
      <vt:lpstr>Chart</vt:lpstr>
      <vt:lpstr>PASSWORD SECURITY</vt:lpstr>
      <vt:lpstr>IF SOMEONE HAS YOUR PASSWORD, EITHER FROM YOU GIVING IT OUT OR THEM FIGURING OUT, THEY COULD:</vt:lpstr>
      <vt:lpstr>Slide 3</vt:lpstr>
      <vt:lpstr>LONG, COMPLEX PASSWORDS ARE USED AT THE UM SYSTEM TO:</vt:lpstr>
      <vt:lpstr>Slide 5</vt:lpstr>
      <vt:lpstr>WORKSTATION PROTECTION</vt:lpstr>
      <vt:lpstr>KEEPING YOUR SYSTEM UP TO DATE ON PATCHES HELPS</vt:lpstr>
      <vt:lpstr>Slide 8</vt:lpstr>
      <vt:lpstr>WHAT  SHOULD YOU DO WHEN YOU LEAVE A COMPUTER SYSTEM, EVEN IF JUST FOR A FEW MINUTES:</vt:lpstr>
      <vt:lpstr>Slide 10</vt:lpstr>
      <vt:lpstr>INTERNET SECURITY/SOCIAL ENGINEERING</vt:lpstr>
      <vt:lpstr>WHAT IS THE GOAL OF PHISHING?</vt:lpstr>
      <vt:lpstr>Slide 13</vt:lpstr>
      <vt:lpstr>WHAT IS THE BEST WAY TO REPORT A PROBLEM, ABUSIVE OR PHISHING EMAIL?</vt:lpstr>
      <vt:lpstr>Slide 15</vt:lpstr>
      <vt:lpstr>WHEN IS PERSONAL ELECTRONIC INFORMATION ON THE UNIVERSITY NETWORK OR EQUIPMENT SUBJECT TO INSPECTION?</vt:lpstr>
      <vt:lpstr>Slide 17</vt:lpstr>
    </vt:vector>
  </TitlesOfParts>
  <Company>UMR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hammonsa</dc:creator>
  <cp:lastModifiedBy>byfieldr</cp:lastModifiedBy>
  <cp:revision>22</cp:revision>
  <dcterms:created xsi:type="dcterms:W3CDTF">2008-01-09T17:42:01Z</dcterms:created>
  <dcterms:modified xsi:type="dcterms:W3CDTF">2009-01-14T15:18:59Z</dcterms:modified>
</cp:coreProperties>
</file>