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87" r:id="rId3"/>
    <p:sldId id="388" r:id="rId4"/>
    <p:sldId id="389" r:id="rId5"/>
    <p:sldId id="390" r:id="rId6"/>
  </p:sldIdLst>
  <p:sldSz cx="9144000" cy="6858000" type="screen4x3"/>
  <p:notesSz cx="6858000" cy="9117013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00"/>
    <a:srgbClr val="FFFFCC"/>
    <a:srgbClr val="CC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7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642FE55-41CC-4C98-A898-AE44E70C9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/>
          </a:p>
        </p:txBody>
      </p:sp>
      <p:sp>
        <p:nvSpPr>
          <p:cNvPr id="14340" name="Rectangle 4"/>
          <p:cNvSpPr>
            <a:spLocks noGrp="1" noRot="1" noChangeArrowheads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07/16/96</a:t>
            </a:r>
            <a:endParaRPr lang="en-US" sz="1200" i="0" smtClean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1741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07/16/96</a:t>
            </a:r>
            <a:endParaRPr lang="en-US" sz="1200" i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194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07/16/96</a:t>
            </a:r>
            <a:endParaRPr lang="en-US" sz="1200" i="0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215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07/16/96</a:t>
            </a:r>
            <a:endParaRPr lang="en-US" sz="1200" i="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235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07/16/96</a:t>
            </a:r>
            <a:endParaRPr lang="en-US" sz="1200" i="0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*</a:t>
            </a:r>
            <a:endParaRPr lang="en-US" sz="1200" i="0" smtClean="0"/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256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458788"/>
            <a:ext cx="1676400" cy="63992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3000" y="0"/>
            <a:ext cx="1447800" cy="3810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47800" y="457200"/>
            <a:ext cx="7467600" cy="2286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81025" y="6086475"/>
            <a:ext cx="1333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  <a:defRPr/>
            </a:pPr>
            <a:endParaRPr lang="en-US" b="0">
              <a:solidFill>
                <a:schemeClr val="tx1"/>
              </a:solidFill>
            </a:endParaRPr>
          </a:p>
        </p:txBody>
      </p:sp>
      <p:pic>
        <p:nvPicPr>
          <p:cNvPr id="8" name="Picture 17" descr="Missouri_SandT_Reverse_(alone)__b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86200"/>
            <a:ext cx="16764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533400"/>
            <a:ext cx="7391400" cy="20574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895600"/>
            <a:ext cx="5943600" cy="3657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6764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SzTx/>
              <a:buFontTx/>
              <a:buNone/>
              <a:defRPr kumimoji="0"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2456662-5D04-4488-86D1-3C76CC83CC10}" type="datetime1">
              <a:rPr lang="en-US"/>
              <a:pPr>
                <a:defRPr/>
              </a:pPr>
              <a:t>2/19/2009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5943600"/>
            <a:ext cx="1676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5486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94F3-BFCB-4965-AF29-A8ABBD256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4BFB-1326-4976-B4CF-0927223A9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9026-352E-4647-93F0-E5AAE69C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05800" cy="175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2057400"/>
            <a:ext cx="3429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057400"/>
            <a:ext cx="3429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E3E73-2F5E-4ADC-B09A-76224883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D290-5A21-4028-97C6-0DCBB3CE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0DA1-2D49-4D05-ABD4-9F93BA8B1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057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057400"/>
            <a:ext cx="3429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80D4-F032-4E78-8CD7-60D0EFBA2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EEC7F-8BF2-4659-8733-BC5089CB8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6866-98D7-4251-9257-0A2914546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AA69-64E4-4C79-A026-86087C586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642C-AE07-4396-98F7-48C9159CF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3E70D-A3F5-4EA4-864D-9E94A46DD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457200"/>
            <a:ext cx="1676400" cy="54086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0"/>
            <a:ext cx="1447800" cy="3352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152400"/>
            <a:ext cx="8305800" cy="1752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057400"/>
            <a:ext cx="7010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5486400"/>
            <a:ext cx="16764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kumimoji="0"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Personnel Committee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50292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09C6218-469E-4CA3-AC83-8E06BBABC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52400" y="3371850"/>
          <a:ext cx="1676400" cy="1628775"/>
        </p:xfrm>
        <a:graphic>
          <a:graphicData uri="http://schemas.openxmlformats.org/presentationml/2006/ole">
            <p:oleObj spid="_x0000_s1026" name="Picture" r:id="rId15" imgW="1695789" imgH="1648421" progId="Word.Picture.8">
              <p:embed/>
            </p:oleObj>
          </a:graphicData>
        </a:graphic>
      </p:graphicFrame>
      <p:pic>
        <p:nvPicPr>
          <p:cNvPr id="3" name="Picture 15" descr="Missouri_SandT_Reverse_(alone)__bw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52400" y="1981200"/>
            <a:ext cx="16764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  <p:bldP spid="1030" grpId="0" build="p" autoUpdateAnimBg="0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10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q"/>
        <a:defRPr kumimoji="1"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28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o"/>
        <a:defRPr kumimoji="1" sz="2400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 b="1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b="1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b="1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b="1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b="1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file:///C:\Program%20Files\TurningPoint\2003\Question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hyperlink" Target="file:///C:\Program%20Files\TurningPoint\2003\Question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hyperlink" Target="file:///C:\Program%20Files\TurningPoint\2003\Question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hyperlink" Target="file:///C:\Program%20Files\TurningPoint\2003\Question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hyperlink" Target="file:///C:\Program%20Files\TurningPoint\2003\Ques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Personnel Committee</a:t>
            </a:r>
          </a:p>
        </p:txBody>
      </p:sp>
      <p:sp>
        <p:nvSpPr>
          <p:cNvPr id="16386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649E2-0372-4C4F-9A84-02895DBC26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15200" cy="1828800"/>
          </a:xfrm>
        </p:spPr>
        <p:txBody>
          <a:bodyPr/>
          <a:lstStyle/>
          <a:p>
            <a:r>
              <a:rPr lang="en-US" smtClean="0"/>
              <a:t>PERSONNEL COMMITTEE</a:t>
            </a:r>
            <a:br>
              <a:rPr lang="en-US" smtClean="0"/>
            </a:br>
            <a:r>
              <a:rPr lang="en-US" smtClean="0"/>
              <a:t>Revised Pilot Grievance Procedure</a:t>
            </a:r>
          </a:p>
        </p:txBody>
      </p:sp>
      <p:sp>
        <p:nvSpPr>
          <p:cNvPr id="1638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latin typeface="Tahoma" pitchFamily="34" charset="0"/>
              </a:rPr>
              <a:t>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655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Background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</a:t>
            </a:r>
            <a:r>
              <a:rPr lang="en-US" sz="2800" kern="0" dirty="0">
                <a:latin typeface="+mn-lt"/>
              </a:rPr>
              <a:t>2005-2008 Pilot Grievance 	Procedure implemented at UMC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2008-2011 Revised Pilot 	Grievance Procedure 	implemented at UMC and UMKC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2011 Common Grievance 	Procedure </a:t>
            </a:r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Personnel Committee</a:t>
            </a:r>
          </a:p>
        </p:txBody>
      </p:sp>
      <p:sp>
        <p:nvSpPr>
          <p:cNvPr id="1843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F20BC-6623-4182-8A56-B0000D3BA3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15200" cy="1828800"/>
          </a:xfrm>
        </p:spPr>
        <p:txBody>
          <a:bodyPr/>
          <a:lstStyle/>
          <a:p>
            <a:r>
              <a:rPr lang="en-US" smtClean="0"/>
              <a:t>PERSONNEL COMMITTEE</a:t>
            </a:r>
            <a:br>
              <a:rPr lang="en-US" smtClean="0"/>
            </a:br>
            <a:r>
              <a:rPr lang="en-US" smtClean="0"/>
              <a:t>Revised Pilot Grievance Procedure</a:t>
            </a:r>
          </a:p>
        </p:txBody>
      </p:sp>
      <p:sp>
        <p:nvSpPr>
          <p:cNvPr id="18436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latin typeface="Tahoma" pitchFamily="34" charset="0"/>
              </a:rPr>
              <a:t>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655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Strengths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</a:t>
            </a:r>
            <a:r>
              <a:rPr lang="en-US" sz="2800" kern="0" dirty="0">
                <a:latin typeface="+mn-lt"/>
              </a:rPr>
              <a:t>Streamlined process (320 </a:t>
            </a:r>
            <a:r>
              <a:rPr lang="en-US" sz="2800" kern="0" dirty="0">
                <a:latin typeface="+mn-lt"/>
                <a:sym typeface="Wingdings" pitchFamily="2" charset="2"/>
              </a:rPr>
              <a:t> 90 	days)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	Reduction of effort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Emphasis on resolution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endParaRPr lang="en-US" sz="28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Personnel Committee</a:t>
            </a:r>
          </a:p>
        </p:txBody>
      </p:sp>
      <p:sp>
        <p:nvSpPr>
          <p:cNvPr id="20482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AABDB-5B58-4481-8C06-F6BA6885005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15200" cy="1828800"/>
          </a:xfrm>
        </p:spPr>
        <p:txBody>
          <a:bodyPr/>
          <a:lstStyle/>
          <a:p>
            <a:r>
              <a:rPr lang="en-US" smtClean="0"/>
              <a:t>PERSONNEL COMMITTEE</a:t>
            </a:r>
            <a:br>
              <a:rPr lang="en-US" smtClean="0"/>
            </a:br>
            <a:r>
              <a:rPr lang="en-US" smtClean="0"/>
              <a:t>Revised Pilot Grievance Procedure</a:t>
            </a:r>
          </a:p>
        </p:txBody>
      </p:sp>
      <p:sp>
        <p:nvSpPr>
          <p:cNvPr id="20484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latin typeface="Tahoma" pitchFamily="34" charset="0"/>
              </a:rPr>
              <a:t>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655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Potential issues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</a:t>
            </a:r>
            <a:r>
              <a:rPr lang="en-US" sz="2800" kern="0" dirty="0">
                <a:latin typeface="+mn-lt"/>
              </a:rPr>
              <a:t>Procedure must be fair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Streamlined procedure may 	encourage filing of grievances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Grievance Resolution Panel 	composed of 2 faculty and 1 	administrator with 3-year terms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May not “fit” at Missouri S&amp;T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endParaRPr lang="en-US" sz="28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Personnel Committee</a:t>
            </a:r>
          </a:p>
        </p:txBody>
      </p:sp>
      <p:sp>
        <p:nvSpPr>
          <p:cNvPr id="22530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57EB3-CB80-4348-9A7D-FF82AF558E3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15200" cy="1828800"/>
          </a:xfrm>
        </p:spPr>
        <p:txBody>
          <a:bodyPr/>
          <a:lstStyle/>
          <a:p>
            <a:r>
              <a:rPr lang="en-US" smtClean="0"/>
              <a:t>PERSONNEL COMMITTEE</a:t>
            </a:r>
            <a:br>
              <a:rPr lang="en-US" smtClean="0"/>
            </a:br>
            <a:r>
              <a:rPr lang="en-US" smtClean="0"/>
              <a:t>Revised Pilot Grievance Procedure</a:t>
            </a:r>
          </a:p>
        </p:txBody>
      </p:sp>
      <p:sp>
        <p:nvSpPr>
          <p:cNvPr id="2253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latin typeface="Tahoma" pitchFamily="34" charset="0"/>
              </a:rPr>
              <a:t>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655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Recommendation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	</a:t>
            </a:r>
            <a:r>
              <a:rPr lang="en-US" sz="2800" kern="0" dirty="0">
                <a:latin typeface="+mn-lt"/>
              </a:rPr>
              <a:t>Request to be included in 	Revised Pilot Grievance 	Procedure to obtain 2 years of 	experience 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endParaRPr lang="en-US" sz="28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Personnel Committee</a:t>
            </a:r>
          </a:p>
        </p:txBody>
      </p:sp>
      <p:sp>
        <p:nvSpPr>
          <p:cNvPr id="24578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89466-39CE-4E67-96FF-C82D72FCE7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7315200" cy="1828800"/>
          </a:xfrm>
        </p:spPr>
        <p:txBody>
          <a:bodyPr/>
          <a:lstStyle/>
          <a:p>
            <a:r>
              <a:rPr lang="en-US" smtClean="0"/>
              <a:t>PERSONNEL COMMITTEE</a:t>
            </a:r>
            <a:br>
              <a:rPr lang="en-US" smtClean="0"/>
            </a:br>
            <a:r>
              <a:rPr lang="en-US" smtClean="0"/>
              <a:t>Revised Pilot Grievance Procedure</a:t>
            </a:r>
          </a:p>
        </p:txBody>
      </p:sp>
      <p:sp>
        <p:nvSpPr>
          <p:cNvPr id="2458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latin typeface="Tahoma" pitchFamily="34" charset="0"/>
              </a:rPr>
              <a:t>0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655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dirty="0">
                <a:latin typeface="+mn-lt"/>
              </a:rPr>
              <a:t>Motion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None/>
              <a:defRPr/>
            </a:pPr>
            <a:r>
              <a:rPr lang="en-US" sz="2800" kern="0" dirty="0">
                <a:latin typeface="+mn-lt"/>
              </a:rPr>
              <a:t>	</a:t>
            </a:r>
            <a:r>
              <a:rPr lang="en-US" sz="2800" dirty="0"/>
              <a:t>The </a:t>
            </a:r>
            <a:r>
              <a:rPr lang="en-US" sz="2800" dirty="0"/>
              <a:t>Faculty Senate </a:t>
            </a:r>
            <a:r>
              <a:rPr lang="en-US" sz="2800" dirty="0"/>
              <a:t>requests 	that </a:t>
            </a:r>
            <a:r>
              <a:rPr lang="en-US" sz="2800" dirty="0"/>
              <a:t>the Board of </a:t>
            </a:r>
            <a:r>
              <a:rPr lang="en-US" sz="2800" dirty="0"/>
              <a:t>Curators 	include </a:t>
            </a:r>
            <a:r>
              <a:rPr lang="en-US" sz="2800" dirty="0"/>
              <a:t>Missouri S&amp;T </a:t>
            </a:r>
            <a:r>
              <a:rPr lang="en-US" sz="2800" dirty="0"/>
              <a:t>as </a:t>
            </a:r>
            <a:r>
              <a:rPr lang="en-US" sz="2800" dirty="0"/>
              <a:t>a </a:t>
            </a:r>
            <a:r>
              <a:rPr lang="en-US" sz="2800" dirty="0"/>
              <a:t>	participating </a:t>
            </a:r>
            <a:r>
              <a:rPr lang="en-US" sz="2800" dirty="0"/>
              <a:t>campus in the </a:t>
            </a:r>
            <a:r>
              <a:rPr lang="en-US" sz="2800" dirty="0"/>
              <a:t>	Revised </a:t>
            </a:r>
            <a:r>
              <a:rPr lang="en-US" sz="2800" dirty="0"/>
              <a:t>Pilot Grievance </a:t>
            </a:r>
            <a:r>
              <a:rPr lang="en-US" sz="2800" dirty="0"/>
              <a:t>	Procedure</a:t>
            </a:r>
            <a:r>
              <a:rPr lang="en-US" sz="2800" dirty="0"/>
              <a:t>. 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r>
              <a:rPr lang="en-US" sz="2800" kern="0" dirty="0">
                <a:latin typeface="+mn-lt"/>
                <a:sym typeface="Wingdings" pitchFamily="2" charset="2"/>
              </a:rPr>
              <a:t>	</a:t>
            </a:r>
            <a:endParaRPr lang="en-US" sz="2800" kern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7181DE832C84CFBBF5B025E919EED9F"/>
  <p:tag name="EXPANDSHOWBAR" val="True"/>
  <p:tag name="REQUIREPASSWORD" val="False"/>
  <p:tag name="COUNTDOWNSTYLE" val="-1"/>
  <p:tag name="COUNTDOWNSECONDS" val="10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ADDINALWAYSLOADED" val="False"/>
  <p:tag name="DEFINEDINNAVIGATOR" val="False"/>
  <p:tag name="SHOWBARVISIBLE" val="True"/>
  <p:tag name="BULLETTYPE" val="3"/>
  <p:tag name="RESPCOUNTERFORMAT" val="0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USESECONDARYMONITOR" val="True"/>
  <p:tag name="ANSWERNOWTEXT" val="Answer Now"/>
  <p:tag name="USEENTERPRISEMANAGER" val="False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HOTSPOTTYPE" val="FirstSlide"/>
  <p:tag name="DEFAULTPORT" val="1001"/>
  <p:tag name="INPUTSOURCE" val="1"/>
  <p:tag name="AUTOUPDATEALIASES" val="True"/>
  <p:tag name="CUSTOMGRIDBACKCOLOR" val="-2830136"/>
  <p:tag name="DISPLAYDEVICENUMBER" val="True"/>
  <p:tag name="RESETCHARTS" val="True"/>
  <p:tag name="ZEROBASED" val="False"/>
  <p:tag name="ENABLEPRESENTERVPAD" val="False"/>
  <p:tag name="BACKUPSESSIONS" val="True"/>
  <p:tag name="MAXRESPONDERS" val="5"/>
  <p:tag name="USESCHEMECOLORS" val="True"/>
  <p:tag name="PARTLISTDEFAULT" val="0"/>
  <p:tag name="BRANCHTO" val="1"/>
  <p:tag name="RESPTABLESTYLE" val="-1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RESPCOUNTERSTYLE" val="-1"/>
  <p:tag name="INCLUDEPPT" val="True"/>
  <p:tag name="CUSTOMCELLFORECOLOR" val="-16777216"/>
  <p:tag name="PARTICIPANTSINLEADERBOARD" val="5"/>
  <p:tag name="AUTOSIZEGRID" val="True"/>
  <p:tag name="ANSWERNOWSTYLE" val="-1"/>
  <p:tag name="TPVERSION" val="2006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omtg_o">
  <a:themeElements>
    <a:clrScheme name="">
      <a:dk1>
        <a:srgbClr val="003300"/>
      </a:dk1>
      <a:lt1>
        <a:srgbClr val="FFFFFF"/>
      </a:lt1>
      <a:dk2>
        <a:srgbClr val="3333FF"/>
      </a:dk2>
      <a:lt2>
        <a:srgbClr val="FFCC66"/>
      </a:lt2>
      <a:accent1>
        <a:srgbClr val="996633"/>
      </a:accent1>
      <a:accent2>
        <a:srgbClr val="003300"/>
      </a:accent2>
      <a:accent3>
        <a:srgbClr val="ADADFF"/>
      </a:accent3>
      <a:accent4>
        <a:srgbClr val="DADADA"/>
      </a:accent4>
      <a:accent5>
        <a:srgbClr val="CAB8AD"/>
      </a:accent5>
      <a:accent6>
        <a:srgbClr val="002D00"/>
      </a:accent6>
      <a:hlink>
        <a:srgbClr val="CC9900"/>
      </a:hlink>
      <a:folHlink>
        <a:srgbClr val="969696"/>
      </a:folHlink>
    </a:clrScheme>
    <a:fontScheme name="Comtg_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65000"/>
          <a:buFont typeface="Monotype Sorts" pitchFamily="2" charset="2"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65000"/>
          <a:buFont typeface="Monotype Sorts" pitchFamily="2" charset="2"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tg_o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tg_o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tg_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Office\TEMPLATE\CONTENT\COMTG_O.POT</Template>
  <TotalTime>15970</TotalTime>
  <Words>160</Words>
  <Application>Microsoft PowerPoint 7.0</Application>
  <PresentationFormat>On-screen Show (4:3)</PresentationFormat>
  <Paragraphs>58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Monotype Sorts</vt:lpstr>
      <vt:lpstr>Wingdings</vt:lpstr>
      <vt:lpstr>Times New Roman</vt:lpstr>
      <vt:lpstr>Tahoma</vt:lpstr>
      <vt:lpstr>Comtg_o</vt:lpstr>
      <vt:lpstr>Comtg_o</vt:lpstr>
      <vt:lpstr>Picture</vt:lpstr>
      <vt:lpstr>PERSONNEL COMMITTEE Revised Pilot Grievance Procedure</vt:lpstr>
      <vt:lpstr>PERSONNEL COMMITTEE Revised Pilot Grievance Procedure</vt:lpstr>
      <vt:lpstr>PERSONNEL COMMITTEE Revised Pilot Grievance Procedure</vt:lpstr>
      <vt:lpstr>PERSONNEL COMMITTEE Revised Pilot Grievance Procedure</vt:lpstr>
      <vt:lpstr>PERSONNEL COMMITTEE Revised Pilot Grievance Procedure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ASEE ALBEQUERQUE COMPUTER BASED LEARNING SYSTEM</dc:title>
  <dc:creator>Neil L. Book</dc:creator>
  <cp:lastModifiedBy>byfieldr</cp:lastModifiedBy>
  <cp:revision>289</cp:revision>
  <cp:lastPrinted>2001-06-20T20:39:34Z</cp:lastPrinted>
  <dcterms:created xsi:type="dcterms:W3CDTF">1999-07-13T19:54:02Z</dcterms:created>
  <dcterms:modified xsi:type="dcterms:W3CDTF">2009-02-19T22:17:16Z</dcterms:modified>
</cp:coreProperties>
</file>