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75" r:id="rId2"/>
    <p:sldMasterId id="2147483688" r:id="rId3"/>
    <p:sldMasterId id="2147483703" r:id="rId4"/>
    <p:sldMasterId id="2147483704" r:id="rId5"/>
    <p:sldMasterId id="2147483706" r:id="rId6"/>
    <p:sldMasterId id="2147483708" r:id="rId7"/>
    <p:sldMasterId id="2147483710" r:id="rId8"/>
    <p:sldMasterId id="2147483712" r:id="rId9"/>
    <p:sldMasterId id="2147483721" r:id="rId10"/>
    <p:sldMasterId id="2147483723" r:id="rId11"/>
    <p:sldMasterId id="2147483725" r:id="rId12"/>
    <p:sldMasterId id="2147483727" r:id="rId13"/>
    <p:sldMasterId id="2147483729" r:id="rId14"/>
    <p:sldMasterId id="2147483735" r:id="rId15"/>
    <p:sldMasterId id="2147483736" r:id="rId16"/>
    <p:sldMasterId id="2147483739" r:id="rId17"/>
    <p:sldMasterId id="2147483741" r:id="rId18"/>
    <p:sldMasterId id="2147483768" r:id="rId19"/>
    <p:sldMasterId id="2147483769" r:id="rId20"/>
    <p:sldMasterId id="2147483771" r:id="rId21"/>
    <p:sldMasterId id="2147483773" r:id="rId22"/>
    <p:sldMasterId id="2147483775" r:id="rId23"/>
    <p:sldMasterId id="2147483777" r:id="rId24"/>
    <p:sldMasterId id="2147483779" r:id="rId25"/>
    <p:sldMasterId id="2147483781" r:id="rId26"/>
    <p:sldMasterId id="2147483783" r:id="rId27"/>
    <p:sldMasterId id="2147483785" r:id="rId28"/>
    <p:sldMasterId id="2147483787" r:id="rId29"/>
    <p:sldMasterId id="2147483789" r:id="rId30"/>
    <p:sldMasterId id="2147483805" r:id="rId31"/>
    <p:sldMasterId id="2147483807" r:id="rId32"/>
    <p:sldMasterId id="2147483809" r:id="rId33"/>
    <p:sldMasterId id="2147483811" r:id="rId34"/>
    <p:sldMasterId id="2147483813" r:id="rId35"/>
    <p:sldMasterId id="2147483830" r:id="rId36"/>
    <p:sldMasterId id="2147483832" r:id="rId37"/>
    <p:sldMasterId id="2147483834" r:id="rId38"/>
    <p:sldMasterId id="2147483836" r:id="rId39"/>
    <p:sldMasterId id="2147483838" r:id="rId40"/>
    <p:sldMasterId id="2147483892" r:id="rId41"/>
    <p:sldMasterId id="2147483894" r:id="rId42"/>
    <p:sldMasterId id="2147483896" r:id="rId43"/>
    <p:sldMasterId id="2147483902" r:id="rId44"/>
    <p:sldMasterId id="2147483904" r:id="rId45"/>
    <p:sldMasterId id="2147483908" r:id="rId46"/>
    <p:sldMasterId id="2147483909" r:id="rId47"/>
    <p:sldMasterId id="2147483912" r:id="rId48"/>
    <p:sldMasterId id="2147483914" r:id="rId49"/>
    <p:sldMasterId id="2147483916" r:id="rId50"/>
    <p:sldMasterId id="2147483918" r:id="rId51"/>
    <p:sldMasterId id="2147483920" r:id="rId52"/>
    <p:sldMasterId id="2147483922" r:id="rId53"/>
    <p:sldMasterId id="2147483924" r:id="rId54"/>
    <p:sldMasterId id="2147483952" r:id="rId55"/>
    <p:sldMasterId id="2147483954" r:id="rId56"/>
    <p:sldMasterId id="2147483956" r:id="rId57"/>
    <p:sldMasterId id="2147483958" r:id="rId58"/>
    <p:sldMasterId id="2147483982" r:id="rId59"/>
    <p:sldMasterId id="2147483984" r:id="rId60"/>
    <p:sldMasterId id="2147483986" r:id="rId61"/>
  </p:sldMasterIdLst>
  <p:notesMasterIdLst>
    <p:notesMasterId r:id="rId66"/>
  </p:notesMasterIdLst>
  <p:handoutMasterIdLst>
    <p:handoutMasterId r:id="rId67"/>
  </p:handoutMasterIdLst>
  <p:sldIdLst>
    <p:sldId id="259" r:id="rId62"/>
    <p:sldId id="504" r:id="rId63"/>
    <p:sldId id="505" r:id="rId64"/>
    <p:sldId id="506" r:id="rId6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49"/>
    <a:srgbClr val="005F83"/>
    <a:srgbClr val="509E2F"/>
    <a:srgbClr val="0A0AA6"/>
    <a:srgbClr val="B2B4B2"/>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1" autoAdjust="0"/>
    <p:restoredTop sz="94586" autoAdjust="0"/>
  </p:normalViewPr>
  <p:slideViewPr>
    <p:cSldViewPr snapToGrid="0" snapToObjects="1" showGuides="1">
      <p:cViewPr varScale="1">
        <p:scale>
          <a:sx n="103" d="100"/>
          <a:sy n="103" d="100"/>
        </p:scale>
        <p:origin x="1818" y="138"/>
      </p:cViewPr>
      <p:guideLst>
        <p:guide orient="horz" pos="2109"/>
        <p:guide pos="3448"/>
      </p:guideLst>
    </p:cSldViewPr>
  </p:slideViewPr>
  <p:outlineViewPr>
    <p:cViewPr>
      <p:scale>
        <a:sx n="33" d="100"/>
        <a:sy n="33" d="100"/>
      </p:scale>
      <p:origin x="0" y="-22338"/>
    </p:cViewPr>
  </p:outlineViewPr>
  <p:notesTextViewPr>
    <p:cViewPr>
      <p:scale>
        <a:sx n="3" d="2"/>
        <a:sy n="3" d="2"/>
      </p:scale>
      <p:origin x="0" y="0"/>
    </p:cViewPr>
  </p:notesTextViewPr>
  <p:sorterViewPr>
    <p:cViewPr>
      <p:scale>
        <a:sx n="100" d="100"/>
        <a:sy n="100" d="100"/>
      </p:scale>
      <p:origin x="0" y="-3456"/>
    </p:cViewPr>
  </p:sorterViewPr>
  <p:notesViewPr>
    <p:cSldViewPr snapToGrid="0" snapToObjects="1">
      <p:cViewPr varScale="1">
        <p:scale>
          <a:sx n="82" d="100"/>
          <a:sy n="82" d="100"/>
        </p:scale>
        <p:origin x="383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63" Type="http://schemas.openxmlformats.org/officeDocument/2006/relationships/slide" Target="slides/slide2.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61" Type="http://schemas.openxmlformats.org/officeDocument/2006/relationships/slideMaster" Target="slideMasters/slideMaster6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 Target="slides/slide3.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handoutMaster" Target="handoutMasters/handoutMaster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 Target="slides/slide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58EE4D-8A6D-FE43-9221-048F51E281B9}" type="datetimeFigureOut">
              <a:rPr lang="en-US" smtClean="0"/>
              <a:t>3/20/2018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D20F39-116C-1340-B5D6-764DD69AD68F}" type="slidenum">
              <a:rPr lang="en-US" smtClean="0"/>
              <a:t>‹#›</a:t>
            </a:fld>
            <a:endParaRPr lang="en-US"/>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7AD45B-D55B-416C-938F-6E117D78AE10}" type="datetimeFigureOut">
              <a:rPr lang="en-US" smtClean="0"/>
              <a:t>3/20/2018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A66E6F-1E71-40F1-A2D2-2FDF91F15AFC}" type="slidenum">
              <a:rPr lang="en-US" smtClean="0"/>
              <a:t>‹#›</a:t>
            </a:fld>
            <a:endParaRPr lang="en-US"/>
          </a:p>
        </p:txBody>
      </p:sp>
    </p:spTree>
    <p:extLst>
      <p:ext uri="{BB962C8B-B14F-4D97-AF65-F5344CB8AC3E}">
        <p14:creationId xmlns:p14="http://schemas.microsoft.com/office/powerpoint/2010/main" val="336155641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1</a:t>
            </a:fld>
            <a:endParaRPr lang="en-US" dirty="0"/>
          </a:p>
        </p:txBody>
      </p:sp>
    </p:spTree>
    <p:extLst>
      <p:ext uri="{BB962C8B-B14F-4D97-AF65-F5344CB8AC3E}">
        <p14:creationId xmlns:p14="http://schemas.microsoft.com/office/powerpoint/2010/main" val="368533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339719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30728726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145022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248955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20243427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1"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1"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theme" Target="../theme/theme46.xml"/><Relationship Id="rId5" Type="http://schemas.openxmlformats.org/officeDocument/2006/relationships/image" Target="../media/image7.emf"/><Relationship Id="rId4" Type="http://schemas.openxmlformats.org/officeDocument/2006/relationships/image" Target="../media/image6.emf"/></Relationships>
</file>

<file path=ppt/slideMasters/_rels/slideMaster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6.xml"/></Relationships>
</file>

<file path=ppt/slideMasters/_rels/slideMaster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61.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3178D-84EE-4CB8-A279-6A93DE17BCD8}" type="slidenum">
              <a:rPr lang="en-US" smtClean="0"/>
              <a:t>‹#›</a:t>
            </a:fld>
            <a:endParaRPr lang="en-US"/>
          </a:p>
        </p:txBody>
      </p:sp>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4"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33006F"/>
                </a:solidFill>
              </a:rPr>
              <a:t>Campus Curricula Committee Report</a:t>
            </a:r>
          </a:p>
          <a:p>
            <a:pPr algn="ctr"/>
            <a:r>
              <a:rPr lang="en-US" dirty="0" smtClean="0">
                <a:solidFill>
                  <a:srgbClr val="33006F"/>
                </a:solidFill>
              </a:rPr>
              <a:t>9 November 2017</a:t>
            </a:r>
            <a:endParaRPr lang="en-US" dirty="0">
              <a:solidFill>
                <a:srgbClr val="33006F"/>
              </a:solidFill>
            </a:endParaRPr>
          </a:p>
        </p:txBody>
      </p:sp>
    </p:spTree>
    <p:extLst>
      <p:ext uri="{BB962C8B-B14F-4D97-AF65-F5344CB8AC3E}">
        <p14:creationId xmlns:p14="http://schemas.microsoft.com/office/powerpoint/2010/main" val="420324401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33006F"/>
                </a:solidFill>
              </a:rPr>
              <a:t>Campus Curricula Committee Report</a:t>
            </a:r>
          </a:p>
          <a:p>
            <a:pPr algn="ctr"/>
            <a:r>
              <a:rPr lang="en-US" dirty="0" smtClean="0">
                <a:solidFill>
                  <a:srgbClr val="33006F"/>
                </a:solidFill>
              </a:rPr>
              <a:t>9 November 2017</a:t>
            </a:r>
            <a:endParaRPr lang="en-US" dirty="0">
              <a:solidFill>
                <a:srgbClr val="33006F"/>
              </a:solidFill>
            </a:endParaRPr>
          </a:p>
        </p:txBody>
      </p:sp>
    </p:spTree>
    <p:extLst>
      <p:ext uri="{BB962C8B-B14F-4D97-AF65-F5344CB8AC3E}">
        <p14:creationId xmlns:p14="http://schemas.microsoft.com/office/powerpoint/2010/main" val="1141470821"/>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33006F"/>
                </a:solidFill>
              </a:rPr>
              <a:t>Campus Curricula Committee Report</a:t>
            </a:r>
          </a:p>
          <a:p>
            <a:pPr algn="ctr"/>
            <a:r>
              <a:rPr lang="en-US" dirty="0" smtClean="0">
                <a:solidFill>
                  <a:srgbClr val="33006F"/>
                </a:solidFill>
              </a:rPr>
              <a:t>9 November 2017</a:t>
            </a:r>
            <a:endParaRPr lang="en-US" dirty="0">
              <a:solidFill>
                <a:srgbClr val="33006F"/>
              </a:solidFill>
            </a:endParaRPr>
          </a:p>
        </p:txBody>
      </p:sp>
    </p:spTree>
    <p:extLst>
      <p:ext uri="{BB962C8B-B14F-4D97-AF65-F5344CB8AC3E}">
        <p14:creationId xmlns:p14="http://schemas.microsoft.com/office/powerpoint/2010/main" val="316462108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33006F"/>
                </a:solidFill>
              </a:rPr>
              <a:t>Campus Curricula Committee Report</a:t>
            </a:r>
          </a:p>
          <a:p>
            <a:pPr algn="ctr"/>
            <a:r>
              <a:rPr lang="en-US" dirty="0" smtClean="0">
                <a:solidFill>
                  <a:srgbClr val="33006F"/>
                </a:solidFill>
              </a:rPr>
              <a:t>9 November 2017</a:t>
            </a:r>
            <a:endParaRPr lang="en-US" dirty="0">
              <a:solidFill>
                <a:srgbClr val="33006F"/>
              </a:solidFill>
            </a:endParaRPr>
          </a:p>
        </p:txBody>
      </p:sp>
    </p:spTree>
    <p:extLst>
      <p:ext uri="{BB962C8B-B14F-4D97-AF65-F5344CB8AC3E}">
        <p14:creationId xmlns:p14="http://schemas.microsoft.com/office/powerpoint/2010/main" val="10165704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33006F"/>
                </a:solidFill>
              </a:rPr>
              <a:t>Campus Curricula Committee Report</a:t>
            </a:r>
          </a:p>
          <a:p>
            <a:pPr algn="ctr"/>
            <a:r>
              <a:rPr lang="en-US" dirty="0" smtClean="0">
                <a:solidFill>
                  <a:srgbClr val="33006F"/>
                </a:solidFill>
              </a:rPr>
              <a:t>9 November 2017</a:t>
            </a:r>
            <a:endParaRPr lang="en-US" dirty="0">
              <a:solidFill>
                <a:srgbClr val="33006F"/>
              </a:solidFill>
            </a:endParaRPr>
          </a:p>
        </p:txBody>
      </p:sp>
    </p:spTree>
    <p:extLst>
      <p:ext uri="{BB962C8B-B14F-4D97-AF65-F5344CB8AC3E}">
        <p14:creationId xmlns:p14="http://schemas.microsoft.com/office/powerpoint/2010/main" val="1221928980"/>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184249607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1483843845"/>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001142"/>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747754"/>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160051563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3D6F8-D88F-4B74-9A9E-4209C7A79A7D}" type="slidenum">
              <a:rPr lang="en-US" smtClean="0"/>
              <a:t>‹#›</a:t>
            </a:fld>
            <a:endParaRPr lang="en-US"/>
          </a:p>
        </p:txBody>
      </p:sp>
    </p:spTree>
    <p:extLst>
      <p:ext uri="{BB962C8B-B14F-4D97-AF65-F5344CB8AC3E}">
        <p14:creationId xmlns:p14="http://schemas.microsoft.com/office/powerpoint/2010/main" val="1277070034"/>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33006F"/>
                </a:solidFill>
              </a:rPr>
              <a:t>Campus Curricula Committee Report</a:t>
            </a:r>
          </a:p>
          <a:p>
            <a:pPr algn="ctr"/>
            <a:r>
              <a:rPr lang="en-US" dirty="0" smtClean="0">
                <a:solidFill>
                  <a:srgbClr val="33006F"/>
                </a:solidFill>
              </a:rPr>
              <a:t>25 January 2018</a:t>
            </a:r>
            <a:endParaRPr lang="en-US" dirty="0">
              <a:solidFill>
                <a:srgbClr val="33006F"/>
              </a:solidFill>
            </a:endParaRPr>
          </a:p>
        </p:txBody>
      </p:sp>
    </p:spTree>
    <p:extLst>
      <p:ext uri="{BB962C8B-B14F-4D97-AF65-F5344CB8AC3E}">
        <p14:creationId xmlns:p14="http://schemas.microsoft.com/office/powerpoint/2010/main" val="78788337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33006F"/>
                </a:solidFill>
              </a:rPr>
              <a:t>Campus Curricula Committee Report</a:t>
            </a:r>
          </a:p>
          <a:p>
            <a:pPr algn="ctr"/>
            <a:r>
              <a:rPr lang="en-US" dirty="0" smtClean="0">
                <a:solidFill>
                  <a:srgbClr val="33006F"/>
                </a:solidFill>
              </a:rPr>
              <a:t>25 January 2018</a:t>
            </a:r>
            <a:endParaRPr lang="en-US" dirty="0">
              <a:solidFill>
                <a:srgbClr val="33006F"/>
              </a:solidFill>
            </a:endParaRPr>
          </a:p>
        </p:txBody>
      </p:sp>
    </p:spTree>
    <p:extLst>
      <p:ext uri="{BB962C8B-B14F-4D97-AF65-F5344CB8AC3E}">
        <p14:creationId xmlns:p14="http://schemas.microsoft.com/office/powerpoint/2010/main" val="341819204"/>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33006F"/>
                </a:solidFill>
              </a:rPr>
              <a:t>Campus Curricula Committee Report</a:t>
            </a:r>
          </a:p>
          <a:p>
            <a:pPr algn="ctr"/>
            <a:r>
              <a:rPr lang="en-US" dirty="0" smtClean="0">
                <a:solidFill>
                  <a:srgbClr val="33006F"/>
                </a:solidFill>
              </a:rPr>
              <a:t>25 January 2018</a:t>
            </a:r>
            <a:endParaRPr lang="en-US" dirty="0">
              <a:solidFill>
                <a:srgbClr val="33006F"/>
              </a:solidFill>
            </a:endParaRPr>
          </a:p>
        </p:txBody>
      </p:sp>
    </p:spTree>
    <p:extLst>
      <p:ext uri="{BB962C8B-B14F-4D97-AF65-F5344CB8AC3E}">
        <p14:creationId xmlns:p14="http://schemas.microsoft.com/office/powerpoint/2010/main" val="1993060320"/>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33006F"/>
                </a:solidFill>
              </a:rPr>
              <a:t>Campus Curricula Committee Report</a:t>
            </a:r>
          </a:p>
          <a:p>
            <a:pPr algn="ctr"/>
            <a:r>
              <a:rPr lang="en-US" dirty="0" smtClean="0">
                <a:solidFill>
                  <a:srgbClr val="33006F"/>
                </a:solidFill>
              </a:rPr>
              <a:t>25 January 2018</a:t>
            </a:r>
            <a:endParaRPr lang="en-US" dirty="0">
              <a:solidFill>
                <a:srgbClr val="33006F"/>
              </a:solidFill>
            </a:endParaRPr>
          </a:p>
        </p:txBody>
      </p:sp>
    </p:spTree>
    <p:extLst>
      <p:ext uri="{BB962C8B-B14F-4D97-AF65-F5344CB8AC3E}">
        <p14:creationId xmlns:p14="http://schemas.microsoft.com/office/powerpoint/2010/main" val="366798271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33006F"/>
                </a:solidFill>
              </a:rPr>
              <a:t>Campus Curricula Committee Report</a:t>
            </a:r>
          </a:p>
          <a:p>
            <a:pPr algn="ctr"/>
            <a:r>
              <a:rPr lang="en-US" dirty="0" smtClean="0">
                <a:solidFill>
                  <a:srgbClr val="33006F"/>
                </a:solidFill>
              </a:rPr>
              <a:t>25 January 2018</a:t>
            </a:r>
            <a:endParaRPr lang="en-US" dirty="0">
              <a:solidFill>
                <a:srgbClr val="33006F"/>
              </a:solidFill>
            </a:endParaRPr>
          </a:p>
        </p:txBody>
      </p:sp>
    </p:spTree>
    <p:extLst>
      <p:ext uri="{BB962C8B-B14F-4D97-AF65-F5344CB8AC3E}">
        <p14:creationId xmlns:p14="http://schemas.microsoft.com/office/powerpoint/2010/main" val="768619342"/>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33006F"/>
                </a:solidFill>
              </a:rPr>
              <a:t>Campus Curricula Committee Report</a:t>
            </a:r>
          </a:p>
          <a:p>
            <a:pPr algn="ctr"/>
            <a:r>
              <a:rPr lang="en-US" dirty="0" smtClean="0">
                <a:solidFill>
                  <a:srgbClr val="33006F"/>
                </a:solidFill>
              </a:rPr>
              <a:t>25 January 2018</a:t>
            </a:r>
            <a:endParaRPr lang="en-US" dirty="0">
              <a:solidFill>
                <a:srgbClr val="33006F"/>
              </a:solidFill>
            </a:endParaRPr>
          </a:p>
        </p:txBody>
      </p:sp>
    </p:spTree>
    <p:extLst>
      <p:ext uri="{BB962C8B-B14F-4D97-AF65-F5344CB8AC3E}">
        <p14:creationId xmlns:p14="http://schemas.microsoft.com/office/powerpoint/2010/main" val="2503864650"/>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solidFill>
                  <a:srgbClr val="33006F"/>
                </a:solidFill>
              </a:rPr>
              <a:t>ITCC Report</a:t>
            </a:r>
          </a:p>
          <a:p>
            <a:pPr algn="ctr"/>
            <a:r>
              <a:rPr lang="en-US" dirty="0">
                <a:solidFill>
                  <a:srgbClr val="33006F"/>
                </a:solidFill>
              </a:rPr>
              <a:t>25 January 2018</a:t>
            </a:r>
          </a:p>
        </p:txBody>
      </p:sp>
    </p:spTree>
    <p:extLst>
      <p:ext uri="{BB962C8B-B14F-4D97-AF65-F5344CB8AC3E}">
        <p14:creationId xmlns:p14="http://schemas.microsoft.com/office/powerpoint/2010/main" val="3709406872"/>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solidFill>
                  <a:srgbClr val="33006F"/>
                </a:solidFill>
              </a:rPr>
              <a:t>ITCC Report</a:t>
            </a:r>
          </a:p>
          <a:p>
            <a:pPr algn="ctr"/>
            <a:r>
              <a:rPr lang="en-US" dirty="0">
                <a:solidFill>
                  <a:srgbClr val="33006F"/>
                </a:solidFill>
              </a:rPr>
              <a:t>25 January 2018</a:t>
            </a:r>
          </a:p>
        </p:txBody>
      </p:sp>
    </p:spTree>
    <p:extLst>
      <p:ext uri="{BB962C8B-B14F-4D97-AF65-F5344CB8AC3E}">
        <p14:creationId xmlns:p14="http://schemas.microsoft.com/office/powerpoint/2010/main" val="293844152"/>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solidFill>
                  <a:srgbClr val="33006F"/>
                </a:solidFill>
              </a:rPr>
              <a:t>ITCC Report</a:t>
            </a:r>
          </a:p>
          <a:p>
            <a:pPr algn="ctr"/>
            <a:r>
              <a:rPr lang="en-US" dirty="0">
                <a:solidFill>
                  <a:srgbClr val="33006F"/>
                </a:solidFill>
              </a:rPr>
              <a:t>25 January 2018</a:t>
            </a:r>
          </a:p>
        </p:txBody>
      </p:sp>
    </p:spTree>
    <p:extLst>
      <p:ext uri="{BB962C8B-B14F-4D97-AF65-F5344CB8AC3E}">
        <p14:creationId xmlns:p14="http://schemas.microsoft.com/office/powerpoint/2010/main" val="2855835334"/>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solidFill>
                  <a:srgbClr val="33006F"/>
                </a:solidFill>
              </a:rPr>
              <a:t>ITCC Report</a:t>
            </a:r>
          </a:p>
          <a:p>
            <a:pPr algn="ctr"/>
            <a:r>
              <a:rPr lang="en-US" dirty="0">
                <a:solidFill>
                  <a:srgbClr val="33006F"/>
                </a:solidFill>
              </a:rPr>
              <a:t>25 January 2018</a:t>
            </a:r>
          </a:p>
        </p:txBody>
      </p:sp>
    </p:spTree>
    <p:extLst>
      <p:ext uri="{BB962C8B-B14F-4D97-AF65-F5344CB8AC3E}">
        <p14:creationId xmlns:p14="http://schemas.microsoft.com/office/powerpoint/2010/main" val="172119411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546E3-25E9-406E-AC78-269C480148B6}" type="slidenum">
              <a:rPr lang="en-US" smtClean="0"/>
              <a:t>‹#›</a:t>
            </a:fld>
            <a:endParaRPr lang="en-US"/>
          </a:p>
        </p:txBody>
      </p:sp>
    </p:spTree>
    <p:extLst>
      <p:ext uri="{BB962C8B-B14F-4D97-AF65-F5344CB8AC3E}">
        <p14:creationId xmlns:p14="http://schemas.microsoft.com/office/powerpoint/2010/main" val="383861834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solidFill>
                  <a:srgbClr val="33006F"/>
                </a:solidFill>
              </a:rPr>
              <a:t>ITCC Report</a:t>
            </a:r>
          </a:p>
          <a:p>
            <a:pPr algn="ctr"/>
            <a:r>
              <a:rPr lang="en-US" dirty="0">
                <a:solidFill>
                  <a:srgbClr val="33006F"/>
                </a:solidFill>
              </a:rPr>
              <a:t>25 January 2018</a:t>
            </a:r>
          </a:p>
        </p:txBody>
      </p:sp>
    </p:spTree>
    <p:extLst>
      <p:ext uri="{BB962C8B-B14F-4D97-AF65-F5344CB8AC3E}">
        <p14:creationId xmlns:p14="http://schemas.microsoft.com/office/powerpoint/2010/main" val="2411308284"/>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solidFill>
                  <a:srgbClr val="33006F"/>
                </a:solidFill>
              </a:rPr>
              <a:t>ITCC Report</a:t>
            </a:r>
          </a:p>
          <a:p>
            <a:pPr algn="ctr"/>
            <a:r>
              <a:rPr lang="en-US" dirty="0">
                <a:solidFill>
                  <a:srgbClr val="33006F"/>
                </a:solidFill>
              </a:rPr>
              <a:t>25 January 2018</a:t>
            </a: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38E89-11FF-4AF8-8BFE-131AF153CB76}" type="slidenum">
              <a:rPr lang="en-US" smtClean="0">
                <a:solidFill>
                  <a:srgbClr val="33006F">
                    <a:tint val="75000"/>
                  </a:srgbClr>
                </a:solidFill>
              </a:rPr>
              <a:pPr/>
              <a:t>‹#›</a:t>
            </a:fld>
            <a:endParaRPr lang="en-US">
              <a:solidFill>
                <a:srgbClr val="33006F">
                  <a:tint val="75000"/>
                </a:srgbClr>
              </a:solidFill>
            </a:endParaRPr>
          </a:p>
        </p:txBody>
      </p:sp>
    </p:spTree>
    <p:extLst>
      <p:ext uri="{BB962C8B-B14F-4D97-AF65-F5344CB8AC3E}">
        <p14:creationId xmlns:p14="http://schemas.microsoft.com/office/powerpoint/2010/main" val="394060143"/>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solidFill>
                  <a:srgbClr val="33006F"/>
                </a:solidFill>
              </a:rPr>
              <a:t>ITCC Report</a:t>
            </a:r>
          </a:p>
          <a:p>
            <a:pPr algn="ctr"/>
            <a:r>
              <a:rPr lang="en-US" dirty="0">
                <a:solidFill>
                  <a:srgbClr val="33006F"/>
                </a:solidFill>
              </a:rPr>
              <a:t>25 January 2018</a:t>
            </a: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38E89-11FF-4AF8-8BFE-131AF153CB76}" type="slidenum">
              <a:rPr lang="en-US" smtClean="0">
                <a:solidFill>
                  <a:srgbClr val="33006F">
                    <a:tint val="75000"/>
                  </a:srgbClr>
                </a:solidFill>
              </a:rPr>
              <a:pPr/>
              <a:t>‹#›</a:t>
            </a:fld>
            <a:endParaRPr lang="en-US">
              <a:solidFill>
                <a:srgbClr val="33006F">
                  <a:tint val="75000"/>
                </a:srgbClr>
              </a:solidFill>
            </a:endParaRPr>
          </a:p>
        </p:txBody>
      </p:sp>
    </p:spTree>
    <p:extLst>
      <p:ext uri="{BB962C8B-B14F-4D97-AF65-F5344CB8AC3E}">
        <p14:creationId xmlns:p14="http://schemas.microsoft.com/office/powerpoint/2010/main" val="3766110511"/>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solidFill>
                  <a:srgbClr val="33006F"/>
                </a:solidFill>
              </a:rPr>
              <a:t>ITCC Report</a:t>
            </a:r>
          </a:p>
          <a:p>
            <a:pPr algn="ctr"/>
            <a:r>
              <a:rPr lang="en-US" dirty="0">
                <a:solidFill>
                  <a:srgbClr val="33006F"/>
                </a:solidFill>
              </a:rPr>
              <a:t>25 January 2018</a:t>
            </a: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38E89-11FF-4AF8-8BFE-131AF153CB76}" type="slidenum">
              <a:rPr lang="en-US" smtClean="0">
                <a:solidFill>
                  <a:srgbClr val="33006F">
                    <a:tint val="75000"/>
                  </a:srgbClr>
                </a:solidFill>
              </a:rPr>
              <a:pPr/>
              <a:t>‹#›</a:t>
            </a:fld>
            <a:endParaRPr lang="en-US">
              <a:solidFill>
                <a:srgbClr val="33006F">
                  <a:tint val="75000"/>
                </a:srgbClr>
              </a:solidFill>
            </a:endParaRPr>
          </a:p>
        </p:txBody>
      </p:sp>
    </p:spTree>
    <p:extLst>
      <p:ext uri="{BB962C8B-B14F-4D97-AF65-F5344CB8AC3E}">
        <p14:creationId xmlns:p14="http://schemas.microsoft.com/office/powerpoint/2010/main" val="571390272"/>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solidFill>
                  <a:srgbClr val="33006F"/>
                </a:solidFill>
              </a:rPr>
              <a:t>ITCC Report</a:t>
            </a:r>
          </a:p>
          <a:p>
            <a:pPr algn="ctr"/>
            <a:r>
              <a:rPr lang="en-US" dirty="0">
                <a:solidFill>
                  <a:srgbClr val="33006F"/>
                </a:solidFill>
              </a:rPr>
              <a:t>25 January 2018</a:t>
            </a: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38E89-11FF-4AF8-8BFE-131AF153CB76}" type="slidenum">
              <a:rPr lang="en-US" smtClean="0">
                <a:solidFill>
                  <a:srgbClr val="33006F">
                    <a:tint val="75000"/>
                  </a:srgbClr>
                </a:solidFill>
              </a:rPr>
              <a:pPr/>
              <a:t>‹#›</a:t>
            </a:fld>
            <a:endParaRPr lang="en-US">
              <a:solidFill>
                <a:srgbClr val="33006F">
                  <a:tint val="75000"/>
                </a:srgbClr>
              </a:solidFill>
            </a:endParaRPr>
          </a:p>
        </p:txBody>
      </p:sp>
    </p:spTree>
    <p:extLst>
      <p:ext uri="{BB962C8B-B14F-4D97-AF65-F5344CB8AC3E}">
        <p14:creationId xmlns:p14="http://schemas.microsoft.com/office/powerpoint/2010/main" val="1881088342"/>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solidFill>
                  <a:srgbClr val="33006F"/>
                </a:solidFill>
              </a:rPr>
              <a:t>ITCC Report</a:t>
            </a:r>
          </a:p>
          <a:p>
            <a:pPr algn="ctr"/>
            <a:r>
              <a:rPr lang="en-US" dirty="0">
                <a:solidFill>
                  <a:srgbClr val="33006F"/>
                </a:solidFill>
              </a:rPr>
              <a:t>25 January 2018</a:t>
            </a: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38E89-11FF-4AF8-8BFE-131AF153CB76}" type="slidenum">
              <a:rPr lang="en-US" smtClean="0">
                <a:solidFill>
                  <a:srgbClr val="33006F">
                    <a:tint val="75000"/>
                  </a:srgbClr>
                </a:solidFill>
              </a:rPr>
              <a:pPr/>
              <a:t>‹#›</a:t>
            </a:fld>
            <a:endParaRPr lang="en-US">
              <a:solidFill>
                <a:srgbClr val="33006F">
                  <a:tint val="75000"/>
                </a:srgbClr>
              </a:solidFill>
            </a:endParaRPr>
          </a:p>
        </p:txBody>
      </p:sp>
    </p:spTree>
    <p:extLst>
      <p:ext uri="{BB962C8B-B14F-4D97-AF65-F5344CB8AC3E}">
        <p14:creationId xmlns:p14="http://schemas.microsoft.com/office/powerpoint/2010/main" val="2586797110"/>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solidFill>
                  <a:srgbClr val="33006F"/>
                </a:solidFill>
              </a:rPr>
              <a:t>ITCC Report</a:t>
            </a:r>
          </a:p>
          <a:p>
            <a:pPr algn="ctr"/>
            <a:r>
              <a:rPr lang="en-US" dirty="0">
                <a:solidFill>
                  <a:srgbClr val="33006F"/>
                </a:solidFill>
              </a:rPr>
              <a:t>25 January 2018</a:t>
            </a:r>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3006F">
                  <a:tint val="75000"/>
                </a:srgbClr>
              </a:solidFill>
            </a:endParaRPr>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AA5AF-70F0-44A6-A0EE-CC80399C096D}" type="slidenum">
              <a:rPr lang="en-US" smtClean="0">
                <a:solidFill>
                  <a:srgbClr val="33006F">
                    <a:tint val="75000"/>
                  </a:srgbClr>
                </a:solidFill>
              </a:rPr>
              <a:pPr/>
              <a:t>‹#›</a:t>
            </a:fld>
            <a:endParaRPr lang="en-US">
              <a:solidFill>
                <a:srgbClr val="33006F">
                  <a:tint val="75000"/>
                </a:srgbClr>
              </a:solidFill>
            </a:endParaRPr>
          </a:p>
        </p:txBody>
      </p:sp>
    </p:spTree>
    <p:extLst>
      <p:ext uri="{BB962C8B-B14F-4D97-AF65-F5344CB8AC3E}">
        <p14:creationId xmlns:p14="http://schemas.microsoft.com/office/powerpoint/2010/main" val="4267692720"/>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solidFill>
                  <a:srgbClr val="33006F"/>
                </a:solidFill>
              </a:rPr>
              <a:t>ITCC Report</a:t>
            </a:r>
          </a:p>
          <a:p>
            <a:pPr algn="ctr"/>
            <a:r>
              <a:rPr lang="en-US" dirty="0">
                <a:solidFill>
                  <a:srgbClr val="33006F"/>
                </a:solidFill>
              </a:rPr>
              <a:t>25 January 2018</a:t>
            </a:r>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3006F">
                  <a:tint val="75000"/>
                </a:srgbClr>
              </a:solidFill>
            </a:endParaRPr>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AA5AF-70F0-44A6-A0EE-CC80399C096D}" type="slidenum">
              <a:rPr lang="en-US" smtClean="0">
                <a:solidFill>
                  <a:srgbClr val="33006F">
                    <a:tint val="75000"/>
                  </a:srgbClr>
                </a:solidFill>
              </a:rPr>
              <a:pPr/>
              <a:t>‹#›</a:t>
            </a:fld>
            <a:endParaRPr lang="en-US">
              <a:solidFill>
                <a:srgbClr val="33006F">
                  <a:tint val="75000"/>
                </a:srgbClr>
              </a:solidFill>
            </a:endParaRPr>
          </a:p>
        </p:txBody>
      </p:sp>
    </p:spTree>
    <p:extLst>
      <p:ext uri="{BB962C8B-B14F-4D97-AF65-F5344CB8AC3E}">
        <p14:creationId xmlns:p14="http://schemas.microsoft.com/office/powerpoint/2010/main" val="2733142445"/>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solidFill>
                  <a:srgbClr val="33006F"/>
                </a:solidFill>
              </a:rPr>
              <a:t>ITCC Report</a:t>
            </a:r>
          </a:p>
          <a:p>
            <a:pPr algn="ctr"/>
            <a:r>
              <a:rPr lang="en-US" dirty="0">
                <a:solidFill>
                  <a:srgbClr val="33006F"/>
                </a:solidFill>
              </a:rPr>
              <a:t>25 January 2018</a:t>
            </a:r>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3006F">
                  <a:tint val="75000"/>
                </a:srgbClr>
              </a:solidFill>
            </a:endParaRPr>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AA5AF-70F0-44A6-A0EE-CC80399C096D}" type="slidenum">
              <a:rPr lang="en-US" smtClean="0">
                <a:solidFill>
                  <a:srgbClr val="33006F">
                    <a:tint val="75000"/>
                  </a:srgbClr>
                </a:solidFill>
              </a:rPr>
              <a:pPr/>
              <a:t>‹#›</a:t>
            </a:fld>
            <a:endParaRPr lang="en-US">
              <a:solidFill>
                <a:srgbClr val="33006F">
                  <a:tint val="75000"/>
                </a:srgbClr>
              </a:solidFill>
            </a:endParaRPr>
          </a:p>
        </p:txBody>
      </p:sp>
    </p:spTree>
    <p:extLst>
      <p:ext uri="{BB962C8B-B14F-4D97-AF65-F5344CB8AC3E}">
        <p14:creationId xmlns:p14="http://schemas.microsoft.com/office/powerpoint/2010/main" val="3901528425"/>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solidFill>
                  <a:srgbClr val="33006F"/>
                </a:solidFill>
              </a:rPr>
              <a:t>ITCC Report</a:t>
            </a:r>
          </a:p>
          <a:p>
            <a:pPr algn="ctr"/>
            <a:r>
              <a:rPr lang="en-US" dirty="0">
                <a:solidFill>
                  <a:srgbClr val="33006F"/>
                </a:solidFill>
              </a:rPr>
              <a:t>25 January 2018</a:t>
            </a:r>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3006F">
                  <a:tint val="75000"/>
                </a:srgbClr>
              </a:solidFill>
            </a:endParaRPr>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AA5AF-70F0-44A6-A0EE-CC80399C096D}" type="slidenum">
              <a:rPr lang="en-US" smtClean="0">
                <a:solidFill>
                  <a:srgbClr val="33006F">
                    <a:tint val="75000"/>
                  </a:srgbClr>
                </a:solidFill>
              </a:rPr>
              <a:pPr/>
              <a:t>‹#›</a:t>
            </a:fld>
            <a:endParaRPr lang="en-US">
              <a:solidFill>
                <a:srgbClr val="33006F">
                  <a:tint val="75000"/>
                </a:srgbClr>
              </a:solidFill>
            </a:endParaRPr>
          </a:p>
        </p:txBody>
      </p:sp>
    </p:spTree>
    <p:extLst>
      <p:ext uri="{BB962C8B-B14F-4D97-AF65-F5344CB8AC3E}">
        <p14:creationId xmlns:p14="http://schemas.microsoft.com/office/powerpoint/2010/main" val="688371014"/>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95863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solidFill>
                  <a:srgbClr val="33006F"/>
                </a:solidFill>
              </a:rPr>
              <a:t>ITCC Report</a:t>
            </a:r>
          </a:p>
          <a:p>
            <a:pPr algn="ctr"/>
            <a:r>
              <a:rPr lang="en-US" dirty="0">
                <a:solidFill>
                  <a:srgbClr val="33006F"/>
                </a:solidFill>
              </a:rPr>
              <a:t>25 January 2018</a:t>
            </a:r>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3006F">
                  <a:tint val="75000"/>
                </a:srgbClr>
              </a:solidFill>
            </a:endParaRPr>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AA5AF-70F0-44A6-A0EE-CC80399C096D}" type="slidenum">
              <a:rPr lang="en-US" smtClean="0">
                <a:solidFill>
                  <a:srgbClr val="33006F">
                    <a:tint val="75000"/>
                  </a:srgbClr>
                </a:solidFill>
              </a:rPr>
              <a:pPr/>
              <a:t>‹#›</a:t>
            </a:fld>
            <a:endParaRPr lang="en-US">
              <a:solidFill>
                <a:srgbClr val="33006F">
                  <a:tint val="75000"/>
                </a:srgbClr>
              </a:solidFill>
            </a:endParaRPr>
          </a:p>
        </p:txBody>
      </p:sp>
    </p:spTree>
    <p:extLst>
      <p:ext uri="{BB962C8B-B14F-4D97-AF65-F5344CB8AC3E}">
        <p14:creationId xmlns:p14="http://schemas.microsoft.com/office/powerpoint/2010/main" val="2315555156"/>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Footer Placeholder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3006F">
                  <a:tint val="75000"/>
                </a:srgbClr>
              </a:solidFill>
            </a:endParaRP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45A00-4930-437A-B9CD-59ED626EE45B}" type="slidenum">
              <a:rPr lang="en-US" smtClean="0">
                <a:solidFill>
                  <a:srgbClr val="33006F">
                    <a:tint val="75000"/>
                  </a:srgbClr>
                </a:solidFill>
              </a:rPr>
              <a:pPr/>
              <a:t>‹#›</a:t>
            </a:fld>
            <a:endParaRPr lang="en-US">
              <a:solidFill>
                <a:srgbClr val="33006F">
                  <a:tint val="75000"/>
                </a:srgbClr>
              </a:solidFill>
            </a:endParaRPr>
          </a:p>
        </p:txBody>
      </p:sp>
    </p:spTree>
    <p:extLst>
      <p:ext uri="{BB962C8B-B14F-4D97-AF65-F5344CB8AC3E}">
        <p14:creationId xmlns:p14="http://schemas.microsoft.com/office/powerpoint/2010/main" val="464212320"/>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Footer Placeholder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3006F">
                  <a:tint val="75000"/>
                </a:srgbClr>
              </a:solidFill>
            </a:endParaRP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45A00-4930-437A-B9CD-59ED626EE45B}" type="slidenum">
              <a:rPr lang="en-US" smtClean="0">
                <a:solidFill>
                  <a:srgbClr val="33006F">
                    <a:tint val="75000"/>
                  </a:srgbClr>
                </a:solidFill>
              </a:rPr>
              <a:pPr/>
              <a:t>‹#›</a:t>
            </a:fld>
            <a:endParaRPr lang="en-US">
              <a:solidFill>
                <a:srgbClr val="33006F">
                  <a:tint val="75000"/>
                </a:srgbClr>
              </a:solidFill>
            </a:endParaRPr>
          </a:p>
        </p:txBody>
      </p:sp>
    </p:spTree>
    <p:extLst>
      <p:ext uri="{BB962C8B-B14F-4D97-AF65-F5344CB8AC3E}">
        <p14:creationId xmlns:p14="http://schemas.microsoft.com/office/powerpoint/2010/main" val="2811158424"/>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Footer Placeholder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3006F">
                  <a:tint val="75000"/>
                </a:srgbClr>
              </a:solidFill>
            </a:endParaRP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45A00-4930-437A-B9CD-59ED626EE45B}" type="slidenum">
              <a:rPr lang="en-US" smtClean="0">
                <a:solidFill>
                  <a:srgbClr val="33006F">
                    <a:tint val="75000"/>
                  </a:srgbClr>
                </a:solidFill>
              </a:rPr>
              <a:pPr/>
              <a:t>‹#›</a:t>
            </a:fld>
            <a:endParaRPr lang="en-US">
              <a:solidFill>
                <a:srgbClr val="33006F">
                  <a:tint val="75000"/>
                </a:srgbClr>
              </a:solidFill>
            </a:endParaRPr>
          </a:p>
        </p:txBody>
      </p:sp>
    </p:spTree>
    <p:extLst>
      <p:ext uri="{BB962C8B-B14F-4D97-AF65-F5344CB8AC3E}">
        <p14:creationId xmlns:p14="http://schemas.microsoft.com/office/powerpoint/2010/main" val="4259429060"/>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19958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F881F-AB67-4078-B24B-E18997D8883B}" type="slidenum">
              <a:rPr lang="en-US" smtClean="0"/>
              <a:t>‹#›</a:t>
            </a:fld>
            <a:endParaRPr lang="en-US"/>
          </a:p>
        </p:txBody>
      </p:sp>
    </p:spTree>
    <p:extLst>
      <p:ext uri="{BB962C8B-B14F-4D97-AF65-F5344CB8AC3E}">
        <p14:creationId xmlns:p14="http://schemas.microsoft.com/office/powerpoint/2010/main" val="1392633682"/>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270915" y="5693839"/>
            <a:ext cx="891610" cy="724433"/>
          </a:xfrm>
          <a:prstGeom prst="rect">
            <a:avLst/>
          </a:prstGeom>
        </p:spPr>
      </p:pic>
      <p:sp>
        <p:nvSpPr>
          <p:cNvPr id="13" name="Rectangle 12"/>
          <p:cNvSpPr/>
          <p:nvPr userDrawn="1"/>
        </p:nvSpPr>
        <p:spPr>
          <a:xfrm>
            <a:off x="0" y="597425"/>
            <a:ext cx="5681128" cy="1943101"/>
          </a:xfrm>
          <a:prstGeom prst="rect">
            <a:avLst/>
          </a:prstGeom>
          <a:solidFill>
            <a:srgbClr val="0B2F3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userDrawn="1"/>
        </p:nvPicPr>
        <p:blipFill>
          <a:blip r:embed="rId3">
            <a:alphaModFix amt="14000"/>
          </a:blip>
          <a:stretch>
            <a:fillRect/>
          </a:stretch>
        </p:blipFill>
        <p:spPr>
          <a:xfrm>
            <a:off x="0" y="597425"/>
            <a:ext cx="5676900" cy="1943101"/>
          </a:xfrm>
          <a:prstGeom prst="rect">
            <a:avLst/>
          </a:prstGeom>
        </p:spPr>
      </p:pic>
      <p:pic>
        <p:nvPicPr>
          <p:cNvPr id="17" name="Picture 16"/>
          <p:cNvPicPr>
            <a:picLocks noChangeAspect="1"/>
          </p:cNvPicPr>
          <p:nvPr userDrawn="1"/>
        </p:nvPicPr>
        <p:blipFill>
          <a:blip r:embed="rId4"/>
          <a:stretch>
            <a:fillRect/>
          </a:stretch>
        </p:blipFill>
        <p:spPr>
          <a:xfrm>
            <a:off x="6792" y="5321300"/>
            <a:ext cx="812800" cy="1536700"/>
          </a:xfrm>
          <a:prstGeom prst="rect">
            <a:avLst/>
          </a:prstGeom>
        </p:spPr>
      </p:pic>
      <p:pic>
        <p:nvPicPr>
          <p:cNvPr id="18" name="Picture 17"/>
          <p:cNvPicPr>
            <a:picLocks noChangeAspect="1"/>
          </p:cNvPicPr>
          <p:nvPr userDrawn="1"/>
        </p:nvPicPr>
        <p:blipFill>
          <a:blip r:embed="rId5"/>
          <a:stretch>
            <a:fillRect/>
          </a:stretch>
        </p:blipFill>
        <p:spPr>
          <a:xfrm>
            <a:off x="8472950" y="23836"/>
            <a:ext cx="660400" cy="1295400"/>
          </a:xfrm>
          <a:prstGeom prst="rect">
            <a:avLst/>
          </a:prstGeom>
        </p:spPr>
      </p:pic>
    </p:spTree>
    <p:extLst>
      <p:ext uri="{BB962C8B-B14F-4D97-AF65-F5344CB8AC3E}">
        <p14:creationId xmlns:p14="http://schemas.microsoft.com/office/powerpoint/2010/main" val="1145174645"/>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74995948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33006F"/>
                </a:solidFill>
              </a:rPr>
              <a:t>Campus Curricula Committee Report</a:t>
            </a:r>
          </a:p>
          <a:p>
            <a:pPr algn="ctr"/>
            <a:r>
              <a:rPr lang="en-US" dirty="0" smtClean="0">
                <a:solidFill>
                  <a:srgbClr val="33006F"/>
                </a:solidFill>
              </a:rPr>
              <a:t>22 February 2018</a:t>
            </a:r>
            <a:endParaRPr lang="en-US" dirty="0">
              <a:solidFill>
                <a:srgbClr val="33006F"/>
              </a:solidFill>
            </a:endParaRP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D9ECD-BABA-4DEF-821A-2663B8D66595}" type="slidenum">
              <a:rPr lang="en-US" smtClean="0"/>
              <a:t>‹#›</a:t>
            </a:fld>
            <a:endParaRPr lang="en-US"/>
          </a:p>
        </p:txBody>
      </p:sp>
    </p:spTree>
    <p:extLst>
      <p:ext uri="{BB962C8B-B14F-4D97-AF65-F5344CB8AC3E}">
        <p14:creationId xmlns:p14="http://schemas.microsoft.com/office/powerpoint/2010/main" val="3457303643"/>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33006F"/>
                </a:solidFill>
              </a:rPr>
              <a:t>Campus Curricula Committee Report</a:t>
            </a:r>
          </a:p>
          <a:p>
            <a:pPr algn="ctr"/>
            <a:r>
              <a:rPr lang="en-US" dirty="0" smtClean="0">
                <a:solidFill>
                  <a:srgbClr val="33006F"/>
                </a:solidFill>
              </a:rPr>
              <a:t>22 February 2018</a:t>
            </a:r>
            <a:endParaRPr lang="en-US" dirty="0">
              <a:solidFill>
                <a:srgbClr val="33006F"/>
              </a:solidFill>
            </a:endParaRP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B192A-F4BF-42B7-88F4-2B0690501721}" type="slidenum">
              <a:rPr lang="en-US" smtClean="0"/>
              <a:t>‹#›</a:t>
            </a:fld>
            <a:endParaRPr lang="en-US"/>
          </a:p>
        </p:txBody>
      </p:sp>
    </p:spTree>
    <p:extLst>
      <p:ext uri="{BB962C8B-B14F-4D97-AF65-F5344CB8AC3E}">
        <p14:creationId xmlns:p14="http://schemas.microsoft.com/office/powerpoint/2010/main" val="281463876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33006F"/>
                </a:solidFill>
              </a:rPr>
              <a:t>Campus Curricula Committee Report</a:t>
            </a:r>
          </a:p>
          <a:p>
            <a:pPr algn="ctr"/>
            <a:r>
              <a:rPr lang="en-US" dirty="0" smtClean="0">
                <a:solidFill>
                  <a:srgbClr val="33006F"/>
                </a:solidFill>
              </a:rPr>
              <a:t>19 October 2017</a:t>
            </a:r>
            <a:endParaRPr lang="en-US" dirty="0">
              <a:solidFill>
                <a:srgbClr val="33006F"/>
              </a:solidFill>
            </a:endParaRPr>
          </a:p>
        </p:txBody>
      </p:sp>
    </p:spTree>
    <p:extLst>
      <p:ext uri="{BB962C8B-B14F-4D97-AF65-F5344CB8AC3E}">
        <p14:creationId xmlns:p14="http://schemas.microsoft.com/office/powerpoint/2010/main" val="1818881923"/>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33006F"/>
                </a:solidFill>
              </a:rPr>
              <a:t>Campus Curricula Committee Report</a:t>
            </a:r>
          </a:p>
          <a:p>
            <a:pPr algn="ctr"/>
            <a:r>
              <a:rPr lang="en-US" dirty="0" smtClean="0">
                <a:solidFill>
                  <a:srgbClr val="33006F"/>
                </a:solidFill>
              </a:rPr>
              <a:t>22 February 2018</a:t>
            </a:r>
            <a:endParaRPr lang="en-US" dirty="0">
              <a:solidFill>
                <a:srgbClr val="33006F"/>
              </a:solidFill>
            </a:endParaRPr>
          </a:p>
        </p:txBody>
      </p:sp>
    </p:spTree>
    <p:extLst>
      <p:ext uri="{BB962C8B-B14F-4D97-AF65-F5344CB8AC3E}">
        <p14:creationId xmlns:p14="http://schemas.microsoft.com/office/powerpoint/2010/main" val="103458490"/>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33006F"/>
                </a:solidFill>
              </a:rPr>
              <a:t>Campus Curricula Committee Report</a:t>
            </a:r>
          </a:p>
          <a:p>
            <a:pPr algn="ctr"/>
            <a:r>
              <a:rPr lang="en-US" dirty="0" smtClean="0">
                <a:solidFill>
                  <a:srgbClr val="33006F"/>
                </a:solidFill>
              </a:rPr>
              <a:t>22 February 2018</a:t>
            </a:r>
            <a:endParaRPr lang="en-US" dirty="0">
              <a:solidFill>
                <a:srgbClr val="33006F"/>
              </a:solidFill>
            </a:endParaRPr>
          </a:p>
        </p:txBody>
      </p:sp>
    </p:spTree>
    <p:extLst>
      <p:ext uri="{BB962C8B-B14F-4D97-AF65-F5344CB8AC3E}">
        <p14:creationId xmlns:p14="http://schemas.microsoft.com/office/powerpoint/2010/main" val="689875155"/>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33006F"/>
                </a:solidFill>
              </a:rPr>
              <a:t>Campus Curricula Committee Report</a:t>
            </a:r>
          </a:p>
          <a:p>
            <a:pPr algn="ctr"/>
            <a:r>
              <a:rPr lang="en-US" dirty="0" smtClean="0">
                <a:solidFill>
                  <a:srgbClr val="33006F"/>
                </a:solidFill>
              </a:rPr>
              <a:t>22 February 2018</a:t>
            </a:r>
            <a:endParaRPr lang="en-US" dirty="0">
              <a:solidFill>
                <a:srgbClr val="33006F"/>
              </a:solidFill>
            </a:endParaRPr>
          </a:p>
        </p:txBody>
      </p:sp>
    </p:spTree>
    <p:extLst>
      <p:ext uri="{BB962C8B-B14F-4D97-AF65-F5344CB8AC3E}">
        <p14:creationId xmlns:p14="http://schemas.microsoft.com/office/powerpoint/2010/main" val="2835164160"/>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33006F"/>
                </a:solidFill>
              </a:rPr>
              <a:t>Campus Curricula Committee Report</a:t>
            </a:r>
          </a:p>
          <a:p>
            <a:pPr algn="ctr"/>
            <a:r>
              <a:rPr lang="en-US" dirty="0" smtClean="0">
                <a:solidFill>
                  <a:srgbClr val="33006F"/>
                </a:solidFill>
              </a:rPr>
              <a:t>22 February 2018</a:t>
            </a:r>
            <a:endParaRPr lang="en-US" dirty="0">
              <a:solidFill>
                <a:srgbClr val="33006F"/>
              </a:solidFill>
            </a:endParaRPr>
          </a:p>
        </p:txBody>
      </p:sp>
    </p:spTree>
    <p:extLst>
      <p:ext uri="{BB962C8B-B14F-4D97-AF65-F5344CB8AC3E}">
        <p14:creationId xmlns:p14="http://schemas.microsoft.com/office/powerpoint/2010/main" val="208807497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33006F"/>
                </a:solidFill>
              </a:rPr>
              <a:t>Campus Curricula Committee Report</a:t>
            </a:r>
          </a:p>
          <a:p>
            <a:pPr algn="ctr"/>
            <a:r>
              <a:rPr lang="en-US" dirty="0" smtClean="0">
                <a:solidFill>
                  <a:srgbClr val="33006F"/>
                </a:solidFill>
              </a:rPr>
              <a:t>22 February 2018</a:t>
            </a:r>
            <a:endParaRPr lang="en-US" dirty="0">
              <a:solidFill>
                <a:srgbClr val="33006F"/>
              </a:solidFill>
            </a:endParaRPr>
          </a:p>
        </p:txBody>
      </p:sp>
    </p:spTree>
    <p:extLst>
      <p:ext uri="{BB962C8B-B14F-4D97-AF65-F5344CB8AC3E}">
        <p14:creationId xmlns:p14="http://schemas.microsoft.com/office/powerpoint/2010/main" val="212173789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solidFill>
                  <a:srgbClr val="33006F"/>
                </a:solidFill>
              </a:rPr>
              <a:t>ITCC Report</a:t>
            </a:r>
          </a:p>
          <a:p>
            <a:pPr algn="ctr"/>
            <a:r>
              <a:rPr lang="en-US" dirty="0" smtClean="0">
                <a:solidFill>
                  <a:srgbClr val="33006F"/>
                </a:solidFill>
              </a:rPr>
              <a:t>22 February </a:t>
            </a:r>
            <a:r>
              <a:rPr lang="en-US" dirty="0">
                <a:solidFill>
                  <a:srgbClr val="33006F"/>
                </a:solidFill>
              </a:rPr>
              <a:t>2018</a:t>
            </a:r>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3006F">
                  <a:tint val="75000"/>
                </a:srgbClr>
              </a:solidFill>
            </a:endParaRPr>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AA5AF-70F0-44A6-A0EE-CC80399C096D}" type="slidenum">
              <a:rPr lang="en-US" smtClean="0">
                <a:solidFill>
                  <a:srgbClr val="33006F">
                    <a:tint val="75000"/>
                  </a:srgbClr>
                </a:solidFill>
              </a:rPr>
              <a:pPr/>
              <a:t>‹#›</a:t>
            </a:fld>
            <a:endParaRPr lang="en-US">
              <a:solidFill>
                <a:srgbClr val="33006F">
                  <a:tint val="75000"/>
                </a:srgbClr>
              </a:solidFill>
            </a:endParaRPr>
          </a:p>
        </p:txBody>
      </p:sp>
    </p:spTree>
    <p:extLst>
      <p:ext uri="{BB962C8B-B14F-4D97-AF65-F5344CB8AC3E}">
        <p14:creationId xmlns:p14="http://schemas.microsoft.com/office/powerpoint/2010/main" val="354154791"/>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solidFill>
                  <a:srgbClr val="33006F"/>
                </a:solidFill>
              </a:rPr>
              <a:t>ITCC Report</a:t>
            </a:r>
          </a:p>
          <a:p>
            <a:pPr algn="ctr"/>
            <a:r>
              <a:rPr lang="en-US" dirty="0" smtClean="0">
                <a:solidFill>
                  <a:srgbClr val="33006F"/>
                </a:solidFill>
              </a:rPr>
              <a:t>22 February </a:t>
            </a:r>
            <a:r>
              <a:rPr lang="en-US" dirty="0">
                <a:solidFill>
                  <a:srgbClr val="33006F"/>
                </a:solidFill>
              </a:rPr>
              <a:t>2018</a:t>
            </a:r>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3006F">
                  <a:tint val="75000"/>
                </a:srgbClr>
              </a:solidFill>
            </a:endParaRPr>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AA5AF-70F0-44A6-A0EE-CC80399C096D}" type="slidenum">
              <a:rPr lang="en-US" smtClean="0">
                <a:solidFill>
                  <a:srgbClr val="33006F">
                    <a:tint val="75000"/>
                  </a:srgbClr>
                </a:solidFill>
              </a:rPr>
              <a:pPr/>
              <a:t>‹#›</a:t>
            </a:fld>
            <a:endParaRPr lang="en-US">
              <a:solidFill>
                <a:srgbClr val="33006F">
                  <a:tint val="75000"/>
                </a:srgbClr>
              </a:solidFill>
            </a:endParaRPr>
          </a:p>
        </p:txBody>
      </p:sp>
    </p:spTree>
    <p:extLst>
      <p:ext uri="{BB962C8B-B14F-4D97-AF65-F5344CB8AC3E}">
        <p14:creationId xmlns:p14="http://schemas.microsoft.com/office/powerpoint/2010/main" val="84791947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solidFill>
                  <a:srgbClr val="33006F"/>
                </a:solidFill>
              </a:rPr>
              <a:t>ITCC Report</a:t>
            </a:r>
          </a:p>
          <a:p>
            <a:pPr algn="ctr"/>
            <a:r>
              <a:rPr lang="en-US" dirty="0" smtClean="0">
                <a:solidFill>
                  <a:srgbClr val="33006F"/>
                </a:solidFill>
              </a:rPr>
              <a:t>22 February </a:t>
            </a:r>
            <a:r>
              <a:rPr lang="en-US" dirty="0">
                <a:solidFill>
                  <a:srgbClr val="33006F"/>
                </a:solidFill>
              </a:rPr>
              <a:t>2018</a:t>
            </a:r>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3006F">
                  <a:tint val="75000"/>
                </a:srgbClr>
              </a:solidFill>
            </a:endParaRPr>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AA5AF-70F0-44A6-A0EE-CC80399C096D}" type="slidenum">
              <a:rPr lang="en-US" smtClean="0">
                <a:solidFill>
                  <a:srgbClr val="33006F">
                    <a:tint val="75000"/>
                  </a:srgbClr>
                </a:solidFill>
              </a:rPr>
              <a:pPr/>
              <a:t>‹#›</a:t>
            </a:fld>
            <a:endParaRPr lang="en-US">
              <a:solidFill>
                <a:srgbClr val="33006F">
                  <a:tint val="75000"/>
                </a:srgbClr>
              </a:solidFill>
            </a:endParaRPr>
          </a:p>
        </p:txBody>
      </p:sp>
    </p:spTree>
    <p:extLst>
      <p:ext uri="{BB962C8B-B14F-4D97-AF65-F5344CB8AC3E}">
        <p14:creationId xmlns:p14="http://schemas.microsoft.com/office/powerpoint/2010/main" val="1057034215"/>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rgbClr val="B2B4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794651"/>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2984323793"/>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33006F"/>
                </a:solidFill>
              </a:rPr>
              <a:t>Campus Curricula Committee Report</a:t>
            </a:r>
          </a:p>
          <a:p>
            <a:pPr algn="ctr"/>
            <a:r>
              <a:rPr lang="en-US" dirty="0" smtClean="0">
                <a:solidFill>
                  <a:srgbClr val="33006F"/>
                </a:solidFill>
              </a:rPr>
              <a:t>19 October 2017</a:t>
            </a:r>
            <a:endParaRPr lang="en-US" dirty="0">
              <a:solidFill>
                <a:srgbClr val="33006F"/>
              </a:solidFill>
            </a:endParaRPr>
          </a:p>
        </p:txBody>
      </p:sp>
    </p:spTree>
    <p:extLst>
      <p:ext uri="{BB962C8B-B14F-4D97-AF65-F5344CB8AC3E}">
        <p14:creationId xmlns:p14="http://schemas.microsoft.com/office/powerpoint/2010/main" val="3359982133"/>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108665854"/>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1747047862"/>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33006F"/>
                </a:solidFill>
              </a:rPr>
              <a:t>Campus Curricula Committee Report</a:t>
            </a:r>
          </a:p>
          <a:p>
            <a:pPr algn="ctr"/>
            <a:r>
              <a:rPr lang="en-US" dirty="0" smtClean="0">
                <a:solidFill>
                  <a:srgbClr val="33006F"/>
                </a:solidFill>
              </a:rPr>
              <a:t>19 October 2017</a:t>
            </a:r>
            <a:endParaRPr lang="en-US" dirty="0">
              <a:solidFill>
                <a:srgbClr val="33006F"/>
              </a:solidFill>
            </a:endParaRPr>
          </a:p>
        </p:txBody>
      </p:sp>
    </p:spTree>
    <p:extLst>
      <p:ext uri="{BB962C8B-B14F-4D97-AF65-F5344CB8AC3E}">
        <p14:creationId xmlns:p14="http://schemas.microsoft.com/office/powerpoint/2010/main" val="1441041660"/>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33006F"/>
                </a:solidFill>
              </a:rPr>
              <a:t>Campus Curricula Committee Report</a:t>
            </a:r>
          </a:p>
          <a:p>
            <a:pPr algn="ctr"/>
            <a:r>
              <a:rPr lang="en-US" dirty="0" smtClean="0">
                <a:solidFill>
                  <a:srgbClr val="33006F"/>
                </a:solidFill>
              </a:rPr>
              <a:t>19 October 2017</a:t>
            </a:r>
            <a:endParaRPr lang="en-US" dirty="0">
              <a:solidFill>
                <a:srgbClr val="33006F"/>
              </a:solidFill>
            </a:endParaRPr>
          </a:p>
        </p:txBody>
      </p:sp>
    </p:spTree>
    <p:extLst>
      <p:ext uri="{BB962C8B-B14F-4D97-AF65-F5344CB8AC3E}">
        <p14:creationId xmlns:p14="http://schemas.microsoft.com/office/powerpoint/2010/main" val="3752804534"/>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33006F"/>
                </a:solidFill>
              </a:rPr>
              <a:t>Campus Curricula Committee Report</a:t>
            </a:r>
          </a:p>
          <a:p>
            <a:pPr algn="ctr"/>
            <a:r>
              <a:rPr lang="en-US" dirty="0" smtClean="0">
                <a:solidFill>
                  <a:srgbClr val="33006F"/>
                </a:solidFill>
              </a:rPr>
              <a:t>19 October 2017</a:t>
            </a:r>
            <a:endParaRPr lang="en-US" dirty="0">
              <a:solidFill>
                <a:srgbClr val="33006F"/>
              </a:solidFill>
            </a:endParaRPr>
          </a:p>
        </p:txBody>
      </p:sp>
    </p:spTree>
    <p:extLst>
      <p:ext uri="{BB962C8B-B14F-4D97-AF65-F5344CB8AC3E}">
        <p14:creationId xmlns:p14="http://schemas.microsoft.com/office/powerpoint/2010/main" val="95358142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533971" y="2144530"/>
            <a:ext cx="6972300" cy="2641756"/>
          </a:xfrm>
        </p:spPr>
        <p:txBody>
          <a:bodyPr/>
          <a:lstStyle/>
          <a:p>
            <a:r>
              <a:rPr lang="en-US" dirty="0" smtClean="0"/>
              <a:t>Academic Freedom &amp; Standards Committee</a:t>
            </a:r>
            <a:endParaRPr lang="en-US" dirty="0" smtClean="0"/>
          </a:p>
          <a:p>
            <a:r>
              <a:rPr lang="en-US" sz="3600" dirty="0" smtClean="0"/>
              <a:t>March 22</a:t>
            </a:r>
            <a:r>
              <a:rPr lang="en-US" sz="3600" dirty="0" smtClean="0"/>
              <a:t>, 2018</a:t>
            </a:r>
            <a:endParaRPr lang="en-US" sz="3600" dirty="0"/>
          </a:p>
        </p:txBody>
      </p:sp>
      <p:sp>
        <p:nvSpPr>
          <p:cNvPr id="2" name="Slide Number Placeholder 1"/>
          <p:cNvSpPr>
            <a:spLocks noGrp="1"/>
          </p:cNvSpPr>
          <p:nvPr>
            <p:ph type="sldNum" sz="quarter" idx="11"/>
          </p:nvPr>
        </p:nvSpPr>
        <p:spPr/>
        <p:txBody>
          <a:bodyPr/>
          <a:lstStyle/>
          <a:p>
            <a:fld id="{7E03178D-84EE-4CB8-A279-6A93DE17BCD8}" type="slidenum">
              <a:rPr lang="en-US" smtClean="0"/>
              <a:t>1</a:t>
            </a:fld>
            <a:endParaRPr lang="en-US" dirty="0"/>
          </a:p>
        </p:txBody>
      </p:sp>
    </p:spTree>
    <p:extLst>
      <p:ext uri="{BB962C8B-B14F-4D97-AF65-F5344CB8AC3E}">
        <p14:creationId xmlns:p14="http://schemas.microsoft.com/office/powerpoint/2010/main" val="1913477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8761" y="1717189"/>
            <a:ext cx="8197114" cy="4450345"/>
          </a:xfrm>
        </p:spPr>
        <p:txBody>
          <a:bodyPr/>
          <a:lstStyle/>
          <a:p>
            <a:pPr marL="0" indent="0">
              <a:buNone/>
            </a:pPr>
            <a:r>
              <a:rPr lang="en-US" dirty="0"/>
              <a:t>A meeting of the AFS committee was held March 9. Three items of business were dealt with:</a:t>
            </a:r>
          </a:p>
          <a:p>
            <a:pPr marL="0" indent="0">
              <a:buNone/>
            </a:pPr>
            <a:endParaRPr lang="en-US" dirty="0"/>
          </a:p>
          <a:p>
            <a:pPr marL="0" indent="0">
              <a:buNone/>
            </a:pPr>
            <a:r>
              <a:rPr lang="en-US" dirty="0"/>
              <a:t>• The student request to Academic Senate to reconsider the policy denying the use of replacement grades to calculate GPA for the purpose of conferring academic honors was considered. It is the Committee’s unanimous opinion that this is inadvisable, and would lead to numerous attempts to ‘game the system’. As a result, the committee’s recommendation is that this request be denied.</a:t>
            </a:r>
          </a:p>
          <a:p>
            <a:pPr marL="0" indent="0">
              <a:buNone/>
            </a:pPr>
            <a:endParaRPr lang="en-US" dirty="0"/>
          </a:p>
          <a:p>
            <a:pPr marL="0" indent="0">
              <a:buNone/>
            </a:pPr>
            <a:r>
              <a:rPr lang="en-US" dirty="0" smtClean="0"/>
              <a:t> </a:t>
            </a:r>
            <a:endParaRPr lang="en-US" dirty="0">
              <a:latin typeface="Orgon Slab" panose="02000503000000020004" pitchFamily="50" charset="0"/>
            </a:endParaRPr>
          </a:p>
          <a:p>
            <a:pPr marL="0" indent="0" defTabSz="685800">
              <a:lnSpc>
                <a:spcPct val="125000"/>
              </a:lnSpc>
              <a:spcBef>
                <a:spcPts val="0"/>
              </a:spcBef>
              <a:buNone/>
            </a:pPr>
            <a:endParaRPr lang="en-US" dirty="0">
              <a:latin typeface="Orgon Slab" panose="02000503000000020004" pitchFamily="50" charset="0"/>
            </a:endParaRPr>
          </a:p>
        </p:txBody>
      </p:sp>
      <p:sp>
        <p:nvSpPr>
          <p:cNvPr id="5" name="Slide Number Placeholder 4"/>
          <p:cNvSpPr>
            <a:spLocks noGrp="1"/>
          </p:cNvSpPr>
          <p:nvPr>
            <p:ph type="sldNum" sz="quarter" idx="14"/>
          </p:nvPr>
        </p:nvSpPr>
        <p:spPr/>
        <p:txBody>
          <a:bodyPr/>
          <a:lstStyle/>
          <a:p>
            <a:fld id="{7E03178D-84EE-4CB8-A279-6A93DE17BCD8}" type="slidenum">
              <a:rPr lang="en-US" smtClean="0"/>
              <a:t>2</a:t>
            </a:fld>
            <a:endParaRPr lang="en-US" dirty="0"/>
          </a:p>
        </p:txBody>
      </p:sp>
      <p:sp>
        <p:nvSpPr>
          <p:cNvPr id="3" name="Text Placeholder 2"/>
          <p:cNvSpPr>
            <a:spLocks noGrp="1"/>
          </p:cNvSpPr>
          <p:nvPr>
            <p:ph type="body" sz="quarter" idx="12"/>
          </p:nvPr>
        </p:nvSpPr>
        <p:spPr>
          <a:xfrm>
            <a:off x="733180" y="757101"/>
            <a:ext cx="8184662" cy="411171"/>
          </a:xfrm>
        </p:spPr>
        <p:txBody>
          <a:bodyPr/>
          <a:lstStyle/>
          <a:p>
            <a:pPr algn="r"/>
            <a:r>
              <a:rPr lang="en-US" b="1" dirty="0" smtClean="0"/>
              <a:t>AFS Committee</a:t>
            </a:r>
            <a:endParaRPr lang="en-US" b="1" dirty="0"/>
          </a:p>
        </p:txBody>
      </p:sp>
    </p:spTree>
    <p:extLst>
      <p:ext uri="{BB962C8B-B14F-4D97-AF65-F5344CB8AC3E}">
        <p14:creationId xmlns:p14="http://schemas.microsoft.com/office/powerpoint/2010/main" val="4265325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79918" y="1576873"/>
            <a:ext cx="8535287" cy="4954555"/>
          </a:xfrm>
        </p:spPr>
        <p:txBody>
          <a:bodyPr/>
          <a:lstStyle/>
          <a:p>
            <a:pPr>
              <a:buFont typeface="Arial" panose="020B0604020202020204" pitchFamily="34" charset="0"/>
              <a:buChar char="•"/>
            </a:pPr>
            <a:r>
              <a:rPr lang="en-US" dirty="0" smtClean="0"/>
              <a:t>The </a:t>
            </a:r>
            <a:r>
              <a:rPr lang="en-US" dirty="0"/>
              <a:t>request by the Office of Institutional Equity, Diversity, and Inclusion to revise the incomplete grade policy so that a Title IX coordinator could recommend a final grade of “incomplete” as a remedy for Title IX violations was considered. </a:t>
            </a:r>
            <a:r>
              <a:rPr lang="en-US" dirty="0"/>
              <a:t>The committee feels that Section XIII.I.I.5 of the student academic regulations can be used to deal with this problem, and chose to deny this request. However, it was suggested that this section might be changed to add sexual harassment to the list of conditions under which a student could appeal directly to a department chair for a grade change. A motion to make such a change will be sent out and considered by e-mail over the next few weeks.</a:t>
            </a:r>
          </a:p>
          <a:p>
            <a:pPr>
              <a:buFont typeface="Arial" panose="020B0604020202020204" pitchFamily="34" charset="0"/>
              <a:buChar char="•"/>
            </a:pPr>
            <a:endParaRPr lang="en-US" dirty="0"/>
          </a:p>
          <a:p>
            <a:pPr>
              <a:buFont typeface="Arial" panose="020B0604020202020204" pitchFamily="34" charset="0"/>
              <a:buChar char="•"/>
            </a:pPr>
            <a:r>
              <a:rPr lang="en-US" dirty="0"/>
              <a:t> </a:t>
            </a:r>
            <a:endParaRPr lang="en-US" dirty="0"/>
          </a:p>
          <a:p>
            <a:pPr>
              <a:buFont typeface="Arial" panose="020B0604020202020204" pitchFamily="34" charset="0"/>
              <a:buChar char="•"/>
            </a:pPr>
            <a:r>
              <a:rPr lang="en-US" dirty="0"/>
              <a:t> </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5" name="Slide Number Placeholder 4"/>
          <p:cNvSpPr>
            <a:spLocks noGrp="1"/>
          </p:cNvSpPr>
          <p:nvPr>
            <p:ph type="sldNum" sz="quarter" idx="14"/>
          </p:nvPr>
        </p:nvSpPr>
        <p:spPr/>
        <p:txBody>
          <a:bodyPr/>
          <a:lstStyle/>
          <a:p>
            <a:fld id="{7E03178D-84EE-4CB8-A279-6A93DE17BCD8}" type="slidenum">
              <a:rPr lang="en-US" smtClean="0"/>
              <a:t>3</a:t>
            </a:fld>
            <a:endParaRPr lang="en-US" dirty="0"/>
          </a:p>
        </p:txBody>
      </p:sp>
      <p:sp>
        <p:nvSpPr>
          <p:cNvPr id="3" name="Text Placeholder 2"/>
          <p:cNvSpPr>
            <a:spLocks noGrp="1"/>
          </p:cNvSpPr>
          <p:nvPr>
            <p:ph type="body" sz="quarter" idx="12"/>
          </p:nvPr>
        </p:nvSpPr>
        <p:spPr>
          <a:xfrm>
            <a:off x="733180" y="757101"/>
            <a:ext cx="8184662" cy="411171"/>
          </a:xfrm>
        </p:spPr>
        <p:txBody>
          <a:bodyPr/>
          <a:lstStyle/>
          <a:p>
            <a:pPr algn="r"/>
            <a:r>
              <a:rPr lang="en-US" b="1" dirty="0" smtClean="0"/>
              <a:t>AFS Committee</a:t>
            </a:r>
            <a:endParaRPr lang="en-US" b="1" dirty="0"/>
          </a:p>
        </p:txBody>
      </p:sp>
    </p:spTree>
    <p:extLst>
      <p:ext uri="{BB962C8B-B14F-4D97-AF65-F5344CB8AC3E}">
        <p14:creationId xmlns:p14="http://schemas.microsoft.com/office/powerpoint/2010/main" val="2200878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8802" y="1708217"/>
            <a:ext cx="8197114" cy="4090242"/>
          </a:xfrm>
        </p:spPr>
        <p:txBody>
          <a:bodyPr/>
          <a:lstStyle/>
          <a:p>
            <a:pPr marL="344488" indent="-344488">
              <a:buNone/>
            </a:pPr>
            <a:r>
              <a:rPr lang="en-US" sz="2000" dirty="0" smtClean="0"/>
              <a:t>• 	The </a:t>
            </a:r>
            <a:r>
              <a:rPr lang="en-US" sz="2000" dirty="0"/>
              <a:t>question of appointing a subcommittee to examine campus-wide assessment of SLOs was considered. After some discussion, the membership decided not to create a subcommittee, since the consequences of not having a campus-wide assessment policy seem less significant than the amount of time and commitment required to develop one.</a:t>
            </a:r>
          </a:p>
          <a:p>
            <a:pPr marL="0" indent="0" defTabSz="857250">
              <a:lnSpc>
                <a:spcPct val="125000"/>
              </a:lnSpc>
              <a:spcBef>
                <a:spcPts val="0"/>
              </a:spcBef>
              <a:buNone/>
            </a:pPr>
            <a:r>
              <a:rPr lang="en-US" sz="2000" dirty="0">
                <a:solidFill>
                  <a:schemeClr val="accent4">
                    <a:lumMod val="10000"/>
                  </a:schemeClr>
                </a:solidFill>
              </a:rPr>
              <a:t> </a:t>
            </a:r>
            <a:endParaRPr lang="en-US" sz="2000" dirty="0" smtClean="0">
              <a:solidFill>
                <a:schemeClr val="accent4">
                  <a:lumMod val="10000"/>
                </a:schemeClr>
              </a:solidFill>
            </a:endParaRPr>
          </a:p>
          <a:p>
            <a:pPr marL="0" indent="0" defTabSz="857250">
              <a:lnSpc>
                <a:spcPct val="125000"/>
              </a:lnSpc>
              <a:spcBef>
                <a:spcPts val="0"/>
              </a:spcBef>
              <a:buNone/>
            </a:pPr>
            <a:r>
              <a:rPr lang="en-US" sz="2000" dirty="0" smtClean="0">
                <a:solidFill>
                  <a:schemeClr val="accent4">
                    <a:lumMod val="10000"/>
                  </a:schemeClr>
                </a:solidFill>
              </a:rPr>
              <a:t> </a:t>
            </a:r>
            <a:endParaRPr lang="en-US" sz="2000" dirty="0" smtClean="0">
              <a:latin typeface="Orgon Slab" panose="02000503000000020004" pitchFamily="50" charset="0"/>
            </a:endParaRPr>
          </a:p>
          <a:p>
            <a:pPr marL="0" indent="0" defTabSz="857250">
              <a:lnSpc>
                <a:spcPct val="125000"/>
              </a:lnSpc>
              <a:spcBef>
                <a:spcPts val="0"/>
              </a:spcBef>
              <a:buNone/>
            </a:pPr>
            <a:endParaRPr lang="en-US" sz="2000" dirty="0">
              <a:latin typeface="Orgon Slab" panose="02000503000000020004" pitchFamily="50" charset="0"/>
            </a:endParaRPr>
          </a:p>
          <a:p>
            <a:pPr marL="0" indent="0" defTabSz="685800">
              <a:lnSpc>
                <a:spcPct val="125000"/>
              </a:lnSpc>
              <a:spcBef>
                <a:spcPts val="0"/>
              </a:spcBef>
              <a:buNone/>
            </a:pPr>
            <a:endParaRPr lang="en-US" sz="2000" dirty="0">
              <a:latin typeface="Orgon Slab" panose="02000503000000020004" pitchFamily="50" charset="0"/>
            </a:endParaRPr>
          </a:p>
        </p:txBody>
      </p:sp>
      <p:sp>
        <p:nvSpPr>
          <p:cNvPr id="5" name="Slide Number Placeholder 4"/>
          <p:cNvSpPr>
            <a:spLocks noGrp="1"/>
          </p:cNvSpPr>
          <p:nvPr>
            <p:ph type="sldNum" sz="quarter" idx="14"/>
          </p:nvPr>
        </p:nvSpPr>
        <p:spPr/>
        <p:txBody>
          <a:bodyPr/>
          <a:lstStyle/>
          <a:p>
            <a:fld id="{7E03178D-84EE-4CB8-A279-6A93DE17BCD8}" type="slidenum">
              <a:rPr lang="en-US" smtClean="0"/>
              <a:t>4</a:t>
            </a:fld>
            <a:endParaRPr lang="en-US" dirty="0"/>
          </a:p>
        </p:txBody>
      </p:sp>
      <p:sp>
        <p:nvSpPr>
          <p:cNvPr id="3" name="Text Placeholder 2"/>
          <p:cNvSpPr>
            <a:spLocks noGrp="1"/>
          </p:cNvSpPr>
          <p:nvPr>
            <p:ph type="body" sz="quarter" idx="12"/>
          </p:nvPr>
        </p:nvSpPr>
        <p:spPr>
          <a:xfrm>
            <a:off x="733180" y="757101"/>
            <a:ext cx="8184662" cy="411171"/>
          </a:xfrm>
        </p:spPr>
        <p:txBody>
          <a:bodyPr/>
          <a:lstStyle/>
          <a:p>
            <a:pPr algn="r"/>
            <a:r>
              <a:rPr lang="en-US" b="1" dirty="0" smtClean="0"/>
              <a:t>AFS Committee</a:t>
            </a:r>
            <a:endParaRPr lang="en-US" b="1" dirty="0"/>
          </a:p>
        </p:txBody>
      </p:sp>
    </p:spTree>
    <p:extLst>
      <p:ext uri="{BB962C8B-B14F-4D97-AF65-F5344CB8AC3E}">
        <p14:creationId xmlns:p14="http://schemas.microsoft.com/office/powerpoint/2010/main" val="1273761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0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6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7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8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9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20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2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2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2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2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8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29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30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3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3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3.xml><?xml version="1.0" encoding="utf-8"?>
<a:theme xmlns:a="http://schemas.openxmlformats.org/drawingml/2006/main" name="3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4.xml><?xml version="1.0" encoding="utf-8"?>
<a:theme xmlns:a="http://schemas.openxmlformats.org/drawingml/2006/main" name="3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3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6.xml><?xml version="1.0" encoding="utf-8"?>
<a:theme xmlns:a="http://schemas.openxmlformats.org/drawingml/2006/main" name="42_Custom Design">
  <a:themeElements>
    <a:clrScheme name="Custom 2">
      <a:dk1>
        <a:srgbClr val="003B49"/>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4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8.xml><?xml version="1.0" encoding="utf-8"?>
<a:theme xmlns:a="http://schemas.openxmlformats.org/drawingml/2006/main" name="4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4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0.xml><?xml version="1.0" encoding="utf-8"?>
<a:theme xmlns:a="http://schemas.openxmlformats.org/drawingml/2006/main" name="4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1.xml><?xml version="1.0" encoding="utf-8"?>
<a:theme xmlns:a="http://schemas.openxmlformats.org/drawingml/2006/main" name="4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2.xml><?xml version="1.0" encoding="utf-8"?>
<a:theme xmlns:a="http://schemas.openxmlformats.org/drawingml/2006/main" name="48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3.xml><?xml version="1.0" encoding="utf-8"?>
<a:theme xmlns:a="http://schemas.openxmlformats.org/drawingml/2006/main" name="49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4.xml><?xml version="1.0" encoding="utf-8"?>
<a:theme xmlns:a="http://schemas.openxmlformats.org/drawingml/2006/main" name="50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5.xml><?xml version="1.0" encoding="utf-8"?>
<a:theme xmlns:a="http://schemas.openxmlformats.org/drawingml/2006/main" name="5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6.xml><?xml version="1.0" encoding="utf-8"?>
<a:theme xmlns:a="http://schemas.openxmlformats.org/drawingml/2006/main" name="Intro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7.xml><?xml version="1.0" encoding="utf-8"?>
<a:theme xmlns:a="http://schemas.openxmlformats.org/drawingml/2006/main" name="5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8.xml><?xml version="1.0" encoding="utf-8"?>
<a:theme xmlns:a="http://schemas.openxmlformats.org/drawingml/2006/main" name="3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9.xml><?xml version="1.0" encoding="utf-8"?>
<a:theme xmlns:a="http://schemas.openxmlformats.org/drawingml/2006/main" name="3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0.xml><?xml version="1.0" encoding="utf-8"?>
<a:theme xmlns:a="http://schemas.openxmlformats.org/drawingml/2006/main" name="38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1.xml><?xml version="1.0" encoding="utf-8"?>
<a:theme xmlns:a="http://schemas.openxmlformats.org/drawingml/2006/main" name="39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2.xml><?xml version="1.0" encoding="utf-8"?>
<a:theme xmlns:a="http://schemas.openxmlformats.org/drawingml/2006/main" name="40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3.xml><?xml version="1.0" encoding="utf-8"?>
<a:theme xmlns:a="http://schemas.openxmlformats.org/drawingml/2006/main" name="4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4.xml><?xml version="1.0" encoding="utf-8"?>
<a:theme xmlns:a="http://schemas.openxmlformats.org/drawingml/2006/main" name="5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5.xml><?xml version="1.0" encoding="utf-8"?>
<a:theme xmlns:a="http://schemas.openxmlformats.org/drawingml/2006/main" name="54_Custom Design">
  <a:themeElements>
    <a:clrScheme name="Custom 3">
      <a:dk1>
        <a:srgbClr val="003B49"/>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6.xml><?xml version="1.0" encoding="utf-8"?>
<a:theme xmlns:a="http://schemas.openxmlformats.org/drawingml/2006/main" name="5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7.xml><?xml version="1.0" encoding="utf-8"?>
<a:theme xmlns:a="http://schemas.openxmlformats.org/drawingml/2006/main" name="5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8.xml><?xml version="1.0" encoding="utf-8"?>
<a:theme xmlns:a="http://schemas.openxmlformats.org/drawingml/2006/main" name="57_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apter 7" id="{7F27FF92-48DB-D842-B6D0-BC8FEB1C3911}" vid="{BE78C99F-3AA0-9043-9F9A-B350534D1F5A}"/>
    </a:ext>
  </a:extLst>
</a:theme>
</file>

<file path=ppt/theme/theme59.xml><?xml version="1.0" encoding="utf-8"?>
<a:theme xmlns:a="http://schemas.openxmlformats.org/drawingml/2006/main" name="58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0.xml><?xml version="1.0" encoding="utf-8"?>
<a:theme xmlns:a="http://schemas.openxmlformats.org/drawingml/2006/main" name="59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1.xml><?xml version="1.0" encoding="utf-8"?>
<a:theme xmlns:a="http://schemas.openxmlformats.org/drawingml/2006/main" name="60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9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6054</TotalTime>
  <Words>236</Words>
  <Application>Microsoft Office PowerPoint</Application>
  <PresentationFormat>On-screen Show (4:3)</PresentationFormat>
  <Paragraphs>22</Paragraphs>
  <Slides>4</Slides>
  <Notes>1</Notes>
  <HiddenSlides>0</HiddenSlides>
  <MMClips>0</MMClips>
  <ScaleCrop>false</ScaleCrop>
  <HeadingPairs>
    <vt:vector size="6" baseType="variant">
      <vt:variant>
        <vt:lpstr>Fonts Used</vt:lpstr>
      </vt:variant>
      <vt:variant>
        <vt:i4>8</vt:i4>
      </vt:variant>
      <vt:variant>
        <vt:lpstr>Theme</vt:lpstr>
      </vt:variant>
      <vt:variant>
        <vt:i4>61</vt:i4>
      </vt:variant>
      <vt:variant>
        <vt:lpstr>Slide Titles</vt:lpstr>
      </vt:variant>
      <vt:variant>
        <vt:i4>4</vt:i4>
      </vt:variant>
    </vt:vector>
  </HeadingPairs>
  <TitlesOfParts>
    <vt:vector size="73" baseType="lpstr">
      <vt:lpstr>Arial</vt:lpstr>
      <vt:lpstr>Calibri</vt:lpstr>
      <vt:lpstr>Encode Sans Normal Black</vt:lpstr>
      <vt:lpstr>Lucida Grande</vt:lpstr>
      <vt:lpstr>Orgon Slab</vt:lpstr>
      <vt:lpstr>Orgon Slab ExtraLight</vt:lpstr>
      <vt:lpstr>Orgon Slab Light</vt:lpstr>
      <vt:lpstr>Orgon Slab Medium</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32_Custom Design</vt:lpstr>
      <vt:lpstr>33_Custom Design</vt:lpstr>
      <vt:lpstr>34_Custom Design</vt:lpstr>
      <vt:lpstr>35_Custom Design</vt:lpstr>
      <vt:lpstr>42_Custom Design</vt:lpstr>
      <vt:lpstr>43_Custom Design</vt:lpstr>
      <vt:lpstr>44_Custom Design</vt:lpstr>
      <vt:lpstr>45_Custom Design</vt:lpstr>
      <vt:lpstr>46_Custom Design</vt:lpstr>
      <vt:lpstr>47_Custom Design</vt:lpstr>
      <vt:lpstr>48_Custom Design</vt:lpstr>
      <vt:lpstr>49_Custom Design</vt:lpstr>
      <vt:lpstr>50_Custom Design</vt:lpstr>
      <vt:lpstr>51_Custom Design</vt:lpstr>
      <vt:lpstr>Intro Page</vt:lpstr>
      <vt:lpstr>52_Custom Design</vt:lpstr>
      <vt:lpstr>36_Custom Design</vt:lpstr>
      <vt:lpstr>37_Custom Design</vt:lpstr>
      <vt:lpstr>38_Custom Design</vt:lpstr>
      <vt:lpstr>39_Custom Design</vt:lpstr>
      <vt:lpstr>40_Custom Design</vt:lpstr>
      <vt:lpstr>41_Custom Design</vt:lpstr>
      <vt:lpstr>53_Custom Design</vt:lpstr>
      <vt:lpstr>54_Custom Design</vt:lpstr>
      <vt:lpstr>55_Custom Design</vt:lpstr>
      <vt:lpstr>56_Custom Design</vt:lpstr>
      <vt:lpstr>57_Custom Design</vt:lpstr>
      <vt:lpstr>58_Custom Design</vt:lpstr>
      <vt:lpstr>59_Custom Design</vt:lpstr>
      <vt:lpstr>60_Custom Design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Palmer, Barbara J.</cp:lastModifiedBy>
  <cp:revision>182</cp:revision>
  <cp:lastPrinted>2018-02-22T19:06:22Z</cp:lastPrinted>
  <dcterms:created xsi:type="dcterms:W3CDTF">2014-10-14T00:51:43Z</dcterms:created>
  <dcterms:modified xsi:type="dcterms:W3CDTF">2018-03-20T15:03:25Z</dcterms:modified>
</cp:coreProperties>
</file>