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6" r:id="rId2"/>
    <p:sldMasterId id="2147483672" r:id="rId3"/>
  </p:sldMasterIdLst>
  <p:handoutMasterIdLst>
    <p:handoutMasterId r:id="rId61"/>
  </p:handoutMasterIdLst>
  <p:sldIdLst>
    <p:sldId id="259" r:id="rId4"/>
    <p:sldId id="327" r:id="rId5"/>
    <p:sldId id="289" r:id="rId6"/>
    <p:sldId id="290" r:id="rId7"/>
    <p:sldId id="291" r:id="rId8"/>
    <p:sldId id="328" r:id="rId9"/>
    <p:sldId id="296" r:id="rId10"/>
    <p:sldId id="329" r:id="rId11"/>
    <p:sldId id="293" r:id="rId12"/>
    <p:sldId id="295" r:id="rId13"/>
    <p:sldId id="330" r:id="rId14"/>
    <p:sldId id="280" r:id="rId15"/>
    <p:sldId id="281" r:id="rId16"/>
    <p:sldId id="335" r:id="rId17"/>
    <p:sldId id="337" r:id="rId18"/>
    <p:sldId id="282" r:id="rId19"/>
    <p:sldId id="283" r:id="rId20"/>
    <p:sldId id="284" r:id="rId21"/>
    <p:sldId id="331" r:id="rId22"/>
    <p:sldId id="264" r:id="rId23"/>
    <p:sldId id="266" r:id="rId24"/>
    <p:sldId id="267" r:id="rId25"/>
    <p:sldId id="268" r:id="rId26"/>
    <p:sldId id="269" r:id="rId27"/>
    <p:sldId id="270" r:id="rId28"/>
    <p:sldId id="274" r:id="rId29"/>
    <p:sldId id="278" r:id="rId30"/>
    <p:sldId id="279" r:id="rId31"/>
    <p:sldId id="332" r:id="rId32"/>
    <p:sldId id="297" r:id="rId33"/>
    <p:sldId id="298" r:id="rId34"/>
    <p:sldId id="287" r:id="rId35"/>
    <p:sldId id="299" r:id="rId36"/>
    <p:sldId id="300" r:id="rId37"/>
    <p:sldId id="302" r:id="rId38"/>
    <p:sldId id="304" r:id="rId39"/>
    <p:sldId id="305" r:id="rId40"/>
    <p:sldId id="285" r:id="rId41"/>
    <p:sldId id="309" r:id="rId42"/>
    <p:sldId id="307" r:id="rId43"/>
    <p:sldId id="308" r:id="rId44"/>
    <p:sldId id="310" r:id="rId45"/>
    <p:sldId id="334" r:id="rId46"/>
    <p:sldId id="262" r:id="rId47"/>
    <p:sldId id="324" r:id="rId48"/>
    <p:sldId id="325" r:id="rId49"/>
    <p:sldId id="326" r:id="rId50"/>
    <p:sldId id="312" r:id="rId51"/>
    <p:sldId id="313" r:id="rId52"/>
    <p:sldId id="314" r:id="rId53"/>
    <p:sldId id="316" r:id="rId54"/>
    <p:sldId id="318" r:id="rId55"/>
    <p:sldId id="319" r:id="rId56"/>
    <p:sldId id="322" r:id="rId57"/>
    <p:sldId id="321" r:id="rId58"/>
    <p:sldId id="320" r:id="rId59"/>
    <p:sldId id="317" r:id="rId6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49"/>
    <a:srgbClr val="B2B4B2"/>
    <a:srgbClr val="005F83"/>
    <a:srgbClr val="509E2F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1608" y="72"/>
      </p:cViewPr>
      <p:guideLst>
        <p:guide orient="horz" pos="2109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258EE4D-8A6D-FE43-9221-048F51E281B9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5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4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5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2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2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1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2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16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3533" y="1224431"/>
            <a:ext cx="8276934" cy="4409137"/>
          </a:xfrm>
        </p:spPr>
        <p:txBody>
          <a:bodyPr>
            <a:normAutofit fontScale="70000" lnSpcReduction="20000"/>
          </a:bodyPr>
          <a:lstStyle/>
          <a:p>
            <a:r>
              <a:rPr lang="en-US" sz="11400" dirty="0"/>
              <a:t>+/- </a:t>
            </a:r>
            <a:r>
              <a:rPr lang="en-US" sz="11400"/>
              <a:t>Grading Issue</a:t>
            </a:r>
            <a:endParaRPr lang="en-US" sz="11400" dirty="0"/>
          </a:p>
          <a:p>
            <a:endParaRPr lang="en-US" sz="8600" dirty="0"/>
          </a:p>
          <a:p>
            <a:r>
              <a:rPr lang="en-US" sz="5100" dirty="0"/>
              <a:t>21 February 2019</a:t>
            </a:r>
          </a:p>
          <a:p>
            <a:r>
              <a:rPr lang="en-US" sz="5100" dirty="0"/>
              <a:t>K. Kosbar</a:t>
            </a:r>
          </a:p>
          <a:p>
            <a:r>
              <a:rPr lang="en-US" sz="5100" dirty="0"/>
              <a:t>Chair, Academic Freedom &amp; Standards Committee</a:t>
            </a: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61650" y="1520790"/>
            <a:ext cx="8196210" cy="4089898"/>
          </a:xfrm>
        </p:spPr>
        <p:txBody>
          <a:bodyPr/>
          <a:lstStyle/>
          <a:p>
            <a:r>
              <a:rPr lang="en-US" dirty="0"/>
              <a:t>January 2019</a:t>
            </a:r>
          </a:p>
          <a:p>
            <a:pPr lvl="1"/>
            <a:r>
              <a:rPr lang="en-US" dirty="0"/>
              <a:t>AF&amp;S reports to FS</a:t>
            </a:r>
          </a:p>
          <a:p>
            <a:pPr lvl="1"/>
            <a:r>
              <a:rPr lang="en-US" dirty="0"/>
              <a:t>Similar to June 2018 motion, with changes in C- grades, D+ and D- grades, and grade replacement policy</a:t>
            </a:r>
          </a:p>
          <a:p>
            <a:pPr lvl="1"/>
            <a:r>
              <a:rPr lang="en-US" dirty="0"/>
              <a:t>Motion not put on floor for debate</a:t>
            </a:r>
          </a:p>
          <a:p>
            <a:r>
              <a:rPr lang="en-US" dirty="0"/>
              <a:t>February 2019</a:t>
            </a:r>
          </a:p>
          <a:p>
            <a:pPr lvl="1"/>
            <a:r>
              <a:rPr lang="en-US" dirty="0"/>
              <a:t>AF&amp;S modifies motion to clarify C- grade issue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35380" y="506155"/>
            <a:ext cx="8184662" cy="568044"/>
          </a:xfrm>
        </p:spPr>
        <p:txBody>
          <a:bodyPr/>
          <a:lstStyle/>
          <a:p>
            <a:r>
              <a:rPr lang="en-US" u="sng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70064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FB939-73E3-40AD-ADC2-13FCAE6A1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5850" y="2456653"/>
            <a:ext cx="6972300" cy="97234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000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92159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9305" y="1390970"/>
            <a:ext cx="8196210" cy="3701376"/>
          </a:xfrm>
        </p:spPr>
        <p:txBody>
          <a:bodyPr/>
          <a:lstStyle/>
          <a:p>
            <a:r>
              <a:rPr lang="en-US" dirty="0"/>
              <a:t>Received written comments</a:t>
            </a:r>
          </a:p>
          <a:p>
            <a:r>
              <a:rPr lang="en-US" dirty="0"/>
              <a:t>Generally, but not universally, in favor of +/- grades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Student Affairs Committee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B3F9B6F-9605-4039-AC81-A4928324AE98}"/>
              </a:ext>
            </a:extLst>
          </p:cNvPr>
          <p:cNvSpPr txBox="1">
            <a:spLocks/>
          </p:cNvSpPr>
          <p:nvPr/>
        </p:nvSpPr>
        <p:spPr>
          <a:xfrm>
            <a:off x="646853" y="3800060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favor of +/- grades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EE2FBE8-3868-4457-A0CA-48D764C649DD}"/>
              </a:ext>
            </a:extLst>
          </p:cNvPr>
          <p:cNvSpPr txBox="1">
            <a:spLocks/>
          </p:cNvSpPr>
          <p:nvPr/>
        </p:nvSpPr>
        <p:spPr>
          <a:xfrm>
            <a:off x="811705" y="293300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000" b="0" i="0" kern="1200" baseline="0">
                <a:solidFill>
                  <a:srgbClr val="509E2F"/>
                </a:solidFill>
                <a:latin typeface="Orgon Slab Medium"/>
                <a:ea typeface="+mn-ea"/>
                <a:cs typeface="Orgon Slab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Freshman Engineering</a:t>
            </a:r>
          </a:p>
        </p:txBody>
      </p:sp>
    </p:spTree>
    <p:extLst>
      <p:ext uri="{BB962C8B-B14F-4D97-AF65-F5344CB8AC3E}">
        <p14:creationId xmlns:p14="http://schemas.microsoft.com/office/powerpoint/2010/main" val="89744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214507"/>
            <a:ext cx="8196210" cy="3701376"/>
          </a:xfrm>
        </p:spPr>
        <p:txBody>
          <a:bodyPr/>
          <a:lstStyle/>
          <a:p>
            <a:r>
              <a:rPr lang="en-US" dirty="0"/>
              <a:t>Strongly opposed to summer 2018 AF&amp;S motion at FS  in October 2018</a:t>
            </a:r>
          </a:p>
          <a:p>
            <a:r>
              <a:rPr lang="en-US" dirty="0"/>
              <a:t>Strongest objections seemed to be that C- would not satisfy the “C or better” prerequisite requirement</a:t>
            </a:r>
          </a:p>
          <a:p>
            <a:r>
              <a:rPr lang="en-US" dirty="0"/>
              <a:t>Concerned about impact on academic standing</a:t>
            </a:r>
          </a:p>
          <a:p>
            <a:r>
              <a:rPr lang="en-US" dirty="0"/>
              <a:t>Concerned that +/- grades create a barrier to graduation</a:t>
            </a:r>
          </a:p>
          <a:p>
            <a:r>
              <a:rPr lang="en-US" dirty="0"/>
              <a:t>Passed resolution on 2/19/19 opposing AF&amp;S motion</a:t>
            </a:r>
          </a:p>
          <a:p>
            <a:pPr lvl="2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Student Council</a:t>
            </a:r>
          </a:p>
        </p:txBody>
      </p:sp>
    </p:spTree>
    <p:extLst>
      <p:ext uri="{BB962C8B-B14F-4D97-AF65-F5344CB8AC3E}">
        <p14:creationId xmlns:p14="http://schemas.microsoft.com/office/powerpoint/2010/main" val="150025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251143"/>
            <a:ext cx="8196210" cy="5119584"/>
          </a:xfrm>
        </p:spPr>
        <p:txBody>
          <a:bodyPr/>
          <a:lstStyle/>
          <a:p>
            <a:r>
              <a:rPr lang="en-US" dirty="0"/>
              <a:t>Whereas, the Faculty Senate is considering a plus/minus grading system proposed by the AF&amp;S committee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Whereas, a grade of C- would be a 1.7 GPA, which is not good enough to remain in good academic standing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Whereas, the imbalance of pluses and minuses is felt to negatively impact GPA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Whereas, when polled at a general body meeting, the majority of representatives of the S&amp;T student body were not in favor of the motion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85443" y="487273"/>
            <a:ext cx="8184662" cy="991999"/>
          </a:xfrm>
        </p:spPr>
        <p:txBody>
          <a:bodyPr/>
          <a:lstStyle/>
          <a:p>
            <a:r>
              <a:rPr lang="en-US" u="sng" dirty="0"/>
              <a:t>Student Council Resolution (2/19/19, paraphrased)</a:t>
            </a:r>
          </a:p>
        </p:txBody>
      </p:sp>
    </p:spTree>
    <p:extLst>
      <p:ext uri="{BB962C8B-B14F-4D97-AF65-F5344CB8AC3E}">
        <p14:creationId xmlns:p14="http://schemas.microsoft.com/office/powerpoint/2010/main" val="316873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515909"/>
            <a:ext cx="8196210" cy="4411379"/>
          </a:xfrm>
        </p:spPr>
        <p:txBody>
          <a:bodyPr/>
          <a:lstStyle/>
          <a:p>
            <a:r>
              <a:rPr lang="en-US" dirty="0"/>
              <a:t>Whereas, the student body does not feel that sufficient research has been done on possible impact on GPA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Whereas, the student body would feel it fair and balanced should an A+ option be added which correlates to a 4.3 grade points, while capping cumulative GPA at 4.0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Therefore be it resolved: the S&amp;T student body does not support the plus/minus system for implementation as currently proposed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3895" y="632398"/>
            <a:ext cx="8184662" cy="991999"/>
          </a:xfrm>
        </p:spPr>
        <p:txBody>
          <a:bodyPr/>
          <a:lstStyle/>
          <a:p>
            <a:r>
              <a:rPr lang="en-US" u="sng" dirty="0"/>
              <a:t>Student Council Resolution (2/19/19, paraphrased)</a:t>
            </a:r>
          </a:p>
        </p:txBody>
      </p:sp>
    </p:spTree>
    <p:extLst>
      <p:ext uri="{BB962C8B-B14F-4D97-AF65-F5344CB8AC3E}">
        <p14:creationId xmlns:p14="http://schemas.microsoft.com/office/powerpoint/2010/main" val="401221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214507"/>
            <a:ext cx="8196210" cy="3701376"/>
          </a:xfrm>
        </p:spPr>
        <p:txBody>
          <a:bodyPr/>
          <a:lstStyle/>
          <a:p>
            <a:r>
              <a:rPr lang="en-US" dirty="0"/>
              <a:t>Mixed comments</a:t>
            </a:r>
          </a:p>
          <a:p>
            <a:r>
              <a:rPr lang="en-US" dirty="0"/>
              <a:t>More opposed to change than favoring it</a:t>
            </a:r>
          </a:p>
          <a:p>
            <a:r>
              <a:rPr lang="en-US" dirty="0"/>
              <a:t>Concerned about cost of implementation</a:t>
            </a:r>
          </a:p>
          <a:p>
            <a:r>
              <a:rPr lang="en-US" dirty="0"/>
              <a:t>Concerned that +/- grades may lower average GPA</a:t>
            </a:r>
          </a:p>
          <a:p>
            <a:pPr lvl="2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Council of 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2782966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214507"/>
            <a:ext cx="8196210" cy="3701376"/>
          </a:xfrm>
        </p:spPr>
        <p:txBody>
          <a:bodyPr/>
          <a:lstStyle/>
          <a:p>
            <a:r>
              <a:rPr lang="en-US" dirty="0"/>
              <a:t>Opposes +/- grades</a:t>
            </a:r>
          </a:p>
          <a:p>
            <a:r>
              <a:rPr lang="en-US" dirty="0"/>
              <a:t>Concerned about lowering GPA</a:t>
            </a:r>
          </a:p>
          <a:p>
            <a:r>
              <a:rPr lang="en-US" dirty="0"/>
              <a:t>May impact </a:t>
            </a:r>
          </a:p>
          <a:p>
            <a:pPr lvl="1"/>
            <a:r>
              <a:rPr lang="en-US" dirty="0"/>
              <a:t>Eligibility to compete</a:t>
            </a:r>
          </a:p>
          <a:p>
            <a:pPr lvl="1"/>
            <a:r>
              <a:rPr lang="en-US" dirty="0"/>
              <a:t>Eligibility for some awards</a:t>
            </a:r>
          </a:p>
          <a:p>
            <a:pPr lvl="1"/>
            <a:r>
              <a:rPr lang="en-US" dirty="0"/>
              <a:t>Financial assistance</a:t>
            </a:r>
          </a:p>
          <a:p>
            <a:r>
              <a:rPr lang="en-US" dirty="0"/>
              <a:t>Failed to show how change will positively impact student outcomes</a:t>
            </a:r>
          </a:p>
          <a:p>
            <a:pPr lvl="2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S&amp;T Athletics</a:t>
            </a:r>
          </a:p>
        </p:txBody>
      </p:sp>
    </p:spTree>
    <p:extLst>
      <p:ext uri="{BB962C8B-B14F-4D97-AF65-F5344CB8AC3E}">
        <p14:creationId xmlns:p14="http://schemas.microsoft.com/office/powerpoint/2010/main" val="399054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214507"/>
            <a:ext cx="8196210" cy="3701376"/>
          </a:xfrm>
        </p:spPr>
        <p:txBody>
          <a:bodyPr/>
          <a:lstStyle/>
          <a:p>
            <a:r>
              <a:rPr lang="en-US" dirty="0"/>
              <a:t>Difficult to implement new system prior to fall 2020</a:t>
            </a:r>
          </a:p>
          <a:p>
            <a:r>
              <a:rPr lang="en-US" dirty="0"/>
              <a:t>Primary cost of implementation would be C- grade policy</a:t>
            </a:r>
          </a:p>
          <a:p>
            <a:r>
              <a:rPr lang="en-US" dirty="0"/>
              <a:t>Estimate 200 person-hours to implement</a:t>
            </a:r>
          </a:p>
          <a:p>
            <a:r>
              <a:rPr lang="en-US" dirty="0"/>
              <a:t>+/- grades may lower long-term software development and maintenance costs, as they would bring us in line with other UM system campuses</a:t>
            </a:r>
          </a:p>
          <a:p>
            <a:r>
              <a:rPr lang="en-US" dirty="0"/>
              <a:t>Recommends not using A+ grades</a:t>
            </a:r>
          </a:p>
          <a:p>
            <a:pPr lvl="2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Registrar</a:t>
            </a:r>
          </a:p>
        </p:txBody>
      </p:sp>
    </p:spTree>
    <p:extLst>
      <p:ext uri="{BB962C8B-B14F-4D97-AF65-F5344CB8AC3E}">
        <p14:creationId xmlns:p14="http://schemas.microsoft.com/office/powerpoint/2010/main" val="2012656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FB939-73E3-40AD-ADC2-13FCAE6A1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5850" y="2456653"/>
            <a:ext cx="6972300" cy="174248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000" dirty="0"/>
              <a:t>Popularity of Grading Systems</a:t>
            </a:r>
          </a:p>
        </p:txBody>
      </p:sp>
    </p:spTree>
    <p:extLst>
      <p:ext uri="{BB962C8B-B14F-4D97-AF65-F5344CB8AC3E}">
        <p14:creationId xmlns:p14="http://schemas.microsoft.com/office/powerpoint/2010/main" val="124830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FB939-73E3-40AD-ADC2-13FCAE6A1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5850" y="2456653"/>
            <a:ext cx="6972300" cy="97234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000" dirty="0"/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718171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98557" y="1657345"/>
            <a:ext cx="6946885" cy="3701376"/>
          </a:xfrm>
        </p:spPr>
        <p:txBody>
          <a:bodyPr/>
          <a:lstStyle/>
          <a:p>
            <a:r>
              <a:rPr lang="en-US" dirty="0"/>
              <a:t>Reviewed grading policies at approximately 160 colleges and universities</a:t>
            </a:r>
          </a:p>
          <a:p>
            <a:pPr lvl="1"/>
            <a:r>
              <a:rPr lang="en-US" dirty="0"/>
              <a:t>Top 100 national universities, as defined by US News &amp; World Report (USN&amp;WR) in Sept 2018</a:t>
            </a:r>
          </a:p>
          <a:p>
            <a:pPr lvl="1"/>
            <a:r>
              <a:rPr lang="en-US" dirty="0"/>
              <a:t>Top 100 engineering (doctorate) universities</a:t>
            </a:r>
          </a:p>
          <a:p>
            <a:pPr lvl="1"/>
            <a:r>
              <a:rPr lang="en-US" dirty="0"/>
              <a:t>Top 10 engineering (non-doctorate) universities</a:t>
            </a:r>
          </a:p>
          <a:p>
            <a:pPr lvl="1"/>
            <a:r>
              <a:rPr lang="en-US" dirty="0"/>
              <a:t>Mizzou, UMSL, UMKC, Wash U., SLU</a:t>
            </a:r>
          </a:p>
          <a:p>
            <a:pPr lvl="1"/>
            <a:r>
              <a:rPr lang="en-US" dirty="0"/>
              <a:t>Missouri State universities</a:t>
            </a:r>
          </a:p>
          <a:p>
            <a:pPr lvl="1"/>
            <a:r>
              <a:rPr lang="en-US" dirty="0"/>
              <a:t>Missouri community colleges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68040" y="607959"/>
            <a:ext cx="8184662" cy="572771"/>
          </a:xfrm>
        </p:spPr>
        <p:txBody>
          <a:bodyPr/>
          <a:lstStyle/>
          <a:p>
            <a:r>
              <a:rPr lang="en-US" u="sng" dirty="0"/>
              <a:t>Widely Recognized Grading Systems</a:t>
            </a:r>
          </a:p>
        </p:txBody>
      </p:sp>
    </p:spTree>
    <p:extLst>
      <p:ext uri="{BB962C8B-B14F-4D97-AF65-F5344CB8AC3E}">
        <p14:creationId xmlns:p14="http://schemas.microsoft.com/office/powerpoint/2010/main" val="2954608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5D432B7-D6F8-4A09-8509-FB0837D6B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2"/>
            <a:ext cx="9144000" cy="68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23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F3C64-5C35-4B20-B3B2-B25301508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26"/>
            <a:ext cx="9144000" cy="67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86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BAA44-7387-4A0A-8F2F-03AA299C3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27"/>
            <a:ext cx="9144000" cy="67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46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739521-9AF8-4581-80FD-B36C891D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26"/>
            <a:ext cx="9144000" cy="67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8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B71A53-A27A-4EC0-8B5E-F6C7D432D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0" y="0"/>
            <a:ext cx="8928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67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0C67F-79EC-4727-B8B5-D13DC42F9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" y="559293"/>
            <a:ext cx="8950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78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7A9E13-1A70-4E73-B015-5629DC2E7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481"/>
            <a:ext cx="9144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83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214506"/>
            <a:ext cx="8196210" cy="5408235"/>
          </a:xfrm>
        </p:spPr>
        <p:txBody>
          <a:bodyPr/>
          <a:lstStyle/>
          <a:p>
            <a:r>
              <a:rPr lang="en-US" dirty="0"/>
              <a:t>Top 100 national + top 100 Engineering (doctorate)</a:t>
            </a:r>
          </a:p>
          <a:p>
            <a:pPr lvl="1"/>
            <a:r>
              <a:rPr lang="en-US" dirty="0"/>
              <a:t>86% Use finer granularity in grades than S&amp;T</a:t>
            </a:r>
          </a:p>
          <a:p>
            <a:pPr lvl="1"/>
            <a:r>
              <a:rPr lang="en-US" dirty="0"/>
              <a:t>78% use +/- grades from A through at least C-</a:t>
            </a:r>
          </a:p>
          <a:p>
            <a:pPr lvl="1"/>
            <a:r>
              <a:rPr lang="en-US" dirty="0"/>
              <a:t>33% use A+ grades</a:t>
            </a:r>
          </a:p>
          <a:p>
            <a:pPr lvl="2"/>
            <a:r>
              <a:rPr lang="en-US" dirty="0"/>
              <a:t>72% of A+ grades have same numeric value as A grade</a:t>
            </a:r>
          </a:p>
          <a:p>
            <a:r>
              <a:rPr lang="en-US" dirty="0"/>
              <a:t>Top 11 Engineering non-doctorate</a:t>
            </a:r>
          </a:p>
          <a:p>
            <a:pPr lvl="1"/>
            <a:r>
              <a:rPr lang="en-US" dirty="0"/>
              <a:t>9 use +/- grades</a:t>
            </a:r>
          </a:p>
          <a:p>
            <a:r>
              <a:rPr lang="en-US" dirty="0"/>
              <a:t>UM System, Wash U, SLU</a:t>
            </a:r>
          </a:p>
          <a:p>
            <a:pPr lvl="1"/>
            <a:r>
              <a:rPr lang="en-US" dirty="0"/>
              <a:t>All use +/- grades, except S&amp;T</a:t>
            </a:r>
          </a:p>
          <a:p>
            <a:r>
              <a:rPr lang="en-US" dirty="0"/>
              <a:t>Missouri State Universities</a:t>
            </a:r>
          </a:p>
          <a:p>
            <a:pPr lvl="1"/>
            <a:r>
              <a:rPr lang="en-US" dirty="0"/>
              <a:t>Most do not use +/- grades (MSU, Harris Stowe exceptions)</a:t>
            </a:r>
          </a:p>
          <a:p>
            <a:r>
              <a:rPr lang="en-US" dirty="0"/>
              <a:t>Missouri Community Colleges</a:t>
            </a:r>
          </a:p>
          <a:p>
            <a:pPr lvl="1"/>
            <a:r>
              <a:rPr lang="en-US" dirty="0"/>
              <a:t>None use +/- grades</a:t>
            </a:r>
          </a:p>
          <a:p>
            <a:pPr lvl="2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Other Universities and Colleges - Summary</a:t>
            </a:r>
          </a:p>
        </p:txBody>
      </p:sp>
    </p:spTree>
    <p:extLst>
      <p:ext uri="{BB962C8B-B14F-4D97-AF65-F5344CB8AC3E}">
        <p14:creationId xmlns:p14="http://schemas.microsoft.com/office/powerpoint/2010/main" val="3463960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FB939-73E3-40AD-ADC2-13FCAE6A1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5850" y="2456653"/>
            <a:ext cx="6972300" cy="97234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000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65735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4157" y="523910"/>
            <a:ext cx="8184662" cy="690597"/>
          </a:xfrm>
        </p:spPr>
        <p:txBody>
          <a:bodyPr>
            <a:normAutofit/>
          </a:bodyPr>
          <a:lstStyle/>
          <a:p>
            <a:r>
              <a:rPr lang="en-US" u="sng" dirty="0"/>
              <a:t>Motion from Academic Freedom &amp; Standards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3765A-F8D9-476D-ABDE-E83D3AE52F47}"/>
              </a:ext>
            </a:extLst>
          </p:cNvPr>
          <p:cNvSpPr txBox="1"/>
          <p:nvPr/>
        </p:nvSpPr>
        <p:spPr>
          <a:xfrm>
            <a:off x="824157" y="1214507"/>
            <a:ext cx="74956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Starting with fall semester 2020, S&amp;T will expand its current A through F course grading system, to include the use of + and - modifiers, as described below.</a:t>
            </a:r>
          </a:p>
          <a:p>
            <a:pPr algn="just"/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Courses can use either an A through F system, or a satisfactory / unsatisfactory (S/U) system.  The A through F grading system is appropriate for those subjects and situations that allow discrimination in quality of achievement and performance. The S/U system is more appropriate for students wishing to take elective courses in a subject matter field in which they will be competing with majors, for mastery learning situations, and for courses graded primarily on the basis of attendance.</a:t>
            </a:r>
          </a:p>
          <a:p>
            <a:pPr algn="just"/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 grades available in the expanded A through F system, and their effect on grade point average calculations, will be: A (4.0), A- (3.7), B+ (3.3), B (3.0), B- (2.7), C+ (2.3), C (2.0), C- (1.7), D+ (1.3), D (1.0), D- (0.7), F (0.0). </a:t>
            </a:r>
          </a:p>
          <a:p>
            <a:pPr algn="just"/>
            <a:br>
              <a:rPr lang="en-US" dirty="0"/>
            </a:br>
            <a:r>
              <a:rPr lang="en-US" dirty="0"/>
              <a:t>Graduate students will not be allowed to earn grades of D+, D or D-.</a:t>
            </a:r>
          </a:p>
          <a:p>
            <a:pPr algn="just"/>
            <a:endParaRPr lang="en-US" dirty="0"/>
          </a:p>
          <a:p>
            <a:r>
              <a:rPr lang="en-US" i="1" dirty="0"/>
              <a:t>(Continued on next page)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44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356549"/>
            <a:ext cx="8196210" cy="4449446"/>
          </a:xfrm>
        </p:spPr>
        <p:txBody>
          <a:bodyPr/>
          <a:lstStyle/>
          <a:p>
            <a:r>
              <a:rPr lang="en-US" dirty="0"/>
              <a:t>S&amp;T does not specify how a percentage grade in a class should be translated to a letter grade.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Letter grades are defined by a single word</a:t>
            </a:r>
          </a:p>
          <a:p>
            <a:pPr marL="457200" lvl="1" indent="0">
              <a:buNone/>
            </a:pPr>
            <a:r>
              <a:rPr lang="en-US" dirty="0"/>
              <a:t>A = Excellent</a:t>
            </a:r>
          </a:p>
          <a:p>
            <a:pPr marL="457200" lvl="1" indent="0">
              <a:buNone/>
            </a:pPr>
            <a:r>
              <a:rPr lang="en-US" dirty="0"/>
              <a:t>B = Superior</a:t>
            </a:r>
          </a:p>
          <a:p>
            <a:pPr marL="457200" lvl="1" indent="0">
              <a:buNone/>
            </a:pPr>
            <a:r>
              <a:rPr lang="en-US" dirty="0"/>
              <a:t>C = Medium</a:t>
            </a:r>
          </a:p>
          <a:p>
            <a:pPr marL="457200" lvl="1" indent="0">
              <a:buNone/>
            </a:pPr>
            <a:r>
              <a:rPr lang="en-US" dirty="0"/>
              <a:t>D = Inferior</a:t>
            </a:r>
          </a:p>
          <a:p>
            <a:pPr marL="457200" lvl="1" indent="0">
              <a:buNone/>
            </a:pPr>
            <a:r>
              <a:rPr lang="en-US" dirty="0"/>
              <a:t>F = Failure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AF&amp;S does not propose changing this</a:t>
            </a:r>
          </a:p>
          <a:p>
            <a:pPr lvl="2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Definition of Grades</a:t>
            </a:r>
          </a:p>
        </p:txBody>
      </p:sp>
    </p:spTree>
    <p:extLst>
      <p:ext uri="{BB962C8B-B14F-4D97-AF65-F5344CB8AC3E}">
        <p14:creationId xmlns:p14="http://schemas.microsoft.com/office/powerpoint/2010/main" val="2213155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02874" y="1321039"/>
            <a:ext cx="8196210" cy="4449446"/>
          </a:xfrm>
        </p:spPr>
        <p:txBody>
          <a:bodyPr/>
          <a:lstStyle/>
          <a:p>
            <a:r>
              <a:rPr lang="en-US" dirty="0"/>
              <a:t>S&amp;T does not currently require, encourage, or discourage the use of any grades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AF&amp;S does not propose changing this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Under a +/- grading scheme, instructors who believe the current grading system is most appropriate, would be welcome to continue using it</a:t>
            </a:r>
          </a:p>
          <a:p>
            <a:endParaRPr lang="en-US" dirty="0"/>
          </a:p>
          <a:p>
            <a:r>
              <a:rPr lang="en-US" dirty="0"/>
              <a:t>Instructors who like their grading system, can keep their grading system (sorry, I couldn’t resist)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No Requirement to Use +/- Modifiers</a:t>
            </a:r>
          </a:p>
        </p:txBody>
      </p:sp>
    </p:spTree>
    <p:extLst>
      <p:ext uri="{BB962C8B-B14F-4D97-AF65-F5344CB8AC3E}">
        <p14:creationId xmlns:p14="http://schemas.microsoft.com/office/powerpoint/2010/main" val="861277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123997"/>
            <a:ext cx="8196210" cy="4895063"/>
          </a:xfrm>
        </p:spPr>
        <p:txBody>
          <a:bodyPr/>
          <a:lstStyle/>
          <a:p>
            <a:r>
              <a:rPr lang="en-US" dirty="0"/>
              <a:t>Motion mandates all course prerequisites currently listed as “C or better” would be changed to “C- or better”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Maintains the current practice that performance closer to C than D is sufficient for advancement to next course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Departments can petition to have individual prerequisites changed in future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Changes will require submission of CC form to Curriculum Committee, and ultimately approval by Faculty Senate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12609" y="338410"/>
            <a:ext cx="8184662" cy="690597"/>
          </a:xfrm>
        </p:spPr>
        <p:txBody>
          <a:bodyPr/>
          <a:lstStyle/>
          <a:p>
            <a:r>
              <a:rPr lang="en-US" u="sng" dirty="0"/>
              <a:t>C or Better</a:t>
            </a:r>
          </a:p>
        </p:txBody>
      </p:sp>
    </p:spTree>
    <p:extLst>
      <p:ext uri="{BB962C8B-B14F-4D97-AF65-F5344CB8AC3E}">
        <p14:creationId xmlns:p14="http://schemas.microsoft.com/office/powerpoint/2010/main" val="4064917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365068"/>
            <a:ext cx="8196210" cy="3701376"/>
          </a:xfrm>
        </p:spPr>
        <p:txBody>
          <a:bodyPr/>
          <a:lstStyle/>
          <a:p>
            <a:r>
              <a:rPr lang="en-US" dirty="0"/>
              <a:t>Students may currently replace up to 15 credit hours of D or F grades in GPA calculations by retaking the course(s) at S&amp;T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A, B, C grades may not be replaced in GPA calculations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Under AF&amp;S proposal, students may replace C-, D+, D, D-, F grades, but not A, A-, B+, B, B-, C+ or C grades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Maintains concept that grade replacement is intended to help students with GPAs below 2.0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4157" y="425896"/>
            <a:ext cx="8184662" cy="690597"/>
          </a:xfrm>
        </p:spPr>
        <p:txBody>
          <a:bodyPr/>
          <a:lstStyle/>
          <a:p>
            <a:r>
              <a:rPr lang="en-US" u="sng" dirty="0"/>
              <a:t>Grade Replacement</a:t>
            </a:r>
          </a:p>
        </p:txBody>
      </p:sp>
    </p:spTree>
    <p:extLst>
      <p:ext uri="{BB962C8B-B14F-4D97-AF65-F5344CB8AC3E}">
        <p14:creationId xmlns:p14="http://schemas.microsoft.com/office/powerpoint/2010/main" val="755912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578312"/>
            <a:ext cx="8196210" cy="4121152"/>
          </a:xfrm>
        </p:spPr>
        <p:txBody>
          <a:bodyPr/>
          <a:lstStyle/>
          <a:p>
            <a:r>
              <a:rPr lang="en-US" dirty="0"/>
              <a:t>Symmetry would suggest allowing A+, F+ and F- grades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Found no schools which use F+ and F- grades</a:t>
            </a:r>
          </a:p>
          <a:p>
            <a:r>
              <a:rPr lang="en-US" dirty="0"/>
              <a:t>Modifiers on F grades sometimes indicate unethical behavior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is no clear standard on the use of A+ grades</a:t>
            </a:r>
          </a:p>
          <a:p>
            <a:pPr lvl="1"/>
            <a:r>
              <a:rPr lang="en-US" dirty="0"/>
              <a:t>Approximately 30% of schools surveyed allow an A+ on the transcript</a:t>
            </a:r>
          </a:p>
          <a:p>
            <a:pPr lvl="1"/>
            <a:r>
              <a:rPr lang="en-US" dirty="0"/>
              <a:t>Approximately 70% of schools that allow an A+ give it the same weight in GPA calculations as their A grade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4157" y="674471"/>
            <a:ext cx="8184662" cy="690597"/>
          </a:xfrm>
        </p:spPr>
        <p:txBody>
          <a:bodyPr/>
          <a:lstStyle/>
          <a:p>
            <a:r>
              <a:rPr lang="en-US" u="sng" dirty="0"/>
              <a:t>+/- Grades Not In Proposal</a:t>
            </a:r>
          </a:p>
        </p:txBody>
      </p:sp>
    </p:spTree>
    <p:extLst>
      <p:ext uri="{BB962C8B-B14F-4D97-AF65-F5344CB8AC3E}">
        <p14:creationId xmlns:p14="http://schemas.microsoft.com/office/powerpoint/2010/main" val="3443585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791556"/>
            <a:ext cx="8196210" cy="3701376"/>
          </a:xfrm>
        </p:spPr>
        <p:txBody>
          <a:bodyPr/>
          <a:lstStyle/>
          <a:p>
            <a:r>
              <a:rPr lang="en-US" dirty="0"/>
              <a:t>Some perceive the AF&amp;S proposed system as creating a negative bias, since it introduces A- grades at 3.7 grade points, but no A+ grade at 4.3 grade points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 A+ at 4.3 grade points would allow students to achieve a 4.0 GPA even if they have a few grades below A.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4157" y="674471"/>
            <a:ext cx="8184662" cy="690597"/>
          </a:xfrm>
        </p:spPr>
        <p:txBody>
          <a:bodyPr/>
          <a:lstStyle/>
          <a:p>
            <a:r>
              <a:rPr lang="en-US" u="sng" dirty="0"/>
              <a:t>A+ Conundrum</a:t>
            </a:r>
          </a:p>
        </p:txBody>
      </p:sp>
    </p:spTree>
    <p:extLst>
      <p:ext uri="{BB962C8B-B14F-4D97-AF65-F5344CB8AC3E}">
        <p14:creationId xmlns:p14="http://schemas.microsoft.com/office/powerpoint/2010/main" val="4085213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9669" y="1273013"/>
            <a:ext cx="8184662" cy="4888089"/>
          </a:xfrm>
        </p:spPr>
        <p:txBody>
          <a:bodyPr/>
          <a:lstStyle/>
          <a:p>
            <a:r>
              <a:rPr lang="en-US" dirty="0"/>
              <a:t>The way students, or the university, describes the impact of A+ grade on GPA calculations may negatively impact the integrity of the GPA calculation if we use a 4.3</a:t>
            </a:r>
          </a:p>
          <a:p>
            <a:pPr lvl="1"/>
            <a:r>
              <a:rPr lang="en-US" dirty="0"/>
              <a:t>What does a GPA of 4.2/4.0 mean?</a:t>
            </a:r>
          </a:p>
          <a:p>
            <a:pPr lvl="1"/>
            <a:r>
              <a:rPr lang="en-US" dirty="0"/>
              <a:t>If a 4.3 can be obtained, should existing GPA statements be changed from 3.9/4.0 to 3.9/4.3?</a:t>
            </a:r>
          </a:p>
          <a:p>
            <a:pPr lvl="1"/>
            <a:r>
              <a:rPr lang="en-US" dirty="0"/>
              <a:t>Some schools cap GPA at 4.0, while allowing 4.3 course grades.  The GPA is then no longer a conventional “average”</a:t>
            </a:r>
          </a:p>
          <a:p>
            <a:r>
              <a:rPr lang="en-US" dirty="0"/>
              <a:t>GPA calculations are always documented, but…</a:t>
            </a:r>
          </a:p>
          <a:p>
            <a:pPr lvl="1"/>
            <a:r>
              <a:rPr lang="en-US" dirty="0"/>
              <a:t>People using GPA tend to make snap judgements</a:t>
            </a:r>
          </a:p>
          <a:p>
            <a:pPr lvl="1"/>
            <a:r>
              <a:rPr lang="en-US" dirty="0"/>
              <a:t>May not take time to read documentation, and dismiss our GPA as odd, unconventional, or manipulative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62013" y="435704"/>
            <a:ext cx="8184662" cy="690597"/>
          </a:xfrm>
        </p:spPr>
        <p:txBody>
          <a:bodyPr/>
          <a:lstStyle/>
          <a:p>
            <a:r>
              <a:rPr lang="en-US" u="sng" dirty="0"/>
              <a:t>A+ Conundrum</a:t>
            </a:r>
          </a:p>
        </p:txBody>
      </p:sp>
    </p:spTree>
    <p:extLst>
      <p:ext uri="{BB962C8B-B14F-4D97-AF65-F5344CB8AC3E}">
        <p14:creationId xmlns:p14="http://schemas.microsoft.com/office/powerpoint/2010/main" val="2805836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514175"/>
            <a:ext cx="8196210" cy="4449446"/>
          </a:xfrm>
        </p:spPr>
        <p:txBody>
          <a:bodyPr/>
          <a:lstStyle/>
          <a:p>
            <a:r>
              <a:rPr lang="en-US" dirty="0"/>
              <a:t>AF&amp;S has collected some data on how +/- grades have impacted average student GPA at other universities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 of data is available upon request, but prefer not to discuss.  It is not comprehensive or peer reviewed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Want to avoid discussions of the nature: I trust my statistically insignificant data more than your statistically insignificant data</a:t>
            </a:r>
          </a:p>
          <a:p>
            <a:pPr lvl="2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Impact of +/- Grades on Average Student GPA</a:t>
            </a:r>
          </a:p>
        </p:txBody>
      </p:sp>
    </p:spTree>
    <p:extLst>
      <p:ext uri="{BB962C8B-B14F-4D97-AF65-F5344CB8AC3E}">
        <p14:creationId xmlns:p14="http://schemas.microsoft.com/office/powerpoint/2010/main" val="3920312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02873" y="1454915"/>
            <a:ext cx="8196210" cy="4449446"/>
          </a:xfrm>
        </p:spPr>
        <p:txBody>
          <a:bodyPr/>
          <a:lstStyle/>
          <a:p>
            <a:r>
              <a:rPr lang="en-US" dirty="0"/>
              <a:t>In recent memory, AF&amp;S and the Faculty Senate have not tracked, or set targets for</a:t>
            </a:r>
          </a:p>
          <a:p>
            <a:pPr lvl="1"/>
            <a:r>
              <a:rPr lang="en-US" dirty="0"/>
              <a:t>Average GPA at graduation</a:t>
            </a:r>
          </a:p>
          <a:p>
            <a:pPr lvl="1"/>
            <a:r>
              <a:rPr lang="en-US" dirty="0"/>
              <a:t>Average GPA by class (Freshmen, Sophomore, etc.)</a:t>
            </a:r>
          </a:p>
          <a:p>
            <a:pPr lvl="1"/>
            <a:r>
              <a:rPr lang="en-US" dirty="0"/>
              <a:t>Average GPA by major, degree objective, instructor, semester, etc.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Even if we could determine if/how +/- grades would impact mean GPA, we have no basis to say if the effect is desirable or undesirable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5482" y="488335"/>
            <a:ext cx="8184662" cy="532533"/>
          </a:xfrm>
        </p:spPr>
        <p:txBody>
          <a:bodyPr/>
          <a:lstStyle/>
          <a:p>
            <a:r>
              <a:rPr lang="en-US" u="sng" dirty="0"/>
              <a:t>Impact of +/- Grades on Average Student GPA</a:t>
            </a:r>
          </a:p>
        </p:txBody>
      </p:sp>
    </p:spTree>
    <p:extLst>
      <p:ext uri="{BB962C8B-B14F-4D97-AF65-F5344CB8AC3E}">
        <p14:creationId xmlns:p14="http://schemas.microsoft.com/office/powerpoint/2010/main" val="2737075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515909"/>
            <a:ext cx="8196210" cy="4298965"/>
          </a:xfrm>
        </p:spPr>
        <p:txBody>
          <a:bodyPr/>
          <a:lstStyle/>
          <a:p>
            <a:r>
              <a:rPr lang="en-US" dirty="0"/>
              <a:t>Having A- without an A+ will probably lower the number of students graduating with a 4.0 GPA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AF&amp;S committee and Faculty Senate </a:t>
            </a:r>
          </a:p>
          <a:p>
            <a:pPr lvl="1"/>
            <a:r>
              <a:rPr lang="en-US" dirty="0"/>
              <a:t>Do not track</a:t>
            </a:r>
          </a:p>
          <a:p>
            <a:pPr lvl="1"/>
            <a:r>
              <a:rPr lang="en-US" dirty="0"/>
              <a:t>Have not set a target</a:t>
            </a:r>
          </a:p>
          <a:p>
            <a:pPr lvl="1"/>
            <a:r>
              <a:rPr lang="en-US" dirty="0"/>
              <a:t>Do not evaluate policies to see if they move a statistic we do not measure closer to a target we have not set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Number of Students Graduating with 4.0 GPA</a:t>
            </a:r>
          </a:p>
        </p:txBody>
      </p:sp>
    </p:spTree>
    <p:extLst>
      <p:ext uri="{BB962C8B-B14F-4D97-AF65-F5344CB8AC3E}">
        <p14:creationId xmlns:p14="http://schemas.microsoft.com/office/powerpoint/2010/main" val="119300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4157" y="523910"/>
            <a:ext cx="8184662" cy="690597"/>
          </a:xfrm>
        </p:spPr>
        <p:txBody>
          <a:bodyPr/>
          <a:lstStyle/>
          <a:p>
            <a:r>
              <a:rPr lang="en-US" u="sng" dirty="0"/>
              <a:t>Motion from Academic Freedom &amp; Standards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3765A-F8D9-476D-ABDE-E83D3AE52F47}"/>
              </a:ext>
            </a:extLst>
          </p:cNvPr>
          <p:cNvSpPr txBox="1"/>
          <p:nvPr/>
        </p:nvSpPr>
        <p:spPr>
          <a:xfrm>
            <a:off x="824157" y="1214507"/>
            <a:ext cx="74956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(Continued from previous page)</a:t>
            </a:r>
          </a:p>
          <a:p>
            <a:endParaRPr lang="en-US" dirty="0"/>
          </a:p>
          <a:p>
            <a:pPr algn="just"/>
            <a:r>
              <a:rPr lang="en-US" dirty="0"/>
              <a:t>The S and U grades will not be incorporated in the grade point average calculations.</a:t>
            </a:r>
          </a:p>
          <a:p>
            <a:pPr algn="just"/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All courses which currently specify a prerequisite with a grade of “C or better” </a:t>
            </a:r>
            <a:br>
              <a:rPr lang="en-US" dirty="0"/>
            </a:br>
            <a:r>
              <a:rPr lang="en-US" dirty="0"/>
              <a:t>will be changed to “C- or better".  This change to “C- or better” may be </a:t>
            </a:r>
            <a:br>
              <a:rPr lang="en-US" dirty="0"/>
            </a:br>
            <a:r>
              <a:rPr lang="en-US" dirty="0"/>
              <a:t>subsequently altered through the normal curriculum modification process.</a:t>
            </a:r>
          </a:p>
          <a:p>
            <a:pPr algn="just"/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All regulations currently tied to a specific grade average will be interpreted to mean the numerical average currently associated with that specific grade. Hence, a required C average or better on all courses will be a 2.000 average or better.</a:t>
            </a:r>
          </a:p>
          <a:p>
            <a:pPr algn="just"/>
            <a:endParaRPr lang="en-US" dirty="0"/>
          </a:p>
          <a:p>
            <a:r>
              <a:rPr lang="en-US" i="1" dirty="0"/>
              <a:t>(Continued on next page)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61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649512"/>
            <a:ext cx="8196210" cy="3366371"/>
          </a:xfrm>
        </p:spPr>
        <p:txBody>
          <a:bodyPr/>
          <a:lstStyle/>
          <a:p>
            <a:r>
              <a:rPr lang="en-US" dirty="0"/>
              <a:t>There is some cost to changing grading system, current estimate from Registrar is 200 person-hours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is some cost to maintain our current system, or any system, that is different from the other three UM campuses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3356837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214507"/>
            <a:ext cx="8196210" cy="4449446"/>
          </a:xfrm>
        </p:spPr>
        <p:txBody>
          <a:bodyPr/>
          <a:lstStyle/>
          <a:p>
            <a:r>
              <a:rPr lang="en-US" dirty="0"/>
              <a:t>Some students transfer courses to S&amp;T from schools that have +/- grades.  Since community colleges do not use +/- grades, this is probably not a large number of students.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S&amp;T students could have more opportunities if the UM system offers more cross-campus course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Having all UM system students graded on the same scale helps facilitate cross-campus course sharing</a:t>
            </a:r>
          </a:p>
          <a:p>
            <a:pPr lvl="1"/>
            <a:r>
              <a:rPr lang="en-US" dirty="0"/>
              <a:t>Is it fair to give a Mizzou student a B+ in a class where an S&amp;T student performed slightly better, but is receiving a B?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4157" y="390745"/>
            <a:ext cx="8184662" cy="585799"/>
          </a:xfrm>
        </p:spPr>
        <p:txBody>
          <a:bodyPr/>
          <a:lstStyle/>
          <a:p>
            <a:r>
              <a:rPr lang="en-US" u="sng" dirty="0"/>
              <a:t>Sharing / Transferring Courses</a:t>
            </a:r>
          </a:p>
        </p:txBody>
      </p:sp>
    </p:spTree>
    <p:extLst>
      <p:ext uri="{BB962C8B-B14F-4D97-AF65-F5344CB8AC3E}">
        <p14:creationId xmlns:p14="http://schemas.microsoft.com/office/powerpoint/2010/main" val="2866323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9963" y="905522"/>
            <a:ext cx="8196210" cy="4449446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Starting with fall semester 2020, S&amp;T will expand its current A through F course grading system, to include the use of + and - modifiers, as described below. </a:t>
            </a:r>
            <a:br>
              <a:rPr lang="en-US" sz="1200" dirty="0"/>
            </a:br>
            <a:endParaRPr lang="en-US" sz="1200" dirty="0"/>
          </a:p>
          <a:p>
            <a:pPr marL="0" indent="0">
              <a:buNone/>
            </a:pPr>
            <a:r>
              <a:rPr lang="en-US" sz="1200" dirty="0"/>
              <a:t>Courses can use either an A through F system, or a satisfactory / unsatisfactory (S/U) system.  The A through F grading system is appropriate for those subjects and situations that allow discrimination in quality of achievement and performance. The S/U system is more appropriate for students wishing to take elective courses in a subject matter field in which they will be competing with majors, for mastery learning situations, and for courses graded primarily on the basis of attendance. 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The grades available in the expanded A through F system, and their effect on grade point average calculations, will be: A (4.0), A- (3.7), B+ (3.3), B (3.0), B- (2.7), C+ (2.3), C (2.0), C- (1.7), D+ (1.3), D (1.0), D- (0.7), F (0.0). 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Graduate students will not be allowed to earn grades of D+, D or D-. 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The S and U grades will not be incorporated in the grade point average calculations. 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All courses which currently specify a prerequisite with a grade of “C or better” will be changed to “C- or better".  This change to “C- or better” may be subsequently altered through the normal curriculum modification process. 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All regulations currently tied to a specific grade average will be interpreted to mean the numerical average currently associated with that specific grade. Hence, a required C average or better on all courses will be a 2.000 average or better. 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Students will be allowed to replace grades in all courses in which they have obtained a C- or lower.  The first sentence of Section VIII.G of the S&amp;T Student </a:t>
            </a:r>
            <a:br>
              <a:rPr lang="en-US" sz="1200" dirty="0"/>
            </a:br>
            <a:r>
              <a:rPr lang="en-US" sz="1200" dirty="0"/>
              <a:t>Academic Regulations will be changed from: 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“Effective with Missouri S&amp;T coursework repeated Fall of 2001 or later, when a grade of "D" or "F" is received in a Missouri S&amp;T course, the grade may be replaced in the calculation of the GPA if the course is repeated at Missouri S&amp;T.” to:  “When a grade of C-, D+, D, D- or F is received in a Missouri S&amp;T course, the grade may be replaced in the calculation of the GPA if the course is repeated at Missouri S&amp;T.”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57827" y="293090"/>
            <a:ext cx="8184662" cy="585799"/>
          </a:xfrm>
        </p:spPr>
        <p:txBody>
          <a:bodyPr/>
          <a:lstStyle/>
          <a:p>
            <a:r>
              <a:rPr lang="en-US" u="sng" dirty="0"/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2790177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FB939-73E3-40AD-ADC2-13FCAE6A1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5850" y="2456653"/>
            <a:ext cx="6972300" cy="97234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000" dirty="0"/>
              <a:t>Impact on GPA</a:t>
            </a:r>
          </a:p>
        </p:txBody>
      </p:sp>
    </p:spTree>
    <p:extLst>
      <p:ext uri="{BB962C8B-B14F-4D97-AF65-F5344CB8AC3E}">
        <p14:creationId xmlns:p14="http://schemas.microsoft.com/office/powerpoint/2010/main" val="2208188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2773" y="528126"/>
            <a:ext cx="8196210" cy="580174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following slides contain excerpts from documents describing the impact +/- grades have on cumulative GPA calculations.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 that many of the comments are second-hand, and reference non-archived source documents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comments are from committees who appear to have been charged with evaluating the impact of using plus/minus grades in college settings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Emphasis was given to comments that appear to be based on measurements rather than speculation and simulations.  However raw data for those observations is typically not available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669" y="316762"/>
            <a:ext cx="8184662" cy="647943"/>
          </a:xfrm>
        </p:spPr>
        <p:txBody>
          <a:bodyPr/>
          <a:lstStyle/>
          <a:p>
            <a:pPr algn="ctr"/>
            <a:r>
              <a:rPr lang="en-US" u="sng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8586035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2773" y="1171290"/>
            <a:ext cx="8196210" cy="4613681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“At most universities that have switch to a plus/minus system, there has </a:t>
            </a:r>
            <a:r>
              <a:rPr lang="en-US" i="1" dirty="0"/>
              <a:t>not</a:t>
            </a:r>
            <a:r>
              <a:rPr lang="en-US" dirty="0"/>
              <a:t> been a substantial decline in GPA’s”</a:t>
            </a:r>
          </a:p>
          <a:p>
            <a:pPr lvl="1"/>
            <a:r>
              <a:rPr lang="en-US" dirty="0"/>
              <a:t>Univ. of OK Grading Task Force, 2/3/07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“…at other universities that have implemented the plus/minus system…not all of the A-’s under the plus/minus system would have been A’s under the regular system; some reflect B’s that faculty move up to an A-”</a:t>
            </a:r>
          </a:p>
          <a:p>
            <a:pPr lvl="1"/>
            <a:r>
              <a:rPr lang="en-US" dirty="0"/>
              <a:t>Univ. of OK Grading Task Force, 2/3/2007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669" y="640734"/>
            <a:ext cx="8184662" cy="647943"/>
          </a:xfrm>
        </p:spPr>
        <p:txBody>
          <a:bodyPr/>
          <a:lstStyle/>
          <a:p>
            <a:pPr algn="ctr"/>
            <a:r>
              <a:rPr lang="en-US" u="sng" dirty="0"/>
              <a:t>University of Oklahoma</a:t>
            </a:r>
          </a:p>
        </p:txBody>
      </p:sp>
    </p:spTree>
    <p:extLst>
      <p:ext uri="{BB962C8B-B14F-4D97-AF65-F5344CB8AC3E}">
        <p14:creationId xmlns:p14="http://schemas.microsoft.com/office/powerpoint/2010/main" val="3429421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2773" y="1432013"/>
            <a:ext cx="8196210" cy="4613681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“The type of grading scale used did not affect the mean cumulative GPA”</a:t>
            </a:r>
          </a:p>
          <a:p>
            <a:pPr lvl="1"/>
            <a:r>
              <a:rPr lang="en-US" dirty="0"/>
              <a:t>The Effect of Various Grading Scales on Student Grade Point Averages, K. Barnes and S. </a:t>
            </a:r>
            <a:r>
              <a:rPr lang="en-US" dirty="0" err="1"/>
              <a:t>Buring</a:t>
            </a:r>
            <a:r>
              <a:rPr lang="en-US" dirty="0"/>
              <a:t>, American Journal of Pharmaceutical Education, 2012; 76 (3) Article 41</a:t>
            </a:r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669" y="589934"/>
            <a:ext cx="8184662" cy="647943"/>
          </a:xfrm>
        </p:spPr>
        <p:txBody>
          <a:bodyPr/>
          <a:lstStyle/>
          <a:p>
            <a:pPr algn="ctr"/>
            <a:r>
              <a:rPr lang="en-US" u="sng" dirty="0"/>
              <a:t>American Journal of Pharmaceutical Education</a:t>
            </a:r>
          </a:p>
        </p:txBody>
      </p:sp>
    </p:spTree>
    <p:extLst>
      <p:ext uri="{BB962C8B-B14F-4D97-AF65-F5344CB8AC3E}">
        <p14:creationId xmlns:p14="http://schemas.microsoft.com/office/powerpoint/2010/main" val="21668024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2773" y="1432013"/>
            <a:ext cx="8196210" cy="4613681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“Will there be a negative impact on student GPAs?  The general answer to this concern is a clear no.  A number of studies at other universities, as well as our own data, indicate that the impact on GPAs will be small… a few one hundreds of a point…”</a:t>
            </a:r>
          </a:p>
          <a:p>
            <a:pPr lvl="1"/>
            <a:r>
              <a:rPr lang="en-US" dirty="0"/>
              <a:t>Plus/Minus Grading, Ch. </a:t>
            </a:r>
            <a:r>
              <a:rPr lang="en-US" dirty="0" err="1"/>
              <a:t>Steinbruchel</a:t>
            </a:r>
            <a:r>
              <a:rPr lang="en-US" dirty="0"/>
              <a:t>, Chair, RPI Faculty Senate Curriculum Committee, 2/19/2004</a:t>
            </a:r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669" y="764647"/>
            <a:ext cx="8184662" cy="647943"/>
          </a:xfrm>
        </p:spPr>
        <p:txBody>
          <a:bodyPr/>
          <a:lstStyle/>
          <a:p>
            <a:pPr algn="ctr"/>
            <a:r>
              <a:rPr lang="en-US" u="sng" dirty="0"/>
              <a:t>Rensselaer Polytechnic Institute</a:t>
            </a:r>
          </a:p>
        </p:txBody>
      </p:sp>
    </p:spTree>
    <p:extLst>
      <p:ext uri="{BB962C8B-B14F-4D97-AF65-F5344CB8AC3E}">
        <p14:creationId xmlns:p14="http://schemas.microsoft.com/office/powerpoint/2010/main" val="1486342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755985"/>
            <a:ext cx="8196210" cy="4613681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“Based on a quarter century of experience with +/- grading, UCLA administrators have suggested that over time, say ten years or more, the effect of plus/minus grading on overall grade distribution patterns is inflationary, or uplifting.”</a:t>
            </a:r>
          </a:p>
          <a:p>
            <a:pPr lvl="1"/>
            <a:r>
              <a:rPr lang="en-US" dirty="0"/>
              <a:t>Report to the Faculty Senate, Office of the Registrar, University of Maryland, 11/2003, referencing email received from UCLA Registrar, 5/7/2002</a:t>
            </a:r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669" y="488334"/>
            <a:ext cx="8184662" cy="1175366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University of California, Los Angeles</a:t>
            </a:r>
          </a:p>
          <a:p>
            <a:pPr algn="ctr"/>
            <a:r>
              <a:rPr lang="en-US" u="sng" dirty="0"/>
              <a:t>University of Maryland</a:t>
            </a:r>
          </a:p>
        </p:txBody>
      </p:sp>
    </p:spTree>
    <p:extLst>
      <p:ext uri="{BB962C8B-B14F-4D97-AF65-F5344CB8AC3E}">
        <p14:creationId xmlns:p14="http://schemas.microsoft.com/office/powerpoint/2010/main" val="2953388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2773" y="1432013"/>
            <a:ext cx="8196210" cy="4613681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“…the data tends [to show] a drop in overall GPA will occur in the year following the introduction of minus grades.  However in the second year of the +/- change we note a surprising result.  The grades have not only remained stable, or risen slowly, but have returned to at least to where they were before the grading system change. … [after 4 years of study] Further research is required to verify what the overall trends and interactions are…”</a:t>
            </a:r>
          </a:p>
          <a:p>
            <a:pPr lvl="1"/>
            <a:r>
              <a:rPr lang="en-US" dirty="0"/>
              <a:t>Y. </a:t>
            </a:r>
            <a:r>
              <a:rPr lang="en-US" dirty="0" err="1"/>
              <a:t>Wilamowsky</a:t>
            </a:r>
            <a:r>
              <a:rPr lang="en-US" dirty="0"/>
              <a:t> et. al., The Effect of Plus/Minus Grading on the GPA, Journal of College Teaching &amp; Learning, vol 5, No. 9, 9/2008</a:t>
            </a:r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669" y="678834"/>
            <a:ext cx="8184662" cy="647943"/>
          </a:xfrm>
        </p:spPr>
        <p:txBody>
          <a:bodyPr/>
          <a:lstStyle/>
          <a:p>
            <a:pPr algn="ctr"/>
            <a:r>
              <a:rPr lang="en-US" u="sng" dirty="0"/>
              <a:t>Seton Hall University</a:t>
            </a:r>
          </a:p>
        </p:txBody>
      </p:sp>
    </p:spTree>
    <p:extLst>
      <p:ext uri="{BB962C8B-B14F-4D97-AF65-F5344CB8AC3E}">
        <p14:creationId xmlns:p14="http://schemas.microsoft.com/office/powerpoint/2010/main" val="328745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4157" y="523910"/>
            <a:ext cx="8184662" cy="690597"/>
          </a:xfrm>
        </p:spPr>
        <p:txBody>
          <a:bodyPr/>
          <a:lstStyle/>
          <a:p>
            <a:r>
              <a:rPr lang="en-US" u="sng" dirty="0"/>
              <a:t>Motion (for Feb 2019 Faculty Senate Meeting)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3765A-F8D9-476D-ABDE-E83D3AE52F47}"/>
              </a:ext>
            </a:extLst>
          </p:cNvPr>
          <p:cNvSpPr txBox="1"/>
          <p:nvPr/>
        </p:nvSpPr>
        <p:spPr>
          <a:xfrm>
            <a:off x="824157" y="1214507"/>
            <a:ext cx="74956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(Continued from previous page)</a:t>
            </a:r>
          </a:p>
          <a:p>
            <a:endParaRPr lang="en-US" dirty="0"/>
          </a:p>
          <a:p>
            <a:pPr algn="just"/>
            <a:r>
              <a:rPr lang="en-US" dirty="0"/>
              <a:t>Students will be allowed to replace grades in all courses in which they have obtained a C- or lower.  The first sentence of Section VIII.G of the S&amp;T Student Academic Regulations will be changed from:</a:t>
            </a:r>
          </a:p>
          <a:p>
            <a:pPr algn="just"/>
            <a:r>
              <a:rPr lang="en-US" dirty="0"/>
              <a:t> </a:t>
            </a:r>
          </a:p>
          <a:p>
            <a:pPr algn="just"/>
            <a:r>
              <a:rPr lang="en-US" dirty="0"/>
              <a:t>“Effective with Missouri S&amp;T coursework repeated Fall of 2001 or later, when a grade of "D" or "F" is received in a Missouri S&amp;T course, the grade may be replaced in the calculation of the GPA if the course is repeated at Missouri S&amp;T.”</a:t>
            </a:r>
          </a:p>
          <a:p>
            <a:pPr algn="just"/>
            <a:r>
              <a:rPr lang="en-US" dirty="0"/>
              <a:t> </a:t>
            </a:r>
          </a:p>
          <a:p>
            <a:pPr algn="just"/>
            <a:r>
              <a:rPr lang="en-US" dirty="0"/>
              <a:t>to:</a:t>
            </a:r>
          </a:p>
          <a:p>
            <a:pPr algn="just"/>
            <a:r>
              <a:rPr lang="en-US" dirty="0"/>
              <a:t> </a:t>
            </a:r>
          </a:p>
          <a:p>
            <a:pPr algn="just"/>
            <a:r>
              <a:rPr lang="en-US" dirty="0"/>
              <a:t>“When a grade of C-, D+, D, D- or F is received in a Missouri S&amp;T course, the grade may be replaced in the calculation of the GPA if the course is repeated at Missouri S&amp;T.”</a:t>
            </a:r>
          </a:p>
        </p:txBody>
      </p:sp>
    </p:spTree>
    <p:extLst>
      <p:ext uri="{BB962C8B-B14F-4D97-AF65-F5344CB8AC3E}">
        <p14:creationId xmlns:p14="http://schemas.microsoft.com/office/powerpoint/2010/main" val="38641806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2773" y="1432013"/>
            <a:ext cx="8196210" cy="4613681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“…after the implementation of +/- grading [at Washington State University], the overall GPA essentially decreased on average by 0.012 … in the first year … the overall drop in GPA was 0.026…”</a:t>
            </a:r>
          </a:p>
          <a:p>
            <a:pPr lvl="1"/>
            <a:r>
              <a:rPr lang="en-US" dirty="0"/>
              <a:t>A. </a:t>
            </a:r>
            <a:r>
              <a:rPr lang="en-US" dirty="0" err="1"/>
              <a:t>Bressette</a:t>
            </a:r>
            <a:r>
              <a:rPr lang="en-US" dirty="0"/>
              <a:t>, Arguments for Plus/Minus Grading: A case Study, Educational Research Quarterly, Vol 25.3, 2002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(Prior to implementation of +/- grading the GPA variation per year was on the order of 0.02 to 0.06)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669" y="615334"/>
            <a:ext cx="8184662" cy="647943"/>
          </a:xfrm>
        </p:spPr>
        <p:txBody>
          <a:bodyPr/>
          <a:lstStyle/>
          <a:p>
            <a:pPr algn="ctr"/>
            <a:r>
              <a:rPr lang="en-US" u="sng" dirty="0"/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7708251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2773" y="821918"/>
            <a:ext cx="8196210" cy="4613681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“…after the implementation of +/- grading [at North Carolina State University], the overall GPA increased on average only 0.01 … per year.”</a:t>
            </a:r>
          </a:p>
          <a:p>
            <a:pPr marL="0" indent="0">
              <a:buNone/>
            </a:pPr>
            <a:r>
              <a:rPr lang="en-US" dirty="0"/>
              <a:t>Prior to implementation of +/- grading the GPA was increasing an average of 0.029 per year.</a:t>
            </a:r>
          </a:p>
          <a:p>
            <a:pPr lvl="1"/>
            <a:r>
              <a:rPr lang="en-US" dirty="0"/>
              <a:t>A. </a:t>
            </a:r>
            <a:r>
              <a:rPr lang="en-US" dirty="0" err="1"/>
              <a:t>Bressette</a:t>
            </a:r>
            <a:r>
              <a:rPr lang="en-US" dirty="0"/>
              <a:t>, Arguments for Plus/Minus Grading: A case Study, Educational Research Quarterly, Vol 25.3, 2002</a:t>
            </a:r>
          </a:p>
          <a:p>
            <a:pPr marL="0" indent="0">
              <a:buNone/>
            </a:pPr>
            <a:r>
              <a:rPr lang="en-US" dirty="0"/>
              <a:t>“One third of the undergraduates saw a decline in their GPA … almost 23% of NCSU undergraduates saw an increase in their GPA”</a:t>
            </a:r>
          </a:p>
          <a:p>
            <a:pPr lvl="1"/>
            <a:r>
              <a:rPr lang="en-US" dirty="0"/>
              <a:t>Report to the Academic Senate of Arizona State University, Ad Hoc Committee on Plus/Minus Grading, 11/25/2002</a:t>
            </a:r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669" y="488334"/>
            <a:ext cx="8184662" cy="647943"/>
          </a:xfrm>
        </p:spPr>
        <p:txBody>
          <a:bodyPr/>
          <a:lstStyle/>
          <a:p>
            <a:pPr algn="ctr"/>
            <a:r>
              <a:rPr lang="en-US" u="sng" dirty="0"/>
              <a:t>North Carolina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0587180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2773" y="1432013"/>
            <a:ext cx="8196210" cy="4613681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“One-third of the undergraduates saw a decline in their GPA [after switching to a +/- system], albeit typically not much of one.  At MIT only 4% saw an increase of 0.1 or more”</a:t>
            </a:r>
          </a:p>
          <a:p>
            <a:pPr lvl="1"/>
            <a:r>
              <a:rPr lang="en-US" dirty="0"/>
              <a:t>Report to the Academic Senate of Arizona State University, Ad Hoc Committee on Plus/Minus Grading, 11/25/2002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669" y="615334"/>
            <a:ext cx="8184662" cy="647943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MIT</a:t>
            </a:r>
          </a:p>
        </p:txBody>
      </p:sp>
    </p:spTree>
    <p:extLst>
      <p:ext uri="{BB962C8B-B14F-4D97-AF65-F5344CB8AC3E}">
        <p14:creationId xmlns:p14="http://schemas.microsoft.com/office/powerpoint/2010/main" val="41467639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2773" y="1432013"/>
            <a:ext cx="8196210" cy="4613681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“Might some students’ overall cumulative GPAs be affected negatively under a plus/minus system? … studies vary a bit on this question, with some institutions showing now shift in the mean GPA following a change to plus/minus grading, another study showed a slight shift downward (-0.03) that was not statistically significant, while another study also showed a very slight decline.” </a:t>
            </a:r>
          </a:p>
          <a:p>
            <a:pPr lvl="1"/>
            <a:r>
              <a:rPr lang="en-US" dirty="0"/>
              <a:t>Proposal to Adopt Plus/Minus Grading, Teaching and Advising Committee, University of Idaho, 10/31/2018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669" y="602634"/>
            <a:ext cx="8184662" cy="647943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University of Idaho</a:t>
            </a:r>
          </a:p>
        </p:txBody>
      </p:sp>
    </p:spTree>
    <p:extLst>
      <p:ext uri="{BB962C8B-B14F-4D97-AF65-F5344CB8AC3E}">
        <p14:creationId xmlns:p14="http://schemas.microsoft.com/office/powerpoint/2010/main" val="2671698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2773" y="1122159"/>
            <a:ext cx="8196210" cy="4613681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“During the six semesters of this grading trial… the majority of students (57%) would see a loss in their cumulative GPA, 16% would see a gain, and 26% would see no difference … Students who had a gain … recognized a 0.02 positive change, while students who had a loss would post a -0.03 change … Overall, the majority of students had no change in their financial aid eligibility status of the result of signed grades.  Only five students [out of 1,140] </a:t>
            </a:r>
            <a:r>
              <a:rPr lang="en-US"/>
              <a:t>would lose </a:t>
            </a:r>
            <a:r>
              <a:rPr lang="en-US" dirty="0"/>
              <a:t>eligibility (&lt;1%) as a result of signed grading.”</a:t>
            </a:r>
          </a:p>
          <a:p>
            <a:pPr lvl="1"/>
            <a:r>
              <a:rPr lang="en-US" dirty="0"/>
              <a:t>Report on Plus and Minus Grading, Office of Institutional Research, Western Kentucky University, Fall 2006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669" y="488334"/>
            <a:ext cx="8184662" cy="647943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Western Kentucky University</a:t>
            </a:r>
          </a:p>
        </p:txBody>
      </p:sp>
    </p:spTree>
    <p:extLst>
      <p:ext uri="{BB962C8B-B14F-4D97-AF65-F5344CB8AC3E}">
        <p14:creationId xmlns:p14="http://schemas.microsoft.com/office/powerpoint/2010/main" val="5358085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2773" y="1863813"/>
            <a:ext cx="8196210" cy="2797087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“Analyses of same-course same-instructor grade data indicated … a significant decrease (-0.12) occurred in courses where instructors switched to plus/minus grading.”</a:t>
            </a:r>
          </a:p>
          <a:p>
            <a:pPr lvl="1"/>
            <a:r>
              <a:rPr lang="en-US" dirty="0"/>
              <a:t>E. Leslie et. al., Grading and Its Effect on Course Grade Point Averages, College Student Journal, 2014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669" y="497947"/>
            <a:ext cx="8184662" cy="943679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Dale Bumpers College of Agricultural, Food and Life Sciences at the University of Arkansas</a:t>
            </a:r>
          </a:p>
        </p:txBody>
      </p:sp>
    </p:spTree>
    <p:extLst>
      <p:ext uri="{BB962C8B-B14F-4D97-AF65-F5344CB8AC3E}">
        <p14:creationId xmlns:p14="http://schemas.microsoft.com/office/powerpoint/2010/main" val="37418051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2773" y="1927313"/>
            <a:ext cx="8196210" cy="3343187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“The majority of comparable Universities considered [listed above] currently employ suffix grading scales.  Based on available information, use of a suffix grading scale would have negligible effects on GPA, grade distribution and credentialing.”</a:t>
            </a:r>
          </a:p>
          <a:p>
            <a:pPr lvl="1"/>
            <a:r>
              <a:rPr lang="en-US" dirty="0"/>
              <a:t>Final Report, Ad Hoc Committee on Plus/Minus Grading, Louisiana State University, 4/27/2012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669" y="488334"/>
            <a:ext cx="8184662" cy="1276966"/>
          </a:xfrm>
        </p:spPr>
        <p:txBody>
          <a:bodyPr>
            <a:normAutofit fontScale="92500"/>
          </a:bodyPr>
          <a:lstStyle/>
          <a:p>
            <a:pPr algn="ctr"/>
            <a:r>
              <a:rPr lang="en-US" u="sng" dirty="0"/>
              <a:t>Clemson, Duke, Kansas State, Mississippi State, Oregon State, Univ. of Colorado-Boulder, Univ. of Georgia, Vanderbilt, Virginia Tech, Univ. of Connecticut</a:t>
            </a:r>
          </a:p>
        </p:txBody>
      </p:sp>
    </p:spTree>
    <p:extLst>
      <p:ext uri="{BB962C8B-B14F-4D97-AF65-F5344CB8AC3E}">
        <p14:creationId xmlns:p14="http://schemas.microsoft.com/office/powerpoint/2010/main" val="14239928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2773" y="1432013"/>
            <a:ext cx="8196210" cy="4613681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“In a 1992 national study … The AACRAO did find a very slight decline in average GPA among the colleges and universities studied from 1972 to 1982 [that use +/- grading] but stated that the implementation of plus/minus was not separated from an effort to curb grade inflation.  This interpretation means that one could not necessarily predict a decline if curbing grade inflation was not the primary goal.”</a:t>
            </a:r>
          </a:p>
          <a:p>
            <a:pPr lvl="1"/>
            <a:r>
              <a:rPr lang="en-US" dirty="0"/>
              <a:t>Plus and Minus Grading Options: Toward Accurate Student Performance Evaluations, The Academic Senate for California Community Colleges, Spring 1996</a:t>
            </a:r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669" y="488334"/>
            <a:ext cx="8184662" cy="1124566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American Association of Collegiate Registrars and Admissions Officers (AACRAO)</a:t>
            </a:r>
          </a:p>
        </p:txBody>
      </p:sp>
    </p:spTree>
    <p:extLst>
      <p:ext uri="{BB962C8B-B14F-4D97-AF65-F5344CB8AC3E}">
        <p14:creationId xmlns:p14="http://schemas.microsoft.com/office/powerpoint/2010/main" val="26255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FB939-73E3-40AD-ADC2-13FCAE6A1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5850" y="2456653"/>
            <a:ext cx="6972300" cy="97234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000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50717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48094" y="1354674"/>
            <a:ext cx="7047811" cy="5028371"/>
          </a:xfrm>
        </p:spPr>
        <p:txBody>
          <a:bodyPr/>
          <a:lstStyle/>
          <a:p>
            <a:r>
              <a:rPr lang="en-US" dirty="0"/>
              <a:t>Use well recognized grading system to protect perceived integrity of course grades and GPA calculations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Use grading scheme that allows instructors to describe student performance as accurately as possible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Any new system must be backwards compatible with existing grades, so there is no need to modify any existing course grade or GPA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68040" y="607959"/>
            <a:ext cx="8184662" cy="991999"/>
          </a:xfrm>
        </p:spPr>
        <p:txBody>
          <a:bodyPr/>
          <a:lstStyle/>
          <a:p>
            <a:r>
              <a:rPr lang="en-US" u="sng" dirty="0"/>
              <a:t>AF&amp;S Motivation</a:t>
            </a:r>
          </a:p>
        </p:txBody>
      </p:sp>
    </p:spTree>
    <p:extLst>
      <p:ext uri="{BB962C8B-B14F-4D97-AF65-F5344CB8AC3E}">
        <p14:creationId xmlns:p14="http://schemas.microsoft.com/office/powerpoint/2010/main" val="175199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FB939-73E3-40AD-ADC2-13FCAE6A1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5850" y="2456653"/>
            <a:ext cx="6972300" cy="97234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000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87320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9406" y="1227826"/>
            <a:ext cx="8196210" cy="4684701"/>
          </a:xfrm>
        </p:spPr>
        <p:txBody>
          <a:bodyPr/>
          <a:lstStyle/>
          <a:p>
            <a:r>
              <a:rPr lang="en-US" dirty="0"/>
              <a:t>Spring 2018</a:t>
            </a:r>
          </a:p>
          <a:p>
            <a:pPr lvl="1"/>
            <a:r>
              <a:rPr lang="en-US" dirty="0"/>
              <a:t>FS officers request AF&amp;S consider two issues</a:t>
            </a:r>
          </a:p>
          <a:p>
            <a:pPr lvl="2"/>
            <a:r>
              <a:rPr lang="en-US" dirty="0"/>
              <a:t>Removing transfer course grades from cumulative GPA</a:t>
            </a:r>
          </a:p>
          <a:p>
            <a:pPr lvl="2"/>
            <a:r>
              <a:rPr lang="en-US" dirty="0"/>
              <a:t>Adding +/- modifiers to course grades</a:t>
            </a:r>
          </a:p>
          <a:p>
            <a:r>
              <a:rPr lang="en-US" dirty="0"/>
              <a:t>June 2018</a:t>
            </a:r>
          </a:p>
          <a:p>
            <a:pPr lvl="1"/>
            <a:r>
              <a:rPr lang="en-US" dirty="0"/>
              <a:t>AF&amp;S makes motion at FS to implement +/- grades</a:t>
            </a:r>
          </a:p>
          <a:p>
            <a:pPr lvl="1"/>
            <a:r>
              <a:rPr lang="en-US" dirty="0"/>
              <a:t>FS debates, but does not vote on motion</a:t>
            </a:r>
          </a:p>
          <a:p>
            <a:pPr lvl="1"/>
            <a:r>
              <a:rPr lang="en-US" dirty="0"/>
              <a:t>FS refers matter Student Affairs committee</a:t>
            </a:r>
          </a:p>
          <a:p>
            <a:r>
              <a:rPr lang="en-US" dirty="0"/>
              <a:t>September 2018</a:t>
            </a:r>
          </a:p>
          <a:p>
            <a:pPr lvl="1"/>
            <a:r>
              <a:rPr lang="en-US" dirty="0"/>
              <a:t>Faculty Senate sends referral back to AF&amp;S</a:t>
            </a:r>
          </a:p>
          <a:p>
            <a:pPr lvl="2"/>
            <a:r>
              <a:rPr lang="en-US" dirty="0"/>
              <a:t>Solicit more comments</a:t>
            </a:r>
          </a:p>
          <a:p>
            <a:pPr lvl="2"/>
            <a:r>
              <a:rPr lang="en-US" dirty="0"/>
              <a:t>Remove dependence on Mizzou policy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4157" y="319723"/>
            <a:ext cx="8184662" cy="991999"/>
          </a:xfrm>
        </p:spPr>
        <p:txBody>
          <a:bodyPr/>
          <a:lstStyle/>
          <a:p>
            <a:r>
              <a:rPr lang="en-US" u="sng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05371249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</TotalTime>
  <Words>3065</Words>
  <Application>Microsoft Office PowerPoint</Application>
  <PresentationFormat>On-screen Show (4:3)</PresentationFormat>
  <Paragraphs>289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</vt:lpstr>
      <vt:lpstr>Calibri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Charlie</cp:lastModifiedBy>
  <cp:revision>83</cp:revision>
  <cp:lastPrinted>2019-02-19T16:15:40Z</cp:lastPrinted>
  <dcterms:created xsi:type="dcterms:W3CDTF">2014-10-14T00:51:43Z</dcterms:created>
  <dcterms:modified xsi:type="dcterms:W3CDTF">2019-02-22T16:59:48Z</dcterms:modified>
</cp:coreProperties>
</file>