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</p:sldMasterIdLst>
  <p:handoutMasterIdLst>
    <p:handoutMasterId r:id="rId32"/>
  </p:handoutMasterIdLst>
  <p:sldIdLst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2" r:id="rId15"/>
    <p:sldId id="273" r:id="rId16"/>
    <p:sldId id="274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B2B4B2"/>
    <a:srgbClr val="005F83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704" y="144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3533" y="1224431"/>
            <a:ext cx="8276934" cy="4409137"/>
          </a:xfrm>
        </p:spPr>
        <p:txBody>
          <a:bodyPr>
            <a:normAutofit fontScale="47500" lnSpcReduction="20000"/>
          </a:bodyPr>
          <a:lstStyle/>
          <a:p>
            <a:r>
              <a:rPr lang="en-US" sz="11400" dirty="0"/>
              <a:t>Academic Freedom &amp; Standards Committee</a:t>
            </a:r>
          </a:p>
          <a:p>
            <a:endParaRPr lang="en-US" dirty="0"/>
          </a:p>
          <a:p>
            <a:r>
              <a:rPr lang="en-US" sz="8600" dirty="0"/>
              <a:t>Status Report on +/- Grading Issue</a:t>
            </a:r>
          </a:p>
          <a:p>
            <a:endParaRPr lang="en-US" sz="8600" dirty="0"/>
          </a:p>
          <a:p>
            <a:r>
              <a:rPr lang="en-US" sz="5100" dirty="0"/>
              <a:t>24 January 2019</a:t>
            </a:r>
          </a:p>
          <a:p>
            <a:r>
              <a:rPr lang="en-US" sz="5100" dirty="0"/>
              <a:t>K. Kosbar, Chair 2018-19 AF&amp;S Committee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391A0-27B7-4805-B08A-77F17947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7" y="0"/>
            <a:ext cx="8990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698F8-0E09-4CE8-A5BA-10879610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" y="0"/>
            <a:ext cx="912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1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BADA5-6ECB-47FB-9069-C4D2A316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66"/>
            <a:ext cx="9144000" cy="65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19AA8-601C-4ECF-AB40-71855454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59"/>
            <a:ext cx="9144000" cy="67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3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0C67F-79EC-4727-B8B5-D13DC42F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" y="559293"/>
            <a:ext cx="8950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A9E13-1A70-4E73-B015-5629DC2E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481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6"/>
            <a:ext cx="8196210" cy="5408235"/>
          </a:xfrm>
        </p:spPr>
        <p:txBody>
          <a:bodyPr/>
          <a:lstStyle/>
          <a:p>
            <a:r>
              <a:rPr lang="en-US" dirty="0"/>
              <a:t>Top 100 national + top 100 Engineering (doctorate)</a:t>
            </a:r>
          </a:p>
          <a:p>
            <a:pPr lvl="1"/>
            <a:r>
              <a:rPr lang="en-US" dirty="0"/>
              <a:t>86% Use finer granularity in grades than S&amp;T</a:t>
            </a:r>
          </a:p>
          <a:p>
            <a:pPr lvl="1"/>
            <a:r>
              <a:rPr lang="en-US" dirty="0"/>
              <a:t>78% use +/- grades from A through at least C-</a:t>
            </a:r>
          </a:p>
          <a:p>
            <a:pPr lvl="1"/>
            <a:r>
              <a:rPr lang="en-US" dirty="0"/>
              <a:t>33% use A+ grades</a:t>
            </a:r>
          </a:p>
          <a:p>
            <a:pPr lvl="2"/>
            <a:r>
              <a:rPr lang="en-US" dirty="0"/>
              <a:t>72% of A+ grades have same numeric value as A grade</a:t>
            </a:r>
          </a:p>
          <a:p>
            <a:r>
              <a:rPr lang="en-US" dirty="0"/>
              <a:t>Top 11 Engineering non-doctorate</a:t>
            </a:r>
          </a:p>
          <a:p>
            <a:pPr lvl="1"/>
            <a:r>
              <a:rPr lang="en-US" dirty="0"/>
              <a:t>9 use +/- grades</a:t>
            </a:r>
          </a:p>
          <a:p>
            <a:r>
              <a:rPr lang="en-US" dirty="0"/>
              <a:t>UM System, Wash U, SLU</a:t>
            </a:r>
          </a:p>
          <a:p>
            <a:pPr lvl="1"/>
            <a:r>
              <a:rPr lang="en-US" dirty="0"/>
              <a:t>All use +/- grades, except S&amp;T</a:t>
            </a:r>
          </a:p>
          <a:p>
            <a:r>
              <a:rPr lang="en-US" dirty="0"/>
              <a:t>Missouri State Universities</a:t>
            </a:r>
          </a:p>
          <a:p>
            <a:pPr lvl="1"/>
            <a:r>
              <a:rPr lang="en-US" dirty="0"/>
              <a:t>Most do not use +/- grades (MSU, Harris Stow exceptions)</a:t>
            </a:r>
          </a:p>
          <a:p>
            <a:r>
              <a:rPr lang="en-US" dirty="0"/>
              <a:t>Missouri Community Colleges</a:t>
            </a:r>
          </a:p>
          <a:p>
            <a:pPr lvl="1"/>
            <a:r>
              <a:rPr lang="en-US" dirty="0"/>
              <a:t>None use +/- grades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Other Universities and Colleges - Summary</a:t>
            </a:r>
          </a:p>
        </p:txBody>
      </p:sp>
    </p:spTree>
    <p:extLst>
      <p:ext uri="{BB962C8B-B14F-4D97-AF65-F5344CB8AC3E}">
        <p14:creationId xmlns:p14="http://schemas.microsoft.com/office/powerpoint/2010/main" val="346396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390970"/>
            <a:ext cx="8196210" cy="3701376"/>
          </a:xfrm>
        </p:spPr>
        <p:txBody>
          <a:bodyPr/>
          <a:lstStyle/>
          <a:p>
            <a:r>
              <a:rPr lang="en-US" dirty="0"/>
              <a:t>Received written comments</a:t>
            </a:r>
          </a:p>
          <a:p>
            <a:r>
              <a:rPr lang="en-US" dirty="0"/>
              <a:t>Generally, but not universally, in favor of +/- 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Student Affairs Committee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B3F9B6F-9605-4039-AC81-A4928324AE98}"/>
              </a:ext>
            </a:extLst>
          </p:cNvPr>
          <p:cNvSpPr txBox="1">
            <a:spLocks/>
          </p:cNvSpPr>
          <p:nvPr/>
        </p:nvSpPr>
        <p:spPr>
          <a:xfrm>
            <a:off x="646853" y="3800060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favor of +/- grades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E2FBE8-3868-4457-A0CA-48D764C649DD}"/>
              </a:ext>
            </a:extLst>
          </p:cNvPr>
          <p:cNvSpPr txBox="1">
            <a:spLocks/>
          </p:cNvSpPr>
          <p:nvPr/>
        </p:nvSpPr>
        <p:spPr>
          <a:xfrm>
            <a:off x="811705" y="293300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000" b="0" i="0" kern="1200" baseline="0">
                <a:solidFill>
                  <a:srgbClr val="509E2F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Freshman Engineering</a:t>
            </a:r>
          </a:p>
        </p:txBody>
      </p:sp>
    </p:spTree>
    <p:extLst>
      <p:ext uri="{BB962C8B-B14F-4D97-AF65-F5344CB8AC3E}">
        <p14:creationId xmlns:p14="http://schemas.microsoft.com/office/powerpoint/2010/main" val="89744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Strongly opposed to summer 2018 AF&amp;S motion at FS</a:t>
            </a:r>
          </a:p>
          <a:p>
            <a:r>
              <a:rPr lang="en-US" dirty="0"/>
              <a:t>Strongest objections seemed to be that C- would not satisfy the “C or better” prerequisite requirement</a:t>
            </a:r>
          </a:p>
          <a:p>
            <a:r>
              <a:rPr lang="en-US" dirty="0"/>
              <a:t>Concerned about impact on academic standing</a:t>
            </a:r>
          </a:p>
          <a:p>
            <a:r>
              <a:rPr lang="en-US" dirty="0"/>
              <a:t>Concerned that +/- grades create a barrier to graduation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Student Council</a:t>
            </a:r>
          </a:p>
        </p:txBody>
      </p:sp>
    </p:spTree>
    <p:extLst>
      <p:ext uri="{BB962C8B-B14F-4D97-AF65-F5344CB8AC3E}">
        <p14:creationId xmlns:p14="http://schemas.microsoft.com/office/powerpoint/2010/main" val="150025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Mixed comments</a:t>
            </a:r>
          </a:p>
          <a:p>
            <a:r>
              <a:rPr lang="en-US" dirty="0"/>
              <a:t>More opposed to change than favoring it</a:t>
            </a:r>
          </a:p>
          <a:p>
            <a:r>
              <a:rPr lang="en-US" dirty="0"/>
              <a:t>Concerned about cost of implementation</a:t>
            </a:r>
          </a:p>
          <a:p>
            <a:r>
              <a:rPr lang="en-US" dirty="0"/>
              <a:t>Concerned that +/- grades may lower average GPA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Council of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278296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952619"/>
            <a:ext cx="8196210" cy="5465936"/>
          </a:xfrm>
        </p:spPr>
        <p:txBody>
          <a:bodyPr/>
          <a:lstStyle/>
          <a:p>
            <a:r>
              <a:rPr lang="en-US" dirty="0"/>
              <a:t>Spring 2018</a:t>
            </a:r>
          </a:p>
          <a:p>
            <a:pPr lvl="1"/>
            <a:r>
              <a:rPr lang="en-US" dirty="0"/>
              <a:t>Two referrals sent to AF&amp;S</a:t>
            </a:r>
          </a:p>
          <a:p>
            <a:pPr lvl="2"/>
            <a:r>
              <a:rPr lang="en-US" dirty="0"/>
              <a:t>Consider +/- grading system</a:t>
            </a:r>
          </a:p>
          <a:p>
            <a:pPr lvl="2"/>
            <a:r>
              <a:rPr lang="en-US" dirty="0"/>
              <a:t>Consider removing transfer courses from cumulative GPA</a:t>
            </a:r>
          </a:p>
          <a:p>
            <a:r>
              <a:rPr lang="en-US" dirty="0"/>
              <a:t>Summer 2018</a:t>
            </a:r>
          </a:p>
          <a:p>
            <a:pPr lvl="1"/>
            <a:r>
              <a:rPr lang="en-US" dirty="0"/>
              <a:t>AF&amp;S makes motion at Faculty Senate to implement +/- grades</a:t>
            </a:r>
          </a:p>
          <a:p>
            <a:pPr lvl="1"/>
            <a:r>
              <a:rPr lang="en-US" dirty="0"/>
              <a:t>Faculty Senate does not vote on motion</a:t>
            </a:r>
          </a:p>
          <a:p>
            <a:pPr lvl="1"/>
            <a:r>
              <a:rPr lang="en-US" dirty="0"/>
              <a:t>Faculty Senate sends referral to Student Affairs Committee</a:t>
            </a:r>
          </a:p>
          <a:p>
            <a:r>
              <a:rPr lang="en-US" dirty="0"/>
              <a:t>Fall 2018</a:t>
            </a:r>
          </a:p>
          <a:p>
            <a:pPr lvl="1"/>
            <a:r>
              <a:rPr lang="en-US" dirty="0"/>
              <a:t>Faculty Senate sends referral back to AF&amp;S</a:t>
            </a:r>
          </a:p>
          <a:p>
            <a:pPr lvl="2"/>
            <a:r>
              <a:rPr lang="en-US" dirty="0"/>
              <a:t>Solicit more comments</a:t>
            </a:r>
          </a:p>
          <a:p>
            <a:pPr lvl="2"/>
            <a:r>
              <a:rPr lang="en-US" dirty="0"/>
              <a:t>Remove dependence on Mizzou policy</a:t>
            </a:r>
          </a:p>
          <a:p>
            <a:r>
              <a:rPr lang="en-US" dirty="0"/>
              <a:t>February 2019</a:t>
            </a:r>
          </a:p>
          <a:p>
            <a:pPr lvl="1"/>
            <a:r>
              <a:rPr lang="en-US" dirty="0"/>
              <a:t>AF&amp;S plans to make revised motion at Faculty Senate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319723"/>
            <a:ext cx="8184662" cy="991999"/>
          </a:xfrm>
        </p:spPr>
        <p:txBody>
          <a:bodyPr/>
          <a:lstStyle/>
          <a:p>
            <a:r>
              <a:rPr lang="en-US" u="sng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Opposes +/- grades</a:t>
            </a:r>
          </a:p>
          <a:p>
            <a:r>
              <a:rPr lang="en-US" dirty="0"/>
              <a:t>Concerned about lowering GPA</a:t>
            </a:r>
          </a:p>
          <a:p>
            <a:r>
              <a:rPr lang="en-US" dirty="0"/>
              <a:t>May impact </a:t>
            </a:r>
          </a:p>
          <a:p>
            <a:pPr lvl="1"/>
            <a:r>
              <a:rPr lang="en-US" dirty="0"/>
              <a:t>Eligibility to compete</a:t>
            </a:r>
          </a:p>
          <a:p>
            <a:pPr lvl="1"/>
            <a:r>
              <a:rPr lang="en-US" dirty="0"/>
              <a:t>Eligibility for some awards</a:t>
            </a:r>
          </a:p>
          <a:p>
            <a:pPr lvl="1"/>
            <a:r>
              <a:rPr lang="en-US" dirty="0"/>
              <a:t>Financial assistance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S&amp;T Athletics</a:t>
            </a:r>
          </a:p>
        </p:txBody>
      </p:sp>
    </p:spTree>
    <p:extLst>
      <p:ext uri="{BB962C8B-B14F-4D97-AF65-F5344CB8AC3E}">
        <p14:creationId xmlns:p14="http://schemas.microsoft.com/office/powerpoint/2010/main" val="399054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Difficult to implement new system prior to fall 2020</a:t>
            </a:r>
          </a:p>
          <a:p>
            <a:r>
              <a:rPr lang="en-US" dirty="0"/>
              <a:t>Primary cost of implementation would be C- grade policy</a:t>
            </a:r>
          </a:p>
          <a:p>
            <a:r>
              <a:rPr lang="en-US" dirty="0"/>
              <a:t>Estimate something over 100 person-hours to implement</a:t>
            </a:r>
          </a:p>
          <a:p>
            <a:r>
              <a:rPr lang="en-US" dirty="0"/>
              <a:t>+/- grades may lower long-term software development and maintenance costs, as they would bring us in line with other UM system campuses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Registrar</a:t>
            </a:r>
          </a:p>
        </p:txBody>
      </p:sp>
    </p:spTree>
    <p:extLst>
      <p:ext uri="{BB962C8B-B14F-4D97-AF65-F5344CB8AC3E}">
        <p14:creationId xmlns:p14="http://schemas.microsoft.com/office/powerpoint/2010/main" val="201265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4449446"/>
          </a:xfrm>
        </p:spPr>
        <p:txBody>
          <a:bodyPr/>
          <a:lstStyle/>
          <a:p>
            <a:r>
              <a:rPr lang="en-US" dirty="0"/>
              <a:t>In recent memory, AF&amp;S and the Faculty Senate have not tracked average student GPA</a:t>
            </a:r>
          </a:p>
          <a:p>
            <a:r>
              <a:rPr lang="en-US" dirty="0"/>
              <a:t>AF&amp;S and the Faculty Senate have not set a target for average student GPA</a:t>
            </a:r>
          </a:p>
          <a:p>
            <a:r>
              <a:rPr lang="en-US" dirty="0"/>
              <a:t>AF&amp;S has not previously reviewed policy decisions to see if they will move a metric we don’t measure toward a target we have not set</a:t>
            </a:r>
          </a:p>
          <a:p>
            <a:r>
              <a:rPr lang="en-US" dirty="0"/>
              <a:t>Did not find comprehensive, peer reviewed, analysis – or meta analysis – of how +/- grading policy impacts mean student GPA</a:t>
            </a:r>
          </a:p>
          <a:p>
            <a:r>
              <a:rPr lang="en-US" dirty="0"/>
              <a:t>Many anecdotal studies</a:t>
            </a:r>
          </a:p>
          <a:p>
            <a:pPr lvl="2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Impact of +/- Grades on Average Student GPA</a:t>
            </a:r>
          </a:p>
        </p:txBody>
      </p:sp>
    </p:spTree>
    <p:extLst>
      <p:ext uri="{BB962C8B-B14F-4D97-AF65-F5344CB8AC3E}">
        <p14:creationId xmlns:p14="http://schemas.microsoft.com/office/powerpoint/2010/main" val="273707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Same issues as average GPA</a:t>
            </a:r>
          </a:p>
          <a:p>
            <a:r>
              <a:rPr lang="en-US" dirty="0"/>
              <a:t>AF&amp;S / FS do not track this metric</a:t>
            </a:r>
          </a:p>
          <a:p>
            <a:r>
              <a:rPr lang="en-US" dirty="0"/>
              <a:t>AF&amp;S / FS have not set targets for this metric</a:t>
            </a:r>
          </a:p>
          <a:p>
            <a:r>
              <a:rPr lang="en-US" dirty="0"/>
              <a:t>Discussed, but did not select, using A+ grade.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Impact of +/- Grades on Number of 4.0 Graduates</a:t>
            </a:r>
          </a:p>
        </p:txBody>
      </p:sp>
    </p:spTree>
    <p:extLst>
      <p:ext uri="{BB962C8B-B14F-4D97-AF65-F5344CB8AC3E}">
        <p14:creationId xmlns:p14="http://schemas.microsoft.com/office/powerpoint/2010/main" val="318839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AF&amp;S has changed its position since summer 2018</a:t>
            </a:r>
          </a:p>
          <a:p>
            <a:r>
              <a:rPr lang="en-US" dirty="0"/>
              <a:t>Now recommend that C- grades satisfy “C or higher” prerequisite requirements</a:t>
            </a:r>
          </a:p>
          <a:p>
            <a:r>
              <a:rPr lang="en-US" dirty="0"/>
              <a:t>All GPA calculations (cumulative, campus, major, academic status) would still have 2.000 requirements.</a:t>
            </a:r>
          </a:p>
          <a:p>
            <a:r>
              <a:rPr lang="en-US" dirty="0"/>
              <a:t>Added clarification that C- grades could be replaced in GPA calculations if a student repeated the course at S&amp;T</a:t>
            </a:r>
          </a:p>
          <a:p>
            <a:r>
              <a:rPr lang="en-US" dirty="0"/>
              <a:t>Considered omitting C-, D+ and D- grades.  Did not select that option.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C- Grades</a:t>
            </a:r>
          </a:p>
        </p:txBody>
      </p:sp>
    </p:spTree>
    <p:extLst>
      <p:ext uri="{BB962C8B-B14F-4D97-AF65-F5344CB8AC3E}">
        <p14:creationId xmlns:p14="http://schemas.microsoft.com/office/powerpoint/2010/main" val="406491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895" y="1214507"/>
            <a:ext cx="8196210" cy="3701376"/>
          </a:xfrm>
        </p:spPr>
        <p:txBody>
          <a:bodyPr/>
          <a:lstStyle/>
          <a:p>
            <a:r>
              <a:rPr lang="en-US" dirty="0"/>
              <a:t>Many on committee concerned that current system forces instructors to assign the same grade to students with substantially different levels of performance</a:t>
            </a:r>
          </a:p>
          <a:p>
            <a:r>
              <a:rPr lang="en-US" dirty="0"/>
              <a:t>Proposed system would allow instructors who prefer the current grading system to continue using it</a:t>
            </a:r>
          </a:p>
          <a:p>
            <a:r>
              <a:rPr lang="en-US" dirty="0"/>
              <a:t>Final vote on motion</a:t>
            </a:r>
          </a:p>
          <a:p>
            <a:pPr lvl="1"/>
            <a:r>
              <a:rPr lang="en-US" dirty="0"/>
              <a:t>7 in favor</a:t>
            </a:r>
          </a:p>
          <a:p>
            <a:pPr lvl="1"/>
            <a:r>
              <a:rPr lang="en-US" dirty="0"/>
              <a:t>1 opposed</a:t>
            </a:r>
          </a:p>
          <a:p>
            <a:pPr lvl="1"/>
            <a:r>
              <a:rPr lang="en-US" dirty="0"/>
              <a:t>0 abstentions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AF&amp;S Discussion and Proposal</a:t>
            </a:r>
          </a:p>
        </p:txBody>
      </p:sp>
    </p:spTree>
    <p:extLst>
      <p:ext uri="{BB962C8B-B14F-4D97-AF65-F5344CB8AC3E}">
        <p14:creationId xmlns:p14="http://schemas.microsoft.com/office/powerpoint/2010/main" val="415599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Motion (for Feb 2019 Faculty Senate Meeting)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5A-F8D9-476D-ABDE-E83D3AE52F47}"/>
              </a:ext>
            </a:extLst>
          </p:cNvPr>
          <p:cNvSpPr txBox="1"/>
          <p:nvPr/>
        </p:nvSpPr>
        <p:spPr>
          <a:xfrm>
            <a:off x="824157" y="1214507"/>
            <a:ext cx="74956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Starting with fall semester 2020, S&amp;T will expand its current A through F course grading system, to include the use of + and - modifiers, as described below.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Courses can use either an A through F system, or a satisfactory / unsatisfactory (S/U) system.  The A through F grading system is appropriate for those subjects and situations that allow discrimination in quality of achievement and performance. The S/U system is more appropriate for students wishing to take elective courses in a subject matter field in which they will be competing with majors, for mastery learning situations, and for courses graded primarily on the basis of attendance.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grades available in the expanded A through F system, and their effect on grade point average calculations, will be: A (4.0), A- (3.7), B+ (3.3), B (3.0), B- (2.7), C+ (2.3), C (2.0), C- (1.7), D+ (1.3), D (1.0), D- (0.7), F (0.0). </a:t>
            </a:r>
          </a:p>
          <a:p>
            <a:pPr algn="just"/>
            <a:br>
              <a:rPr lang="en-US" dirty="0"/>
            </a:br>
            <a:r>
              <a:rPr lang="en-US" dirty="0"/>
              <a:t>Graduate students will not be allowed to earn grades of D+, D or D-.</a:t>
            </a:r>
          </a:p>
          <a:p>
            <a:pPr algn="just"/>
            <a:endParaRPr lang="en-US" dirty="0"/>
          </a:p>
          <a:p>
            <a:r>
              <a:rPr lang="en-US" i="1" dirty="0"/>
              <a:t>(Continued on next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44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Motion (for Feb 2019 Faculty Senate Meeting)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5A-F8D9-476D-ABDE-E83D3AE52F47}"/>
              </a:ext>
            </a:extLst>
          </p:cNvPr>
          <p:cNvSpPr txBox="1"/>
          <p:nvPr/>
        </p:nvSpPr>
        <p:spPr>
          <a:xfrm>
            <a:off x="824157" y="1214507"/>
            <a:ext cx="74956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(Continued from previous page)</a:t>
            </a:r>
          </a:p>
          <a:p>
            <a:endParaRPr lang="en-US" dirty="0"/>
          </a:p>
          <a:p>
            <a:pPr algn="just"/>
            <a:r>
              <a:rPr lang="en-US" dirty="0"/>
              <a:t>The S and U grades will not be incorporated in the grade point average calculations.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All regulations applicable on a course-by-course basis, and tied to a specific letter grade, will be interpreted to mean a specific letter grade range. Hence, if current regulations specify a student must achieve a C in one course in order to proceed to another course, under the new grading system, the student must achieve a grade in the C range, which includes the grade of C-.</a:t>
            </a:r>
          </a:p>
          <a:p>
            <a:pPr algn="just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All regulations currently tied to a specific grade average will be interpreted to mean the numerical average currently associated with that specific grade. Hence, a required C average or better on all courses will be a 2.000 average or better.</a:t>
            </a:r>
          </a:p>
          <a:p>
            <a:pPr algn="just"/>
            <a:endParaRPr lang="en-US" dirty="0"/>
          </a:p>
          <a:p>
            <a:r>
              <a:rPr lang="en-US" i="1" dirty="0"/>
              <a:t>(Continued on next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6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4157" y="523910"/>
            <a:ext cx="8184662" cy="690597"/>
          </a:xfrm>
        </p:spPr>
        <p:txBody>
          <a:bodyPr/>
          <a:lstStyle/>
          <a:p>
            <a:r>
              <a:rPr lang="en-US" u="sng" dirty="0"/>
              <a:t>Motion (for Feb 2019 Faculty Senate Meeting)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5A-F8D9-476D-ABDE-E83D3AE52F47}"/>
              </a:ext>
            </a:extLst>
          </p:cNvPr>
          <p:cNvSpPr txBox="1"/>
          <p:nvPr/>
        </p:nvSpPr>
        <p:spPr>
          <a:xfrm>
            <a:off x="824157" y="1214507"/>
            <a:ext cx="7495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(Continued from previous page)</a:t>
            </a:r>
          </a:p>
          <a:p>
            <a:endParaRPr lang="en-US" dirty="0"/>
          </a:p>
          <a:p>
            <a:pPr algn="just"/>
            <a:r>
              <a:rPr lang="en-US" dirty="0"/>
              <a:t>Students will be allowed to replace grades in all courses in which they have obtained a C- or lower.  The first sentence of Section VIII.G of the S&amp;T Student Academic Regulations will be changed from: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“Effective with Missouri S&amp;T coursework repeated Fall of 2001 or later, when a grade of "D" or "F" is received in a Missouri S&amp;T course, the grade may be replaced in the calculation of the GPA if the course is repeated at Missouri S&amp;T.”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to: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r>
              <a:rPr lang="en-US" dirty="0"/>
              <a:t>“When a grade of C-, D+, D, D- or F is received in a Missouri S&amp;T course, the grade may be replaced in the calculation of the GPA if the course is repeated at Missouri S&amp;T.”</a:t>
            </a:r>
          </a:p>
        </p:txBody>
      </p:sp>
    </p:spTree>
    <p:extLst>
      <p:ext uri="{BB962C8B-B14F-4D97-AF65-F5344CB8AC3E}">
        <p14:creationId xmlns:p14="http://schemas.microsoft.com/office/powerpoint/2010/main" val="386418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6076" y="1399893"/>
            <a:ext cx="6031426" cy="3701376"/>
          </a:xfrm>
        </p:spPr>
        <p:txBody>
          <a:bodyPr/>
          <a:lstStyle/>
          <a:p>
            <a:r>
              <a:rPr lang="en-US" dirty="0"/>
              <a:t>Approximately 160 universities and colleges</a:t>
            </a:r>
          </a:p>
          <a:p>
            <a:r>
              <a:rPr lang="en-US" dirty="0"/>
              <a:t>Student Affairs Committee</a:t>
            </a:r>
          </a:p>
          <a:p>
            <a:r>
              <a:rPr lang="en-US" dirty="0"/>
              <a:t>Student Council</a:t>
            </a:r>
          </a:p>
          <a:p>
            <a:r>
              <a:rPr lang="en-US" dirty="0"/>
              <a:t>Council of Graduate Students</a:t>
            </a:r>
          </a:p>
          <a:p>
            <a:r>
              <a:rPr lang="en-US" dirty="0"/>
              <a:t>Registrar</a:t>
            </a:r>
          </a:p>
          <a:p>
            <a:r>
              <a:rPr lang="en-US" dirty="0"/>
              <a:t>Athletics</a:t>
            </a:r>
          </a:p>
          <a:p>
            <a:r>
              <a:rPr lang="en-US" dirty="0"/>
              <a:t>Freshman Engineering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8040" y="607959"/>
            <a:ext cx="8184662" cy="991999"/>
          </a:xfrm>
        </p:spPr>
        <p:txBody>
          <a:bodyPr/>
          <a:lstStyle/>
          <a:p>
            <a:r>
              <a:rPr lang="en-US" u="sng" dirty="0"/>
              <a:t>Data and Comments Collected From</a:t>
            </a:r>
          </a:p>
        </p:txBody>
      </p:sp>
    </p:spTree>
    <p:extLst>
      <p:ext uri="{BB962C8B-B14F-4D97-AF65-F5344CB8AC3E}">
        <p14:creationId xmlns:p14="http://schemas.microsoft.com/office/powerpoint/2010/main" val="295460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390970"/>
            <a:ext cx="8196210" cy="5018708"/>
          </a:xfrm>
        </p:spPr>
        <p:txBody>
          <a:bodyPr/>
          <a:lstStyle/>
          <a:p>
            <a:r>
              <a:rPr lang="en-US" dirty="0"/>
              <a:t>Surveyed grading policies from following institutions</a:t>
            </a:r>
          </a:p>
          <a:p>
            <a:pPr lvl="1"/>
            <a:r>
              <a:rPr lang="en-US" dirty="0"/>
              <a:t>Top 100 national universities (as defined by US News &amp; World Report)</a:t>
            </a:r>
          </a:p>
          <a:p>
            <a:pPr lvl="1"/>
            <a:r>
              <a:rPr lang="en-US" dirty="0"/>
              <a:t>Top 100 engineering (doctorate) universities (USN&amp;WR)</a:t>
            </a:r>
          </a:p>
          <a:p>
            <a:pPr lvl="1"/>
            <a:r>
              <a:rPr lang="en-US" dirty="0"/>
              <a:t>Top 10 engineering (non-doctorate) universities (USN&amp;WR)</a:t>
            </a:r>
          </a:p>
          <a:p>
            <a:pPr lvl="1"/>
            <a:r>
              <a:rPr lang="en-US" dirty="0"/>
              <a:t>Mizzou, UMSL, UMKC, Wash U., SLU</a:t>
            </a:r>
          </a:p>
          <a:p>
            <a:pPr lvl="1"/>
            <a:r>
              <a:rPr lang="en-US" dirty="0"/>
              <a:t>Missouri State Universities</a:t>
            </a:r>
          </a:p>
          <a:p>
            <a:pPr lvl="1"/>
            <a:r>
              <a:rPr lang="en-US" dirty="0"/>
              <a:t>Missouri community colleges</a:t>
            </a:r>
          </a:p>
          <a:p>
            <a:r>
              <a:rPr lang="en-US" dirty="0"/>
              <a:t>Data on Following Pages</a:t>
            </a:r>
          </a:p>
          <a:p>
            <a:pPr lvl="1"/>
            <a:r>
              <a:rPr lang="en-US" dirty="0"/>
              <a:t>Top 100 national + top 100 engineering (doctorate), sorted by national ranking.  5 pages</a:t>
            </a:r>
          </a:p>
          <a:p>
            <a:pPr lvl="1"/>
            <a:r>
              <a:rPr lang="en-US" dirty="0"/>
              <a:t>Top 100 of previous list, sorted by engineering ranking.  3 pages</a:t>
            </a:r>
          </a:p>
          <a:p>
            <a:pPr lvl="1"/>
            <a:r>
              <a:rPr lang="en-US" dirty="0"/>
              <a:t>Top 10 engineering (non-doctorate).  ½ page</a:t>
            </a:r>
          </a:p>
          <a:p>
            <a:pPr lvl="1"/>
            <a:r>
              <a:rPr lang="en-US" dirty="0"/>
              <a:t>Missouri schools. 1 ½ pages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Other Universities and Colleges</a:t>
            </a:r>
          </a:p>
        </p:txBody>
      </p:sp>
    </p:spTree>
    <p:extLst>
      <p:ext uri="{BB962C8B-B14F-4D97-AF65-F5344CB8AC3E}">
        <p14:creationId xmlns:p14="http://schemas.microsoft.com/office/powerpoint/2010/main" val="44271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D432B7-D6F8-4A09-8509-FB0837D6B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"/>
            <a:ext cx="9144000" cy="68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F3C64-5C35-4B20-B3B2-B2530150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6"/>
            <a:ext cx="9144000" cy="6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8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BAA44-7387-4A0A-8F2F-03AA299C3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27"/>
            <a:ext cx="9144000" cy="67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39521-9AF8-4581-80FD-B36C891D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6"/>
            <a:ext cx="9144000" cy="6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71A53-A27A-4EC0-8B5E-F6C7D432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" y="0"/>
            <a:ext cx="8928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741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921</Words>
  <Application>Microsoft Office PowerPoint</Application>
  <PresentationFormat>On-screen Show (4:3)</PresentationFormat>
  <Paragraphs>132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Charlie</cp:lastModifiedBy>
  <cp:revision>43</cp:revision>
  <dcterms:created xsi:type="dcterms:W3CDTF">2014-10-14T00:51:43Z</dcterms:created>
  <dcterms:modified xsi:type="dcterms:W3CDTF">2019-01-15T16:44:36Z</dcterms:modified>
</cp:coreProperties>
</file>