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9" r:id="rId1"/>
  </p:sldMasterIdLst>
  <p:notesMasterIdLst>
    <p:notesMasterId r:id="rId23"/>
  </p:notesMasterIdLst>
  <p:handoutMasterIdLst>
    <p:handoutMasterId r:id="rId24"/>
  </p:handoutMasterIdLst>
  <p:sldIdLst>
    <p:sldId id="487" r:id="rId2"/>
    <p:sldId id="551" r:id="rId3"/>
    <p:sldId id="547" r:id="rId4"/>
    <p:sldId id="548" r:id="rId5"/>
    <p:sldId id="549" r:id="rId6"/>
    <p:sldId id="550" r:id="rId7"/>
    <p:sldId id="533" r:id="rId8"/>
    <p:sldId id="534" r:id="rId9"/>
    <p:sldId id="535" r:id="rId10"/>
    <p:sldId id="536" r:id="rId11"/>
    <p:sldId id="537" r:id="rId12"/>
    <p:sldId id="538" r:id="rId13"/>
    <p:sldId id="539" r:id="rId14"/>
    <p:sldId id="541" r:id="rId15"/>
    <p:sldId id="540" r:id="rId16"/>
    <p:sldId id="543" r:id="rId17"/>
    <p:sldId id="544" r:id="rId18"/>
    <p:sldId id="545" r:id="rId19"/>
    <p:sldId id="546" r:id="rId20"/>
    <p:sldId id="552" r:id="rId21"/>
    <p:sldId id="553"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E2F"/>
    <a:srgbClr val="003B49"/>
    <a:srgbClr val="005F83"/>
    <a:srgbClr val="0A0AA6"/>
    <a:srgbClr val="B2B4B2"/>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1" autoAdjust="0"/>
    <p:restoredTop sz="94586" autoAdjust="0"/>
  </p:normalViewPr>
  <p:slideViewPr>
    <p:cSldViewPr snapToGrid="0" snapToObjects="1" showGuides="1">
      <p:cViewPr varScale="1">
        <p:scale>
          <a:sx n="68" d="100"/>
          <a:sy n="68" d="100"/>
        </p:scale>
        <p:origin x="774" y="72"/>
      </p:cViewPr>
      <p:guideLst>
        <p:guide orient="horz" pos="2109"/>
        <p:guide pos="3448"/>
      </p:guideLst>
    </p:cSldViewPr>
  </p:slideViewPr>
  <p:outlineViewPr>
    <p:cViewPr>
      <p:scale>
        <a:sx n="33" d="100"/>
        <a:sy n="33" d="100"/>
      </p:scale>
      <p:origin x="0" y="-22338"/>
    </p:cViewPr>
  </p:outlineViewPr>
  <p:notesTextViewPr>
    <p:cViewPr>
      <p:scale>
        <a:sx n="3" d="2"/>
        <a:sy n="3" d="2"/>
      </p:scale>
      <p:origin x="0" y="0"/>
    </p:cViewPr>
  </p:notesTextViewPr>
  <p:sorterViewPr>
    <p:cViewPr>
      <p:scale>
        <a:sx n="100" d="100"/>
        <a:sy n="100" d="100"/>
      </p:scale>
      <p:origin x="0" y="-3456"/>
    </p:cViewPr>
  </p:sorterViewPr>
  <p:notesViewPr>
    <p:cSldViewPr snapToGrid="0" snapToObjects="1">
      <p:cViewPr varScale="1">
        <p:scale>
          <a:sx n="82" d="100"/>
          <a:sy n="82" d="100"/>
        </p:scale>
        <p:origin x="38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258EE4D-8A6D-FE43-9221-048F51E281B9}" type="datetimeFigureOut">
              <a:rPr lang="en-US" smtClean="0"/>
              <a:t>10/21/2020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97AD45B-D55B-416C-938F-6E117D78AE10}" type="datetimeFigureOut">
              <a:rPr lang="en-US" smtClean="0"/>
              <a:t>10/21/2020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2A66E6F-1E71-40F1-A2D2-2FDF91F15AFC}" type="slidenum">
              <a:rPr lang="en-US" smtClean="0"/>
              <a:t>‹#›</a:t>
            </a:fld>
            <a:endParaRPr lang="en-US"/>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spTree>
    <p:extLst>
      <p:ext uri="{BB962C8B-B14F-4D97-AF65-F5344CB8AC3E}">
        <p14:creationId xmlns:p14="http://schemas.microsoft.com/office/powerpoint/2010/main" val="19289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35642759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1074281138"/>
      </p:ext>
    </p:extLst>
  </p:cSld>
  <p:clrMap bg1="lt1" tx1="dk1" bg2="lt2" tx2="dk2" accent1="accent1" accent2="accent2" accent3="accent3" accent4="accent4" accent5="accent5" accent6="accent6" hlink="hlink" folHlink="folHlink"/>
  <p:sldLayoutIdLst>
    <p:sldLayoutId id="2147484120" r:id="rId1"/>
    <p:sldLayoutId id="2147484121"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eladaway@mst.edu" TargetMode="External"/><Relationship Id="rId7" Type="http://schemas.openxmlformats.org/officeDocument/2006/relationships/hyperlink" Target="mailto:sarangap@mst.edu" TargetMode="External"/><Relationship Id="rId2" Type="http://schemas.openxmlformats.org/officeDocument/2006/relationships/hyperlink" Target="mailto:kosbar@mst.edu" TargetMode="External"/><Relationship Id="rId1" Type="http://schemas.openxmlformats.org/officeDocument/2006/relationships/slideLayout" Target="../slideLayouts/slideLayout2.xml"/><Relationship Id="rId6" Type="http://schemas.openxmlformats.org/officeDocument/2006/relationships/hyperlink" Target="mailto:dludlow@mst.edu" TargetMode="External"/><Relationship Id="rId5" Type="http://schemas.openxmlformats.org/officeDocument/2006/relationships/hyperlink" Target="mailto:insall@mst.edu" TargetMode="External"/><Relationship Id="rId4" Type="http://schemas.openxmlformats.org/officeDocument/2006/relationships/hyperlink" Target="mailto:huberp@mst.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71756" y="2046060"/>
            <a:ext cx="7761043" cy="4621440"/>
          </a:xfrm>
        </p:spPr>
        <p:txBody>
          <a:bodyPr>
            <a:normAutofit fontScale="62500" lnSpcReduction="20000"/>
          </a:bodyPr>
          <a:lstStyle/>
          <a:p>
            <a:pPr algn="ctr"/>
            <a:r>
              <a:rPr lang="en-US" dirty="0"/>
              <a:t>Academic Freedom &amp; Standards Committee</a:t>
            </a:r>
          </a:p>
          <a:p>
            <a:pPr algn="ctr"/>
            <a:endParaRPr lang="en-US" dirty="0"/>
          </a:p>
          <a:p>
            <a:pPr algn="ctr"/>
            <a:r>
              <a:rPr lang="en-US" sz="8600" dirty="0"/>
              <a:t>Maximum Academic Load</a:t>
            </a:r>
          </a:p>
          <a:p>
            <a:pPr algn="ctr"/>
            <a:endParaRPr lang="en-US" dirty="0"/>
          </a:p>
          <a:p>
            <a:pPr algn="ctr"/>
            <a:r>
              <a:rPr lang="en-US" dirty="0"/>
              <a:t>K. Kosbar</a:t>
            </a:r>
          </a:p>
          <a:p>
            <a:pPr algn="ctr"/>
            <a:r>
              <a:rPr lang="en-US" dirty="0"/>
              <a:t>Chair AF&amp;S Committee</a:t>
            </a:r>
          </a:p>
          <a:p>
            <a:pPr algn="ctr"/>
            <a:endParaRPr lang="en-US" dirty="0"/>
          </a:p>
          <a:p>
            <a:pPr algn="ctr"/>
            <a:r>
              <a:rPr lang="en-US" dirty="0"/>
              <a:t>10/22/20</a:t>
            </a:r>
          </a:p>
          <a:p>
            <a:pPr algn="r"/>
            <a:r>
              <a:rPr lang="en-US" sz="1900" dirty="0"/>
              <a:t>Rev 3</a:t>
            </a:r>
          </a:p>
        </p:txBody>
      </p:sp>
    </p:spTree>
    <p:extLst>
      <p:ext uri="{BB962C8B-B14F-4D97-AF65-F5344CB8AC3E}">
        <p14:creationId xmlns:p14="http://schemas.microsoft.com/office/powerpoint/2010/main" val="312552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122716"/>
            <a:ext cx="8197114" cy="3477984"/>
          </a:xfrm>
        </p:spPr>
        <p:txBody>
          <a:bodyPr/>
          <a:lstStyle/>
          <a:p>
            <a:r>
              <a:rPr lang="en-US" sz="3200" dirty="0"/>
              <a:t>UMKC</a:t>
            </a:r>
          </a:p>
          <a:p>
            <a:pPr lvl="1"/>
            <a:r>
              <a:rPr lang="en-US" sz="2400" dirty="0"/>
              <a:t>(16-week sessions?)</a:t>
            </a:r>
          </a:p>
          <a:p>
            <a:pPr lvl="2"/>
            <a:r>
              <a:rPr lang="en-US" sz="2400" dirty="0"/>
              <a:t>17 </a:t>
            </a:r>
            <a:r>
              <a:rPr lang="en-US" sz="2400" dirty="0" err="1"/>
              <a:t>hrs</a:t>
            </a:r>
            <a:r>
              <a:rPr lang="en-US" sz="2400" dirty="0"/>
              <a:t> without special approval</a:t>
            </a:r>
          </a:p>
          <a:p>
            <a:pPr lvl="2"/>
            <a:r>
              <a:rPr lang="en-US" sz="2400" dirty="0"/>
              <a:t>Unlimited with approval of “academic unit”</a:t>
            </a:r>
          </a:p>
          <a:p>
            <a:pPr lvl="1"/>
            <a:r>
              <a:rPr lang="en-US" sz="2400" dirty="0"/>
              <a:t>Summer semesters (8-week sessions?)</a:t>
            </a:r>
          </a:p>
          <a:p>
            <a:pPr lvl="2"/>
            <a:r>
              <a:rPr lang="en-US" sz="2400" dirty="0"/>
              <a:t>8 </a:t>
            </a:r>
            <a:r>
              <a:rPr lang="en-US" sz="2400" dirty="0" err="1"/>
              <a:t>hrs</a:t>
            </a:r>
            <a:r>
              <a:rPr lang="en-US" sz="2400" dirty="0"/>
              <a:t> without special approval</a:t>
            </a:r>
          </a:p>
          <a:p>
            <a:pPr lvl="2"/>
            <a:r>
              <a:rPr lang="en-US" sz="2400" dirty="0"/>
              <a:t>Unlimited with approval of “academic unit”</a:t>
            </a:r>
          </a:p>
        </p:txBody>
      </p:sp>
    </p:spTree>
    <p:extLst>
      <p:ext uri="{BB962C8B-B14F-4D97-AF65-F5344CB8AC3E}">
        <p14:creationId xmlns:p14="http://schemas.microsoft.com/office/powerpoint/2010/main" val="4220606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424E29F4-47F1-4E76-A256-986942059215}"/>
              </a:ext>
            </a:extLst>
          </p:cNvPr>
          <p:cNvSpPr txBox="1">
            <a:spLocks/>
          </p:cNvSpPr>
          <p:nvPr/>
        </p:nvSpPr>
        <p:spPr>
          <a:xfrm>
            <a:off x="126104" y="1790200"/>
            <a:ext cx="4586573" cy="665032"/>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n-US" sz="3200" dirty="0"/>
              <a:t>Proposal from AF&amp;S</a:t>
            </a:r>
            <a:endParaRPr lang="en-US" sz="2400" dirty="0"/>
          </a:p>
        </p:txBody>
      </p:sp>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510790" y="2663130"/>
            <a:ext cx="8197114" cy="3470383"/>
          </a:xfrm>
        </p:spPr>
        <p:txBody>
          <a:bodyPr/>
          <a:lstStyle/>
          <a:p>
            <a:r>
              <a:rPr lang="en-US" dirty="0"/>
              <a:t>Stop using GPA to calculate maximum academic load</a:t>
            </a:r>
          </a:p>
          <a:p>
            <a:r>
              <a:rPr lang="en-US" dirty="0"/>
              <a:t>Explicitly specify maximum academic load for 16, 8, 4 and 2 week sessions</a:t>
            </a:r>
          </a:p>
          <a:p>
            <a:r>
              <a:rPr lang="en-US" dirty="0"/>
              <a:t>Clearly specify the time commitment for credit hour of work, including time spend outside of the classroom/lab</a:t>
            </a:r>
          </a:p>
          <a:p>
            <a:r>
              <a:rPr lang="en-US" dirty="0"/>
              <a:t>Specify limits for overlapping sessions</a:t>
            </a:r>
          </a:p>
          <a:p>
            <a:r>
              <a:rPr lang="en-US" dirty="0"/>
              <a:t>Limit the number of credit hours from short (8/4/2 week) sessions toward an undergraduate degree</a:t>
            </a:r>
          </a:p>
          <a:p>
            <a:endParaRPr lang="en-US" dirty="0"/>
          </a:p>
        </p:txBody>
      </p:sp>
    </p:spTree>
    <p:extLst>
      <p:ext uri="{BB962C8B-B14F-4D97-AF65-F5344CB8AC3E}">
        <p14:creationId xmlns:p14="http://schemas.microsoft.com/office/powerpoint/2010/main" val="4248883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424E29F4-47F1-4E76-A256-986942059215}"/>
              </a:ext>
            </a:extLst>
          </p:cNvPr>
          <p:cNvSpPr txBox="1">
            <a:spLocks/>
          </p:cNvSpPr>
          <p:nvPr/>
        </p:nvSpPr>
        <p:spPr>
          <a:xfrm>
            <a:off x="611692" y="1635455"/>
            <a:ext cx="7920616" cy="665032"/>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ctr">
              <a:spcBef>
                <a:spcPts val="0"/>
              </a:spcBef>
              <a:spcAft>
                <a:spcPts val="0"/>
              </a:spcAft>
              <a:buNone/>
            </a:pPr>
            <a:r>
              <a:rPr lang="en-US" sz="3200" b="1" dirty="0">
                <a:effectLst/>
                <a:ea typeface="Calibri" panose="020F0502020204030204" pitchFamily="34" charset="0"/>
                <a:cs typeface="Times New Roman" panose="02020603050405020304" pitchFamily="18" charset="0"/>
              </a:rPr>
              <a:t>Motion #1</a:t>
            </a:r>
            <a:r>
              <a:rPr lang="en-US" sz="3200" b="1" dirty="0">
                <a:ea typeface="Calibri" panose="020F0502020204030204" pitchFamily="34" charset="0"/>
                <a:cs typeface="Times New Roman" panose="02020603050405020304" pitchFamily="18" charset="0"/>
              </a:rPr>
              <a:t> -</a:t>
            </a:r>
            <a:r>
              <a:rPr lang="en-US" sz="3200" b="1" dirty="0">
                <a:effectLst/>
                <a:ea typeface="Calibri" panose="020F0502020204030204" pitchFamily="34" charset="0"/>
                <a:cs typeface="Times New Roman" panose="02020603050405020304" pitchFamily="18" charset="0"/>
              </a:rPr>
              <a:t> Maximum Academic Load</a:t>
            </a:r>
            <a:endParaRPr lang="en-US" sz="3200" dirty="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73443" y="2300487"/>
            <a:ext cx="8197114" cy="3470383"/>
          </a:xfrm>
        </p:spPr>
        <p:txBody>
          <a:bodyPr/>
          <a:lstStyle/>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Students need to allocate sufficient time to prepare, attend, and study for their classes</a:t>
            </a:r>
          </a:p>
          <a:p>
            <a:pPr marL="0" marR="0" indent="0">
              <a:spcBef>
                <a:spcPts val="0"/>
              </a:spcBef>
              <a:spcAft>
                <a:spcPts val="0"/>
              </a:spcAft>
              <a:buNone/>
            </a:pPr>
            <a:r>
              <a:rPr lang="en-US" sz="900" dirty="0">
                <a:effectLst/>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 </a:t>
            </a:r>
          </a:p>
          <a:p>
            <a:pPr marL="0" marR="0" indent="0">
              <a:spcBef>
                <a:spcPts val="0"/>
              </a:spcBef>
              <a:spcAft>
                <a:spcPts val="0"/>
              </a:spcAft>
              <a:buNone/>
            </a:pPr>
            <a:r>
              <a:rPr lang="en-US" sz="2400" dirty="0">
                <a:effectLst/>
                <a:ea typeface="Calibri" panose="020F0502020204030204" pitchFamily="34" charset="0"/>
                <a:cs typeface="Times New Roman" panose="02020603050405020304" pitchFamily="18" charset="0"/>
              </a:rPr>
              <a:t>Instructors may feel pressure to lower the quality and scope of courses when their students have insufficient time to devote to their class</a:t>
            </a:r>
          </a:p>
          <a:p>
            <a:pPr marL="0" marR="0" indent="0">
              <a:spcBef>
                <a:spcPts val="0"/>
              </a:spcBef>
              <a:spcAft>
                <a:spcPts val="0"/>
              </a:spcAft>
              <a:buNone/>
            </a:pPr>
            <a:r>
              <a:rPr lang="en-US" sz="900" dirty="0">
                <a:effectLst/>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Students need time for non-academic pursuits and 	obligations</a:t>
            </a:r>
          </a:p>
          <a:p>
            <a:pPr marL="0" marR="0" indent="0">
              <a:spcBef>
                <a:spcPts val="0"/>
              </a:spcBef>
              <a:spcAft>
                <a:spcPts val="0"/>
              </a:spcAft>
              <a:buNone/>
            </a:pPr>
            <a:endParaRPr lang="en-US" dirty="0">
              <a:effectLst/>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1600" i="1" dirty="0">
                <a:cs typeface="Times New Roman" panose="02020603050405020304" pitchFamily="18" charset="0"/>
              </a:rPr>
              <a:t>(motion continues on next page)</a:t>
            </a:r>
            <a:endParaRPr lang="en-US" sz="1600" i="1" dirty="0"/>
          </a:p>
        </p:txBody>
      </p:sp>
    </p:spTree>
    <p:extLst>
      <p:ext uri="{BB962C8B-B14F-4D97-AF65-F5344CB8AC3E}">
        <p14:creationId xmlns:p14="http://schemas.microsoft.com/office/powerpoint/2010/main" val="73409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611692" y="1892524"/>
            <a:ext cx="8197114" cy="3470383"/>
          </a:xfrm>
        </p:spPr>
        <p:txBody>
          <a:bodyPr/>
          <a:lstStyle/>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 </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Current regulations arguably limit student academic load for 16-week sessions, but are silent on the limits for shorter sessions, and overlapping sessions</a:t>
            </a:r>
          </a:p>
          <a:p>
            <a:pPr marL="0" marR="0" indent="0">
              <a:spcBef>
                <a:spcPts val="0"/>
              </a:spcBef>
              <a:spcAft>
                <a:spcPts val="0"/>
              </a:spcAft>
              <a:buNone/>
            </a:pP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Resolved,</a:t>
            </a:r>
          </a:p>
          <a:p>
            <a:pPr marL="0" marR="0" indent="0">
              <a:spcBef>
                <a:spcPts val="0"/>
              </a:spcBef>
              <a:spcAft>
                <a:spcPts val="0"/>
              </a:spcAft>
              <a:buNone/>
            </a:pPr>
            <a:r>
              <a:rPr lang="en-US" dirty="0">
                <a:ea typeface="Calibri" panose="020F0502020204030204" pitchFamily="34" charset="0"/>
                <a:cs typeface="Times New Roman" panose="02020603050405020304" pitchFamily="18" charset="0"/>
              </a:rPr>
              <a:t>That t</a:t>
            </a:r>
            <a:r>
              <a:rPr lang="en-US" dirty="0">
                <a:effectLst/>
                <a:ea typeface="Calibri" panose="020F0502020204030204" pitchFamily="34" charset="0"/>
                <a:cs typeface="Times New Roman" panose="02020603050405020304" pitchFamily="18" charset="0"/>
              </a:rPr>
              <a:t>he S&amp;T Faculty Senate approves the following changes to the S&amp;T Student Academic Regulations </a:t>
            </a:r>
            <a:r>
              <a:rPr lang="en-US" i="1" dirty="0">
                <a:effectLst/>
                <a:ea typeface="Calibri" panose="020F0502020204030204" pitchFamily="34" charset="0"/>
                <a:cs typeface="Times New Roman" panose="02020603050405020304" pitchFamily="18" charset="0"/>
              </a:rPr>
              <a:t>(</a:t>
            </a:r>
            <a:r>
              <a:rPr lang="en-US" i="1" strike="sngStrike" dirty="0">
                <a:effectLst/>
                <a:ea typeface="Calibri" panose="020F0502020204030204" pitchFamily="34" charset="0"/>
                <a:cs typeface="Times New Roman" panose="02020603050405020304" pitchFamily="18" charset="0"/>
              </a:rPr>
              <a:t>strike-out</a:t>
            </a:r>
            <a:r>
              <a:rPr lang="en-US" i="1" dirty="0">
                <a:effectLst/>
                <a:ea typeface="Calibri" panose="020F0502020204030204" pitchFamily="34" charset="0"/>
                <a:cs typeface="Times New Roman" panose="02020603050405020304" pitchFamily="18" charset="0"/>
              </a:rPr>
              <a:t> text to be removed, and </a:t>
            </a:r>
            <a:r>
              <a:rPr lang="en-US" i="1" u="sng" dirty="0">
                <a:effectLst/>
                <a:ea typeface="Calibri" panose="020F0502020204030204" pitchFamily="34" charset="0"/>
                <a:cs typeface="Times New Roman" panose="02020603050405020304" pitchFamily="18" charset="0"/>
              </a:rPr>
              <a:t>underlined</a:t>
            </a:r>
            <a:r>
              <a:rPr lang="en-US" i="1" dirty="0">
                <a:effectLst/>
                <a:ea typeface="Calibri" panose="020F0502020204030204" pitchFamily="34" charset="0"/>
                <a:cs typeface="Times New Roman" panose="02020603050405020304" pitchFamily="18" charset="0"/>
              </a:rPr>
              <a:t> text to be added)</a:t>
            </a:r>
          </a:p>
          <a:p>
            <a:pPr marL="0" marR="0" indent="0">
              <a:spcBef>
                <a:spcPts val="0"/>
              </a:spcBef>
              <a:spcAft>
                <a:spcPts val="0"/>
              </a:spcAft>
              <a:buNone/>
            </a:pPr>
            <a:endParaRPr lang="en-US" i="1" dirty="0">
              <a:cs typeface="Times New Roman" panose="02020603050405020304" pitchFamily="18" charset="0"/>
            </a:endParaRPr>
          </a:p>
          <a:p>
            <a:pPr marL="0" marR="0" indent="0">
              <a:spcBef>
                <a:spcPts val="0"/>
              </a:spcBef>
              <a:spcAft>
                <a:spcPts val="0"/>
              </a:spcAft>
              <a:buNone/>
            </a:pPr>
            <a:endParaRPr lang="en-US" i="1" dirty="0">
              <a:cs typeface="Times New Roman" panose="02020603050405020304" pitchFamily="18" charset="0"/>
            </a:endParaRPr>
          </a:p>
          <a:p>
            <a:pPr marL="0" marR="0" indent="0">
              <a:spcBef>
                <a:spcPts val="0"/>
              </a:spcBef>
              <a:spcAft>
                <a:spcPts val="0"/>
              </a:spcAft>
              <a:buNone/>
            </a:pPr>
            <a:endParaRPr lang="en-US" i="1" dirty="0">
              <a:cs typeface="Times New Roman" panose="02020603050405020304" pitchFamily="18" charset="0"/>
            </a:endParaRPr>
          </a:p>
          <a:p>
            <a:pPr marL="0" indent="0" algn="ctr">
              <a:spcBef>
                <a:spcPts val="0"/>
              </a:spcBef>
              <a:buNone/>
            </a:pPr>
            <a:r>
              <a:rPr lang="en-US" sz="1600" i="1" dirty="0">
                <a:cs typeface="Times New Roman" panose="02020603050405020304" pitchFamily="18" charset="0"/>
              </a:rPr>
              <a:t>(motion continues on next page)</a:t>
            </a:r>
            <a:endParaRPr lang="en-US" sz="1600" i="1" dirty="0"/>
          </a:p>
          <a:p>
            <a:pPr marL="0" marR="0" indent="0">
              <a:spcBef>
                <a:spcPts val="0"/>
              </a:spcBef>
              <a:spcAft>
                <a:spcPts val="0"/>
              </a:spcAft>
              <a:buNone/>
            </a:pPr>
            <a:endParaRPr lang="en-US" dirty="0"/>
          </a:p>
        </p:txBody>
      </p:sp>
    </p:spTree>
    <p:extLst>
      <p:ext uri="{BB962C8B-B14F-4D97-AF65-F5344CB8AC3E}">
        <p14:creationId xmlns:p14="http://schemas.microsoft.com/office/powerpoint/2010/main" val="266679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611692" y="1533378"/>
            <a:ext cx="8197114" cy="5022167"/>
          </a:xfrm>
        </p:spPr>
        <p:txBody>
          <a:bodyPr/>
          <a:lstStyle/>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III. Schedules / A. Definition of Credit Hour and Grade Point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A credit hour is the credit obtained for satisfactorily passing course of approximately 16 classroom hours. Three laboratory hours are considered the equivalent of one classroom hour.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A credit hour is the credit obtained from passing a course requiring approximately 800 minutes of instructional time during a session.  Students may need to spend an additional 1,600 minutes preparing and studying, for a total time commitment during the session of 2,400 minutes.  </a:t>
            </a:r>
          </a:p>
          <a:p>
            <a:pPr marL="0" marR="0" indent="0">
              <a:spcBef>
                <a:spcPts val="0"/>
              </a:spcBef>
              <a:spcAft>
                <a:spcPts val="0"/>
              </a:spcAft>
              <a:buNone/>
            </a:pPr>
            <a:endParaRPr lang="en-US" sz="1800" u="sng" dirty="0">
              <a:latin typeface="Times New Roman" panose="02020603050405020304" pitchFamily="18" charset="0"/>
              <a:cs typeface="Times New Roman" panose="02020603050405020304" pitchFamily="18" charset="0"/>
            </a:endParaRPr>
          </a:p>
          <a:p>
            <a:pPr marL="0" indent="0">
              <a:spcBef>
                <a:spcPts val="0"/>
              </a:spcBef>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During a 16-week session, this time is normally divided into 50 minutes of instruction per week, and 100 minutes of preparation/studying time per week, for lecture courses.  Laboratory and experiential learning courses may choose a different balance between instructional and preparation/study time, but the total time commitment will still be approximately 2,400 minutes per session.</a:t>
            </a:r>
          </a:p>
          <a:p>
            <a:pPr marL="0" marR="0" indent="0">
              <a:spcBef>
                <a:spcPts val="0"/>
              </a:spcBef>
              <a:spcAft>
                <a:spcPts val="0"/>
              </a:spcAft>
              <a:buNone/>
            </a:pPr>
            <a:endParaRPr lang="en-US" sz="1800" dirty="0"/>
          </a:p>
          <a:p>
            <a:pPr marL="0" indent="0" algn="ctr">
              <a:spcBef>
                <a:spcPts val="0"/>
              </a:spcBef>
              <a:buNone/>
            </a:pPr>
            <a:r>
              <a:rPr lang="en-US" sz="1800" i="1" dirty="0">
                <a:cs typeface="Times New Roman" panose="02020603050405020304" pitchFamily="18" charset="0"/>
              </a:rPr>
              <a:t>(motion continues on next page)</a:t>
            </a:r>
            <a:endParaRPr lang="en-US" sz="1800" i="1" dirty="0"/>
          </a:p>
          <a:p>
            <a:pPr marL="0" marR="0" indent="0">
              <a:spcBef>
                <a:spcPts val="0"/>
              </a:spcBef>
              <a:spcAft>
                <a:spcPts val="0"/>
              </a:spcAft>
              <a:buNone/>
            </a:pPr>
            <a:endParaRPr lang="en-US" sz="1800" dirty="0"/>
          </a:p>
        </p:txBody>
      </p:sp>
    </p:spTree>
    <p:extLst>
      <p:ext uri="{BB962C8B-B14F-4D97-AF65-F5344CB8AC3E}">
        <p14:creationId xmlns:p14="http://schemas.microsoft.com/office/powerpoint/2010/main" val="995099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611692" y="1892524"/>
            <a:ext cx="8197114" cy="4663021"/>
          </a:xfrm>
        </p:spPr>
        <p:txBody>
          <a:bodyPr/>
          <a:lstStyle/>
          <a:p>
            <a:pPr marL="0" marR="0" indent="0">
              <a:spcBef>
                <a:spcPts val="0"/>
              </a:spcBef>
              <a:spcAft>
                <a:spcPts val="0"/>
              </a:spcAft>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B</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Permissible Schedules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The normal undergraduate schedule consists of not more than 19 credit hours. If the student has a grade point average of 2.500 or higher (see Section VIII.H, Determining Scholastic Standing) they may, with the permission of his/her advisor, take extra hours according to the following schedule: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 Cumulative GPA 2.500 or above - 1 extra hour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 Cumulative GPA 2.750 or above - 2 extra hours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 Cumulative GPA 3.150 or above - 3 extra hours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strike="sngStrike" dirty="0">
                <a:effectLst/>
                <a:latin typeface="Times New Roman" panose="02020603050405020304" pitchFamily="18" charset="0"/>
                <a:ea typeface="Calibri" panose="020F0502020204030204" pitchFamily="34" charset="0"/>
                <a:cs typeface="Times New Roman" panose="02020603050405020304" pitchFamily="18" charset="0"/>
              </a:rPr>
              <a:t>For additional hours or for any schedule exceeding 23 hours, including military courses, the student must petition their department chair.</a:t>
            </a:r>
          </a:p>
          <a:p>
            <a:pPr marL="0" marR="0" indent="0">
              <a:spcBef>
                <a:spcPts val="0"/>
              </a:spcBef>
              <a:spcAft>
                <a:spcPts val="0"/>
              </a:spcAft>
              <a:buNone/>
            </a:pPr>
            <a:endParaRPr lang="en-US" sz="1800" strike="sngStrike" dirty="0">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strike="sngStrike" dirty="0">
              <a:latin typeface="Times New Roman" panose="02020603050405020304" pitchFamily="18" charset="0"/>
              <a:cs typeface="Times New Roman" panose="02020603050405020304" pitchFamily="18" charset="0"/>
            </a:endParaRPr>
          </a:p>
          <a:p>
            <a:pPr marL="0" indent="0" algn="ctr">
              <a:spcBef>
                <a:spcPts val="0"/>
              </a:spcBef>
              <a:buNone/>
            </a:pPr>
            <a:r>
              <a:rPr lang="en-US" sz="1800" i="1" dirty="0">
                <a:cs typeface="Times New Roman" panose="02020603050405020304" pitchFamily="18" charset="0"/>
              </a:rPr>
              <a:t>(motion continues on next page)</a:t>
            </a:r>
            <a:endParaRPr lang="en-US" sz="1800" i="1" dirty="0"/>
          </a:p>
          <a:p>
            <a:pPr marL="0" marR="0" indent="0">
              <a:spcBef>
                <a:spcPts val="0"/>
              </a:spcBef>
              <a:spcAft>
                <a:spcPts val="0"/>
              </a:spcAft>
              <a:buNone/>
            </a:pPr>
            <a:endParaRPr lang="en-US" sz="1800" dirty="0"/>
          </a:p>
        </p:txBody>
      </p:sp>
    </p:spTree>
    <p:extLst>
      <p:ext uri="{BB962C8B-B14F-4D97-AF65-F5344CB8AC3E}">
        <p14:creationId xmlns:p14="http://schemas.microsoft.com/office/powerpoint/2010/main" val="900711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92369" y="1892524"/>
            <a:ext cx="8316437" cy="4663021"/>
          </a:xfrm>
        </p:spPr>
        <p:txBody>
          <a:bodyPr/>
          <a:lstStyle/>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Undergraduate academic schedules should not require a student to spend more than 3,000 minutes in any week to prepare for, attend, and study for their courses. If the student is enrolled in a single session at a time, this will translate to a maximum number of credit hours of:</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20 credit hours during a 16-week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10 credit hours during an 8-week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5 credit hours during a 4-week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2 credit hours during a 2-week session</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endParaRPr lang="en-US" sz="1800" u="sng" dirty="0">
              <a:latin typeface="Calibri" panose="020F0502020204030204" pitchFamily="34" charset="0"/>
              <a:ea typeface="Calibri" panose="020F0502020204030204" pitchFamily="34" charset="0"/>
              <a:cs typeface="Times New Roman" panose="02020603050405020304" pitchFamily="18" charset="0"/>
            </a:endParaRPr>
          </a:p>
          <a:p>
            <a:pPr marL="0" indent="0" algn="ctr">
              <a:spcBef>
                <a:spcPts val="0"/>
              </a:spcBef>
              <a:buNone/>
            </a:pPr>
            <a:r>
              <a:rPr lang="en-US" sz="1800" i="1" dirty="0">
                <a:cs typeface="Times New Roman" panose="02020603050405020304" pitchFamily="18" charset="0"/>
              </a:rPr>
              <a:t>(motion continues on next page)</a:t>
            </a:r>
            <a:endParaRPr lang="en-US" sz="1800" i="1" dirty="0"/>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3763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92369" y="1892524"/>
            <a:ext cx="8316437" cy="4663021"/>
          </a:xfrm>
        </p:spPr>
        <p:txBody>
          <a:bodyPr/>
          <a:lstStyle/>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If a student is simultaneously enrolled in a 4-week and 16-week sessions, the following limits apply</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1 credit hour in the 4-week session limits the 16-week session enrollment to 16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2 credit hours in the 4-week session limits the 16-week session enrollment to 12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3 credit hours in the 4-week session limits the 16-week session enrollment to 8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4 credit hours in the 4-week session limits the 16-week session enrollment to 4 credit hours</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 5 credit hours in the 4-week session prohibits simultaneous enrollment in a 16-week session</a:t>
            </a:r>
            <a:endParaRPr lang="en-US" sz="16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Students schedules which exceed these limits require the permission of the student's academic advisor, and chair of the advising department. </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spcBef>
                <a:spcPts val="0"/>
              </a:spcBef>
              <a:buNone/>
            </a:pPr>
            <a:r>
              <a:rPr lang="en-US" sz="1800" i="1" dirty="0">
                <a:cs typeface="Times New Roman" panose="02020603050405020304" pitchFamily="18" charset="0"/>
              </a:rPr>
              <a:t>(end of motion #1)</a:t>
            </a:r>
            <a:endParaRPr lang="en-US" sz="1800" i="1" dirty="0"/>
          </a:p>
        </p:txBody>
      </p:sp>
    </p:spTree>
    <p:extLst>
      <p:ext uri="{BB962C8B-B14F-4D97-AF65-F5344CB8AC3E}">
        <p14:creationId xmlns:p14="http://schemas.microsoft.com/office/powerpoint/2010/main" val="1165479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424E29F4-47F1-4E76-A256-986942059215}"/>
              </a:ext>
            </a:extLst>
          </p:cNvPr>
          <p:cNvSpPr txBox="1">
            <a:spLocks/>
          </p:cNvSpPr>
          <p:nvPr/>
        </p:nvSpPr>
        <p:spPr>
          <a:xfrm>
            <a:off x="335194" y="1635455"/>
            <a:ext cx="8197114" cy="665032"/>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0" algn="ctr">
              <a:spcBef>
                <a:spcPts val="0"/>
              </a:spcBef>
              <a:spcAft>
                <a:spcPts val="0"/>
              </a:spcAft>
              <a:buNone/>
            </a:pPr>
            <a:r>
              <a:rPr lang="en-US" sz="3200" b="1" dirty="0">
                <a:effectLst/>
                <a:ea typeface="Calibri" panose="020F0502020204030204" pitchFamily="34" charset="0"/>
                <a:cs typeface="Times New Roman" panose="02020603050405020304" pitchFamily="18" charset="0"/>
              </a:rPr>
              <a:t>Motion #2 - Limiting Degree Credit from Short Sessions</a:t>
            </a:r>
            <a:endParaRPr lang="en-US" sz="3200" dirty="0">
              <a:effectLst/>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513F3F4C-5604-424B-BE37-C0308D196D01}"/>
              </a:ext>
            </a:extLst>
          </p:cNvPr>
          <p:cNvSpPr>
            <a:spLocks noGrp="1"/>
          </p:cNvSpPr>
          <p:nvPr>
            <p:ph type="body" sz="quarter" idx="11"/>
          </p:nvPr>
        </p:nvSpPr>
        <p:spPr>
          <a:xfrm>
            <a:off x="473443" y="2822322"/>
            <a:ext cx="8197114" cy="3470383"/>
          </a:xfrm>
        </p:spPr>
        <p:txBody>
          <a:bodyPr/>
          <a:lstStyle/>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Sessions shorter than 16-weeks can provide valuable options to students and instructors</a:t>
            </a:r>
          </a:p>
          <a:p>
            <a:pPr marL="0" marR="0" indent="0">
              <a:spcBef>
                <a:spcPts val="0"/>
              </a:spcBef>
              <a:spcAft>
                <a:spcPts val="0"/>
              </a:spcAft>
              <a:buNone/>
            </a:pPr>
            <a:endParaRPr lang="en-US"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Whereas,</a:t>
            </a:r>
          </a:p>
          <a:p>
            <a:pPr marL="0" marR="0" indent="0">
              <a:spcBef>
                <a:spcPts val="0"/>
              </a:spcBef>
              <a:spcAft>
                <a:spcPts val="0"/>
              </a:spcAft>
              <a:buNone/>
            </a:pPr>
            <a:r>
              <a:rPr lang="en-US" dirty="0">
                <a:effectLst/>
                <a:ea typeface="Calibri" panose="020F0502020204030204" pitchFamily="34" charset="0"/>
                <a:cs typeface="Times New Roman" panose="02020603050405020304" pitchFamily="18" charset="0"/>
              </a:rPr>
              <a:t>The rapid pace of instruction used in short sessions can make it a challenge for students to fully comprehend and appreciate the course content </a:t>
            </a:r>
          </a:p>
          <a:p>
            <a:pPr marL="0" marR="0" indent="0">
              <a:spcBef>
                <a:spcPts val="0"/>
              </a:spcBef>
              <a:spcAft>
                <a:spcPts val="0"/>
              </a:spcAft>
              <a:buNone/>
            </a:pPr>
            <a:endParaRPr lang="en-US" sz="1600" i="1" dirty="0">
              <a:cs typeface="Times New Roman" panose="02020603050405020304" pitchFamily="18" charset="0"/>
            </a:endParaRPr>
          </a:p>
          <a:p>
            <a:pPr marL="0" marR="0" indent="0" algn="ctr">
              <a:spcBef>
                <a:spcPts val="0"/>
              </a:spcBef>
              <a:spcAft>
                <a:spcPts val="0"/>
              </a:spcAft>
              <a:buNone/>
            </a:pPr>
            <a:r>
              <a:rPr lang="en-US" sz="1600" i="1" dirty="0">
                <a:cs typeface="Times New Roman" panose="02020603050405020304" pitchFamily="18" charset="0"/>
              </a:rPr>
              <a:t>(motion continues on next page)</a:t>
            </a:r>
            <a:endParaRPr lang="en-US" sz="1600" i="1" dirty="0"/>
          </a:p>
        </p:txBody>
      </p:sp>
    </p:spTree>
    <p:extLst>
      <p:ext uri="{BB962C8B-B14F-4D97-AF65-F5344CB8AC3E}">
        <p14:creationId xmlns:p14="http://schemas.microsoft.com/office/powerpoint/2010/main" val="1057745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2D339A41-BBFD-4564-88BE-7EA24BF9EBEA}"/>
              </a:ext>
            </a:extLst>
          </p:cNvPr>
          <p:cNvSpPr txBox="1">
            <a:spLocks/>
          </p:cNvSpPr>
          <p:nvPr/>
        </p:nvSpPr>
        <p:spPr>
          <a:xfrm>
            <a:off x="473443" y="1693808"/>
            <a:ext cx="8197114" cy="3470383"/>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Lucida Grande"/>
              <a:buNone/>
            </a:pPr>
            <a:r>
              <a:rPr lang="en-US" dirty="0">
                <a:ea typeface="Calibri" panose="020F0502020204030204" pitchFamily="34" charset="0"/>
                <a:cs typeface="Times New Roman" panose="02020603050405020304" pitchFamily="18" charset="0"/>
              </a:rPr>
              <a:t>Resolved,</a:t>
            </a:r>
          </a:p>
          <a:p>
            <a:pPr marL="0" indent="0">
              <a:spcBef>
                <a:spcPts val="0"/>
              </a:spcBef>
              <a:buFont typeface="Lucida Grande"/>
              <a:buNone/>
            </a:pPr>
            <a:r>
              <a:rPr lang="en-US" dirty="0">
                <a:ea typeface="Calibri" panose="020F0502020204030204" pitchFamily="34" charset="0"/>
                <a:cs typeface="Times New Roman" panose="02020603050405020304" pitchFamily="18" charset="0"/>
              </a:rPr>
              <a:t>That the S&amp;T Faculty Senate approves the following addition to the S&amp;T Student Academic Regulations:</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III Schedules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 Credit Required for a Degree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3. Limits on Short Sessions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a:effectLst/>
                <a:latin typeface="Times New Roman" panose="02020603050405020304" pitchFamily="18" charset="0"/>
                <a:ea typeface="Calibri" panose="020F0502020204030204" pitchFamily="34" charset="0"/>
              </a:rPr>
              <a:t>Undergraduate students may not normally use more than 60 credit hours taken in sessions shorter than 15 weeks toward their Bachelor's degree.  In addition, there may be no more than 30 credit hours from sessions shorter than 7 weeks, and no more than 15 hours from sessions shorter than 3 weeks in length.  All limits may be increased by up to 20% with approval of the student's academic advisor and chair of the advising department.</a:t>
            </a:r>
            <a:endParaRPr lang="en-US" sz="1600" dirty="0">
              <a:ea typeface="Calibri" panose="020F0502020204030204" pitchFamily="34" charset="0"/>
              <a:cs typeface="Times New Roman" panose="02020603050405020304" pitchFamily="18" charset="0"/>
            </a:endParaRPr>
          </a:p>
          <a:p>
            <a:pPr marL="0" indent="0">
              <a:spcBef>
                <a:spcPts val="0"/>
              </a:spcBef>
              <a:buFont typeface="Lucida Grande"/>
              <a:buNone/>
            </a:pPr>
            <a:endParaRPr lang="en-US" sz="1600" i="1" dirty="0">
              <a:cs typeface="Times New Roman" panose="02020603050405020304" pitchFamily="18" charset="0"/>
            </a:endParaRPr>
          </a:p>
          <a:p>
            <a:pPr marL="0" indent="0" algn="ctr">
              <a:spcBef>
                <a:spcPts val="0"/>
              </a:spcBef>
              <a:buFont typeface="Lucida Grande"/>
              <a:buNone/>
            </a:pPr>
            <a:r>
              <a:rPr lang="en-US" sz="1600" i="1" dirty="0">
                <a:cs typeface="Times New Roman" panose="02020603050405020304" pitchFamily="18" charset="0"/>
              </a:rPr>
              <a:t>(end of motion #2)</a:t>
            </a:r>
            <a:endParaRPr lang="en-US" sz="1600" i="1" dirty="0"/>
          </a:p>
        </p:txBody>
      </p:sp>
    </p:spTree>
    <p:extLst>
      <p:ext uri="{BB962C8B-B14F-4D97-AF65-F5344CB8AC3E}">
        <p14:creationId xmlns:p14="http://schemas.microsoft.com/office/powerpoint/2010/main" val="230698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781753"/>
            <a:ext cx="8197114" cy="4537403"/>
          </a:xfrm>
        </p:spPr>
        <p:txBody>
          <a:bodyPr/>
          <a:lstStyle/>
          <a:p>
            <a:r>
              <a:rPr lang="en-US" sz="3200" dirty="0"/>
              <a:t>Current regulations make it unclear if there is a cap on the number of credit hours students may enroll in per semester, per session, or in concurrent sessions</a:t>
            </a:r>
          </a:p>
          <a:p>
            <a:r>
              <a:rPr lang="en-US" sz="3200" dirty="0"/>
              <a:t>Current regulations are unclear how much contact time students should expect per credit hour, and how much preparation/study time is required</a:t>
            </a:r>
            <a:endParaRPr lang="en-US" sz="2400" dirty="0"/>
          </a:p>
        </p:txBody>
      </p:sp>
    </p:spTree>
    <p:extLst>
      <p:ext uri="{BB962C8B-B14F-4D97-AF65-F5344CB8AC3E}">
        <p14:creationId xmlns:p14="http://schemas.microsoft.com/office/powerpoint/2010/main" val="2307259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2D339A41-BBFD-4564-88BE-7EA24BF9EBEA}"/>
              </a:ext>
            </a:extLst>
          </p:cNvPr>
          <p:cNvSpPr txBox="1">
            <a:spLocks/>
          </p:cNvSpPr>
          <p:nvPr/>
        </p:nvSpPr>
        <p:spPr>
          <a:xfrm>
            <a:off x="473443" y="1693808"/>
            <a:ext cx="8197114" cy="4573827"/>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Lucida Grande"/>
              <a:buNone/>
            </a:pPr>
            <a:r>
              <a:rPr lang="en-US" dirty="0">
                <a:ea typeface="Calibri" panose="020F0502020204030204" pitchFamily="34" charset="0"/>
                <a:cs typeface="Times New Roman" panose="02020603050405020304" pitchFamily="18" charset="0"/>
              </a:rPr>
              <a:t>Comments from S&amp;T Registrar (paraphrased)</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indent="0">
              <a:spcBef>
                <a:spcPts val="0"/>
              </a:spcBef>
              <a:buFont typeface="Lucida Grande"/>
              <a:buNone/>
            </a:pPr>
            <a:r>
              <a:rPr lang="en-US" dirty="0">
                <a:ea typeface="Calibri" panose="020F0502020204030204" pitchFamily="34" charset="0"/>
                <a:cs typeface="Times New Roman" panose="02020603050405020304" pitchFamily="18" charset="0"/>
              </a:rPr>
              <a:t>Limiting 16/8/4/2 week session enrollment to 20/10/5/2 credit hours can be implemented with current software.</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indent="0">
              <a:spcBef>
                <a:spcPts val="0"/>
              </a:spcBef>
              <a:buFont typeface="Lucida Grande"/>
              <a:buNone/>
            </a:pPr>
            <a:r>
              <a:rPr lang="en-US" dirty="0">
                <a:ea typeface="Calibri" panose="020F0502020204030204" pitchFamily="34" charset="0"/>
                <a:cs typeface="Times New Roman" panose="02020603050405020304" pitchFamily="18" charset="0"/>
              </a:rPr>
              <a:t>Implementing enrollment caps that consider enrollment in consecutive, or concurrent, sessions is a problem.</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a:p>
            <a:pPr marL="0" indent="0">
              <a:spcBef>
                <a:spcPts val="0"/>
              </a:spcBef>
              <a:buFont typeface="Lucida Grande"/>
              <a:buNone/>
            </a:pPr>
            <a:r>
              <a:rPr lang="en-US" dirty="0">
                <a:ea typeface="Calibri" panose="020F0502020204030204" pitchFamily="34" charset="0"/>
                <a:cs typeface="Times New Roman" panose="02020603050405020304" pitchFamily="18" charset="0"/>
              </a:rPr>
              <a:t>The semester, but not the session, a course was completed is captured. Implementing a graduation requirement that limits credit hours by length of session is a problem.</a:t>
            </a:r>
          </a:p>
        </p:txBody>
      </p:sp>
    </p:spTree>
    <p:extLst>
      <p:ext uri="{BB962C8B-B14F-4D97-AF65-F5344CB8AC3E}">
        <p14:creationId xmlns:p14="http://schemas.microsoft.com/office/powerpoint/2010/main" val="861157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a:extLst>
              <a:ext uri="{FF2B5EF4-FFF2-40B4-BE49-F238E27FC236}">
                <a16:creationId xmlns:a16="http://schemas.microsoft.com/office/drawing/2014/main" id="{2D339A41-BBFD-4564-88BE-7EA24BF9EBEA}"/>
              </a:ext>
            </a:extLst>
          </p:cNvPr>
          <p:cNvSpPr txBox="1">
            <a:spLocks/>
          </p:cNvSpPr>
          <p:nvPr/>
        </p:nvSpPr>
        <p:spPr>
          <a:xfrm>
            <a:off x="473443" y="2003299"/>
            <a:ext cx="8197114" cy="4144284"/>
          </a:xfrm>
          <a:prstGeom prst="rect">
            <a:avLst/>
          </a:prstGeom>
        </p:spPr>
        <p:txBody>
          <a:bodyPr/>
          <a:lstStyle>
            <a:lvl1pPr marL="342900" indent="-342900" algn="l" defTabSz="457200" rtl="0" eaLnBrk="1" latinLnBrk="0" hangingPunct="1">
              <a:spcBef>
                <a:spcPct val="20000"/>
              </a:spcBef>
              <a:buFont typeface="Lucida Grande"/>
              <a:buChar char="&gt;"/>
              <a:defRPr sz="2400" b="0" i="0" kern="1200" baseline="0">
                <a:solidFill>
                  <a:srgbClr val="509E2F"/>
                </a:solidFill>
                <a:latin typeface="Orgon Slab ExtraLight"/>
                <a:ea typeface="+mn-ea"/>
                <a:cs typeface="Orgon Slab ExtraLight"/>
              </a:defRPr>
            </a:lvl1pPr>
            <a:lvl2pPr marL="742950" indent="-285750" algn="l" defTabSz="457200" rtl="0" eaLnBrk="1" latinLnBrk="0" hangingPunct="1">
              <a:spcBef>
                <a:spcPct val="20000"/>
              </a:spcBef>
              <a:buFont typeface="Arial"/>
              <a:buChar char="–"/>
              <a:defRPr sz="2000" b="0" i="0" kern="1200" baseline="0">
                <a:solidFill>
                  <a:srgbClr val="509E2F"/>
                </a:solidFill>
                <a:latin typeface="Orgon Slab ExtraLight"/>
                <a:ea typeface="+mn-ea"/>
                <a:cs typeface="Orgon Slab ExtraLight"/>
              </a:defRPr>
            </a:lvl2pPr>
            <a:lvl3pPr marL="1143000" indent="-228600" algn="l" defTabSz="457200" rtl="0" eaLnBrk="1" latinLnBrk="0" hangingPunct="1">
              <a:spcBef>
                <a:spcPct val="20000"/>
              </a:spcBef>
              <a:buSzPct val="100000"/>
              <a:buFont typeface="Lucida Grande"/>
              <a:buChar char="&gt;"/>
              <a:defRPr sz="1800" b="0" i="0" kern="1200" baseline="0">
                <a:solidFill>
                  <a:srgbClr val="509E2F"/>
                </a:solidFill>
                <a:latin typeface="Orgon Slab ExtraLight"/>
                <a:ea typeface="+mn-ea"/>
                <a:cs typeface="Orgon Slab ExtraLight"/>
              </a:defRPr>
            </a:lvl3pPr>
            <a:lvl4pPr marL="1600200" indent="-228600" algn="l" defTabSz="457200" rtl="0" eaLnBrk="1" latinLnBrk="0" hangingPunct="1">
              <a:spcBef>
                <a:spcPct val="20000"/>
              </a:spcBef>
              <a:buFont typeface="Arial"/>
              <a:buChar char="–"/>
              <a:defRPr sz="1600" b="0" i="0" kern="1200" baseline="0">
                <a:solidFill>
                  <a:srgbClr val="509E2F"/>
                </a:solidFill>
                <a:latin typeface="Orgon Slab ExtraLight"/>
                <a:ea typeface="+mn-ea"/>
                <a:cs typeface="Orgon Slab ExtraLight"/>
              </a:defRPr>
            </a:lvl4pPr>
            <a:lvl5pPr marL="2057400" indent="-228600" algn="l" defTabSz="457200" rtl="0" eaLnBrk="1" latinLnBrk="0" hangingPunct="1">
              <a:spcBef>
                <a:spcPct val="20000"/>
              </a:spcBef>
              <a:buFont typeface="Lucida Grande"/>
              <a:buChar char="&gt;"/>
              <a:defRPr sz="1400" b="0" i="0" kern="1200" baseline="0">
                <a:solidFill>
                  <a:srgbClr val="509E2F"/>
                </a:solidFill>
                <a:latin typeface="Orgon Slab ExtraLight"/>
                <a:ea typeface="+mn-ea"/>
                <a:cs typeface="Orgon Slab Extra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ea typeface="Calibri" panose="020F0502020204030204" pitchFamily="34" charset="0"/>
                <a:cs typeface="Times New Roman" panose="02020603050405020304" pitchFamily="18" charset="0"/>
              </a:rPr>
              <a:t>Plan to present motions at 11/19/20 Faculty Senate meeting</a:t>
            </a:r>
          </a:p>
          <a:p>
            <a:pPr marL="0" indent="0">
              <a:buNone/>
            </a:pPr>
            <a:endParaRPr lang="en-US" sz="900" dirty="0">
              <a:ea typeface="Calibri" panose="020F0502020204030204" pitchFamily="34" charset="0"/>
              <a:cs typeface="Times New Roman" panose="02020603050405020304" pitchFamily="18" charset="0"/>
            </a:endParaRPr>
          </a:p>
          <a:p>
            <a:r>
              <a:rPr lang="en-US" dirty="0">
                <a:ea typeface="Calibri" panose="020F0502020204030204" pitchFamily="34" charset="0"/>
                <a:cs typeface="Times New Roman" panose="02020603050405020304" pitchFamily="18" charset="0"/>
              </a:rPr>
              <a:t>Send comments to AF&amp;</a:t>
            </a:r>
            <a:r>
              <a:rPr lang="en-US">
                <a:ea typeface="Calibri" panose="020F0502020204030204" pitchFamily="34" charset="0"/>
                <a:cs typeface="Times New Roman" panose="02020603050405020304" pitchFamily="18" charset="0"/>
              </a:rPr>
              <a:t>S committee:</a:t>
            </a:r>
            <a:endParaRPr lang="en-US" dirty="0">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Kurt Kosbar (chair), </a:t>
            </a:r>
            <a:r>
              <a:rPr lang="en-US" dirty="0">
                <a:ea typeface="Calibri" panose="020F0502020204030204" pitchFamily="34" charset="0"/>
                <a:cs typeface="Times New Roman" panose="02020603050405020304" pitchFamily="18" charset="0"/>
                <a:hlinkClick r:id="rId2"/>
              </a:rPr>
              <a:t>kosbar@mst.edu</a:t>
            </a:r>
            <a:endParaRPr lang="en-US" dirty="0">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Islam El-Adaway, </a:t>
            </a:r>
            <a:r>
              <a:rPr lang="en-US" dirty="0">
                <a:ea typeface="Calibri" panose="020F0502020204030204" pitchFamily="34" charset="0"/>
                <a:cs typeface="Times New Roman" panose="02020603050405020304" pitchFamily="18" charset="0"/>
                <a:hlinkClick r:id="rId3"/>
              </a:rPr>
              <a:t>eladaway@mst.edu</a:t>
            </a:r>
            <a:endParaRPr lang="en-US" dirty="0">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Patrick Huber, </a:t>
            </a:r>
            <a:r>
              <a:rPr lang="en-US" dirty="0">
                <a:ea typeface="Calibri" panose="020F0502020204030204" pitchFamily="34" charset="0"/>
                <a:cs typeface="Times New Roman" panose="02020603050405020304" pitchFamily="18" charset="0"/>
                <a:hlinkClick r:id="rId4"/>
              </a:rPr>
              <a:t>huberp@mst.edu</a:t>
            </a:r>
            <a:endParaRPr lang="en-US" dirty="0">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Matt Install, </a:t>
            </a:r>
            <a:r>
              <a:rPr lang="en-US" dirty="0">
                <a:ea typeface="Calibri" panose="020F0502020204030204" pitchFamily="34" charset="0"/>
                <a:cs typeface="Times New Roman" panose="02020603050405020304" pitchFamily="18" charset="0"/>
                <a:hlinkClick r:id="rId5"/>
              </a:rPr>
              <a:t>insall@mst.edu</a:t>
            </a:r>
            <a:endParaRPr lang="en-US" dirty="0">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Douglas Ludlow, </a:t>
            </a:r>
            <a:r>
              <a:rPr lang="en-US" dirty="0">
                <a:ea typeface="Calibri" panose="020F0502020204030204" pitchFamily="34" charset="0"/>
                <a:cs typeface="Times New Roman" panose="02020603050405020304" pitchFamily="18" charset="0"/>
                <a:hlinkClick r:id="rId6"/>
              </a:rPr>
              <a:t>dludlow@mst.edu</a:t>
            </a:r>
            <a:endParaRPr lang="en-US" dirty="0">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Jagannathan Sarangapani, </a:t>
            </a:r>
            <a:r>
              <a:rPr lang="en-US" dirty="0">
                <a:ea typeface="Calibri" panose="020F0502020204030204" pitchFamily="34" charset="0"/>
                <a:cs typeface="Times New Roman" panose="02020603050405020304" pitchFamily="18" charset="0"/>
                <a:hlinkClick r:id="rId7"/>
              </a:rPr>
              <a:t>sarangap@mst.edu</a:t>
            </a:r>
            <a:endParaRPr lang="en-US" dirty="0">
              <a:ea typeface="Calibri" panose="020F0502020204030204" pitchFamily="34" charset="0"/>
              <a:cs typeface="Times New Roman" panose="02020603050405020304" pitchFamily="18" charset="0"/>
            </a:endParaRPr>
          </a:p>
          <a:p>
            <a:pPr lvl="1"/>
            <a:r>
              <a:rPr lang="en-US" dirty="0">
                <a:ea typeface="Calibri" panose="020F0502020204030204" pitchFamily="34" charset="0"/>
                <a:cs typeface="Times New Roman" panose="02020603050405020304" pitchFamily="18" charset="0"/>
              </a:rPr>
              <a:t>Chris Verbrugge, </a:t>
            </a:r>
            <a:r>
              <a:rPr lang="en-US" u="sng" dirty="0">
                <a:solidFill>
                  <a:srgbClr val="0070C0"/>
                </a:solidFill>
                <a:ea typeface="Calibri" panose="020F0502020204030204" pitchFamily="34" charset="0"/>
                <a:cs typeface="Times New Roman" panose="02020603050405020304" pitchFamily="18" charset="0"/>
              </a:rPr>
              <a:t>cv27f@mail.umkc.edu</a:t>
            </a:r>
          </a:p>
          <a:p>
            <a:pPr marL="0" indent="0">
              <a:spcBef>
                <a:spcPts val="0"/>
              </a:spcBef>
              <a:buFont typeface="Lucida Grande"/>
              <a:buNone/>
            </a:pPr>
            <a:endParaRPr 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88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781753"/>
            <a:ext cx="8197114" cy="4537403"/>
          </a:xfrm>
        </p:spPr>
        <p:txBody>
          <a:bodyPr/>
          <a:lstStyle/>
          <a:p>
            <a:r>
              <a:rPr lang="en-US" sz="3200" dirty="0"/>
              <a:t>S&amp;T has 3 semesters (a.k.a. terms) per year </a:t>
            </a:r>
          </a:p>
          <a:p>
            <a:pPr lvl="1"/>
            <a:r>
              <a:rPr lang="en-US" sz="2800" dirty="0"/>
              <a:t>Spring, Summer, Fall</a:t>
            </a:r>
          </a:p>
          <a:p>
            <a:r>
              <a:rPr lang="en-US" sz="3200" dirty="0"/>
              <a:t>Each semester may have multiple sessions</a:t>
            </a:r>
          </a:p>
          <a:p>
            <a:pPr lvl="1"/>
            <a:r>
              <a:rPr lang="en-US" sz="2800" dirty="0"/>
              <a:t>16 week, 8 week, 4 week, 2 week</a:t>
            </a:r>
          </a:p>
          <a:p>
            <a:r>
              <a:rPr lang="en-US" sz="3400" dirty="0"/>
              <a:t>Sessions may be offered concurrently, or consecutively</a:t>
            </a:r>
            <a:endParaRPr lang="en-US" sz="2400" dirty="0"/>
          </a:p>
        </p:txBody>
      </p:sp>
    </p:spTree>
    <p:extLst>
      <p:ext uri="{BB962C8B-B14F-4D97-AF65-F5344CB8AC3E}">
        <p14:creationId xmlns:p14="http://schemas.microsoft.com/office/powerpoint/2010/main" val="71972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73443" y="1914918"/>
            <a:ext cx="8197114" cy="3864445"/>
          </a:xfrm>
        </p:spPr>
        <p:txBody>
          <a:bodyPr/>
          <a:lstStyle/>
          <a:p>
            <a:r>
              <a:rPr lang="en-US" sz="3200" dirty="0"/>
              <a:t>Current regulations limit the number of hours in an “undergraduate schedule”, without specifying if the limit applies to a semester, a session, or a group of concurrent sessions</a:t>
            </a:r>
          </a:p>
          <a:p>
            <a:r>
              <a:rPr lang="en-US" sz="3200" dirty="0"/>
              <a:t>Current regulations define a “credit hour” as “16 classroom hours” or 48 “laboratory hours”</a:t>
            </a:r>
          </a:p>
        </p:txBody>
      </p:sp>
    </p:spTree>
    <p:extLst>
      <p:ext uri="{BB962C8B-B14F-4D97-AF65-F5344CB8AC3E}">
        <p14:creationId xmlns:p14="http://schemas.microsoft.com/office/powerpoint/2010/main" val="109556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781753"/>
            <a:ext cx="8197114" cy="4537403"/>
          </a:xfrm>
        </p:spPr>
        <p:txBody>
          <a:bodyPr/>
          <a:lstStyle/>
          <a:p>
            <a:r>
              <a:rPr lang="en-US" sz="3200" dirty="0"/>
              <a:t>Current regulations do not define “classroom hour” or “laboratory hour”</a:t>
            </a:r>
          </a:p>
          <a:p>
            <a:pPr lvl="1"/>
            <a:r>
              <a:rPr lang="en-US" sz="2800" dirty="0"/>
              <a:t>3 credit hour, 16-week session, MWF class meets 43 times for 50 minutes, plus a two-hour final exam has 2,270 minutes of contact time, or 12.61 hours of contact time per credit hour</a:t>
            </a:r>
          </a:p>
          <a:p>
            <a:pPr lvl="1"/>
            <a:r>
              <a:rPr lang="en-US" sz="2800" dirty="0"/>
              <a:t>1 credit hour, 16-week session, laboratory class which meets 110 minutes once a week, plus a two hour final exam uses 15.66 hours of contact time per credit hour.</a:t>
            </a:r>
            <a:endParaRPr lang="en-US" sz="2400" dirty="0"/>
          </a:p>
        </p:txBody>
      </p:sp>
    </p:spTree>
    <p:extLst>
      <p:ext uri="{BB962C8B-B14F-4D97-AF65-F5344CB8AC3E}">
        <p14:creationId xmlns:p14="http://schemas.microsoft.com/office/powerpoint/2010/main" val="155137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950430"/>
            <a:ext cx="8197114" cy="2213198"/>
          </a:xfrm>
        </p:spPr>
        <p:txBody>
          <a:bodyPr/>
          <a:lstStyle/>
          <a:p>
            <a:r>
              <a:rPr lang="en-US" sz="3200" dirty="0"/>
              <a:t>Current regulations do not mention how much time students should expect to spend outside of the classroom/lab studying for a course.</a:t>
            </a:r>
          </a:p>
        </p:txBody>
      </p:sp>
    </p:spTree>
    <p:extLst>
      <p:ext uri="{BB962C8B-B14F-4D97-AF65-F5344CB8AC3E}">
        <p14:creationId xmlns:p14="http://schemas.microsoft.com/office/powerpoint/2010/main" val="137912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781753"/>
            <a:ext cx="8197114" cy="4537403"/>
          </a:xfrm>
        </p:spPr>
        <p:txBody>
          <a:bodyPr/>
          <a:lstStyle/>
          <a:p>
            <a:r>
              <a:rPr lang="en-US" sz="3200" dirty="0"/>
              <a:t>S&amp;T</a:t>
            </a:r>
          </a:p>
          <a:p>
            <a:pPr lvl="1"/>
            <a:r>
              <a:rPr lang="en-US" sz="2400" dirty="0"/>
              <a:t>“undergraduate schedule” caps (16-week sessions?)</a:t>
            </a:r>
          </a:p>
          <a:p>
            <a:pPr lvl="1"/>
            <a:r>
              <a:rPr lang="en-US" sz="2400" dirty="0"/>
              <a:t>19 </a:t>
            </a:r>
            <a:r>
              <a:rPr lang="en-US" sz="2400" dirty="0" err="1"/>
              <a:t>hrs</a:t>
            </a:r>
            <a:r>
              <a:rPr lang="en-US" sz="2400" dirty="0"/>
              <a:t> regardless of GPA, and without special approval</a:t>
            </a:r>
          </a:p>
          <a:p>
            <a:pPr lvl="1"/>
            <a:r>
              <a:rPr lang="en-US" sz="2400" dirty="0"/>
              <a:t>20 </a:t>
            </a:r>
            <a:r>
              <a:rPr lang="en-US" sz="2400" dirty="0" err="1"/>
              <a:t>hrs</a:t>
            </a:r>
            <a:r>
              <a:rPr lang="en-US" sz="2400" dirty="0"/>
              <a:t> with GPA over 2.500 + Advisor Approval</a:t>
            </a:r>
          </a:p>
          <a:p>
            <a:pPr lvl="1"/>
            <a:r>
              <a:rPr lang="en-US" sz="2400" dirty="0"/>
              <a:t>21 </a:t>
            </a:r>
            <a:r>
              <a:rPr lang="en-US" sz="2400" dirty="0" err="1"/>
              <a:t>hrs</a:t>
            </a:r>
            <a:r>
              <a:rPr lang="en-US" sz="2400" dirty="0"/>
              <a:t> with GPA over 2.750 + Advisor Approval</a:t>
            </a:r>
          </a:p>
          <a:p>
            <a:pPr lvl="1"/>
            <a:r>
              <a:rPr lang="en-US" sz="2400" dirty="0"/>
              <a:t>22 </a:t>
            </a:r>
            <a:r>
              <a:rPr lang="en-US" sz="2400" dirty="0" err="1"/>
              <a:t>hrs</a:t>
            </a:r>
            <a:r>
              <a:rPr lang="en-US" sz="2400" dirty="0"/>
              <a:t> with GPA over 3.150 + Advisor Approval</a:t>
            </a:r>
          </a:p>
          <a:p>
            <a:pPr lvl="1"/>
            <a:r>
              <a:rPr lang="en-US" sz="2400" dirty="0"/>
              <a:t>Unlimited with department chair approval</a:t>
            </a:r>
          </a:p>
        </p:txBody>
      </p:sp>
    </p:spTree>
    <p:extLst>
      <p:ext uri="{BB962C8B-B14F-4D97-AF65-F5344CB8AC3E}">
        <p14:creationId xmlns:p14="http://schemas.microsoft.com/office/powerpoint/2010/main" val="422513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1861457"/>
            <a:ext cx="8197114" cy="4180113"/>
          </a:xfrm>
        </p:spPr>
        <p:txBody>
          <a:bodyPr/>
          <a:lstStyle/>
          <a:p>
            <a:r>
              <a:rPr lang="en-US" sz="3200" dirty="0"/>
              <a:t>Mizzou</a:t>
            </a:r>
          </a:p>
          <a:p>
            <a:pPr lvl="1"/>
            <a:r>
              <a:rPr lang="en-US" sz="2400" dirty="0"/>
              <a:t>Fall/Spring Semesters (16-week sessions?) </a:t>
            </a:r>
          </a:p>
          <a:p>
            <a:pPr lvl="2"/>
            <a:r>
              <a:rPr lang="en-US" sz="2400" dirty="0"/>
              <a:t>17 </a:t>
            </a:r>
            <a:r>
              <a:rPr lang="en-US" sz="2400" dirty="0" err="1"/>
              <a:t>hrs</a:t>
            </a:r>
            <a:r>
              <a:rPr lang="en-US" sz="2400" dirty="0"/>
              <a:t> without special approval</a:t>
            </a:r>
          </a:p>
          <a:p>
            <a:pPr lvl="2"/>
            <a:r>
              <a:rPr lang="en-US" sz="2400" dirty="0"/>
              <a:t>18 </a:t>
            </a:r>
            <a:r>
              <a:rPr lang="en-US" sz="2400" dirty="0" err="1"/>
              <a:t>hrs</a:t>
            </a:r>
            <a:r>
              <a:rPr lang="en-US" sz="2400" dirty="0"/>
              <a:t> with approval of Associate Dean for Academic Affairs</a:t>
            </a:r>
          </a:p>
          <a:p>
            <a:pPr lvl="1"/>
            <a:r>
              <a:rPr lang="en-US" sz="2400" dirty="0"/>
              <a:t>Summer Session (8-week sessions?)</a:t>
            </a:r>
          </a:p>
          <a:p>
            <a:pPr lvl="2"/>
            <a:r>
              <a:rPr lang="en-US" sz="2400" dirty="0"/>
              <a:t>6 </a:t>
            </a:r>
            <a:r>
              <a:rPr lang="en-US" sz="2400" dirty="0" err="1"/>
              <a:t>hrs</a:t>
            </a:r>
            <a:r>
              <a:rPr lang="en-US" sz="2400" dirty="0"/>
              <a:t> without special approval</a:t>
            </a:r>
          </a:p>
          <a:p>
            <a:pPr lvl="2"/>
            <a:r>
              <a:rPr lang="en-US" sz="2400" dirty="0"/>
              <a:t>9 </a:t>
            </a:r>
            <a:r>
              <a:rPr lang="en-US" sz="2400" dirty="0" err="1"/>
              <a:t>hrs</a:t>
            </a:r>
            <a:r>
              <a:rPr lang="en-US" sz="2400" dirty="0"/>
              <a:t> with approval of Associate Dean for Academic Affairs</a:t>
            </a:r>
            <a:endParaRPr lang="en-US" sz="2000" dirty="0"/>
          </a:p>
        </p:txBody>
      </p:sp>
    </p:spTree>
    <p:extLst>
      <p:ext uri="{BB962C8B-B14F-4D97-AF65-F5344CB8AC3E}">
        <p14:creationId xmlns:p14="http://schemas.microsoft.com/office/powerpoint/2010/main" val="440369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171702"/>
            <a:ext cx="8197114" cy="3510641"/>
          </a:xfrm>
        </p:spPr>
        <p:txBody>
          <a:bodyPr/>
          <a:lstStyle/>
          <a:p>
            <a:r>
              <a:rPr lang="en-US" sz="3200" dirty="0"/>
              <a:t>UMSL</a:t>
            </a:r>
          </a:p>
          <a:p>
            <a:pPr lvl="1"/>
            <a:r>
              <a:rPr lang="en-US" sz="2400" dirty="0"/>
              <a:t>(16-week sessions?)</a:t>
            </a:r>
          </a:p>
          <a:p>
            <a:pPr lvl="1"/>
            <a:r>
              <a:rPr lang="en-US" sz="2400" dirty="0"/>
              <a:t>18 </a:t>
            </a:r>
            <a:r>
              <a:rPr lang="en-US" sz="2400" dirty="0" err="1"/>
              <a:t>hrs</a:t>
            </a:r>
            <a:r>
              <a:rPr lang="en-US" sz="2400" dirty="0"/>
              <a:t> without special approval</a:t>
            </a:r>
          </a:p>
          <a:p>
            <a:pPr lvl="1"/>
            <a:r>
              <a:rPr lang="en-US" sz="2400" dirty="0"/>
              <a:t>Unlimited with approval of Dean</a:t>
            </a:r>
          </a:p>
        </p:txBody>
      </p:sp>
    </p:spTree>
    <p:extLst>
      <p:ext uri="{BB962C8B-B14F-4D97-AF65-F5344CB8AC3E}">
        <p14:creationId xmlns:p14="http://schemas.microsoft.com/office/powerpoint/2010/main" val="1969494939"/>
      </p:ext>
    </p:extLst>
  </p:cSld>
  <p:clrMapOvr>
    <a:masterClrMapping/>
  </p:clrMapOvr>
</p:sld>
</file>

<file path=ppt/theme/theme1.xml><?xml version="1.0" encoding="utf-8"?>
<a:theme xmlns:a="http://schemas.openxmlformats.org/drawingml/2006/main" name="23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18566</TotalTime>
  <Words>1477</Words>
  <Application>Microsoft Office PowerPoint</Application>
  <PresentationFormat>On-screen Show (4:3)</PresentationFormat>
  <Paragraphs>154</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Encode Sans Normal Black</vt:lpstr>
      <vt:lpstr>Lucida Grande</vt:lpstr>
      <vt:lpstr>Orgon Slab ExtraLight</vt:lpstr>
      <vt:lpstr>Orgon Slab Medium</vt:lpstr>
      <vt:lpstr>Times New Roman</vt:lpstr>
      <vt:lpstr>23_Custom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bob jones</cp:lastModifiedBy>
  <cp:revision>370</cp:revision>
  <cp:lastPrinted>2020-09-09T18:17:43Z</cp:lastPrinted>
  <dcterms:created xsi:type="dcterms:W3CDTF">2014-10-14T00:51:43Z</dcterms:created>
  <dcterms:modified xsi:type="dcterms:W3CDTF">2020-10-21T16:47:00Z</dcterms:modified>
</cp:coreProperties>
</file>