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7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90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E453-6DE6-45DD-8313-F1D6184F578C}" type="datetimeFigureOut">
              <a:rPr lang="en-US" smtClean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728B8-B332-4A69-8625-D15CE15A71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366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E453-6DE6-45DD-8313-F1D6184F578C}" type="datetimeFigureOut">
              <a:rPr lang="en-US" smtClean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728B8-B332-4A69-8625-D15CE15A71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470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E453-6DE6-45DD-8313-F1D6184F578C}" type="datetimeFigureOut">
              <a:rPr lang="en-US" smtClean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728B8-B332-4A69-8625-D15CE15A71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901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E453-6DE6-45DD-8313-F1D6184F578C}" type="datetimeFigureOut">
              <a:rPr lang="en-US" smtClean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728B8-B332-4A69-8625-D15CE15A71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310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E453-6DE6-45DD-8313-F1D6184F578C}" type="datetimeFigureOut">
              <a:rPr lang="en-US" smtClean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728B8-B332-4A69-8625-D15CE15A71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249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E453-6DE6-45DD-8313-F1D6184F578C}" type="datetimeFigureOut">
              <a:rPr lang="en-US" smtClean="0"/>
              <a:t>11/16/2016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728B8-B332-4A69-8625-D15CE15A71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641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E453-6DE6-45DD-8313-F1D6184F578C}" type="datetimeFigureOut">
              <a:rPr lang="en-US" smtClean="0"/>
              <a:t>11/16/2016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728B8-B332-4A69-8625-D15CE15A71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297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E453-6DE6-45DD-8313-F1D6184F578C}" type="datetimeFigureOut">
              <a:rPr lang="en-US" smtClean="0"/>
              <a:t>11/16/2016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728B8-B332-4A69-8625-D15CE15A71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225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E453-6DE6-45DD-8313-F1D6184F578C}" type="datetimeFigureOut">
              <a:rPr lang="en-US" smtClean="0"/>
              <a:t>11/16/2016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728B8-B332-4A69-8625-D15CE15A71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081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E453-6DE6-45DD-8313-F1D6184F578C}" type="datetimeFigureOut">
              <a:rPr lang="en-US" smtClean="0"/>
              <a:t>11/16/2016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728B8-B332-4A69-8625-D15CE15A71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410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E453-6DE6-45DD-8313-F1D6184F578C}" type="datetimeFigureOut">
              <a:rPr lang="en-US" smtClean="0"/>
              <a:t>11/16/2016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728B8-B332-4A69-8625-D15CE15A71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584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9E453-6DE6-45DD-8313-F1D6184F578C}" type="datetimeFigureOut">
              <a:rPr lang="en-US" smtClean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728B8-B332-4A69-8625-D15CE15A71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952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msystem.edu/ums/rules/collected_rules/faculty/ch300/300.030_faculty_bylaws_missouri_university_of_science_technolog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Administrative Review Committee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2016-2017 members:</a:t>
            </a:r>
          </a:p>
          <a:p>
            <a:pPr lvl="1"/>
            <a:r>
              <a:rPr lang="en-US" dirty="0" smtClean="0"/>
              <a:t>Dr. Ali Hurson</a:t>
            </a:r>
          </a:p>
          <a:p>
            <a:pPr lvl="1"/>
            <a:r>
              <a:rPr lang="en-US" dirty="0" smtClean="0"/>
              <a:t>Dr. V. A. Samaranayake</a:t>
            </a:r>
          </a:p>
          <a:p>
            <a:pPr lvl="1"/>
            <a:r>
              <a:rPr lang="en-US" dirty="0" smtClean="0"/>
              <a:t>Dr. William Schonberg</a:t>
            </a:r>
          </a:p>
          <a:p>
            <a:pPr lvl="1"/>
            <a:r>
              <a:rPr lang="en-US" dirty="0" smtClean="0"/>
              <a:t>Dr. Nancy J. Stone, Chair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088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Faculty Bylaws (300.030 D.6.b) </a:t>
            </a:r>
            <a:r>
              <a:rPr lang="en-US" sz="1400" dirty="0" smtClean="0">
                <a:hlinkClick r:id="rId2"/>
              </a:rPr>
              <a:t>https://www.umsystem.edu/ums/rules/collected_rules/faculty/ch300/300.030_faculty_bylaws_missouri_university_of_science_technology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“Administrative Review Committee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(1) This committee sets policies and procedures for review of campus administrators. The committee recommends the evaluation questionnaires and a plan/schedule for conducting reviews to the Faculty Senate. The committee conducts the reviews; oversees the sending of the evaluation forms to the evaluating persons; oversees the collection and collation of the resulting evaluations; and, along with the officers of the Faculty Senate, reviews and forwards the results of the evaluation.</a:t>
            </a:r>
            <a:br>
              <a:rPr lang="en-US" dirty="0" smtClean="0"/>
            </a:br>
            <a:r>
              <a:rPr lang="en-US" sz="1900" dirty="0" smtClean="0"/>
              <a:t>(2) The committee consists of four (4) representatives nominated by the Rules, Procedures and Agenda Committee (with the possibility of nominations from the floor) and elected by a vote of the Faculty Senate. Committee members serve for two (2) years, terms to be staggered with the election of two faculty members each year, and shall be full-time, tenured faculty members with an administrative component of 50% or less.”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719489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Review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will be reviewed.</a:t>
            </a:r>
          </a:p>
          <a:p>
            <a:r>
              <a:rPr lang="en-US" dirty="0" smtClean="0"/>
              <a:t>Process of administering surveys.</a:t>
            </a:r>
          </a:p>
          <a:p>
            <a:r>
              <a:rPr lang="en-US" dirty="0" smtClean="0"/>
              <a:t>Use/disclosure of results.</a:t>
            </a:r>
          </a:p>
          <a:p>
            <a:r>
              <a:rPr lang="en-US" dirty="0" smtClean="0"/>
              <a:t>Tentative timeline and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39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Will be Reviewed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Proposed review process by 2015-2016 Administrative Review Committee*</a:t>
            </a:r>
          </a:p>
          <a:p>
            <a:pPr lvl="1"/>
            <a:r>
              <a:rPr lang="en-US" dirty="0"/>
              <a:t>2017:  Vice Chancellors: Global and Strategic Partnerships; Human Resources, Equity and Inclusion; Finance and Administration; University Advancement; and Student Affairs. Chief Information Officer</a:t>
            </a:r>
          </a:p>
          <a:p>
            <a:pPr lvl="1"/>
            <a:r>
              <a:rPr lang="en-US" dirty="0"/>
              <a:t>2018:  Vice Provosts: Dean of Engineering and Computing, Graduate Studies, Undergraduate Studies, Research, and Enrollment Management.  Director of Institutional Research and Assessment and Director and Library and Learning Resources </a:t>
            </a:r>
          </a:p>
          <a:p>
            <a:pPr marL="0" indent="0">
              <a:buNone/>
            </a:pPr>
            <a:r>
              <a:rPr lang="en-US" sz="2000" dirty="0"/>
              <a:t>*This schedule assumes the administrator under review will have completed one academic year of service prior to the review in a non-interim or non-acting appointment.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352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2015-2016 Academic Review Committee Annual Report </a:t>
            </a:r>
            <a:r>
              <a:rPr lang="en-US" sz="4000" dirty="0" smtClean="0"/>
              <a:t>(</a:t>
            </a:r>
            <a:r>
              <a:rPr lang="en-US" sz="4000" i="1" dirty="0" smtClean="0"/>
              <a:t>dated July 5, 2016</a:t>
            </a:r>
            <a:r>
              <a:rPr lang="en-US" sz="4000" dirty="0" smtClean="0"/>
              <a:t>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Schedule </a:t>
            </a:r>
            <a:r>
              <a:rPr lang="en-US" dirty="0"/>
              <a:t>for reviews of all administrators between 2016 and 2018:</a:t>
            </a:r>
          </a:p>
          <a:p>
            <a:pPr lvl="1"/>
            <a:r>
              <a:rPr lang="en-US" dirty="0" smtClean="0"/>
              <a:t>2016</a:t>
            </a:r>
            <a:r>
              <a:rPr lang="en-US" dirty="0"/>
              <a:t>:  Chancellor; Provost; Vice Provost and Dean of College of Arts, Sciences, and Business</a:t>
            </a:r>
          </a:p>
          <a:p>
            <a:pPr lvl="1"/>
            <a:r>
              <a:rPr lang="en-US" dirty="0"/>
              <a:t>2017:  Vice Chancellors: Global and Strategic Partnerships; Human Resources, Equity and Inclusion; Finance and Administration; University Advancement; and Student Affairs. Chief Information Officer</a:t>
            </a:r>
          </a:p>
          <a:p>
            <a:pPr lvl="1"/>
            <a:r>
              <a:rPr lang="en-US" dirty="0"/>
              <a:t>2018:  Vice Provosts: Dean of Engineering and Computing, Graduate Studies, Undergraduate Studies, Research, and Enrollment Management.  Director of Institutional Research and Assessment and Director and Library and Learning Resources </a:t>
            </a:r>
          </a:p>
          <a:p>
            <a:pPr marL="0" indent="0">
              <a:buNone/>
            </a:pPr>
            <a:r>
              <a:rPr lang="en-US" dirty="0"/>
              <a:t>*This schedule assumes the administrator under review will have completed one academic year of service prior to the review in a non-interim or non-acting appointment.</a:t>
            </a:r>
          </a:p>
          <a:p>
            <a:pPr marL="0" indent="0">
              <a:buNone/>
            </a:pPr>
            <a:r>
              <a:rPr lang="en-US" dirty="0"/>
              <a:t>**The committee, given the views shared by many in the Faculty Senate, recommends one amendment to the above schedule:  </a:t>
            </a:r>
            <a:r>
              <a:rPr lang="en-US" dirty="0">
                <a:solidFill>
                  <a:srgbClr val="FF0000"/>
                </a:solidFill>
              </a:rPr>
              <a:t>the Chancellor and Provost be reviewed every two years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84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of Administering Surveys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Issues of trust.  </a:t>
            </a:r>
          </a:p>
          <a:p>
            <a:r>
              <a:rPr lang="en-US" dirty="0" smtClean="0"/>
              <a:t>Qualtrics</a:t>
            </a:r>
          </a:p>
          <a:p>
            <a:pPr lvl="1"/>
            <a:r>
              <a:rPr lang="en-US" dirty="0" smtClean="0"/>
              <a:t>Security</a:t>
            </a:r>
          </a:p>
          <a:p>
            <a:pPr lvl="2"/>
            <a:r>
              <a:rPr lang="en-US" dirty="0" smtClean="0"/>
              <a:t>Individualized links</a:t>
            </a:r>
          </a:p>
          <a:p>
            <a:pPr lvl="2"/>
            <a:r>
              <a:rPr lang="en-US" dirty="0" smtClean="0"/>
              <a:t>Prohibit ballot box stuffing </a:t>
            </a:r>
          </a:p>
          <a:p>
            <a:pPr lvl="2"/>
            <a:r>
              <a:rPr lang="en-US" dirty="0" smtClean="0"/>
              <a:t>Can only submit once</a:t>
            </a:r>
          </a:p>
          <a:p>
            <a:pPr lvl="2"/>
            <a:r>
              <a:rPr lang="en-US" dirty="0" smtClean="0"/>
              <a:t>Anonymize</a:t>
            </a:r>
          </a:p>
          <a:p>
            <a:pPr lvl="1"/>
            <a:r>
              <a:rPr lang="en-US" dirty="0" smtClean="0"/>
              <a:t>Pilot testing</a:t>
            </a:r>
          </a:p>
          <a:p>
            <a:pPr lvl="1"/>
            <a:r>
              <a:rPr lang="en-US" dirty="0" smtClean="0"/>
              <a:t>Distribution of surveys, data file</a:t>
            </a:r>
          </a:p>
          <a:p>
            <a:pPr lvl="2"/>
            <a:r>
              <a:rPr lang="en-US" dirty="0" smtClean="0"/>
              <a:t>Will verify e-mail lists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852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Use/Disclosure of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results will be shared with the individual reviewed, then the immediate supervisor, and then the faculty senate officers.  Beyond these recipients of the results, the </a:t>
            </a:r>
            <a:r>
              <a:rPr lang="en-US" dirty="0" smtClean="0"/>
              <a:t>Administrative Review Committee </a:t>
            </a:r>
            <a:r>
              <a:rPr lang="en-US" dirty="0"/>
              <a:t>members will maintain confidentiality of the </a:t>
            </a:r>
            <a:r>
              <a:rPr lang="en-US" dirty="0" smtClean="0"/>
              <a:t>results.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526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Tentative Timeline &amp;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End of November</a:t>
            </a:r>
          </a:p>
          <a:p>
            <a:pPr lvl="1"/>
            <a:r>
              <a:rPr lang="en-US" dirty="0" smtClean="0"/>
              <a:t>Job descriptions due</a:t>
            </a:r>
          </a:p>
          <a:p>
            <a:r>
              <a:rPr lang="en-US" dirty="0" smtClean="0"/>
              <a:t>January 26, 2017</a:t>
            </a:r>
          </a:p>
          <a:p>
            <a:pPr lvl="1"/>
            <a:r>
              <a:rPr lang="en-US" dirty="0" smtClean="0"/>
              <a:t>Questions to Faculty Senate for review/approval</a:t>
            </a:r>
          </a:p>
          <a:p>
            <a:r>
              <a:rPr lang="en-US" dirty="0" smtClean="0"/>
              <a:t>End of January</a:t>
            </a:r>
          </a:p>
          <a:p>
            <a:pPr lvl="1"/>
            <a:r>
              <a:rPr lang="en-US" dirty="0" smtClean="0"/>
              <a:t>Statement of accomplishments due</a:t>
            </a:r>
          </a:p>
          <a:p>
            <a:r>
              <a:rPr lang="en-US" dirty="0" smtClean="0"/>
              <a:t>February 23, 2017</a:t>
            </a:r>
          </a:p>
          <a:p>
            <a:pPr lvl="1"/>
            <a:r>
              <a:rPr lang="en-US" dirty="0" smtClean="0"/>
              <a:t>Final approval of questions</a:t>
            </a:r>
          </a:p>
          <a:p>
            <a:r>
              <a:rPr lang="en-US" dirty="0" smtClean="0"/>
              <a:t>March</a:t>
            </a:r>
          </a:p>
          <a:p>
            <a:pPr lvl="1"/>
            <a:r>
              <a:rPr lang="en-US" dirty="0" smtClean="0"/>
              <a:t>Review administration (ending before spring break)</a:t>
            </a:r>
          </a:p>
          <a:p>
            <a:r>
              <a:rPr lang="en-US" dirty="0" smtClean="0"/>
              <a:t>April</a:t>
            </a:r>
          </a:p>
          <a:p>
            <a:pPr lvl="1"/>
            <a:r>
              <a:rPr lang="en-US" dirty="0" smtClean="0"/>
              <a:t>Results to Faculty Senate Officers</a:t>
            </a:r>
          </a:p>
        </p:txBody>
      </p:sp>
    </p:spTree>
    <p:extLst>
      <p:ext uri="{BB962C8B-B14F-4D97-AF65-F5344CB8AC3E}">
        <p14:creationId xmlns:p14="http://schemas.microsoft.com/office/powerpoint/2010/main" val="3328331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467</TotalTime>
  <Words>448</Words>
  <Application>Microsoft Office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Administrative Review Committee</vt:lpstr>
      <vt:lpstr>Faculty Bylaws (300.030 D.6.b) https://www.umsystem.edu/ums/rules/collected_rules/faculty/ch300/300.030_faculty_bylaws_missouri_university_of_science_technology </vt:lpstr>
      <vt:lpstr>Academic Review Committee</vt:lpstr>
      <vt:lpstr>Who Will be Reviewed</vt:lpstr>
      <vt:lpstr>2015-2016 Academic Review Committee Annual Report (dated July 5, 2016)</vt:lpstr>
      <vt:lpstr>Process of Administering Surveys</vt:lpstr>
      <vt:lpstr>Use/Disclosure of Results</vt:lpstr>
      <vt:lpstr>Tentative Timeline &amp; Activities</vt:lpstr>
    </vt:vector>
  </TitlesOfParts>
  <Company>Missouri University of Science and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Administrative Review Committee</dc:title>
  <dc:creator>Stone, Nancy J.</dc:creator>
  <cp:lastModifiedBy>Stone, Nancy J.</cp:lastModifiedBy>
  <cp:revision>18</cp:revision>
  <cp:lastPrinted>2016-11-16T19:17:28Z</cp:lastPrinted>
  <dcterms:created xsi:type="dcterms:W3CDTF">2016-11-16T15:05:38Z</dcterms:created>
  <dcterms:modified xsi:type="dcterms:W3CDTF">2016-11-16T22:53:32Z</dcterms:modified>
</cp:coreProperties>
</file>