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8417" autoAdjust="0"/>
  </p:normalViewPr>
  <p:slideViewPr>
    <p:cSldViewPr>
      <p:cViewPr>
        <p:scale>
          <a:sx n="80" d="100"/>
          <a:sy n="80" d="100"/>
        </p:scale>
        <p:origin x="-1860" y="-3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07AB71-2893-4566-A031-42FB726F3CAE}" type="datetimeFigureOut">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2690F-8A36-4C2A-A4A9-85B20245D990}" type="slidenum">
              <a:rPr lang="en-US" smtClean="0"/>
              <a:t>‹#›</a:t>
            </a:fld>
            <a:endParaRPr lang="en-US"/>
          </a:p>
        </p:txBody>
      </p:sp>
    </p:spTree>
    <p:extLst>
      <p:ext uri="{BB962C8B-B14F-4D97-AF65-F5344CB8AC3E}">
        <p14:creationId xmlns:p14="http://schemas.microsoft.com/office/powerpoint/2010/main" val="2798616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07AB71-2893-4566-A031-42FB726F3CAE}" type="datetimeFigureOut">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2690F-8A36-4C2A-A4A9-85B20245D990}" type="slidenum">
              <a:rPr lang="en-US" smtClean="0"/>
              <a:t>‹#›</a:t>
            </a:fld>
            <a:endParaRPr lang="en-US"/>
          </a:p>
        </p:txBody>
      </p:sp>
    </p:spTree>
    <p:extLst>
      <p:ext uri="{BB962C8B-B14F-4D97-AF65-F5344CB8AC3E}">
        <p14:creationId xmlns:p14="http://schemas.microsoft.com/office/powerpoint/2010/main" val="212480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07AB71-2893-4566-A031-42FB726F3CAE}" type="datetimeFigureOut">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2690F-8A36-4C2A-A4A9-85B20245D990}" type="slidenum">
              <a:rPr lang="en-US" smtClean="0"/>
              <a:t>‹#›</a:t>
            </a:fld>
            <a:endParaRPr lang="en-US"/>
          </a:p>
        </p:txBody>
      </p:sp>
    </p:spTree>
    <p:extLst>
      <p:ext uri="{BB962C8B-B14F-4D97-AF65-F5344CB8AC3E}">
        <p14:creationId xmlns:p14="http://schemas.microsoft.com/office/powerpoint/2010/main" val="1878453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07AB71-2893-4566-A031-42FB726F3CAE}" type="datetimeFigureOut">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2690F-8A36-4C2A-A4A9-85B20245D990}" type="slidenum">
              <a:rPr lang="en-US" smtClean="0"/>
              <a:t>‹#›</a:t>
            </a:fld>
            <a:endParaRPr lang="en-US"/>
          </a:p>
        </p:txBody>
      </p:sp>
    </p:spTree>
    <p:extLst>
      <p:ext uri="{BB962C8B-B14F-4D97-AF65-F5344CB8AC3E}">
        <p14:creationId xmlns:p14="http://schemas.microsoft.com/office/powerpoint/2010/main" val="3971784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07AB71-2893-4566-A031-42FB726F3CAE}" type="datetimeFigureOut">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2690F-8A36-4C2A-A4A9-85B20245D990}" type="slidenum">
              <a:rPr lang="en-US" smtClean="0"/>
              <a:t>‹#›</a:t>
            </a:fld>
            <a:endParaRPr lang="en-US"/>
          </a:p>
        </p:txBody>
      </p:sp>
    </p:spTree>
    <p:extLst>
      <p:ext uri="{BB962C8B-B14F-4D97-AF65-F5344CB8AC3E}">
        <p14:creationId xmlns:p14="http://schemas.microsoft.com/office/powerpoint/2010/main" val="3746978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07AB71-2893-4566-A031-42FB726F3CAE}" type="datetimeFigureOut">
              <a:rPr lang="en-US" smtClean="0"/>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52690F-8A36-4C2A-A4A9-85B20245D990}" type="slidenum">
              <a:rPr lang="en-US" smtClean="0"/>
              <a:t>‹#›</a:t>
            </a:fld>
            <a:endParaRPr lang="en-US"/>
          </a:p>
        </p:txBody>
      </p:sp>
    </p:spTree>
    <p:extLst>
      <p:ext uri="{BB962C8B-B14F-4D97-AF65-F5344CB8AC3E}">
        <p14:creationId xmlns:p14="http://schemas.microsoft.com/office/powerpoint/2010/main" val="2598954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07AB71-2893-4566-A031-42FB726F3CAE}" type="datetimeFigureOut">
              <a:rPr lang="en-US" smtClean="0"/>
              <a:t>1/18/2013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52690F-8A36-4C2A-A4A9-85B20245D990}" type="slidenum">
              <a:rPr lang="en-US" smtClean="0"/>
              <a:t>‹#›</a:t>
            </a:fld>
            <a:endParaRPr lang="en-US"/>
          </a:p>
        </p:txBody>
      </p:sp>
    </p:spTree>
    <p:extLst>
      <p:ext uri="{BB962C8B-B14F-4D97-AF65-F5344CB8AC3E}">
        <p14:creationId xmlns:p14="http://schemas.microsoft.com/office/powerpoint/2010/main" val="2151749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07AB71-2893-4566-A031-42FB726F3CAE}" type="datetimeFigureOut">
              <a:rPr lang="en-US" smtClean="0"/>
              <a:t>1/18/2013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52690F-8A36-4C2A-A4A9-85B20245D990}" type="slidenum">
              <a:rPr lang="en-US" smtClean="0"/>
              <a:t>‹#›</a:t>
            </a:fld>
            <a:endParaRPr lang="en-US"/>
          </a:p>
        </p:txBody>
      </p:sp>
    </p:spTree>
    <p:extLst>
      <p:ext uri="{BB962C8B-B14F-4D97-AF65-F5344CB8AC3E}">
        <p14:creationId xmlns:p14="http://schemas.microsoft.com/office/powerpoint/2010/main" val="3950951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07AB71-2893-4566-A031-42FB726F3CAE}" type="datetimeFigureOut">
              <a:rPr lang="en-US" smtClean="0"/>
              <a:t>1/18/2013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52690F-8A36-4C2A-A4A9-85B20245D990}" type="slidenum">
              <a:rPr lang="en-US" smtClean="0"/>
              <a:t>‹#›</a:t>
            </a:fld>
            <a:endParaRPr lang="en-US"/>
          </a:p>
        </p:txBody>
      </p:sp>
    </p:spTree>
    <p:extLst>
      <p:ext uri="{BB962C8B-B14F-4D97-AF65-F5344CB8AC3E}">
        <p14:creationId xmlns:p14="http://schemas.microsoft.com/office/powerpoint/2010/main" val="2454595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07AB71-2893-4566-A031-42FB726F3CAE}" type="datetimeFigureOut">
              <a:rPr lang="en-US" smtClean="0"/>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52690F-8A36-4C2A-A4A9-85B20245D990}" type="slidenum">
              <a:rPr lang="en-US" smtClean="0"/>
              <a:t>‹#›</a:t>
            </a:fld>
            <a:endParaRPr lang="en-US"/>
          </a:p>
        </p:txBody>
      </p:sp>
    </p:spTree>
    <p:extLst>
      <p:ext uri="{BB962C8B-B14F-4D97-AF65-F5344CB8AC3E}">
        <p14:creationId xmlns:p14="http://schemas.microsoft.com/office/powerpoint/2010/main" val="411042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07AB71-2893-4566-A031-42FB726F3CAE}" type="datetimeFigureOut">
              <a:rPr lang="en-US" smtClean="0"/>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52690F-8A36-4C2A-A4A9-85B20245D990}" type="slidenum">
              <a:rPr lang="en-US" smtClean="0"/>
              <a:t>‹#›</a:t>
            </a:fld>
            <a:endParaRPr lang="en-US"/>
          </a:p>
        </p:txBody>
      </p:sp>
    </p:spTree>
    <p:extLst>
      <p:ext uri="{BB962C8B-B14F-4D97-AF65-F5344CB8AC3E}">
        <p14:creationId xmlns:p14="http://schemas.microsoft.com/office/powerpoint/2010/main" val="3177846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07AB71-2893-4566-A031-42FB726F3CAE}" type="datetimeFigureOut">
              <a:rPr lang="en-US" smtClean="0"/>
              <a:t>1/18/2013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52690F-8A36-4C2A-A4A9-85B20245D990}" type="slidenum">
              <a:rPr lang="en-US" smtClean="0"/>
              <a:t>‹#›</a:t>
            </a:fld>
            <a:endParaRPr lang="en-US"/>
          </a:p>
        </p:txBody>
      </p:sp>
    </p:spTree>
    <p:extLst>
      <p:ext uri="{BB962C8B-B14F-4D97-AF65-F5344CB8AC3E}">
        <p14:creationId xmlns:p14="http://schemas.microsoft.com/office/powerpoint/2010/main" val="465223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553045"/>
            <a:ext cx="7772400" cy="5847755"/>
          </a:xfrm>
          <a:prstGeom prst="rect">
            <a:avLst/>
          </a:prstGeom>
          <a:solidFill>
            <a:schemeClr val="bg1">
              <a:lumMod val="95000"/>
            </a:schemeClr>
          </a:solidFill>
        </p:spPr>
        <p:txBody>
          <a:bodyPr wrap="square" lIns="182880" tIns="182880" rIns="182880" bIns="182880">
            <a:spAutoFit/>
          </a:bodyPr>
          <a:lstStyle/>
          <a:p>
            <a:pPr algn="ctr"/>
            <a:r>
              <a:rPr lang="en-US" sz="2400" b="1" dirty="0" smtClean="0"/>
              <a:t>Academic </a:t>
            </a:r>
            <a:r>
              <a:rPr lang="en-US" sz="2400" b="1" dirty="0"/>
              <a:t>Forgiveness Policy</a:t>
            </a:r>
            <a:endParaRPr lang="en-US" sz="2400" dirty="0"/>
          </a:p>
          <a:p>
            <a:pPr algn="just"/>
            <a:r>
              <a:rPr lang="en-US" dirty="0"/>
              <a:t> </a:t>
            </a:r>
          </a:p>
          <a:p>
            <a:pPr algn="just"/>
            <a:r>
              <a:rPr lang="en-US" dirty="0"/>
              <a:t>The Missouri University of Science and Technology has an academic forgiveness policy to enable those students who did not perform adequately in their undergraduate enrollment at Missouri S&amp;T to be given a second chance to pursue their undergraduate academic </a:t>
            </a:r>
            <a:r>
              <a:rPr lang="en-US" dirty="0" smtClean="0"/>
              <a:t>goals. Students </a:t>
            </a:r>
            <a:r>
              <a:rPr lang="en-US" dirty="0"/>
              <a:t>returning to Missouri S&amp;T to pursue an undergraduate degree after an extended absence may request permission to </a:t>
            </a:r>
            <a:r>
              <a:rPr lang="en-US" b="1" dirty="0"/>
              <a:t>remove</a:t>
            </a:r>
            <a:r>
              <a:rPr lang="en-US" dirty="0"/>
              <a:t> </a:t>
            </a:r>
            <a:r>
              <a:rPr lang="en-US" b="1" dirty="0"/>
              <a:t>one academic term </a:t>
            </a:r>
            <a:r>
              <a:rPr lang="en-US" dirty="0"/>
              <a:t>from future degree and GPA considerations.  Academic forgiveness is a policy of Missouri University of Science and Technology and as such may not be recognized by outside institutions or agencies</a:t>
            </a:r>
            <a:r>
              <a:rPr lang="en-US" dirty="0" smtClean="0"/>
              <a:t>.</a:t>
            </a:r>
          </a:p>
          <a:p>
            <a:pPr algn="just"/>
            <a:endParaRPr lang="en-US" dirty="0"/>
          </a:p>
          <a:p>
            <a:r>
              <a:rPr lang="en-US" sz="1100" b="1" dirty="0" smtClean="0"/>
              <a:t>*Submitted </a:t>
            </a:r>
            <a:r>
              <a:rPr lang="en-US" sz="1100" b="1" dirty="0"/>
              <a:t>2/17/11 by Registrar’s Office, </a:t>
            </a:r>
            <a:r>
              <a:rPr lang="en-US" sz="1100" b="1" dirty="0" smtClean="0"/>
              <a:t>Revised </a:t>
            </a:r>
            <a:r>
              <a:rPr lang="en-US" sz="1100" b="1" dirty="0"/>
              <a:t>5/12/12 by Retention </a:t>
            </a:r>
            <a:r>
              <a:rPr lang="en-US" sz="1100" b="1" dirty="0" err="1" smtClean="0"/>
              <a:t>Comm</a:t>
            </a:r>
            <a:r>
              <a:rPr lang="en-US" sz="1100" dirty="0" smtClean="0"/>
              <a:t> </a:t>
            </a:r>
            <a:r>
              <a:rPr lang="en-US" sz="1100" b="1" dirty="0" smtClean="0"/>
              <a:t>Revised </a:t>
            </a:r>
            <a:r>
              <a:rPr lang="en-US" sz="1100" b="1" dirty="0"/>
              <a:t>1/16/13 by </a:t>
            </a:r>
            <a:r>
              <a:rPr lang="en-US" sz="1100" b="1" dirty="0" smtClean="0"/>
              <a:t>AF&amp;S </a:t>
            </a:r>
            <a:r>
              <a:rPr lang="en-US" sz="1100" b="1" dirty="0"/>
              <a:t>committee</a:t>
            </a:r>
            <a:r>
              <a:rPr lang="en-US" sz="1100" b="1" dirty="0" smtClean="0"/>
              <a:t>.</a:t>
            </a:r>
          </a:p>
          <a:p>
            <a:endParaRPr lang="en-US" sz="1100" b="1" dirty="0"/>
          </a:p>
          <a:p>
            <a:pPr algn="just"/>
            <a:r>
              <a:rPr lang="en-US" sz="1600" b="1" dirty="0"/>
              <a:t>Eligibility</a:t>
            </a:r>
            <a:endParaRPr lang="en-US" sz="1600" dirty="0"/>
          </a:p>
          <a:p>
            <a:pPr algn="just"/>
            <a:r>
              <a:rPr lang="en-US" sz="1400" dirty="0"/>
              <a:t>To be eligible for academic forgiveness consideration, students must meet these requirements:</a:t>
            </a:r>
          </a:p>
          <a:p>
            <a:pPr marL="285750" lvl="0" indent="-285750" algn="just">
              <a:buFont typeface="Arial" pitchFamily="34" charset="0"/>
              <a:buChar char="•"/>
            </a:pPr>
            <a:r>
              <a:rPr lang="en-US" sz="1400" dirty="0"/>
              <a:t>Students must have not been enrolled as degree-seeking at Missouri University of Science and Technology or any other University of Missouri System campus for </a:t>
            </a:r>
            <a:r>
              <a:rPr lang="en-US" sz="1400" b="1" i="1" dirty="0"/>
              <a:t>four</a:t>
            </a:r>
            <a:r>
              <a:rPr lang="en-US" sz="1400" dirty="0"/>
              <a:t> or more consecutive years. </a:t>
            </a:r>
          </a:p>
          <a:p>
            <a:pPr marL="285750" lvl="0" indent="-285750" algn="just">
              <a:buFont typeface="Arial" pitchFamily="34" charset="0"/>
              <a:buChar char="•"/>
            </a:pPr>
            <a:r>
              <a:rPr lang="en-US" sz="1400" dirty="0"/>
              <a:t>Students must not have graduated from Missouri University of Science and Technology. </a:t>
            </a:r>
          </a:p>
          <a:p>
            <a:pPr marL="285750" lvl="0" indent="-285750" algn="just">
              <a:buFont typeface="Arial" pitchFamily="34" charset="0"/>
              <a:buChar char="•"/>
            </a:pPr>
            <a:r>
              <a:rPr lang="en-US" sz="1400" dirty="0"/>
              <a:t>Students must be admitted as degree-seeking and have earned a minimum of 12.0 credits hours with at least a 2.5 GPA of record for those hours at Missouri University of Science and Technology within the past 12 months. </a:t>
            </a:r>
          </a:p>
        </p:txBody>
      </p:sp>
    </p:spTree>
    <p:extLst>
      <p:ext uri="{BB962C8B-B14F-4D97-AF65-F5344CB8AC3E}">
        <p14:creationId xmlns:p14="http://schemas.microsoft.com/office/powerpoint/2010/main" val="1583916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955750"/>
          </a:xfrm>
          <a:prstGeom prst="rect">
            <a:avLst/>
          </a:prstGeom>
          <a:solidFill>
            <a:schemeClr val="bg1">
              <a:lumMod val="95000"/>
            </a:schemeClr>
          </a:solidFill>
        </p:spPr>
        <p:txBody>
          <a:bodyPr wrap="square" lIns="274320" tIns="182880" rIns="274320" bIns="182880">
            <a:spAutoFit/>
          </a:bodyPr>
          <a:lstStyle/>
          <a:p>
            <a:r>
              <a:rPr lang="en-US" sz="1400" b="1" dirty="0" smtClean="0"/>
              <a:t>Academic Forgiveness Policy</a:t>
            </a:r>
            <a:endParaRPr lang="en-US" sz="1400" dirty="0" smtClean="0"/>
          </a:p>
          <a:p>
            <a:endParaRPr lang="en-US" sz="1400" b="1" dirty="0" smtClean="0"/>
          </a:p>
          <a:p>
            <a:r>
              <a:rPr lang="en-US" sz="2000" b="1" dirty="0" smtClean="0"/>
              <a:t>Conditions</a:t>
            </a:r>
            <a:endParaRPr lang="en-US" sz="1600" dirty="0"/>
          </a:p>
          <a:p>
            <a:pPr algn="just"/>
            <a:endParaRPr lang="en-US" sz="1400" dirty="0" smtClean="0"/>
          </a:p>
          <a:p>
            <a:pPr algn="just"/>
            <a:r>
              <a:rPr lang="en-US" sz="1400" dirty="0" smtClean="0"/>
              <a:t>Academic </a:t>
            </a:r>
            <a:r>
              <a:rPr lang="en-US" sz="1400" dirty="0"/>
              <a:t>forgiveness is based on the following conditions:</a:t>
            </a:r>
          </a:p>
          <a:p>
            <a:pPr marL="285750" lvl="0" indent="-285750" algn="just">
              <a:buFont typeface="Arial" pitchFamily="34" charset="0"/>
              <a:buChar char="•"/>
            </a:pPr>
            <a:endParaRPr lang="en-US" sz="1600" dirty="0" smtClean="0"/>
          </a:p>
          <a:p>
            <a:pPr marL="285750" lvl="0" indent="-285750" algn="just">
              <a:buFont typeface="Arial" pitchFamily="34" charset="0"/>
              <a:buChar char="•"/>
            </a:pPr>
            <a:r>
              <a:rPr lang="en-US" sz="1400" dirty="0" smtClean="0"/>
              <a:t>All </a:t>
            </a:r>
            <a:r>
              <a:rPr lang="en-US" sz="1400" dirty="0"/>
              <a:t>courses and credits taken during the chosen term will be removed from consideration for GPA and degree requirements.  Students may not combine individual courses from multiple terms to compose the semester dropped.  </a:t>
            </a:r>
          </a:p>
          <a:p>
            <a:pPr marL="285750" lvl="0" indent="-285750" algn="just">
              <a:buFont typeface="Arial" pitchFamily="34" charset="0"/>
              <a:buChar char="•"/>
            </a:pPr>
            <a:endParaRPr lang="en-US" sz="1400" dirty="0" smtClean="0"/>
          </a:p>
          <a:p>
            <a:pPr marL="285750" lvl="0" indent="-285750" algn="just">
              <a:buFont typeface="Arial" pitchFamily="34" charset="0"/>
              <a:buChar char="•"/>
            </a:pPr>
            <a:r>
              <a:rPr lang="en-US" sz="1400" dirty="0" smtClean="0"/>
              <a:t>All </a:t>
            </a:r>
            <a:r>
              <a:rPr lang="en-US" sz="1400" dirty="0"/>
              <a:t>courses and grades for the chosen term will remain on the student’s academic record with a notation showing that those hours and grades will not count toward cumulative hours, nor GPA, nor can they be used to fulfill any degree requirements.</a:t>
            </a:r>
          </a:p>
          <a:p>
            <a:pPr marL="285750" lvl="0" indent="-285750" algn="just">
              <a:buFont typeface="Arial" pitchFamily="34" charset="0"/>
              <a:buChar char="•"/>
            </a:pPr>
            <a:endParaRPr lang="en-US" sz="1400" dirty="0" smtClean="0"/>
          </a:p>
          <a:p>
            <a:pPr marL="285750" lvl="0" indent="-285750" algn="just">
              <a:buFont typeface="Arial" pitchFamily="34" charset="0"/>
              <a:buChar char="•"/>
            </a:pPr>
            <a:r>
              <a:rPr lang="en-US" sz="1400" dirty="0" smtClean="0"/>
              <a:t>Forgiveness </a:t>
            </a:r>
            <a:r>
              <a:rPr lang="en-US" sz="1400" dirty="0"/>
              <a:t>may be applied only to an academic term completed prior to the student’s extended absence. </a:t>
            </a:r>
          </a:p>
          <a:p>
            <a:pPr marL="285750" lvl="0" indent="-285750" algn="just">
              <a:buFont typeface="Arial" pitchFamily="34" charset="0"/>
              <a:buChar char="•"/>
            </a:pPr>
            <a:endParaRPr lang="en-US" sz="1400" dirty="0" smtClean="0"/>
          </a:p>
          <a:p>
            <a:pPr marL="285750" lvl="0" indent="-285750" algn="just">
              <a:buFont typeface="Arial" pitchFamily="34" charset="0"/>
              <a:buChar char="•"/>
            </a:pPr>
            <a:r>
              <a:rPr lang="en-US" sz="1400" dirty="0" smtClean="0"/>
              <a:t>Students </a:t>
            </a:r>
            <a:r>
              <a:rPr lang="en-US" sz="1400" dirty="0"/>
              <a:t>may only be granted academic forgiveness once.</a:t>
            </a:r>
          </a:p>
          <a:p>
            <a:pPr marL="285750" lvl="0" indent="-285750" algn="just">
              <a:buFont typeface="Arial" pitchFamily="34" charset="0"/>
              <a:buChar char="•"/>
            </a:pPr>
            <a:endParaRPr lang="en-US" sz="1400" dirty="0" smtClean="0"/>
          </a:p>
          <a:p>
            <a:pPr marL="285750" lvl="0" indent="-285750" algn="just">
              <a:buFont typeface="Arial" pitchFamily="34" charset="0"/>
              <a:buChar char="•"/>
            </a:pPr>
            <a:r>
              <a:rPr lang="en-US" sz="1400" dirty="0" smtClean="0"/>
              <a:t>Degree </a:t>
            </a:r>
            <a:r>
              <a:rPr lang="en-US" sz="1400" dirty="0"/>
              <a:t>requirements met during the dropped term must be repeated. </a:t>
            </a:r>
          </a:p>
          <a:p>
            <a:pPr marL="285750" lvl="0" indent="-285750" algn="just">
              <a:buFont typeface="Arial" pitchFamily="34" charset="0"/>
              <a:buChar char="•"/>
            </a:pPr>
            <a:endParaRPr lang="en-US" sz="1400" dirty="0" smtClean="0"/>
          </a:p>
          <a:p>
            <a:pPr marL="285750" lvl="0" indent="-285750" algn="just">
              <a:buFont typeface="Arial" pitchFamily="34" charset="0"/>
              <a:buChar char="•"/>
            </a:pPr>
            <a:r>
              <a:rPr lang="en-US" sz="1400" dirty="0" smtClean="0"/>
              <a:t>To </a:t>
            </a:r>
            <a:r>
              <a:rPr lang="en-US" sz="1400" dirty="0"/>
              <a:t>be eligible for a degree, students must complete a minimum of 24 credits at Missouri University of Science and Technology after readmission. </a:t>
            </a:r>
          </a:p>
          <a:p>
            <a:pPr marL="285750" lvl="0" indent="-285750" algn="just">
              <a:buFont typeface="Arial" pitchFamily="34" charset="0"/>
              <a:buChar char="•"/>
            </a:pPr>
            <a:endParaRPr lang="en-US" sz="1400" dirty="0" smtClean="0"/>
          </a:p>
          <a:p>
            <a:pPr marL="285750" lvl="0" indent="-285750" algn="just">
              <a:buFont typeface="Arial" pitchFamily="34" charset="0"/>
              <a:buChar char="•"/>
            </a:pPr>
            <a:r>
              <a:rPr lang="en-US" sz="1400" dirty="0" smtClean="0"/>
              <a:t>Academic </a:t>
            </a:r>
            <a:r>
              <a:rPr lang="en-US" sz="1400" dirty="0"/>
              <a:t>forgiveness only applies to Missouri University of Science and Technology undergraduate courses and is not applicable to transfer work or graduate work. </a:t>
            </a:r>
          </a:p>
          <a:p>
            <a:pPr marL="285750" lvl="0" indent="-285750" algn="just">
              <a:buFont typeface="Arial" pitchFamily="34" charset="0"/>
              <a:buChar char="•"/>
            </a:pPr>
            <a:endParaRPr lang="en-US" sz="1400" dirty="0" smtClean="0"/>
          </a:p>
          <a:p>
            <a:pPr marL="285750" lvl="0" indent="-285750" algn="just">
              <a:buFont typeface="Arial" pitchFamily="34" charset="0"/>
              <a:buChar char="•"/>
            </a:pPr>
            <a:r>
              <a:rPr lang="en-US" sz="1400" dirty="0" smtClean="0"/>
              <a:t>Only </a:t>
            </a:r>
            <a:r>
              <a:rPr lang="en-US" sz="1400" dirty="0"/>
              <a:t>students who are readmitted to a degree program at the undergraduate level at Missouri University of Science and Technology are eligible to apply for forgiveness.</a:t>
            </a:r>
          </a:p>
          <a:p>
            <a:pPr marL="285750" lvl="0" indent="-285750" algn="just">
              <a:buFont typeface="Arial" pitchFamily="34" charset="0"/>
              <a:buChar char="•"/>
            </a:pPr>
            <a:endParaRPr lang="en-US" sz="1400" dirty="0" smtClean="0"/>
          </a:p>
          <a:p>
            <a:pPr marL="285750" lvl="0" indent="-285750" algn="just">
              <a:buFont typeface="Arial" pitchFamily="34" charset="0"/>
              <a:buChar char="•"/>
            </a:pPr>
            <a:r>
              <a:rPr lang="en-US" sz="1400" dirty="0" smtClean="0"/>
              <a:t>Academic </a:t>
            </a:r>
            <a:r>
              <a:rPr lang="en-US" sz="1400" dirty="0"/>
              <a:t>Forgiveness must be approved by the primary academic department on a case-by-case basis.  </a:t>
            </a:r>
          </a:p>
        </p:txBody>
      </p:sp>
    </p:spTree>
    <p:extLst>
      <p:ext uri="{BB962C8B-B14F-4D97-AF65-F5344CB8AC3E}">
        <p14:creationId xmlns:p14="http://schemas.microsoft.com/office/powerpoint/2010/main" val="41178347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143000"/>
            <a:ext cx="7391400" cy="4062651"/>
          </a:xfrm>
          <a:prstGeom prst="rect">
            <a:avLst/>
          </a:prstGeom>
          <a:solidFill>
            <a:schemeClr val="bg1">
              <a:lumMod val="95000"/>
            </a:schemeClr>
          </a:solidFill>
        </p:spPr>
        <p:txBody>
          <a:bodyPr wrap="square" lIns="182880" tIns="182880" rIns="182880" bIns="182880">
            <a:spAutoFit/>
          </a:bodyPr>
          <a:lstStyle/>
          <a:p>
            <a:r>
              <a:rPr lang="en-US" b="1" dirty="0" smtClean="0"/>
              <a:t>Academic Forgiveness Policy</a:t>
            </a:r>
            <a:endParaRPr lang="en-US" dirty="0" smtClean="0"/>
          </a:p>
          <a:p>
            <a:endParaRPr lang="en-US" b="1" dirty="0" smtClean="0"/>
          </a:p>
          <a:p>
            <a:r>
              <a:rPr lang="en-US" sz="2400" b="1" dirty="0" smtClean="0"/>
              <a:t>Procedures</a:t>
            </a:r>
            <a:endParaRPr lang="en-US" sz="2000" dirty="0" smtClean="0"/>
          </a:p>
          <a:p>
            <a:pPr marL="285750" lvl="0" indent="-285750">
              <a:buFont typeface="Arial" pitchFamily="34" charset="0"/>
              <a:buChar char="•"/>
            </a:pPr>
            <a:endParaRPr lang="en-US" dirty="0" smtClean="0"/>
          </a:p>
          <a:p>
            <a:pPr marL="285750" lvl="0" indent="-285750" algn="just">
              <a:buFont typeface="Arial" pitchFamily="34" charset="0"/>
              <a:buChar char="•"/>
            </a:pPr>
            <a:r>
              <a:rPr lang="en-US" dirty="0" smtClean="0"/>
              <a:t>Students should discuss their desire to pursue academic forgiveness with an academic advisor in the primary department to which they have been admitted. </a:t>
            </a:r>
          </a:p>
          <a:p>
            <a:pPr marL="285750" lvl="0" indent="-285750" algn="just">
              <a:buFont typeface="Arial" pitchFamily="34" charset="0"/>
              <a:buChar char="•"/>
            </a:pPr>
            <a:endParaRPr lang="en-US" dirty="0" smtClean="0"/>
          </a:p>
          <a:p>
            <a:pPr marL="285750" lvl="0" indent="-285750" algn="just">
              <a:buFont typeface="Arial" pitchFamily="34" charset="0"/>
              <a:buChar char="•"/>
            </a:pPr>
            <a:r>
              <a:rPr lang="en-US" dirty="0" smtClean="0"/>
              <a:t>Students should submit an Application for Academic Forgiveness form to the Registrar’s Office.  </a:t>
            </a:r>
          </a:p>
          <a:p>
            <a:pPr marL="285750" lvl="0" indent="-285750" algn="just">
              <a:buFont typeface="Arial" pitchFamily="34" charset="0"/>
              <a:buChar char="•"/>
            </a:pPr>
            <a:endParaRPr lang="en-US" dirty="0" smtClean="0"/>
          </a:p>
          <a:p>
            <a:pPr marL="285750" lvl="0" indent="-285750" algn="just">
              <a:buFont typeface="Arial" pitchFamily="34" charset="0"/>
              <a:buChar char="•"/>
            </a:pPr>
            <a:r>
              <a:rPr lang="en-US" dirty="0" smtClean="0"/>
              <a:t>For the term approved for academic forgiveness, a note will appear on the transcript.</a:t>
            </a:r>
            <a:endParaRPr lang="en-US" dirty="0"/>
          </a:p>
        </p:txBody>
      </p:sp>
    </p:spTree>
    <p:extLst>
      <p:ext uri="{BB962C8B-B14F-4D97-AF65-F5344CB8AC3E}">
        <p14:creationId xmlns:p14="http://schemas.microsoft.com/office/powerpoint/2010/main" val="5873100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282</Words>
  <Application>Microsoft Office PowerPoint</Application>
  <PresentationFormat>On-screen Show (4:3)</PresentationFormat>
  <Paragraphs>43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Missouri University of Science and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Fikret Ercal</dc:creator>
  <cp:lastModifiedBy>Werner, Jeannie</cp:lastModifiedBy>
  <cp:revision>7</cp:revision>
  <dcterms:created xsi:type="dcterms:W3CDTF">2013-01-18T17:31:26Z</dcterms:created>
  <dcterms:modified xsi:type="dcterms:W3CDTF">2013-01-18T21:30:59Z</dcterms:modified>
</cp:coreProperties>
</file>