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theme/theme4.xml" ContentType="application/vnd.openxmlformats-officedocument.them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3" r:id="rId1"/>
    <p:sldMasterId id="2147483675" r:id="rId2"/>
  </p:sldMasterIdLst>
  <p:notesMasterIdLst>
    <p:notesMasterId r:id="rId45"/>
  </p:notesMasterIdLst>
  <p:handoutMasterIdLst>
    <p:handoutMasterId r:id="rId46"/>
  </p:handoutMasterIdLst>
  <p:sldIdLst>
    <p:sldId id="372" r:id="rId3"/>
    <p:sldId id="377" r:id="rId4"/>
    <p:sldId id="379" r:id="rId5"/>
    <p:sldId id="340" r:id="rId6"/>
    <p:sldId id="378" r:id="rId7"/>
    <p:sldId id="393" r:id="rId8"/>
    <p:sldId id="380" r:id="rId9"/>
    <p:sldId id="381" r:id="rId10"/>
    <p:sldId id="383" r:id="rId11"/>
    <p:sldId id="385" r:id="rId12"/>
    <p:sldId id="382" r:id="rId13"/>
    <p:sldId id="384" r:id="rId14"/>
    <p:sldId id="386" r:id="rId15"/>
    <p:sldId id="387" r:id="rId16"/>
    <p:sldId id="370" r:id="rId17"/>
    <p:sldId id="388" r:id="rId18"/>
    <p:sldId id="342" r:id="rId19"/>
    <p:sldId id="343" r:id="rId20"/>
    <p:sldId id="366" r:id="rId21"/>
    <p:sldId id="373" r:id="rId22"/>
    <p:sldId id="389" r:id="rId23"/>
    <p:sldId id="390" r:id="rId24"/>
    <p:sldId id="367" r:id="rId25"/>
    <p:sldId id="346" r:id="rId26"/>
    <p:sldId id="391" r:id="rId27"/>
    <p:sldId id="345" r:id="rId28"/>
    <p:sldId id="392" r:id="rId29"/>
    <p:sldId id="375" r:id="rId30"/>
    <p:sldId id="394" r:id="rId31"/>
    <p:sldId id="395" r:id="rId32"/>
    <p:sldId id="376" r:id="rId33"/>
    <p:sldId id="355" r:id="rId34"/>
    <p:sldId id="356" r:id="rId35"/>
    <p:sldId id="357" r:id="rId36"/>
    <p:sldId id="358" r:id="rId37"/>
    <p:sldId id="359" r:id="rId38"/>
    <p:sldId id="360" r:id="rId39"/>
    <p:sldId id="361" r:id="rId40"/>
    <p:sldId id="362" r:id="rId41"/>
    <p:sldId id="363" r:id="rId42"/>
    <p:sldId id="364" r:id="rId43"/>
    <p:sldId id="365" r:id="rId44"/>
  </p:sldIdLst>
  <p:sldSz cx="9144000" cy="6858000" type="screen4x3"/>
  <p:notesSz cx="6858000" cy="92964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5pPr>
    <a:lvl6pPr marL="2286000" algn="l" defTabSz="914400" rtl="0" eaLnBrk="1" latinLnBrk="0" hangingPunct="1">
      <a:defRPr sz="2400" kern="1200">
        <a:solidFill>
          <a:schemeClr val="tx1"/>
        </a:solidFill>
        <a:latin typeface="Arial" charset="0"/>
        <a:ea typeface="ＭＳ Ｐゴシック" pitchFamily="16" charset="-128"/>
        <a:cs typeface="+mn-cs"/>
      </a:defRPr>
    </a:lvl6pPr>
    <a:lvl7pPr marL="2743200" algn="l" defTabSz="914400" rtl="0" eaLnBrk="1" latinLnBrk="0" hangingPunct="1">
      <a:defRPr sz="2400" kern="1200">
        <a:solidFill>
          <a:schemeClr val="tx1"/>
        </a:solidFill>
        <a:latin typeface="Arial" charset="0"/>
        <a:ea typeface="ＭＳ Ｐゴシック" pitchFamily="16" charset="-128"/>
        <a:cs typeface="+mn-cs"/>
      </a:defRPr>
    </a:lvl7pPr>
    <a:lvl8pPr marL="3200400" algn="l" defTabSz="914400" rtl="0" eaLnBrk="1" latinLnBrk="0" hangingPunct="1">
      <a:defRPr sz="2400" kern="1200">
        <a:solidFill>
          <a:schemeClr val="tx1"/>
        </a:solidFill>
        <a:latin typeface="Arial" charset="0"/>
        <a:ea typeface="ＭＳ Ｐゴシック" pitchFamily="16" charset="-128"/>
        <a:cs typeface="+mn-cs"/>
      </a:defRPr>
    </a:lvl8pPr>
    <a:lvl9pPr marL="3657600" algn="l" defTabSz="914400" rtl="0" eaLnBrk="1" latinLnBrk="0" hangingPunct="1">
      <a:defRPr sz="2400" kern="1200">
        <a:solidFill>
          <a:schemeClr val="tx1"/>
        </a:solidFill>
        <a:latin typeface="Arial" charset="0"/>
        <a:ea typeface="ＭＳ Ｐゴシック" pitchFamily="16"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66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p:cViewPr varScale="1">
        <p:scale>
          <a:sx n="80" d="100"/>
          <a:sy n="80" d="100"/>
        </p:scale>
        <p:origin x="-1818" y="-90"/>
      </p:cViewPr>
      <p:guideLst>
        <p:guide orient="horz" pos="2160"/>
        <p:guide pos="2880"/>
      </p:guideLst>
    </p:cSldViewPr>
  </p:slideViewPr>
  <p:notesTextViewPr>
    <p:cViewPr>
      <p:scale>
        <a:sx n="100" d="100"/>
        <a:sy n="100" d="100"/>
      </p:scale>
      <p:origin x="0" y="0"/>
    </p:cViewPr>
  </p:notesTextViewPr>
  <p:sorterViewPr>
    <p:cViewPr>
      <p:scale>
        <a:sx n="134" d="100"/>
        <a:sy n="134" d="100"/>
      </p:scale>
      <p:origin x="0" y="3324"/>
    </p:cViewPr>
  </p:sorterViewPr>
  <p:notesViewPr>
    <p:cSldViewPr>
      <p:cViewPr varScale="1">
        <p:scale>
          <a:sx n="82" d="100"/>
          <a:sy n="82" d="100"/>
        </p:scale>
        <p:origin x="-3102" y="-84"/>
      </p:cViewPr>
      <p:guideLst>
        <p:guide orient="horz" pos="2928"/>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2421" cy="465138"/>
          </a:xfrm>
          <a:prstGeom prst="rect">
            <a:avLst/>
          </a:prstGeom>
        </p:spPr>
        <p:txBody>
          <a:bodyPr vert="horz" lIns="91440" tIns="45720" rIns="91440" bIns="45720" rtlCol="0"/>
          <a:lstStyle>
            <a:lvl1pPr algn="l">
              <a:defRPr sz="1200"/>
            </a:lvl1pPr>
          </a:lstStyle>
          <a:p>
            <a:endParaRPr lang="en-US"/>
          </a:p>
        </p:txBody>
      </p:sp>
      <p:sp>
        <p:nvSpPr>
          <p:cNvPr id="4" name="Footer Placeholder 3"/>
          <p:cNvSpPr>
            <a:spLocks noGrp="1"/>
          </p:cNvSpPr>
          <p:nvPr>
            <p:ph type="ftr" sz="quarter" idx="2"/>
          </p:nvPr>
        </p:nvSpPr>
        <p:spPr>
          <a:xfrm>
            <a:off x="1" y="8829675"/>
            <a:ext cx="2972421"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027" y="8829675"/>
            <a:ext cx="2972421" cy="465138"/>
          </a:xfrm>
          <a:prstGeom prst="rect">
            <a:avLst/>
          </a:prstGeom>
        </p:spPr>
        <p:txBody>
          <a:bodyPr vert="horz" lIns="91440" tIns="45720" rIns="91440" bIns="45720" rtlCol="0" anchor="b"/>
          <a:lstStyle>
            <a:lvl1pPr algn="r">
              <a:defRPr sz="1200"/>
            </a:lvl1pPr>
          </a:lstStyle>
          <a:p>
            <a:fld id="{0C611393-5073-4D98-8367-328D940B334F}" type="slidenum">
              <a:rPr lang="en-US" smtClean="0"/>
              <a:pPr/>
              <a:t>‹#›</a:t>
            </a:fld>
            <a:endParaRPr lang="en-US"/>
          </a:p>
        </p:txBody>
      </p:sp>
    </p:spTree>
    <p:extLst>
      <p:ext uri="{BB962C8B-B14F-4D97-AF65-F5344CB8AC3E}">
        <p14:creationId xmlns:p14="http://schemas.microsoft.com/office/powerpoint/2010/main" xmlns="" val="12314759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2421"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027" y="0"/>
            <a:ext cx="2972421" cy="465138"/>
          </a:xfrm>
          <a:prstGeom prst="rect">
            <a:avLst/>
          </a:prstGeom>
        </p:spPr>
        <p:txBody>
          <a:bodyPr vert="horz" lIns="91440" tIns="45720" rIns="91440" bIns="45720" rtlCol="0"/>
          <a:lstStyle>
            <a:lvl1pPr algn="r">
              <a:defRPr sz="1200"/>
            </a:lvl1pPr>
          </a:lstStyle>
          <a:p>
            <a:fld id="{DAAB6C83-5C5A-4C59-B080-5E58623225C5}" type="datetimeFigureOut">
              <a:rPr lang="en-US" smtClean="0"/>
              <a:pPr/>
              <a:t>11/11/2011</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6421" y="4416426"/>
            <a:ext cx="5485158" cy="41830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29675"/>
            <a:ext cx="2972421"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027" y="8829675"/>
            <a:ext cx="2972421" cy="465138"/>
          </a:xfrm>
          <a:prstGeom prst="rect">
            <a:avLst/>
          </a:prstGeom>
        </p:spPr>
        <p:txBody>
          <a:bodyPr vert="horz" lIns="91440" tIns="45720" rIns="91440" bIns="45720" rtlCol="0" anchor="b"/>
          <a:lstStyle>
            <a:lvl1pPr algn="r">
              <a:defRPr sz="1200"/>
            </a:lvl1pPr>
          </a:lstStyle>
          <a:p>
            <a:fld id="{C272CB75-CB64-476D-8C76-D80E0FA4F8A4}" type="slidenum">
              <a:rPr lang="en-US" smtClean="0"/>
              <a:pPr/>
              <a:t>‹#›</a:t>
            </a:fld>
            <a:endParaRPr lang="en-US"/>
          </a:p>
        </p:txBody>
      </p:sp>
    </p:spTree>
    <p:extLst>
      <p:ext uri="{BB962C8B-B14F-4D97-AF65-F5344CB8AC3E}">
        <p14:creationId xmlns:p14="http://schemas.microsoft.com/office/powerpoint/2010/main" xmlns="" val="22093748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xmlns="" val="36948418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12651433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41235892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S&amp;T Power Point 2_A.jpg"/>
          <p:cNvPicPr>
            <a:picLocks noChangeAspect="1"/>
          </p:cNvPicPr>
          <p:nvPr userDrawn="1"/>
        </p:nvPicPr>
        <p:blipFill>
          <a:blip r:embed="rId2" cstate="print"/>
          <a:stretch>
            <a:fillRect/>
          </a:stretch>
        </p:blipFill>
        <p:spPr>
          <a:xfrm>
            <a:off x="-15211" y="1364"/>
            <a:ext cx="9159212" cy="6870482"/>
          </a:xfrm>
          <a:prstGeom prst="rect">
            <a:avLst/>
          </a:prstGeom>
        </p:spPr>
      </p:pic>
      <p:sp>
        <p:nvSpPr>
          <p:cNvPr id="2" name="Title 1"/>
          <p:cNvSpPr>
            <a:spLocks noGrp="1"/>
          </p:cNvSpPr>
          <p:nvPr>
            <p:ph type="ctrTitle"/>
          </p:nvPr>
        </p:nvSpPr>
        <p:spPr>
          <a:xfrm>
            <a:off x="685800" y="2342405"/>
            <a:ext cx="7772400" cy="1258045"/>
          </a:xfrm>
        </p:spPr>
        <p:txBody>
          <a:bodyPr>
            <a:normAutofit/>
          </a:bodyPr>
          <a:lstStyle>
            <a:lvl1pPr>
              <a:defRPr sz="4000" b="1">
                <a:latin typeface="Georgia"/>
                <a:cs typeface="Georgia"/>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600450"/>
            <a:ext cx="6400800" cy="825783"/>
          </a:xfrm>
        </p:spPr>
        <p:txBody>
          <a:bodyPr/>
          <a:lstStyle>
            <a:lvl1pPr marL="0" indent="0" algn="ctr">
              <a:buNone/>
              <a:defRPr>
                <a:solidFill>
                  <a:schemeClr val="tx1">
                    <a:tint val="75000"/>
                  </a:schemeClr>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xmlns="" val="392394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2552203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xmlns="" val="4275826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9457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9457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23358055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95489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59465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95489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59465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15715083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5654828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7954720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801687"/>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801687"/>
            <a:ext cx="5111750" cy="574425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963738"/>
            <a:ext cx="3008313" cy="4603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1736491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8686800" cy="655638"/>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28600" y="1447800"/>
            <a:ext cx="8686800" cy="5181600"/>
          </a:xfrm>
        </p:spPr>
        <p:txBody>
          <a:bodyPr/>
          <a:lstStyle>
            <a:lvl1pPr marL="342900" indent="-342900">
              <a:buFont typeface="Wingdings" pitchFamily="2" charset="2"/>
              <a:buChar cha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xmlns="" val="653414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94284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75501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50957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19825664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28724660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24895"/>
            <a:ext cx="2057400" cy="582104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24895"/>
            <a:ext cx="6019800" cy="582104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2640946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xmlns="" val="423155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marL="342900" indent="-342900">
              <a:buFont typeface="Wingdings" pitchFamily="2" charset="2"/>
              <a:buChar cha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marL="457200" indent="-457200">
              <a:buFont typeface="Wingdings" pitchFamily="2" charset="2"/>
              <a:buChar cha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xmlns="" val="771370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10893987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4034711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009700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1044402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35711739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S&amp;T Power Point 2_B.jpg"/>
          <p:cNvPicPr>
            <a:picLocks noChangeAspect="1"/>
          </p:cNvPicPr>
          <p:nvPr/>
        </p:nvPicPr>
        <p:blipFill>
          <a:blip r:embed="rId13" cstate="print"/>
          <a:stretch>
            <a:fillRect/>
          </a:stretch>
        </p:blipFill>
        <p:spPr>
          <a:xfrm>
            <a:off x="714" y="0"/>
            <a:ext cx="9142571" cy="6858000"/>
          </a:xfrm>
          <a:prstGeom prst="rect">
            <a:avLst/>
          </a:prstGeom>
        </p:spPr>
      </p:pic>
      <p:sp>
        <p:nvSpPr>
          <p:cNvPr id="2" name="Title Placeholder 1"/>
          <p:cNvSpPr>
            <a:spLocks noGrp="1"/>
          </p:cNvSpPr>
          <p:nvPr>
            <p:ph type="title"/>
          </p:nvPr>
        </p:nvSpPr>
        <p:spPr>
          <a:xfrm>
            <a:off x="228600" y="609600"/>
            <a:ext cx="8686800" cy="65563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8600" y="1447800"/>
            <a:ext cx="8686800" cy="5181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xmlns="" val="158533309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ctr" defTabSz="914400" rtl="0" eaLnBrk="1" latinLnBrk="0" hangingPunct="1">
        <a:spcBef>
          <a:spcPct val="0"/>
        </a:spcBef>
        <a:buNone/>
        <a:defRPr sz="3400" b="1" kern="1200">
          <a:solidFill>
            <a:schemeClr val="tx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Wingdings" pitchFamily="2" charset="2"/>
        <a:buChar char="§"/>
        <a:defRPr sz="30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5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S&amp;T Power Point 2_B.jpg"/>
          <p:cNvPicPr>
            <a:picLocks noChangeAspect="1"/>
          </p:cNvPicPr>
          <p:nvPr userDrawn="1"/>
        </p:nvPicPr>
        <p:blipFill>
          <a:blip r:embed="rId13" cstate="print"/>
          <a:stretch>
            <a:fillRect/>
          </a:stretch>
        </p:blipFill>
        <p:spPr>
          <a:xfrm>
            <a:off x="714" y="0"/>
            <a:ext cx="9142571" cy="6858000"/>
          </a:xfrm>
          <a:prstGeom prst="rect">
            <a:avLst/>
          </a:prstGeom>
        </p:spPr>
      </p:pic>
      <p:sp>
        <p:nvSpPr>
          <p:cNvPr id="2" name="Title Placeholder 1"/>
          <p:cNvSpPr>
            <a:spLocks noGrp="1"/>
          </p:cNvSpPr>
          <p:nvPr>
            <p:ph type="title"/>
          </p:nvPr>
        </p:nvSpPr>
        <p:spPr>
          <a:xfrm>
            <a:off x="457200" y="745310"/>
            <a:ext cx="8229600" cy="733167"/>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34506"/>
            <a:ext cx="8229600" cy="491143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416236139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457200" rtl="0" eaLnBrk="1" latinLnBrk="0" hangingPunct="1">
        <a:spcBef>
          <a:spcPct val="0"/>
        </a:spcBef>
        <a:buNone/>
        <a:defRPr sz="3600" b="1" kern="1200">
          <a:solidFill>
            <a:schemeClr val="tx1"/>
          </a:solidFill>
          <a:latin typeface="Georgia"/>
          <a:ea typeface="+mj-ea"/>
          <a:cs typeface="Georgi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j-lt"/>
          <a:ea typeface="+mn-ea"/>
          <a:cs typeface="Georgia"/>
        </a:defRPr>
      </a:lvl1pPr>
      <a:lvl2pPr marL="742950" indent="-285750" algn="l" defTabSz="457200" rtl="0" eaLnBrk="1" latinLnBrk="0" hangingPunct="1">
        <a:spcBef>
          <a:spcPct val="20000"/>
        </a:spcBef>
        <a:buFont typeface="Arial"/>
        <a:buChar char="–"/>
        <a:defRPr sz="2800" kern="1200">
          <a:solidFill>
            <a:schemeClr val="tx1"/>
          </a:solidFill>
          <a:latin typeface="+mj-lt"/>
          <a:ea typeface="+mn-ea"/>
          <a:cs typeface="Georgia"/>
        </a:defRPr>
      </a:lvl2pPr>
      <a:lvl3pPr marL="1143000" indent="-228600" algn="l" defTabSz="457200" rtl="0" eaLnBrk="1" latinLnBrk="0" hangingPunct="1">
        <a:spcBef>
          <a:spcPct val="20000"/>
        </a:spcBef>
        <a:buFont typeface="Arial"/>
        <a:buChar char="•"/>
        <a:defRPr sz="2400" kern="1200">
          <a:solidFill>
            <a:schemeClr val="tx1"/>
          </a:solidFill>
          <a:latin typeface="+mj-lt"/>
          <a:ea typeface="+mn-ea"/>
          <a:cs typeface="Georgia"/>
        </a:defRPr>
      </a:lvl3pPr>
      <a:lvl4pPr marL="1600200" indent="-228600" algn="l" defTabSz="457200" rtl="0" eaLnBrk="1" latinLnBrk="0" hangingPunct="1">
        <a:spcBef>
          <a:spcPct val="20000"/>
        </a:spcBef>
        <a:buFont typeface="Arial"/>
        <a:buChar char="–"/>
        <a:defRPr sz="2000" kern="1200">
          <a:solidFill>
            <a:schemeClr val="tx1"/>
          </a:solidFill>
          <a:latin typeface="+mj-lt"/>
          <a:ea typeface="+mn-ea"/>
          <a:cs typeface="Georgia"/>
        </a:defRPr>
      </a:lvl4pPr>
      <a:lvl5pPr marL="2057400" indent="-228600" algn="l" defTabSz="457200" rtl="0" eaLnBrk="1" latinLnBrk="0" hangingPunct="1">
        <a:spcBef>
          <a:spcPct val="20000"/>
        </a:spcBef>
        <a:buFont typeface="Arial"/>
        <a:buChar char="»"/>
        <a:defRPr sz="2000" kern="1200">
          <a:solidFill>
            <a:schemeClr val="tx1"/>
          </a:solidFill>
          <a:latin typeface="+mj-lt"/>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a:xfrm>
            <a:off x="685800" y="2343150"/>
            <a:ext cx="7772400" cy="1085850"/>
          </a:xfrm>
        </p:spPr>
        <p:txBody>
          <a:bodyPr/>
          <a:lstStyle/>
          <a:p>
            <a:r>
              <a:rPr lang="en-US" dirty="0" smtClean="0">
                <a:latin typeface="Georgia" pitchFamily="18" charset="0"/>
                <a:cs typeface="Georgia" pitchFamily="18" charset="0"/>
              </a:rPr>
              <a:t>Faculty Senate Meeting:</a:t>
            </a:r>
            <a:br>
              <a:rPr lang="en-US" dirty="0" smtClean="0">
                <a:latin typeface="Georgia" pitchFamily="18" charset="0"/>
                <a:cs typeface="Georgia" pitchFamily="18" charset="0"/>
              </a:rPr>
            </a:br>
            <a:r>
              <a:rPr lang="en-US" dirty="0" smtClean="0">
                <a:latin typeface="Georgia" pitchFamily="18" charset="0"/>
                <a:cs typeface="Georgia" pitchFamily="18" charset="0"/>
              </a:rPr>
              <a:t>Sichuan Missouri University</a:t>
            </a:r>
          </a:p>
        </p:txBody>
      </p:sp>
      <p:sp>
        <p:nvSpPr>
          <p:cNvPr id="3" name="Subtitle 2"/>
          <p:cNvSpPr>
            <a:spLocks noGrp="1"/>
          </p:cNvSpPr>
          <p:nvPr>
            <p:ph type="subTitle" idx="1"/>
          </p:nvPr>
        </p:nvSpPr>
        <p:spPr>
          <a:xfrm>
            <a:off x="1371600" y="3562059"/>
            <a:ext cx="6400800" cy="1141557"/>
          </a:xfrm>
        </p:spPr>
        <p:txBody>
          <a:bodyPr rtlCol="0">
            <a:normAutofit/>
          </a:bodyPr>
          <a:lstStyle/>
          <a:p>
            <a:pPr>
              <a:defRPr/>
            </a:pPr>
            <a:r>
              <a:rPr lang="en-US" sz="2500" dirty="0" smtClean="0"/>
              <a:t>Warren K. Wray, Ph.D., P.E.</a:t>
            </a:r>
            <a:r>
              <a:rPr lang="en-US" sz="2500" dirty="0"/>
              <a:t> </a:t>
            </a:r>
            <a:endParaRPr lang="en-US" sz="2500" dirty="0" smtClean="0"/>
          </a:p>
          <a:p>
            <a:pPr fontAlgn="auto">
              <a:spcAft>
                <a:spcPts val="0"/>
              </a:spcAft>
              <a:buFont typeface="Arial"/>
              <a:buNone/>
              <a:defRPr/>
            </a:pPr>
            <a:r>
              <a:rPr lang="en-US" sz="2500" dirty="0" smtClean="0"/>
              <a:t>November 17, 2011</a:t>
            </a:r>
            <a:endParaRPr lang="en-US" sz="2500" dirty="0"/>
          </a:p>
        </p:txBody>
      </p:sp>
    </p:spTree>
    <p:extLst>
      <p:ext uri="{BB962C8B-B14F-4D97-AF65-F5344CB8AC3E}">
        <p14:creationId xmlns:p14="http://schemas.microsoft.com/office/powerpoint/2010/main" xmlns="" val="40915998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1066800" y="948688"/>
            <a:ext cx="7010400" cy="5985512"/>
          </a:xfr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Campus Location</a:t>
            </a:r>
            <a:endParaRPr lang="en-US" dirty="0"/>
          </a:p>
        </p:txBody>
      </p:sp>
    </p:spTree>
    <p:extLst>
      <p:ext uri="{BB962C8B-B14F-4D97-AF65-F5344CB8AC3E}">
        <p14:creationId xmlns:p14="http://schemas.microsoft.com/office/powerpoint/2010/main" xmlns="" val="31320990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Longtan</a:t>
            </a:r>
            <a:r>
              <a:rPr lang="en-US" dirty="0" smtClean="0"/>
              <a:t> Economic Zone</a:t>
            </a:r>
            <a:endParaRPr lang="en-US" dirty="0"/>
          </a:p>
        </p:txBody>
      </p:sp>
      <p:sp>
        <p:nvSpPr>
          <p:cNvPr id="3" name="Content Placeholder 2"/>
          <p:cNvSpPr>
            <a:spLocks noGrp="1"/>
          </p:cNvSpPr>
          <p:nvPr>
            <p:ph idx="1"/>
          </p:nvPr>
        </p:nvSpPr>
        <p:spPr/>
        <p:txBody>
          <a:bodyPr>
            <a:normAutofit/>
          </a:bodyPr>
          <a:lstStyle/>
          <a:p>
            <a:r>
              <a:rPr lang="en-US" sz="2500" dirty="0"/>
              <a:t>Located in the northeast </a:t>
            </a:r>
            <a:r>
              <a:rPr lang="en-US" sz="2500" dirty="0" smtClean="0"/>
              <a:t>quadrant of Chengdu</a:t>
            </a:r>
          </a:p>
          <a:p>
            <a:endParaRPr lang="en-US" sz="1000" dirty="0"/>
          </a:p>
          <a:p>
            <a:r>
              <a:rPr lang="en-US" sz="2500" dirty="0"/>
              <a:t>3.14 square miles </a:t>
            </a:r>
            <a:r>
              <a:rPr lang="en-US" sz="2500" dirty="0" smtClean="0"/>
              <a:t>of land (&gt; 2,000 acres)</a:t>
            </a:r>
          </a:p>
          <a:p>
            <a:endParaRPr lang="en-US" sz="1000" dirty="0"/>
          </a:p>
          <a:p>
            <a:r>
              <a:rPr lang="en-US" sz="2500" dirty="0"/>
              <a:t>Largest industrial development area in Chengdu and one of three in </a:t>
            </a:r>
            <a:r>
              <a:rPr lang="en-US" sz="2500" dirty="0" smtClean="0"/>
              <a:t>Sichuan</a:t>
            </a:r>
          </a:p>
          <a:p>
            <a:endParaRPr lang="en-US" sz="1000" dirty="0"/>
          </a:p>
          <a:p>
            <a:r>
              <a:rPr lang="en-US" sz="2500" dirty="0"/>
              <a:t>Five east-west, six north-south, and one belt </a:t>
            </a:r>
            <a:r>
              <a:rPr lang="en-US" sz="2500" dirty="0" smtClean="0"/>
              <a:t>roads</a:t>
            </a:r>
          </a:p>
          <a:p>
            <a:endParaRPr lang="en-US" sz="1000" dirty="0"/>
          </a:p>
          <a:p>
            <a:r>
              <a:rPr lang="en-US" sz="2500" dirty="0" smtClean="0"/>
              <a:t>Goal:  headquarters for 5,000 companies</a:t>
            </a:r>
          </a:p>
          <a:p>
            <a:endParaRPr lang="en-US" sz="1000" dirty="0"/>
          </a:p>
          <a:p>
            <a:r>
              <a:rPr lang="en-US" sz="2500" dirty="0"/>
              <a:t>Focused on attracting R&amp;D, </a:t>
            </a:r>
            <a:r>
              <a:rPr lang="en-US" sz="2500" dirty="0" smtClean="0"/>
              <a:t>administration </a:t>
            </a:r>
            <a:r>
              <a:rPr lang="en-US" sz="2500" dirty="0"/>
              <a:t>centers of high tech, value-added, high-end brand headquarters with accompanying up- and down-stream </a:t>
            </a:r>
            <a:r>
              <a:rPr lang="en-US" sz="2500" dirty="0" smtClean="0"/>
              <a:t>industries</a:t>
            </a:r>
            <a:endParaRPr lang="en-US" sz="2500" dirty="0"/>
          </a:p>
        </p:txBody>
      </p:sp>
    </p:spTree>
    <p:extLst>
      <p:ext uri="{BB962C8B-B14F-4D97-AF65-F5344CB8AC3E}">
        <p14:creationId xmlns:p14="http://schemas.microsoft.com/office/powerpoint/2010/main" xmlns="" val="11233402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Opportunity</a:t>
            </a:r>
            <a:endParaRPr lang="en-US" dirty="0"/>
          </a:p>
        </p:txBody>
      </p:sp>
      <p:sp>
        <p:nvSpPr>
          <p:cNvPr id="3" name="Content Placeholder 2"/>
          <p:cNvSpPr>
            <a:spLocks noGrp="1"/>
          </p:cNvSpPr>
          <p:nvPr>
            <p:ph idx="1"/>
          </p:nvPr>
        </p:nvSpPr>
        <p:spPr>
          <a:xfrm>
            <a:off x="228600" y="1676400"/>
            <a:ext cx="8686800" cy="3810000"/>
          </a:xfrm>
        </p:spPr>
        <p:txBody>
          <a:bodyPr/>
          <a:lstStyle/>
          <a:p>
            <a:r>
              <a:rPr lang="en-US" dirty="0"/>
              <a:t>The development of Sichuan Missouri University presents the opportunity to link the University of Missouri and the economy of the state of Missouri to one of the most dynamic and rapidly growing economies in today’s global economy.</a:t>
            </a:r>
          </a:p>
          <a:p>
            <a:pPr marL="0" indent="0">
              <a:buNone/>
            </a:pPr>
            <a:endParaRPr lang="en-US" dirty="0"/>
          </a:p>
        </p:txBody>
      </p:sp>
    </p:spTree>
    <p:extLst>
      <p:ext uri="{BB962C8B-B14F-4D97-AF65-F5344CB8AC3E}">
        <p14:creationId xmlns:p14="http://schemas.microsoft.com/office/powerpoint/2010/main" xmlns="" val="35400079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39762"/>
            <a:ext cx="9144000" cy="655638"/>
          </a:xfrm>
        </p:spPr>
        <p:txBody>
          <a:bodyPr/>
          <a:lstStyle/>
          <a:p>
            <a:r>
              <a:rPr lang="en-US" sz="3200" dirty="0" smtClean="0"/>
              <a:t>Campus Location in </a:t>
            </a:r>
            <a:r>
              <a:rPr lang="en-US" sz="3200" dirty="0" err="1" smtClean="0"/>
              <a:t>Longtan</a:t>
            </a:r>
            <a:r>
              <a:rPr lang="en-US" sz="3200" dirty="0" smtClean="0"/>
              <a:t> Economic Zone </a:t>
            </a:r>
            <a:r>
              <a:rPr lang="en-US" sz="2000" b="0" dirty="0" smtClean="0"/>
              <a:t>(3 blue parcels)</a:t>
            </a:r>
            <a:endParaRPr lang="en-US" sz="2000" b="0" dirty="0"/>
          </a:p>
        </p:txBody>
      </p:sp>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838200" y="1524000"/>
            <a:ext cx="7543800" cy="5193196"/>
          </a:xfr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p:cNvSpPr txBox="1"/>
          <p:nvPr/>
        </p:nvSpPr>
        <p:spPr>
          <a:xfrm>
            <a:off x="6285344" y="2519371"/>
            <a:ext cx="447964" cy="461665"/>
          </a:xfrm>
          <a:prstGeom prst="rect">
            <a:avLst/>
          </a:prstGeom>
          <a:solidFill>
            <a:srgbClr val="0000FF"/>
          </a:solidFill>
        </p:spPr>
        <p:txBody>
          <a:bodyPr wrap="square" rtlCol="0">
            <a:spAutoFit/>
          </a:bodyPr>
          <a:lstStyle/>
          <a:p>
            <a:r>
              <a:rPr lang="en-US" b="1" dirty="0" smtClean="0">
                <a:solidFill>
                  <a:schemeClr val="bg1"/>
                </a:solidFill>
              </a:rPr>
              <a:t>1</a:t>
            </a:r>
            <a:endParaRPr lang="en-US" b="1" dirty="0">
              <a:solidFill>
                <a:schemeClr val="bg1"/>
              </a:solidFill>
            </a:endParaRPr>
          </a:p>
        </p:txBody>
      </p:sp>
      <p:sp>
        <p:nvSpPr>
          <p:cNvPr id="5" name="TextBox 4"/>
          <p:cNvSpPr txBox="1"/>
          <p:nvPr/>
        </p:nvSpPr>
        <p:spPr>
          <a:xfrm>
            <a:off x="6315364" y="5467928"/>
            <a:ext cx="914400" cy="630942"/>
          </a:xfrm>
          <a:prstGeom prst="rect">
            <a:avLst/>
          </a:prstGeom>
          <a:solidFill>
            <a:srgbClr val="0000FF"/>
          </a:solidFill>
        </p:spPr>
        <p:txBody>
          <a:bodyPr wrap="square" rtlCol="0">
            <a:spAutoFit/>
          </a:bodyPr>
          <a:lstStyle/>
          <a:p>
            <a:endParaRPr lang="en-US" sz="500" b="1" dirty="0" smtClean="0">
              <a:solidFill>
                <a:schemeClr val="bg1"/>
              </a:solidFill>
            </a:endParaRPr>
          </a:p>
          <a:p>
            <a:r>
              <a:rPr lang="en-US" sz="2500" b="1" dirty="0" smtClean="0">
                <a:solidFill>
                  <a:schemeClr val="bg1"/>
                </a:solidFill>
              </a:rPr>
              <a:t>SMU</a:t>
            </a:r>
          </a:p>
          <a:p>
            <a:endParaRPr lang="en-US" sz="500" b="1" dirty="0" smtClean="0">
              <a:solidFill>
                <a:schemeClr val="bg1"/>
              </a:solidFill>
            </a:endParaRPr>
          </a:p>
        </p:txBody>
      </p:sp>
      <p:sp>
        <p:nvSpPr>
          <p:cNvPr id="6" name="TextBox 5"/>
          <p:cNvSpPr txBox="1"/>
          <p:nvPr/>
        </p:nvSpPr>
        <p:spPr>
          <a:xfrm>
            <a:off x="3962400" y="4675908"/>
            <a:ext cx="237836" cy="323165"/>
          </a:xfrm>
          <a:prstGeom prst="rect">
            <a:avLst/>
          </a:prstGeom>
          <a:solidFill>
            <a:srgbClr val="0000FF"/>
          </a:solidFill>
        </p:spPr>
        <p:txBody>
          <a:bodyPr wrap="square" rtlCol="0">
            <a:spAutoFit/>
          </a:bodyPr>
          <a:lstStyle/>
          <a:p>
            <a:r>
              <a:rPr lang="en-US" sz="1500" b="1" dirty="0">
                <a:solidFill>
                  <a:schemeClr val="bg1"/>
                </a:solidFill>
              </a:rPr>
              <a:t>2</a:t>
            </a:r>
          </a:p>
        </p:txBody>
      </p:sp>
      <p:sp>
        <p:nvSpPr>
          <p:cNvPr id="7" name="TextBox 6"/>
          <p:cNvSpPr txBox="1"/>
          <p:nvPr/>
        </p:nvSpPr>
        <p:spPr>
          <a:xfrm>
            <a:off x="3408216" y="5209308"/>
            <a:ext cx="118918" cy="323165"/>
          </a:xfrm>
          <a:prstGeom prst="rect">
            <a:avLst/>
          </a:prstGeom>
          <a:solidFill>
            <a:srgbClr val="0000FF"/>
          </a:solidFill>
        </p:spPr>
        <p:txBody>
          <a:bodyPr wrap="square" rtlCol="0">
            <a:spAutoFit/>
          </a:bodyPr>
          <a:lstStyle/>
          <a:p>
            <a:r>
              <a:rPr lang="en-US" sz="1500" b="1" dirty="0">
                <a:solidFill>
                  <a:schemeClr val="bg1"/>
                </a:solidFill>
              </a:rPr>
              <a:t>3</a:t>
            </a:r>
          </a:p>
        </p:txBody>
      </p:sp>
    </p:spTree>
    <p:extLst>
      <p:ext uri="{BB962C8B-B14F-4D97-AF65-F5344CB8AC3E}">
        <p14:creationId xmlns:p14="http://schemas.microsoft.com/office/powerpoint/2010/main" xmlns="" val="11629337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15962"/>
            <a:ext cx="8686800" cy="655638"/>
          </a:xfrm>
        </p:spPr>
        <p:txBody>
          <a:bodyPr/>
          <a:lstStyle/>
          <a:p>
            <a:r>
              <a:rPr lang="en-US" dirty="0" smtClean="0"/>
              <a:t>Campus Layout</a:t>
            </a:r>
            <a:br>
              <a:rPr lang="en-US" dirty="0" smtClean="0"/>
            </a:br>
            <a:r>
              <a:rPr lang="en-US" sz="2000" b="0" dirty="0" smtClean="0"/>
              <a:t>(parcel 1)</a:t>
            </a:r>
            <a:endParaRPr lang="en-US" sz="2000" b="0" dirty="0"/>
          </a:p>
        </p:txBody>
      </p:sp>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1219200" y="1585913"/>
            <a:ext cx="6927850" cy="5152498"/>
          </a:xfr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9912060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lgn="ctr">
              <a:buNone/>
            </a:pPr>
            <a:r>
              <a:rPr lang="en-US" sz="8000" b="1" dirty="0" smtClean="0"/>
              <a:t>The</a:t>
            </a:r>
          </a:p>
          <a:p>
            <a:pPr marL="0" indent="0" algn="ctr">
              <a:buNone/>
            </a:pPr>
            <a:r>
              <a:rPr lang="en-US" sz="8000" b="1" dirty="0" smtClean="0"/>
              <a:t>Academic</a:t>
            </a:r>
          </a:p>
          <a:p>
            <a:pPr marL="0" indent="0" algn="ctr">
              <a:buNone/>
            </a:pPr>
            <a:r>
              <a:rPr lang="en-US" sz="8000" b="1" dirty="0" smtClean="0"/>
              <a:t>Task</a:t>
            </a:r>
            <a:endParaRPr lang="en-US" sz="8000" b="1" dirty="0"/>
          </a:p>
        </p:txBody>
      </p:sp>
    </p:spTree>
    <p:extLst>
      <p:ext uri="{BB962C8B-B14F-4D97-AF65-F5344CB8AC3E}">
        <p14:creationId xmlns:p14="http://schemas.microsoft.com/office/powerpoint/2010/main" xmlns="" val="26059475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dirty="0"/>
              <a:t>What We Will </a:t>
            </a:r>
            <a:r>
              <a:rPr lang="en-US" dirty="0" smtClean="0"/>
              <a:t>Do</a:t>
            </a:r>
          </a:p>
        </p:txBody>
      </p:sp>
      <p:sp>
        <p:nvSpPr>
          <p:cNvPr id="28675" name="Content Placeholder 2"/>
          <p:cNvSpPr>
            <a:spLocks noGrp="1"/>
          </p:cNvSpPr>
          <p:nvPr>
            <p:ph idx="1"/>
          </p:nvPr>
        </p:nvSpPr>
        <p:spPr/>
        <p:txBody>
          <a:bodyPr/>
          <a:lstStyle/>
          <a:p>
            <a:r>
              <a:rPr lang="en-US" b="1" dirty="0" smtClean="0"/>
              <a:t>Degree-specialized academic facilities</a:t>
            </a:r>
          </a:p>
          <a:p>
            <a:pPr lvl="1"/>
            <a:r>
              <a:rPr lang="en-US" dirty="0" smtClean="0"/>
              <a:t>Laboratories</a:t>
            </a:r>
          </a:p>
          <a:p>
            <a:pPr lvl="1"/>
            <a:r>
              <a:rPr lang="en-US" dirty="0" smtClean="0"/>
              <a:t>Select lab equipment</a:t>
            </a:r>
          </a:p>
          <a:p>
            <a:pPr lvl="1"/>
            <a:r>
              <a:rPr lang="en-US" dirty="0" smtClean="0"/>
              <a:t>IT system</a:t>
            </a:r>
          </a:p>
          <a:p>
            <a:pPr lvl="1"/>
            <a:endParaRPr lang="en-US" dirty="0"/>
          </a:p>
          <a:p>
            <a:r>
              <a:rPr lang="en-US" b="1" dirty="0" smtClean="0"/>
              <a:t>Design a Foundation Year Program</a:t>
            </a:r>
          </a:p>
          <a:p>
            <a:pPr lvl="1"/>
            <a:r>
              <a:rPr lang="en-US" dirty="0" smtClean="0"/>
              <a:t>Emphasizing academic readiness to study in English and mathematics</a:t>
            </a:r>
          </a:p>
          <a:p>
            <a:pPr lvl="1"/>
            <a:r>
              <a:rPr lang="en-US" dirty="0" smtClean="0"/>
              <a:t>Satisfy Chinese government course requirements</a:t>
            </a:r>
          </a:p>
        </p:txBody>
      </p:sp>
    </p:spTree>
    <p:extLst>
      <p:ext uri="{BB962C8B-B14F-4D97-AF65-F5344CB8AC3E}">
        <p14:creationId xmlns:p14="http://schemas.microsoft.com/office/powerpoint/2010/main" xmlns="" val="13366412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dirty="0"/>
              <a:t>What We Will </a:t>
            </a:r>
            <a:r>
              <a:rPr lang="en-US" dirty="0" smtClean="0"/>
              <a:t>Do</a:t>
            </a:r>
          </a:p>
        </p:txBody>
      </p:sp>
      <p:sp>
        <p:nvSpPr>
          <p:cNvPr id="27651" name="Content Placeholder 2"/>
          <p:cNvSpPr>
            <a:spLocks noGrp="1"/>
          </p:cNvSpPr>
          <p:nvPr>
            <p:ph idx="1"/>
          </p:nvPr>
        </p:nvSpPr>
        <p:spPr/>
        <p:txBody>
          <a:bodyPr/>
          <a:lstStyle/>
          <a:p>
            <a:pPr eaLnBrk="1" hangingPunct="1"/>
            <a:r>
              <a:rPr lang="en-US" b="1" dirty="0" smtClean="0"/>
              <a:t>Design a general education program</a:t>
            </a:r>
          </a:p>
          <a:p>
            <a:pPr lvl="1"/>
            <a:r>
              <a:rPr lang="en-US" dirty="0" smtClean="0"/>
              <a:t>Meets UM degree requirements</a:t>
            </a:r>
          </a:p>
          <a:p>
            <a:pPr lvl="1"/>
            <a:r>
              <a:rPr lang="en-US" dirty="0" smtClean="0"/>
              <a:t>Meets HLC accreditation requirements</a:t>
            </a:r>
          </a:p>
          <a:p>
            <a:pPr lvl="1"/>
            <a:endParaRPr lang="en-US" sz="3000" dirty="0" smtClean="0"/>
          </a:p>
          <a:p>
            <a:pPr eaLnBrk="1" hangingPunct="1"/>
            <a:r>
              <a:rPr lang="en-US" b="1" dirty="0" smtClean="0"/>
              <a:t>Design degree programs in eight disciplines</a:t>
            </a:r>
          </a:p>
          <a:p>
            <a:pPr lvl="1"/>
            <a:r>
              <a:rPr lang="en-US" dirty="0" smtClean="0"/>
              <a:t>Meets discipline specific accreditation requirements</a:t>
            </a:r>
            <a:endParaRPr lang="en-US" dirty="0"/>
          </a:p>
          <a:p>
            <a:pPr lvl="2"/>
            <a:r>
              <a:rPr lang="en-US" dirty="0" smtClean="0"/>
              <a:t>Engineering</a:t>
            </a:r>
          </a:p>
          <a:p>
            <a:pPr lvl="2"/>
            <a:r>
              <a:rPr lang="en-US" dirty="0" smtClean="0"/>
              <a:t>Nursing</a:t>
            </a:r>
          </a:p>
          <a:p>
            <a:pPr lvl="2"/>
            <a:r>
              <a:rPr lang="en-US" dirty="0" smtClean="0"/>
              <a:t>Business</a:t>
            </a:r>
          </a:p>
          <a:p>
            <a:pPr marL="914400" lvl="2" indent="0">
              <a:buNone/>
            </a:pPr>
            <a:endParaRPr lang="en-US" dirty="0" smtClean="0"/>
          </a:p>
        </p:txBody>
      </p:sp>
    </p:spTree>
    <p:extLst>
      <p:ext uri="{BB962C8B-B14F-4D97-AF65-F5344CB8AC3E}">
        <p14:creationId xmlns:p14="http://schemas.microsoft.com/office/powerpoint/2010/main" xmlns="" val="32424853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dirty="0"/>
              <a:t>What We Will </a:t>
            </a:r>
            <a:r>
              <a:rPr lang="en-US" dirty="0" smtClean="0"/>
              <a:t>Do</a:t>
            </a:r>
          </a:p>
        </p:txBody>
      </p:sp>
      <p:sp>
        <p:nvSpPr>
          <p:cNvPr id="28675" name="Content Placeholder 2"/>
          <p:cNvSpPr>
            <a:spLocks noGrp="1"/>
          </p:cNvSpPr>
          <p:nvPr>
            <p:ph idx="1"/>
          </p:nvPr>
        </p:nvSpPr>
        <p:spPr/>
        <p:txBody>
          <a:bodyPr/>
          <a:lstStyle/>
          <a:p>
            <a:r>
              <a:rPr lang="en-US" dirty="0" smtClean="0"/>
              <a:t>Degree programs and courses will mirror those at S&amp;T and UMSL</a:t>
            </a:r>
          </a:p>
          <a:p>
            <a:endParaRPr lang="en-US" dirty="0"/>
          </a:p>
          <a:p>
            <a:r>
              <a:rPr lang="en-US" dirty="0" smtClean="0"/>
              <a:t>Students can study abroad at SMU without losing any time towards degree at S&amp;T or UMSL</a:t>
            </a:r>
            <a:endParaRPr lang="en-US" dirty="0"/>
          </a:p>
          <a:p>
            <a:endParaRPr lang="en-US" dirty="0" smtClean="0"/>
          </a:p>
        </p:txBody>
      </p:sp>
    </p:spTree>
    <p:extLst>
      <p:ext uri="{BB962C8B-B14F-4D97-AF65-F5344CB8AC3E}">
        <p14:creationId xmlns:p14="http://schemas.microsoft.com/office/powerpoint/2010/main" xmlns="" val="6260271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We Will </a:t>
            </a:r>
            <a:r>
              <a:rPr lang="en-US" dirty="0" smtClean="0"/>
              <a:t>Do</a:t>
            </a:r>
            <a:endParaRPr lang="en-US" dirty="0"/>
          </a:p>
        </p:txBody>
      </p:sp>
      <p:sp>
        <p:nvSpPr>
          <p:cNvPr id="3" name="Content Placeholder 2"/>
          <p:cNvSpPr>
            <a:spLocks noGrp="1"/>
          </p:cNvSpPr>
          <p:nvPr>
            <p:ph idx="1"/>
          </p:nvPr>
        </p:nvSpPr>
        <p:spPr/>
        <p:txBody>
          <a:bodyPr/>
          <a:lstStyle/>
          <a:p>
            <a:r>
              <a:rPr lang="en-US" b="1" dirty="0"/>
              <a:t>Select faculty </a:t>
            </a:r>
            <a:r>
              <a:rPr lang="en-US" b="1" dirty="0" smtClean="0"/>
              <a:t>(hired </a:t>
            </a:r>
            <a:r>
              <a:rPr lang="en-US" b="1" dirty="0"/>
              <a:t>by SMU) to staff </a:t>
            </a:r>
            <a:r>
              <a:rPr lang="en-US" b="1" dirty="0" smtClean="0"/>
              <a:t>SMU </a:t>
            </a:r>
            <a:endParaRPr lang="en-US" b="1" dirty="0"/>
          </a:p>
          <a:p>
            <a:pPr marL="914400" lvl="1" indent="-514350">
              <a:buFont typeface="Arial" pitchFamily="34" charset="0"/>
              <a:buChar char="‒"/>
            </a:pPr>
            <a:r>
              <a:rPr lang="en-US" sz="2400" dirty="0" smtClean="0"/>
              <a:t>Phased in by year and need</a:t>
            </a:r>
          </a:p>
          <a:p>
            <a:pPr marL="914400" lvl="1" indent="-514350">
              <a:buFont typeface="Arial" pitchFamily="34" charset="0"/>
              <a:buChar char="‒"/>
            </a:pPr>
            <a:r>
              <a:rPr lang="en-US" sz="2400" dirty="0" smtClean="0"/>
              <a:t>Searches will be international </a:t>
            </a:r>
          </a:p>
          <a:p>
            <a:pPr marL="914400" lvl="1" indent="-514350">
              <a:buFont typeface="Arial" pitchFamily="34" charset="0"/>
              <a:buChar char="‒"/>
            </a:pPr>
            <a:r>
              <a:rPr lang="en-US" sz="2400" dirty="0" smtClean="0"/>
              <a:t>Terminal degrees received from North American or Western European universities</a:t>
            </a:r>
          </a:p>
          <a:p>
            <a:pPr marL="914400" lvl="1" indent="-514350">
              <a:buFont typeface="Arial" pitchFamily="34" charset="0"/>
              <a:buChar char="‒"/>
            </a:pPr>
            <a:r>
              <a:rPr lang="en-US" sz="2400" dirty="0" smtClean="0"/>
              <a:t>Must be proficient in English</a:t>
            </a:r>
          </a:p>
          <a:p>
            <a:pPr marL="914400" lvl="1" indent="-514350">
              <a:buFont typeface="Arial" pitchFamily="34" charset="0"/>
              <a:buChar char="‒"/>
            </a:pPr>
            <a:r>
              <a:rPr lang="en-US" sz="2400" dirty="0" smtClean="0"/>
              <a:t>Paid at the prevailing wage in their discipline</a:t>
            </a:r>
            <a:endParaRPr lang="en-US" sz="2400" dirty="0"/>
          </a:p>
          <a:p>
            <a:endParaRPr lang="en-US" sz="1000" dirty="0" smtClean="0"/>
          </a:p>
          <a:p>
            <a:r>
              <a:rPr lang="en-US" b="1" dirty="0" smtClean="0"/>
              <a:t>Acclimate </a:t>
            </a:r>
            <a:r>
              <a:rPr lang="en-US" b="1" dirty="0"/>
              <a:t>the new SMU faculty by having them spend </a:t>
            </a:r>
            <a:r>
              <a:rPr lang="en-US" b="1" dirty="0" smtClean="0"/>
              <a:t>one </a:t>
            </a:r>
            <a:r>
              <a:rPr lang="en-US" b="1" dirty="0"/>
              <a:t>semester at UMSL or </a:t>
            </a:r>
            <a:r>
              <a:rPr lang="en-US" b="1" dirty="0" smtClean="0"/>
              <a:t>S&amp;T before joining SMU</a:t>
            </a:r>
            <a:endParaRPr lang="en-US" b="1" dirty="0"/>
          </a:p>
          <a:p>
            <a:endParaRPr lang="en-US" dirty="0"/>
          </a:p>
        </p:txBody>
      </p:sp>
    </p:spTree>
    <p:extLst>
      <p:ext uri="{BB962C8B-B14F-4D97-AF65-F5344CB8AC3E}">
        <p14:creationId xmlns:p14="http://schemas.microsoft.com/office/powerpoint/2010/main" xmlns="" val="42110675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Proposed?</a:t>
            </a:r>
            <a:endParaRPr lang="en-US" dirty="0"/>
          </a:p>
        </p:txBody>
      </p:sp>
      <p:sp>
        <p:nvSpPr>
          <p:cNvPr id="3" name="Content Placeholder 2"/>
          <p:cNvSpPr>
            <a:spLocks noGrp="1"/>
          </p:cNvSpPr>
          <p:nvPr>
            <p:ph idx="1"/>
          </p:nvPr>
        </p:nvSpPr>
        <p:spPr/>
        <p:txBody>
          <a:bodyPr/>
          <a:lstStyle/>
          <a:p>
            <a:r>
              <a:rPr lang="en-US" b="1" dirty="0" smtClean="0"/>
              <a:t>Partner with a Chinese university to create a new university</a:t>
            </a:r>
          </a:p>
          <a:p>
            <a:pPr lvl="1"/>
            <a:r>
              <a:rPr lang="en-US" dirty="0" smtClean="0"/>
              <a:t>Located in Chengdu, China</a:t>
            </a:r>
          </a:p>
          <a:p>
            <a:pPr lvl="1"/>
            <a:r>
              <a:rPr lang="en-US" dirty="0" smtClean="0"/>
              <a:t>Enrollment:  4,000 – 8,000 students</a:t>
            </a:r>
          </a:p>
          <a:p>
            <a:pPr lvl="1"/>
            <a:r>
              <a:rPr lang="en-US" dirty="0" smtClean="0"/>
              <a:t>A “Tier 1” Chinese university</a:t>
            </a:r>
          </a:p>
          <a:p>
            <a:pPr lvl="1"/>
            <a:endParaRPr lang="en-US" dirty="0"/>
          </a:p>
          <a:p>
            <a:r>
              <a:rPr lang="en-US" b="1" dirty="0" smtClean="0"/>
              <a:t>First cohort enters in Fall 2013</a:t>
            </a:r>
            <a:endParaRPr lang="en-US" b="1" dirty="0"/>
          </a:p>
        </p:txBody>
      </p:sp>
    </p:spTree>
    <p:extLst>
      <p:ext uri="{BB962C8B-B14F-4D97-AF65-F5344CB8AC3E}">
        <p14:creationId xmlns:p14="http://schemas.microsoft.com/office/powerpoint/2010/main" xmlns="" val="32190903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We Will Do</a:t>
            </a:r>
          </a:p>
        </p:txBody>
      </p:sp>
      <p:sp>
        <p:nvSpPr>
          <p:cNvPr id="3" name="Content Placeholder 2"/>
          <p:cNvSpPr>
            <a:spLocks noGrp="1"/>
          </p:cNvSpPr>
          <p:nvPr>
            <p:ph idx="1"/>
          </p:nvPr>
        </p:nvSpPr>
        <p:spPr>
          <a:xfrm>
            <a:off x="228600" y="1295400"/>
            <a:ext cx="8686800" cy="5334000"/>
          </a:xfrm>
        </p:spPr>
        <p:txBody>
          <a:bodyPr/>
          <a:lstStyle/>
          <a:p>
            <a:pPr>
              <a:defRPr/>
            </a:pPr>
            <a:r>
              <a:rPr lang="en-US" b="1" dirty="0"/>
              <a:t>Provide ongoing quality </a:t>
            </a:r>
            <a:r>
              <a:rPr lang="en-US" b="1" dirty="0" smtClean="0"/>
              <a:t>assurance</a:t>
            </a:r>
            <a:endParaRPr lang="en-US" b="1" dirty="0"/>
          </a:p>
          <a:p>
            <a:pPr marL="914400" lvl="1" indent="-514350">
              <a:buFont typeface="Arial" pitchFamily="34" charset="0"/>
              <a:buChar char="−"/>
              <a:defRPr/>
            </a:pPr>
            <a:r>
              <a:rPr lang="en-US" dirty="0" smtClean="0"/>
              <a:t>Validate </a:t>
            </a:r>
            <a:r>
              <a:rPr lang="en-US" dirty="0"/>
              <a:t>the quality of instruction</a:t>
            </a:r>
          </a:p>
          <a:p>
            <a:pPr marL="914400" lvl="1" indent="-514350">
              <a:buFont typeface="Arial" pitchFamily="34" charset="0"/>
              <a:buChar char="−"/>
              <a:defRPr/>
            </a:pPr>
            <a:r>
              <a:rPr lang="en-US" dirty="0"/>
              <a:t>C</a:t>
            </a:r>
            <a:r>
              <a:rPr lang="en-US" dirty="0" smtClean="0"/>
              <a:t>ertify </a:t>
            </a:r>
            <a:r>
              <a:rPr lang="en-US" dirty="0"/>
              <a:t>that the courses satisfy UMSL and </a:t>
            </a:r>
            <a:r>
              <a:rPr lang="en-US" dirty="0" smtClean="0"/>
              <a:t>S&amp;T </a:t>
            </a:r>
            <a:r>
              <a:rPr lang="en-US" dirty="0"/>
              <a:t>degree </a:t>
            </a:r>
            <a:r>
              <a:rPr lang="en-US" dirty="0" smtClean="0"/>
              <a:t>requirements</a:t>
            </a:r>
          </a:p>
          <a:p>
            <a:pPr marL="914400" lvl="1" indent="-514350">
              <a:buFont typeface="Arial" pitchFamily="34" charset="0"/>
              <a:buChar char="−"/>
              <a:defRPr/>
            </a:pPr>
            <a:r>
              <a:rPr lang="en-US" dirty="0" smtClean="0"/>
              <a:t>Ensure accreditation requirements are met</a:t>
            </a:r>
          </a:p>
          <a:p>
            <a:pPr marL="914400" lvl="1" indent="-514350">
              <a:buFont typeface="Arial" pitchFamily="34" charset="0"/>
              <a:buChar char="−"/>
              <a:defRPr/>
            </a:pPr>
            <a:r>
              <a:rPr lang="en-US" dirty="0" smtClean="0"/>
              <a:t>UMSL and S&amp;T faculty members to spend a semester at SMU</a:t>
            </a:r>
          </a:p>
          <a:p>
            <a:pPr marL="914400" lvl="1" indent="-514350">
              <a:buFont typeface="Arial" pitchFamily="34" charset="0"/>
              <a:buChar char="−"/>
              <a:defRPr/>
            </a:pPr>
            <a:endParaRPr lang="en-US" sz="1000" dirty="0" smtClean="0"/>
          </a:p>
          <a:p>
            <a:pPr>
              <a:defRPr/>
            </a:pPr>
            <a:r>
              <a:rPr lang="en-US" b="1" dirty="0"/>
              <a:t>Work with SMU faculty </a:t>
            </a:r>
          </a:p>
          <a:p>
            <a:pPr lvl="1">
              <a:defRPr/>
            </a:pPr>
            <a:r>
              <a:rPr lang="en-US" dirty="0"/>
              <a:t>Develop discipline appropriate internships and clinical experiences</a:t>
            </a:r>
          </a:p>
          <a:p>
            <a:pPr lvl="1">
              <a:defRPr/>
            </a:pPr>
            <a:r>
              <a:rPr lang="en-US" dirty="0"/>
              <a:t>Develop collaborative research projects</a:t>
            </a:r>
          </a:p>
          <a:p>
            <a:pPr marL="914400" lvl="1" indent="-514350">
              <a:buFont typeface="Arial" pitchFamily="34" charset="0"/>
              <a:buChar char="−"/>
              <a:defRPr/>
            </a:pPr>
            <a:endParaRPr lang="en-US" dirty="0" smtClean="0"/>
          </a:p>
          <a:p>
            <a:pPr marL="914400" lvl="1" indent="-514350">
              <a:buFont typeface="Arial" pitchFamily="34" charset="0"/>
              <a:buChar char="−"/>
              <a:defRPr/>
            </a:pPr>
            <a:endParaRPr lang="en-US" sz="1000" dirty="0"/>
          </a:p>
        </p:txBody>
      </p:sp>
    </p:spTree>
    <p:extLst>
      <p:ext uri="{BB962C8B-B14F-4D97-AF65-F5344CB8AC3E}">
        <p14:creationId xmlns:p14="http://schemas.microsoft.com/office/powerpoint/2010/main" xmlns="" val="18427083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Timeline</a:t>
            </a:r>
            <a:endParaRPr lang="en-US" dirty="0"/>
          </a:p>
        </p:txBody>
      </p:sp>
      <p:sp>
        <p:nvSpPr>
          <p:cNvPr id="3" name="Content Placeholder 2"/>
          <p:cNvSpPr>
            <a:spLocks noGrp="1"/>
          </p:cNvSpPr>
          <p:nvPr>
            <p:ph idx="1"/>
          </p:nvPr>
        </p:nvSpPr>
        <p:spPr>
          <a:xfrm>
            <a:off x="152400" y="1143000"/>
            <a:ext cx="8839200" cy="5638800"/>
          </a:xfrm>
        </p:spPr>
        <p:txBody>
          <a:bodyPr/>
          <a:lstStyle/>
          <a:p>
            <a:r>
              <a:rPr lang="en-US" b="1" dirty="0" smtClean="0"/>
              <a:t>September 2011</a:t>
            </a:r>
          </a:p>
          <a:p>
            <a:pPr lvl="1"/>
            <a:r>
              <a:rPr lang="en-US" dirty="0" smtClean="0"/>
              <a:t>UM Board of Curators approved agreements</a:t>
            </a:r>
          </a:p>
          <a:p>
            <a:endParaRPr lang="en-US" sz="1000" b="1" dirty="0" smtClean="0"/>
          </a:p>
          <a:p>
            <a:r>
              <a:rPr lang="en-US" b="1" dirty="0" smtClean="0"/>
              <a:t>October 2011</a:t>
            </a:r>
          </a:p>
          <a:p>
            <a:pPr lvl="1"/>
            <a:r>
              <a:rPr lang="en-US" sz="2300" dirty="0"/>
              <a:t>A</a:t>
            </a:r>
            <a:r>
              <a:rPr lang="en-US" sz="2300" dirty="0" smtClean="0"/>
              <a:t>pplication/proposal submitted to Sichuan Province Board of Education and Provincial officials</a:t>
            </a:r>
          </a:p>
          <a:p>
            <a:pPr lvl="1"/>
            <a:endParaRPr lang="en-US" sz="1000" dirty="0" smtClean="0"/>
          </a:p>
          <a:p>
            <a:r>
              <a:rPr lang="en-US" b="1" dirty="0" smtClean="0"/>
              <a:t>March 2012</a:t>
            </a:r>
          </a:p>
          <a:p>
            <a:pPr lvl="1"/>
            <a:r>
              <a:rPr lang="en-US" sz="2300" dirty="0" smtClean="0"/>
              <a:t>Additional land to be acquired</a:t>
            </a:r>
          </a:p>
          <a:p>
            <a:pPr lvl="1"/>
            <a:r>
              <a:rPr lang="en-US" sz="2300" dirty="0" smtClean="0"/>
              <a:t>Application to be </a:t>
            </a:r>
            <a:r>
              <a:rPr lang="en-US" sz="2300" dirty="0"/>
              <a:t>s</a:t>
            </a:r>
            <a:r>
              <a:rPr lang="en-US" sz="2300" dirty="0" smtClean="0"/>
              <a:t>ubmitted to Chinese Ministry of Education</a:t>
            </a:r>
          </a:p>
          <a:p>
            <a:pPr lvl="1"/>
            <a:endParaRPr lang="en-US" sz="1000" dirty="0" smtClean="0"/>
          </a:p>
          <a:p>
            <a:r>
              <a:rPr lang="en-US" b="1" dirty="0" smtClean="0"/>
              <a:t>May 2012</a:t>
            </a:r>
          </a:p>
          <a:p>
            <a:pPr lvl="1"/>
            <a:r>
              <a:rPr lang="en-US" sz="2300" dirty="0" smtClean="0"/>
              <a:t>S&amp;T and UMSL chancellors to be interviewed by Ministry of Education officials</a:t>
            </a:r>
          </a:p>
          <a:p>
            <a:pPr lvl="1"/>
            <a:endParaRPr lang="en-US" sz="1000" dirty="0" smtClean="0"/>
          </a:p>
        </p:txBody>
      </p:sp>
    </p:spTree>
    <p:extLst>
      <p:ext uri="{BB962C8B-B14F-4D97-AF65-F5344CB8AC3E}">
        <p14:creationId xmlns:p14="http://schemas.microsoft.com/office/powerpoint/2010/main" xmlns="" val="19628660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Timeline</a:t>
            </a:r>
            <a:endParaRPr lang="en-US" dirty="0"/>
          </a:p>
        </p:txBody>
      </p:sp>
      <p:sp>
        <p:nvSpPr>
          <p:cNvPr id="3" name="Content Placeholder 2"/>
          <p:cNvSpPr>
            <a:spLocks noGrp="1"/>
          </p:cNvSpPr>
          <p:nvPr>
            <p:ph idx="1"/>
          </p:nvPr>
        </p:nvSpPr>
        <p:spPr/>
        <p:txBody>
          <a:bodyPr/>
          <a:lstStyle/>
          <a:p>
            <a:r>
              <a:rPr lang="en-US" b="1" dirty="0"/>
              <a:t>June 2012</a:t>
            </a:r>
          </a:p>
          <a:p>
            <a:pPr lvl="1"/>
            <a:r>
              <a:rPr lang="en-US" sz="2300" dirty="0"/>
              <a:t>License </a:t>
            </a:r>
            <a:r>
              <a:rPr lang="en-US" sz="2300" dirty="0" smtClean="0"/>
              <a:t>to be issued </a:t>
            </a:r>
            <a:r>
              <a:rPr lang="en-US" sz="2300" dirty="0"/>
              <a:t>by Ministry of Education</a:t>
            </a:r>
          </a:p>
          <a:p>
            <a:endParaRPr lang="en-US" b="1" dirty="0"/>
          </a:p>
          <a:p>
            <a:r>
              <a:rPr lang="en-US" b="1" dirty="0" smtClean="0"/>
              <a:t>March 2013</a:t>
            </a:r>
          </a:p>
          <a:p>
            <a:pPr lvl="1"/>
            <a:r>
              <a:rPr lang="en-US" dirty="0" smtClean="0"/>
              <a:t>Ministry of Education to approve proposed degree program curricula</a:t>
            </a:r>
          </a:p>
          <a:p>
            <a:pPr lvl="1"/>
            <a:endParaRPr lang="en-US" dirty="0" smtClean="0"/>
          </a:p>
          <a:p>
            <a:r>
              <a:rPr lang="en-US" b="1" dirty="0" smtClean="0"/>
              <a:t>September 2013</a:t>
            </a:r>
          </a:p>
          <a:p>
            <a:pPr lvl="1"/>
            <a:r>
              <a:rPr lang="en-US" dirty="0" smtClean="0"/>
              <a:t>First cohort of students to enter SMU</a:t>
            </a:r>
          </a:p>
          <a:p>
            <a:endParaRPr lang="en-US" dirty="0"/>
          </a:p>
        </p:txBody>
      </p:sp>
    </p:spTree>
    <p:extLst>
      <p:ext uri="{BB962C8B-B14F-4D97-AF65-F5344CB8AC3E}">
        <p14:creationId xmlns:p14="http://schemas.microsoft.com/office/powerpoint/2010/main" xmlns="" val="16310853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lgn="ctr">
              <a:buNone/>
            </a:pPr>
            <a:r>
              <a:rPr lang="en-US" sz="8000" b="1" dirty="0" smtClean="0"/>
              <a:t>The</a:t>
            </a:r>
          </a:p>
          <a:p>
            <a:pPr marL="0" indent="0" algn="ctr">
              <a:buNone/>
            </a:pPr>
            <a:r>
              <a:rPr lang="en-US" sz="8000" b="1" dirty="0" smtClean="0"/>
              <a:t>Business</a:t>
            </a:r>
          </a:p>
          <a:p>
            <a:pPr marL="0" indent="0" algn="ctr">
              <a:buNone/>
            </a:pPr>
            <a:r>
              <a:rPr lang="en-US" sz="8000" b="1" dirty="0" smtClean="0"/>
              <a:t>Plan</a:t>
            </a:r>
            <a:endParaRPr lang="en-US" sz="8000" b="1" dirty="0"/>
          </a:p>
        </p:txBody>
      </p:sp>
    </p:spTree>
    <p:extLst>
      <p:ext uri="{BB962C8B-B14F-4D97-AF65-F5344CB8AC3E}">
        <p14:creationId xmlns:p14="http://schemas.microsoft.com/office/powerpoint/2010/main" xmlns="" val="39044870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dirty="0"/>
              <a:t>How We Will Do </a:t>
            </a:r>
            <a:r>
              <a:rPr lang="en-US" dirty="0" smtClean="0"/>
              <a:t>It</a:t>
            </a:r>
          </a:p>
        </p:txBody>
      </p:sp>
      <p:sp>
        <p:nvSpPr>
          <p:cNvPr id="31747" name="Content Placeholder 2"/>
          <p:cNvSpPr>
            <a:spLocks noGrp="1"/>
          </p:cNvSpPr>
          <p:nvPr>
            <p:ph idx="1"/>
          </p:nvPr>
        </p:nvSpPr>
        <p:spPr>
          <a:xfrm>
            <a:off x="228600" y="1371600"/>
            <a:ext cx="8686800" cy="5334000"/>
          </a:xfrm>
        </p:spPr>
        <p:txBody>
          <a:bodyPr/>
          <a:lstStyle/>
          <a:p>
            <a:pPr eaLnBrk="1" hangingPunct="1">
              <a:defRPr/>
            </a:pPr>
            <a:r>
              <a:rPr lang="en-US" b="1" dirty="0" smtClean="0"/>
              <a:t>SMU will pay all costs associated with</a:t>
            </a:r>
          </a:p>
          <a:p>
            <a:pPr lvl="1">
              <a:defRPr/>
            </a:pPr>
            <a:r>
              <a:rPr lang="en-US" sz="2300" dirty="0"/>
              <a:t>F</a:t>
            </a:r>
            <a:r>
              <a:rPr lang="en-US" sz="2300" dirty="0" smtClean="0"/>
              <a:t>acilities</a:t>
            </a:r>
          </a:p>
          <a:p>
            <a:pPr lvl="1">
              <a:defRPr/>
            </a:pPr>
            <a:r>
              <a:rPr lang="en-US" sz="2300" dirty="0"/>
              <a:t>L</a:t>
            </a:r>
            <a:r>
              <a:rPr lang="en-US" sz="2300" dirty="0" smtClean="0"/>
              <a:t>aboratory equipment</a:t>
            </a:r>
          </a:p>
          <a:p>
            <a:pPr lvl="1">
              <a:defRPr/>
            </a:pPr>
            <a:r>
              <a:rPr lang="en-US" sz="2300" dirty="0"/>
              <a:t>S</a:t>
            </a:r>
            <a:r>
              <a:rPr lang="en-US" sz="2300" dirty="0" smtClean="0"/>
              <a:t>tart-up</a:t>
            </a:r>
          </a:p>
          <a:p>
            <a:pPr lvl="1">
              <a:defRPr/>
            </a:pPr>
            <a:r>
              <a:rPr lang="en-US" sz="2300" dirty="0" smtClean="0"/>
              <a:t>Recruiting faculty</a:t>
            </a:r>
          </a:p>
          <a:p>
            <a:pPr lvl="1">
              <a:defRPr/>
            </a:pPr>
            <a:r>
              <a:rPr lang="en-US" sz="2300" dirty="0"/>
              <a:t>F</a:t>
            </a:r>
            <a:r>
              <a:rPr lang="en-US" sz="2300" dirty="0" smtClean="0"/>
              <a:t>aculty and staff salaries and benefits</a:t>
            </a:r>
          </a:p>
          <a:p>
            <a:pPr lvl="1">
              <a:defRPr/>
            </a:pPr>
            <a:r>
              <a:rPr lang="en-US" sz="2300" dirty="0"/>
              <a:t>T</a:t>
            </a:r>
            <a:r>
              <a:rPr lang="en-US" sz="2300" dirty="0" smtClean="0"/>
              <a:t>ravel costs associated with S&amp;T and UMSL faculty spending a semester at SMU</a:t>
            </a:r>
          </a:p>
          <a:p>
            <a:pPr lvl="1">
              <a:defRPr/>
            </a:pPr>
            <a:r>
              <a:rPr lang="en-US" sz="2300" dirty="0" smtClean="0"/>
              <a:t>Operating costs (e.g., E&amp;E expenses)</a:t>
            </a:r>
          </a:p>
          <a:p>
            <a:pPr>
              <a:defRPr/>
            </a:pPr>
            <a:endParaRPr lang="en-US" sz="1000" dirty="0"/>
          </a:p>
          <a:p>
            <a:pPr>
              <a:lnSpc>
                <a:spcPct val="90000"/>
              </a:lnSpc>
              <a:defRPr/>
            </a:pPr>
            <a:r>
              <a:rPr lang="en-US" b="1" dirty="0"/>
              <a:t>UM </a:t>
            </a:r>
            <a:r>
              <a:rPr lang="en-US" b="1" dirty="0" smtClean="0"/>
              <a:t>(S&amp;T and UMSL) investment </a:t>
            </a:r>
            <a:r>
              <a:rPr lang="en-US" b="1" dirty="0"/>
              <a:t>will be limited to intellectual capital and “know-how”</a:t>
            </a:r>
          </a:p>
          <a:p>
            <a:pPr marL="514350" indent="-514350">
              <a:defRPr/>
            </a:pPr>
            <a:endParaRPr lang="en-US" dirty="0" smtClean="0"/>
          </a:p>
        </p:txBody>
      </p:sp>
    </p:spTree>
    <p:extLst>
      <p:ext uri="{BB962C8B-B14F-4D97-AF65-F5344CB8AC3E}">
        <p14:creationId xmlns:p14="http://schemas.microsoft.com/office/powerpoint/2010/main" xmlns="" val="9029803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We Will Do It</a:t>
            </a:r>
            <a:endParaRPr lang="en-US" dirty="0"/>
          </a:p>
        </p:txBody>
      </p:sp>
      <p:sp>
        <p:nvSpPr>
          <p:cNvPr id="3" name="Content Placeholder 2"/>
          <p:cNvSpPr>
            <a:spLocks noGrp="1"/>
          </p:cNvSpPr>
          <p:nvPr>
            <p:ph idx="1"/>
          </p:nvPr>
        </p:nvSpPr>
        <p:spPr/>
        <p:txBody>
          <a:bodyPr/>
          <a:lstStyle/>
          <a:p>
            <a:r>
              <a:rPr lang="en-US" b="1" dirty="0" smtClean="0"/>
              <a:t>One S&amp;T or UMSL faculty member (or 1.0 FTE) will be engaged to develop each degree program/curriculum</a:t>
            </a:r>
          </a:p>
          <a:p>
            <a:pPr lvl="1"/>
            <a:r>
              <a:rPr lang="en-US" dirty="0" smtClean="0"/>
              <a:t>When Ministry of Education approves license application</a:t>
            </a:r>
          </a:p>
          <a:p>
            <a:pPr lvl="1"/>
            <a:endParaRPr lang="en-US" sz="1000" dirty="0" smtClean="0"/>
          </a:p>
          <a:p>
            <a:r>
              <a:rPr lang="en-US" b="1" dirty="0" smtClean="0"/>
              <a:t>S&amp;T and UMSL technicians will supervise installation of equipment</a:t>
            </a:r>
          </a:p>
          <a:p>
            <a:endParaRPr lang="en-US" sz="1000" b="1" dirty="0" smtClean="0"/>
          </a:p>
          <a:p>
            <a:r>
              <a:rPr lang="en-US" b="1" dirty="0" smtClean="0"/>
              <a:t>S&amp;T and UMSL staff will train SMU-hired technical staff to operate equipment</a:t>
            </a:r>
            <a:endParaRPr lang="en-US" b="1" dirty="0"/>
          </a:p>
        </p:txBody>
      </p:sp>
    </p:spTree>
    <p:extLst>
      <p:ext uri="{BB962C8B-B14F-4D97-AF65-F5344CB8AC3E}">
        <p14:creationId xmlns:p14="http://schemas.microsoft.com/office/powerpoint/2010/main" xmlns="" val="34841207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dirty="0"/>
              <a:t>How We Will Do </a:t>
            </a:r>
            <a:r>
              <a:rPr lang="en-US" dirty="0" smtClean="0"/>
              <a:t>It</a:t>
            </a:r>
          </a:p>
        </p:txBody>
      </p:sp>
      <p:sp>
        <p:nvSpPr>
          <p:cNvPr id="30723" name="Content Placeholder 2"/>
          <p:cNvSpPr>
            <a:spLocks noGrp="1"/>
          </p:cNvSpPr>
          <p:nvPr>
            <p:ph idx="1"/>
          </p:nvPr>
        </p:nvSpPr>
        <p:spPr/>
        <p:txBody>
          <a:bodyPr/>
          <a:lstStyle/>
          <a:p>
            <a:pPr eaLnBrk="1" hangingPunct="1">
              <a:defRPr/>
            </a:pPr>
            <a:r>
              <a:rPr lang="en-US" sz="2700" dirty="0" smtClean="0"/>
              <a:t>SMU will fund a full-time senior administrator at S&amp;T and at UMSL to coordinate work on the SMU and S&amp;T/UMSL campuses</a:t>
            </a:r>
          </a:p>
          <a:p>
            <a:pPr eaLnBrk="1" hangingPunct="1">
              <a:defRPr/>
            </a:pPr>
            <a:endParaRPr lang="en-US" sz="1500" dirty="0" smtClean="0"/>
          </a:p>
          <a:p>
            <a:pPr eaLnBrk="1" hangingPunct="1">
              <a:defRPr/>
            </a:pPr>
            <a:r>
              <a:rPr lang="en-US" sz="2700" dirty="0" smtClean="0"/>
              <a:t>UM (S&amp;T and UMSL) to be responsible for all academic activities</a:t>
            </a:r>
          </a:p>
          <a:p>
            <a:pPr eaLnBrk="1" hangingPunct="1">
              <a:defRPr/>
            </a:pPr>
            <a:endParaRPr lang="en-US" sz="1500" dirty="0" smtClean="0"/>
          </a:p>
          <a:p>
            <a:pPr eaLnBrk="1" hangingPunct="1">
              <a:defRPr/>
            </a:pPr>
            <a:r>
              <a:rPr lang="en-US" sz="2700" dirty="0" smtClean="0"/>
              <a:t>An Executive Vice President will provide leadership for academic programs from Chinese side of SMU</a:t>
            </a:r>
            <a:endParaRPr lang="en-US" sz="2700" dirty="0"/>
          </a:p>
          <a:p>
            <a:pPr>
              <a:defRPr/>
            </a:pPr>
            <a:endParaRPr lang="en-US" dirty="0" smtClean="0"/>
          </a:p>
        </p:txBody>
      </p:sp>
    </p:spTree>
    <p:extLst>
      <p:ext uri="{BB962C8B-B14F-4D97-AF65-F5344CB8AC3E}">
        <p14:creationId xmlns:p14="http://schemas.microsoft.com/office/powerpoint/2010/main" xmlns="" val="13804225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28600" y="2286000"/>
            <a:ext cx="8686800" cy="3048000"/>
          </a:xfrm>
        </p:spPr>
        <p:txBody>
          <a:bodyPr>
            <a:normAutofit/>
          </a:bodyPr>
          <a:lstStyle/>
          <a:p>
            <a:pPr marL="0" indent="0" algn="ctr">
              <a:buNone/>
            </a:pPr>
            <a:r>
              <a:rPr lang="en-US" sz="6000" b="1" dirty="0" smtClean="0"/>
              <a:t>What’s in it for UM (S&amp;T and UMSL)?</a:t>
            </a:r>
            <a:endParaRPr lang="en-US" sz="6000" b="1" dirty="0"/>
          </a:p>
        </p:txBody>
      </p:sp>
    </p:spTree>
    <p:extLst>
      <p:ext uri="{BB962C8B-B14F-4D97-AF65-F5344CB8AC3E}">
        <p14:creationId xmlns:p14="http://schemas.microsoft.com/office/powerpoint/2010/main" xmlns="" val="17667890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dirty="0" smtClean="0"/>
              <a:t>What’s In It For Us?</a:t>
            </a:r>
          </a:p>
        </p:txBody>
      </p:sp>
      <p:sp>
        <p:nvSpPr>
          <p:cNvPr id="30723" name="Content Placeholder 2"/>
          <p:cNvSpPr>
            <a:spLocks noGrp="1"/>
          </p:cNvSpPr>
          <p:nvPr>
            <p:ph idx="1"/>
          </p:nvPr>
        </p:nvSpPr>
        <p:spPr>
          <a:xfrm>
            <a:off x="228600" y="1295400"/>
            <a:ext cx="8686800" cy="5181600"/>
          </a:xfrm>
        </p:spPr>
        <p:txBody>
          <a:bodyPr/>
          <a:lstStyle/>
          <a:p>
            <a:pPr>
              <a:defRPr/>
            </a:pPr>
            <a:r>
              <a:rPr lang="en-US" sz="2700" dirty="0"/>
              <a:t>Increased visibility and enhanced brand image in largest higher education </a:t>
            </a:r>
            <a:r>
              <a:rPr lang="en-US" sz="2700" dirty="0" smtClean="0"/>
              <a:t>market</a:t>
            </a:r>
          </a:p>
          <a:p>
            <a:pPr>
              <a:defRPr/>
            </a:pPr>
            <a:endParaRPr lang="en-US" sz="1000" dirty="0"/>
          </a:p>
          <a:p>
            <a:pPr>
              <a:defRPr/>
            </a:pPr>
            <a:r>
              <a:rPr lang="en-US" sz="2700" dirty="0"/>
              <a:t>Further enhance UM reputation as a leader in international </a:t>
            </a:r>
            <a:r>
              <a:rPr lang="en-US" sz="2700" dirty="0" smtClean="0"/>
              <a:t>education</a:t>
            </a:r>
          </a:p>
          <a:p>
            <a:pPr>
              <a:defRPr/>
            </a:pPr>
            <a:endParaRPr lang="en-US" sz="1000" dirty="0"/>
          </a:p>
          <a:p>
            <a:pPr>
              <a:defRPr/>
            </a:pPr>
            <a:r>
              <a:rPr lang="en-US" sz="2700" dirty="0"/>
              <a:t>Increased ability to recruit top students from </a:t>
            </a:r>
            <a:r>
              <a:rPr lang="en-US" sz="2700" dirty="0" smtClean="0"/>
              <a:t>China</a:t>
            </a:r>
          </a:p>
          <a:p>
            <a:pPr>
              <a:defRPr/>
            </a:pPr>
            <a:endParaRPr lang="en-US" sz="1000" dirty="0"/>
          </a:p>
          <a:p>
            <a:pPr>
              <a:defRPr/>
            </a:pPr>
            <a:r>
              <a:rPr lang="en-US" sz="2700" dirty="0"/>
              <a:t>Enrollment increases from SMU students who want to complete their degrees in </a:t>
            </a:r>
            <a:r>
              <a:rPr lang="en-US" sz="2700" dirty="0" smtClean="0"/>
              <a:t>Missouri</a:t>
            </a:r>
          </a:p>
          <a:p>
            <a:pPr>
              <a:defRPr/>
            </a:pPr>
            <a:endParaRPr lang="en-US" sz="1000" dirty="0"/>
          </a:p>
          <a:p>
            <a:pPr>
              <a:defRPr/>
            </a:pPr>
            <a:r>
              <a:rPr lang="en-US" sz="2700" dirty="0"/>
              <a:t>Income generated by </a:t>
            </a:r>
            <a:r>
              <a:rPr lang="en-US" sz="2700" dirty="0" smtClean="0"/>
              <a:t>providing </a:t>
            </a:r>
            <a:r>
              <a:rPr lang="en-US" sz="2700" dirty="0"/>
              <a:t>our intellectual </a:t>
            </a:r>
            <a:r>
              <a:rPr lang="en-US" sz="2700" dirty="0" smtClean="0"/>
              <a:t>capital and “know-how” </a:t>
            </a:r>
            <a:r>
              <a:rPr lang="en-US" sz="2700" dirty="0"/>
              <a:t>(10% of tuition collected or a minimum of $1000/student/year</a:t>
            </a:r>
            <a:r>
              <a:rPr lang="en-US" sz="2700" dirty="0" smtClean="0"/>
              <a:t>)</a:t>
            </a:r>
            <a:endParaRPr lang="en-US" sz="2700" dirty="0"/>
          </a:p>
          <a:p>
            <a:pPr marL="609600" indent="-609600" eaLnBrk="1" hangingPunct="1">
              <a:buFont typeface="Calibri" pitchFamily="34" charset="0"/>
              <a:buAutoNum type="arabicPeriod" startAt="3"/>
              <a:defRPr/>
            </a:pPr>
            <a:endParaRPr lang="en-US" dirty="0" smtClean="0"/>
          </a:p>
        </p:txBody>
      </p:sp>
    </p:spTree>
    <p:extLst>
      <p:ext uri="{BB962C8B-B14F-4D97-AF65-F5344CB8AC3E}">
        <p14:creationId xmlns:p14="http://schemas.microsoft.com/office/powerpoint/2010/main" xmlns="" val="23577593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In It For Us?</a:t>
            </a:r>
            <a:endParaRPr lang="en-US" dirty="0"/>
          </a:p>
        </p:txBody>
      </p:sp>
      <p:sp>
        <p:nvSpPr>
          <p:cNvPr id="3" name="Content Placeholder 2"/>
          <p:cNvSpPr>
            <a:spLocks noGrp="1"/>
          </p:cNvSpPr>
          <p:nvPr>
            <p:ph idx="1"/>
          </p:nvPr>
        </p:nvSpPr>
        <p:spPr/>
        <p:txBody>
          <a:bodyPr/>
          <a:lstStyle/>
          <a:p>
            <a:pPr>
              <a:defRPr/>
            </a:pPr>
            <a:r>
              <a:rPr lang="en-US" dirty="0"/>
              <a:t>No requirement for UMSL or MS&amp;T to invest capital </a:t>
            </a:r>
            <a:r>
              <a:rPr lang="en-US" dirty="0" smtClean="0"/>
              <a:t>in </a:t>
            </a:r>
            <a:r>
              <a:rPr lang="en-US" dirty="0"/>
              <a:t>the </a:t>
            </a:r>
            <a:r>
              <a:rPr lang="en-US" dirty="0" smtClean="0"/>
              <a:t>project</a:t>
            </a:r>
          </a:p>
          <a:p>
            <a:pPr>
              <a:defRPr/>
            </a:pPr>
            <a:endParaRPr lang="en-US" dirty="0"/>
          </a:p>
          <a:p>
            <a:pPr>
              <a:defRPr/>
            </a:pPr>
            <a:r>
              <a:rPr lang="en-US" dirty="0" smtClean="0"/>
              <a:t>Serve </a:t>
            </a:r>
            <a:r>
              <a:rPr lang="en-US" dirty="0"/>
              <a:t>as a bridge between rapidly growing regional economy (#5 regional economy in China) and the state of Missouri, possibly providing clients for proposed China Air Cargo hub in St. </a:t>
            </a:r>
            <a:r>
              <a:rPr lang="en-US" dirty="0" smtClean="0"/>
              <a:t>Louis</a:t>
            </a:r>
            <a:endParaRPr lang="en-US" dirty="0"/>
          </a:p>
          <a:p>
            <a:endParaRPr lang="en-US" dirty="0"/>
          </a:p>
        </p:txBody>
      </p:sp>
    </p:spTree>
    <p:extLst>
      <p:ext uri="{BB962C8B-B14F-4D97-AF65-F5344CB8AC3E}">
        <p14:creationId xmlns:p14="http://schemas.microsoft.com/office/powerpoint/2010/main" xmlns="" val="24693324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Us?</a:t>
            </a:r>
            <a:endParaRPr lang="en-US" dirty="0"/>
          </a:p>
        </p:txBody>
      </p:sp>
      <p:sp>
        <p:nvSpPr>
          <p:cNvPr id="3" name="Content Placeholder 2"/>
          <p:cNvSpPr>
            <a:spLocks noGrp="1"/>
          </p:cNvSpPr>
          <p:nvPr>
            <p:ph idx="1"/>
          </p:nvPr>
        </p:nvSpPr>
        <p:spPr>
          <a:xfrm>
            <a:off x="228600" y="1295400"/>
            <a:ext cx="8686800" cy="5334000"/>
          </a:xfrm>
        </p:spPr>
        <p:txBody>
          <a:bodyPr/>
          <a:lstStyle/>
          <a:p>
            <a:r>
              <a:rPr lang="en-US" dirty="0" smtClean="0"/>
              <a:t>Chinese government’s desire to model Western higher education structure and results</a:t>
            </a:r>
          </a:p>
          <a:p>
            <a:endParaRPr lang="en-US" sz="1000" dirty="0" smtClean="0"/>
          </a:p>
          <a:p>
            <a:r>
              <a:rPr lang="en-US" dirty="0" smtClean="0"/>
              <a:t>Chinese university must partner with an American or Western Europe university</a:t>
            </a:r>
          </a:p>
          <a:p>
            <a:endParaRPr lang="en-US" sz="1000" dirty="0" smtClean="0"/>
          </a:p>
          <a:p>
            <a:r>
              <a:rPr lang="en-US" dirty="0" smtClean="0"/>
              <a:t>Dr. Paul </a:t>
            </a:r>
            <a:r>
              <a:rPr lang="en-US" dirty="0" err="1" smtClean="0"/>
              <a:t>Pai’s</a:t>
            </a:r>
            <a:r>
              <a:rPr lang="en-US" dirty="0" smtClean="0"/>
              <a:t> tenure at community college in St. Louis.</a:t>
            </a:r>
          </a:p>
          <a:p>
            <a:endParaRPr lang="en-US" sz="1000" dirty="0" smtClean="0"/>
          </a:p>
          <a:p>
            <a:r>
              <a:rPr lang="en-US" dirty="0" smtClean="0"/>
              <a:t>Approached UMSL to be a partner</a:t>
            </a:r>
          </a:p>
          <a:p>
            <a:endParaRPr lang="en-US" sz="1000" dirty="0" smtClean="0"/>
          </a:p>
          <a:p>
            <a:r>
              <a:rPr lang="en-US" dirty="0" smtClean="0"/>
              <a:t>UMSL recommended S&amp;T as the engineering partner</a:t>
            </a:r>
            <a:endParaRPr lang="en-US" dirty="0"/>
          </a:p>
        </p:txBody>
      </p:sp>
    </p:spTree>
    <p:extLst>
      <p:ext uri="{BB962C8B-B14F-4D97-AF65-F5344CB8AC3E}">
        <p14:creationId xmlns:p14="http://schemas.microsoft.com/office/powerpoint/2010/main" xmlns="" val="34190423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In It For Us?</a:t>
            </a:r>
            <a:endParaRPr lang="en-US" dirty="0"/>
          </a:p>
        </p:txBody>
      </p:sp>
      <p:sp>
        <p:nvSpPr>
          <p:cNvPr id="3" name="Content Placeholder 2"/>
          <p:cNvSpPr>
            <a:spLocks noGrp="1"/>
          </p:cNvSpPr>
          <p:nvPr>
            <p:ph idx="1"/>
          </p:nvPr>
        </p:nvSpPr>
        <p:spPr/>
        <p:txBody>
          <a:bodyPr>
            <a:normAutofit/>
          </a:bodyPr>
          <a:lstStyle/>
          <a:p>
            <a:pPr>
              <a:defRPr/>
            </a:pPr>
            <a:r>
              <a:rPr lang="en-US" dirty="0" smtClean="0"/>
              <a:t>Significant </a:t>
            </a:r>
            <a:r>
              <a:rPr lang="en-US" dirty="0"/>
              <a:t>opportunity to </a:t>
            </a:r>
            <a:r>
              <a:rPr lang="en-US" dirty="0" smtClean="0"/>
              <a:t>deliver non-credit </a:t>
            </a:r>
            <a:r>
              <a:rPr lang="en-US" dirty="0"/>
              <a:t>training programs and contract research from co-located companies in Chengdu and </a:t>
            </a:r>
            <a:r>
              <a:rPr lang="en-US" dirty="0" smtClean="0"/>
              <a:t>Sichuan</a:t>
            </a:r>
          </a:p>
          <a:p>
            <a:pPr>
              <a:defRPr/>
            </a:pPr>
            <a:endParaRPr lang="en-US" sz="2000" dirty="0" smtClean="0"/>
          </a:p>
          <a:p>
            <a:pPr>
              <a:defRPr/>
            </a:pPr>
            <a:r>
              <a:rPr lang="en-US" dirty="0" smtClean="0"/>
              <a:t>Significant opportunity to deliver distance courses</a:t>
            </a:r>
            <a:endParaRPr lang="en-US" dirty="0"/>
          </a:p>
          <a:p>
            <a:endParaRPr lang="en-US" sz="2000" dirty="0" smtClean="0"/>
          </a:p>
          <a:p>
            <a:r>
              <a:rPr lang="en-US" dirty="0" smtClean="0"/>
              <a:t>S&amp;T degree programs’ projected enrollment at “steady state” is 2,500 students resulting in new revenue of $2,500,000 per year</a:t>
            </a:r>
            <a:endParaRPr lang="en-US" dirty="0"/>
          </a:p>
        </p:txBody>
      </p:sp>
    </p:spTree>
    <p:extLst>
      <p:ext uri="{BB962C8B-B14F-4D97-AF65-F5344CB8AC3E}">
        <p14:creationId xmlns:p14="http://schemas.microsoft.com/office/powerpoint/2010/main" xmlns="" val="173101684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dirty="0" smtClean="0"/>
              <a:t>What’s In It For Us?</a:t>
            </a:r>
          </a:p>
        </p:txBody>
      </p:sp>
      <p:sp>
        <p:nvSpPr>
          <p:cNvPr id="31747" name="Content Placeholder 2"/>
          <p:cNvSpPr>
            <a:spLocks noGrp="1"/>
          </p:cNvSpPr>
          <p:nvPr>
            <p:ph idx="1"/>
          </p:nvPr>
        </p:nvSpPr>
        <p:spPr>
          <a:xfrm>
            <a:off x="228600" y="1371600"/>
            <a:ext cx="8686800" cy="5181600"/>
          </a:xfrm>
        </p:spPr>
        <p:txBody>
          <a:bodyPr/>
          <a:lstStyle/>
          <a:p>
            <a:pPr>
              <a:defRPr/>
            </a:pPr>
            <a:r>
              <a:rPr lang="en-US" dirty="0"/>
              <a:t>Will create increased study abroad opportunities in China for UM students, in a situation where they will be able to take major courses taught in English and following the course outline of their home </a:t>
            </a:r>
            <a:r>
              <a:rPr lang="en-US" dirty="0" smtClean="0"/>
              <a:t>campus</a:t>
            </a:r>
          </a:p>
          <a:p>
            <a:pPr>
              <a:defRPr/>
            </a:pPr>
            <a:endParaRPr lang="en-US" dirty="0"/>
          </a:p>
          <a:p>
            <a:pPr>
              <a:defRPr/>
            </a:pPr>
            <a:r>
              <a:rPr lang="en-US" dirty="0"/>
              <a:t>Will create faculty development opportunities for UM faculty who will have open invitations to teach at </a:t>
            </a:r>
            <a:r>
              <a:rPr lang="en-US" dirty="0" smtClean="0"/>
              <a:t>SMU</a:t>
            </a:r>
          </a:p>
          <a:p>
            <a:pPr marL="514350" indent="-514350">
              <a:defRPr/>
            </a:pPr>
            <a:endParaRPr lang="en-US" dirty="0" smtClean="0"/>
          </a:p>
        </p:txBody>
      </p:sp>
    </p:spTree>
    <p:extLst>
      <p:ext uri="{BB962C8B-B14F-4D97-AF65-F5344CB8AC3E}">
        <p14:creationId xmlns:p14="http://schemas.microsoft.com/office/powerpoint/2010/main" xmlns="" val="134925097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smtClean="0"/>
              <a:t>SMU Front Gate</a:t>
            </a:r>
          </a:p>
        </p:txBody>
      </p:sp>
      <p:pic>
        <p:nvPicPr>
          <p:cNvPr id="12291"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194523" y="1776788"/>
            <a:ext cx="6754953" cy="4523624"/>
          </a:xfr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08762574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smtClean="0"/>
              <a:t>Inside Gate Court Yard</a:t>
            </a:r>
          </a:p>
        </p:txBody>
      </p:sp>
      <p:pic>
        <p:nvPicPr>
          <p:cNvPr id="13315"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194523" y="1776788"/>
            <a:ext cx="6754953" cy="4523624"/>
          </a:xfr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14302255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smtClean="0"/>
              <a:t>SMU Classroom Building Interior Court</a:t>
            </a:r>
          </a:p>
        </p:txBody>
      </p:sp>
      <p:pic>
        <p:nvPicPr>
          <p:cNvPr id="14339"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194523" y="1776788"/>
            <a:ext cx="6754953" cy="4523624"/>
          </a:xfr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94447299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smtClean="0"/>
              <a:t>SMU Lab Building</a:t>
            </a:r>
          </a:p>
        </p:txBody>
      </p:sp>
      <p:pic>
        <p:nvPicPr>
          <p:cNvPr id="15364" name="Picture 5"/>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194523" y="1776788"/>
            <a:ext cx="6754953" cy="4523624"/>
          </a:xfr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15941126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smtClean="0"/>
              <a:t>SMU Learning Resource Center</a:t>
            </a:r>
          </a:p>
        </p:txBody>
      </p:sp>
      <p:pic>
        <p:nvPicPr>
          <p:cNvPr id="16387"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192876" y="1777538"/>
            <a:ext cx="6758247" cy="4522124"/>
          </a:xfrm>
        </p:spPr>
      </p:pic>
    </p:spTree>
    <p:extLst>
      <p:ext uri="{BB962C8B-B14F-4D97-AF65-F5344CB8AC3E}">
        <p14:creationId xmlns:p14="http://schemas.microsoft.com/office/powerpoint/2010/main" xmlns="" val="162071445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smtClean="0"/>
              <a:t>SMU Support Center</a:t>
            </a:r>
          </a:p>
        </p:txBody>
      </p:sp>
      <p:pic>
        <p:nvPicPr>
          <p:cNvPr id="17411"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192876" y="1777538"/>
            <a:ext cx="6758247" cy="4522124"/>
          </a:xfrm>
        </p:spPr>
      </p:pic>
    </p:spTree>
    <p:extLst>
      <p:ext uri="{BB962C8B-B14F-4D97-AF65-F5344CB8AC3E}">
        <p14:creationId xmlns:p14="http://schemas.microsoft.com/office/powerpoint/2010/main" xmlns="" val="291222951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smtClean="0"/>
              <a:t>SMU Landscaping</a:t>
            </a:r>
          </a:p>
        </p:txBody>
      </p:sp>
      <p:pic>
        <p:nvPicPr>
          <p:cNvPr id="18435"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194523" y="1776788"/>
            <a:ext cx="6754953" cy="4523624"/>
          </a:xfr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28940593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smtClean="0"/>
              <a:t>SMU Residence Halls</a:t>
            </a:r>
            <a:endParaRPr lang="en-US" dirty="0" smtClean="0"/>
          </a:p>
        </p:txBody>
      </p:sp>
      <p:pic>
        <p:nvPicPr>
          <p:cNvPr id="19459"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194523" y="1776788"/>
            <a:ext cx="6754953" cy="4523624"/>
          </a:xfr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1137459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228600" y="609600"/>
            <a:ext cx="8686800" cy="655638"/>
          </a:xfrm>
        </p:spPr>
        <p:txBody>
          <a:bodyPr/>
          <a:lstStyle/>
          <a:p>
            <a:r>
              <a:rPr lang="en-US" dirty="0" smtClean="0"/>
              <a:t>Proposed Degree Programs at SMU</a:t>
            </a:r>
          </a:p>
        </p:txBody>
      </p:sp>
      <p:sp>
        <p:nvSpPr>
          <p:cNvPr id="25603" name="Content Placeholder 2"/>
          <p:cNvSpPr>
            <a:spLocks noGrp="1"/>
          </p:cNvSpPr>
          <p:nvPr>
            <p:ph idx="1"/>
          </p:nvPr>
        </p:nvSpPr>
        <p:spPr>
          <a:xfrm>
            <a:off x="228600" y="1524000"/>
            <a:ext cx="8686800" cy="5181600"/>
          </a:xfrm>
        </p:spPr>
        <p:txBody>
          <a:bodyPr/>
          <a:lstStyle/>
          <a:p>
            <a:pPr>
              <a:lnSpc>
                <a:spcPct val="90000"/>
              </a:lnSpc>
            </a:pPr>
            <a:r>
              <a:rPr lang="en-US" b="1" dirty="0"/>
              <a:t>Missouri S&amp;T</a:t>
            </a:r>
          </a:p>
          <a:p>
            <a:pPr lvl="1">
              <a:lnSpc>
                <a:spcPct val="90000"/>
              </a:lnSpc>
              <a:buFontTx/>
              <a:buChar char="•"/>
            </a:pPr>
            <a:r>
              <a:rPr lang="en-US" dirty="0"/>
              <a:t>Mining Engineering</a:t>
            </a:r>
          </a:p>
          <a:p>
            <a:pPr lvl="1">
              <a:lnSpc>
                <a:spcPct val="90000"/>
              </a:lnSpc>
              <a:buFontTx/>
              <a:buChar char="•"/>
            </a:pPr>
            <a:r>
              <a:rPr lang="en-US" dirty="0"/>
              <a:t>Metallurgical Engineering</a:t>
            </a:r>
          </a:p>
          <a:p>
            <a:pPr lvl="1">
              <a:lnSpc>
                <a:spcPct val="90000"/>
              </a:lnSpc>
              <a:buFontTx/>
              <a:buChar char="•"/>
            </a:pPr>
            <a:r>
              <a:rPr lang="en-US" dirty="0"/>
              <a:t>Ceramic Engineering</a:t>
            </a:r>
          </a:p>
          <a:p>
            <a:pPr lvl="1">
              <a:lnSpc>
                <a:spcPct val="90000"/>
              </a:lnSpc>
              <a:buFontTx/>
              <a:buChar char="•"/>
            </a:pPr>
            <a:r>
              <a:rPr lang="en-US" dirty="0"/>
              <a:t>Engineering </a:t>
            </a:r>
            <a:r>
              <a:rPr lang="en-US" dirty="0" smtClean="0"/>
              <a:t>Management</a:t>
            </a:r>
          </a:p>
          <a:p>
            <a:pPr marL="457200" lvl="1" indent="0">
              <a:lnSpc>
                <a:spcPct val="90000"/>
              </a:lnSpc>
              <a:buNone/>
            </a:pPr>
            <a:endParaRPr lang="en-US" dirty="0"/>
          </a:p>
          <a:p>
            <a:pPr>
              <a:lnSpc>
                <a:spcPct val="90000"/>
              </a:lnSpc>
            </a:pPr>
            <a:r>
              <a:rPr lang="en-US" b="1" dirty="0" smtClean="0"/>
              <a:t>UMSL</a:t>
            </a:r>
          </a:p>
          <a:p>
            <a:pPr lvl="1">
              <a:lnSpc>
                <a:spcPct val="90000"/>
              </a:lnSpc>
              <a:buFontTx/>
              <a:buChar char="•"/>
            </a:pPr>
            <a:r>
              <a:rPr lang="en-US" dirty="0" smtClean="0"/>
              <a:t>Business</a:t>
            </a:r>
          </a:p>
          <a:p>
            <a:pPr lvl="1">
              <a:lnSpc>
                <a:spcPct val="90000"/>
              </a:lnSpc>
              <a:buFontTx/>
              <a:buChar char="•"/>
            </a:pPr>
            <a:r>
              <a:rPr lang="en-US" dirty="0" smtClean="0"/>
              <a:t>Nursing</a:t>
            </a:r>
          </a:p>
          <a:p>
            <a:pPr lvl="1">
              <a:lnSpc>
                <a:spcPct val="90000"/>
              </a:lnSpc>
              <a:buFontTx/>
              <a:buChar char="•"/>
            </a:pPr>
            <a:r>
              <a:rPr lang="en-US" dirty="0" smtClean="0"/>
              <a:t>Graphic Design</a:t>
            </a:r>
          </a:p>
          <a:p>
            <a:pPr lvl="1">
              <a:lnSpc>
                <a:spcPct val="90000"/>
              </a:lnSpc>
              <a:buFontTx/>
              <a:buChar char="•"/>
            </a:pPr>
            <a:r>
              <a:rPr lang="en-US" dirty="0" smtClean="0"/>
              <a:t>Social Work and Gerontology</a:t>
            </a:r>
          </a:p>
        </p:txBody>
      </p:sp>
    </p:spTree>
    <p:extLst>
      <p:ext uri="{BB962C8B-B14F-4D97-AF65-F5344CB8AC3E}">
        <p14:creationId xmlns:p14="http://schemas.microsoft.com/office/powerpoint/2010/main" xmlns="" val="16598987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smtClean="0"/>
              <a:t>Parcel 3 Building 1</a:t>
            </a:r>
          </a:p>
        </p:txBody>
      </p:sp>
      <p:pic>
        <p:nvPicPr>
          <p:cNvPr id="22531"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554218" y="1776788"/>
            <a:ext cx="6035563" cy="4523624"/>
          </a:xfr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6466837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smtClean="0"/>
              <a:t>Parcel 3 Building 2</a:t>
            </a:r>
          </a:p>
        </p:txBody>
      </p:sp>
      <p:pic>
        <p:nvPicPr>
          <p:cNvPr id="23555"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554218" y="1776788"/>
            <a:ext cx="6035563" cy="4523624"/>
          </a:xfr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47863521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smtClean="0"/>
              <a:t>Parcel 3 Interior Garden</a:t>
            </a:r>
          </a:p>
        </p:txBody>
      </p:sp>
      <p:pic>
        <p:nvPicPr>
          <p:cNvPr id="24579"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554218" y="1776788"/>
            <a:ext cx="6035563" cy="4523624"/>
          </a:xfr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8204677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Opportunity in China</a:t>
            </a:r>
            <a:endParaRPr lang="en-US" dirty="0"/>
          </a:p>
        </p:txBody>
      </p:sp>
      <p:sp>
        <p:nvSpPr>
          <p:cNvPr id="3" name="Content Placeholder 2"/>
          <p:cNvSpPr>
            <a:spLocks noGrp="1"/>
          </p:cNvSpPr>
          <p:nvPr>
            <p:ph idx="1"/>
          </p:nvPr>
        </p:nvSpPr>
        <p:spPr>
          <a:xfrm>
            <a:off x="228600" y="1524000"/>
            <a:ext cx="8839200" cy="5181600"/>
          </a:xfrm>
        </p:spPr>
        <p:txBody>
          <a:bodyPr>
            <a:normAutofit/>
          </a:bodyPr>
          <a:lstStyle/>
          <a:p>
            <a:r>
              <a:rPr lang="en-US" dirty="0"/>
              <a:t>Rapid growth of China’s </a:t>
            </a:r>
            <a:r>
              <a:rPr lang="en-US" dirty="0" smtClean="0"/>
              <a:t>economy </a:t>
            </a:r>
            <a:r>
              <a:rPr lang="en-US" dirty="0"/>
              <a:t>– 10% annual growth over two </a:t>
            </a:r>
            <a:r>
              <a:rPr lang="en-US" dirty="0" smtClean="0"/>
              <a:t>decades</a:t>
            </a:r>
          </a:p>
          <a:p>
            <a:endParaRPr lang="en-US" dirty="0"/>
          </a:p>
          <a:p>
            <a:r>
              <a:rPr lang="en-US" dirty="0"/>
              <a:t>New middle/upper middle class in China  - as many as 250 million people </a:t>
            </a:r>
            <a:endParaRPr lang="en-US" dirty="0" smtClean="0"/>
          </a:p>
          <a:p>
            <a:endParaRPr lang="en-US" dirty="0" smtClean="0"/>
          </a:p>
          <a:p>
            <a:r>
              <a:rPr lang="en-US" dirty="0" smtClean="0"/>
              <a:t>High </a:t>
            </a:r>
            <a:r>
              <a:rPr lang="en-US" dirty="0"/>
              <a:t>level of personal savings is part of China’s culture</a:t>
            </a:r>
          </a:p>
          <a:p>
            <a:pPr marL="0" indent="0">
              <a:buNone/>
            </a:pPr>
            <a:endParaRPr lang="en-US" sz="2300" dirty="0"/>
          </a:p>
        </p:txBody>
      </p:sp>
    </p:spTree>
    <p:extLst>
      <p:ext uri="{BB962C8B-B14F-4D97-AF65-F5344CB8AC3E}">
        <p14:creationId xmlns:p14="http://schemas.microsoft.com/office/powerpoint/2010/main" xmlns="" val="15931464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Opportunity in China</a:t>
            </a:r>
            <a:endParaRPr lang="en-US" dirty="0"/>
          </a:p>
        </p:txBody>
      </p:sp>
      <p:sp>
        <p:nvSpPr>
          <p:cNvPr id="3" name="Content Placeholder 2"/>
          <p:cNvSpPr>
            <a:spLocks noGrp="1"/>
          </p:cNvSpPr>
          <p:nvPr>
            <p:ph idx="1"/>
          </p:nvPr>
        </p:nvSpPr>
        <p:spPr>
          <a:xfrm>
            <a:off x="228600" y="1295400"/>
            <a:ext cx="8839200" cy="5181600"/>
          </a:xfrm>
        </p:spPr>
        <p:txBody>
          <a:bodyPr>
            <a:normAutofit/>
          </a:bodyPr>
          <a:lstStyle/>
          <a:p>
            <a:r>
              <a:rPr lang="en-US" dirty="0" smtClean="0"/>
              <a:t>One </a:t>
            </a:r>
            <a:r>
              <a:rPr lang="en-US" dirty="0"/>
              <a:t>child per family policy and high ability to invest in the education of a single child – our target </a:t>
            </a:r>
            <a:r>
              <a:rPr lang="en-US" dirty="0" smtClean="0"/>
              <a:t>audience</a:t>
            </a:r>
          </a:p>
          <a:p>
            <a:endParaRPr lang="en-US" sz="1000" dirty="0"/>
          </a:p>
          <a:p>
            <a:r>
              <a:rPr lang="en-US" dirty="0"/>
              <a:t>Strong commitment to education translates into a strong desire to secure international (U.S.) education for </a:t>
            </a:r>
            <a:r>
              <a:rPr lang="en-US" dirty="0" smtClean="0"/>
              <a:t>the </a:t>
            </a:r>
            <a:r>
              <a:rPr lang="en-US" dirty="0"/>
              <a:t>child</a:t>
            </a:r>
          </a:p>
          <a:p>
            <a:endParaRPr lang="en-US" sz="1000" dirty="0" smtClean="0"/>
          </a:p>
          <a:p>
            <a:r>
              <a:rPr lang="en-US" dirty="0" smtClean="0"/>
              <a:t>U.S</a:t>
            </a:r>
            <a:r>
              <a:rPr lang="en-US" dirty="0"/>
              <a:t>. educational credential is the second preference after admission to a very small number of elite Chinese universities</a:t>
            </a:r>
          </a:p>
          <a:p>
            <a:endParaRPr lang="en-US" sz="2300" dirty="0"/>
          </a:p>
        </p:txBody>
      </p:sp>
    </p:spTree>
    <p:extLst>
      <p:ext uri="{BB962C8B-B14F-4D97-AF65-F5344CB8AC3E}">
        <p14:creationId xmlns:p14="http://schemas.microsoft.com/office/powerpoint/2010/main" xmlns="" val="41391945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Proposed Partner</a:t>
            </a:r>
            <a:endParaRPr lang="en-US" dirty="0"/>
          </a:p>
        </p:txBody>
      </p:sp>
      <p:sp>
        <p:nvSpPr>
          <p:cNvPr id="3" name="Content Placeholder 2"/>
          <p:cNvSpPr>
            <a:spLocks noGrp="1"/>
          </p:cNvSpPr>
          <p:nvPr>
            <p:ph idx="1"/>
          </p:nvPr>
        </p:nvSpPr>
        <p:spPr>
          <a:xfrm>
            <a:off x="228600" y="1371600"/>
            <a:ext cx="8839200" cy="5334000"/>
          </a:xfrm>
        </p:spPr>
        <p:txBody>
          <a:bodyPr/>
          <a:lstStyle/>
          <a:p>
            <a:pPr>
              <a:lnSpc>
                <a:spcPct val="90000"/>
              </a:lnSpc>
            </a:pPr>
            <a:r>
              <a:rPr lang="en-US" sz="2600" dirty="0" err="1"/>
              <a:t>Tianfu</a:t>
            </a:r>
            <a:r>
              <a:rPr lang="en-US" sz="2600" dirty="0"/>
              <a:t> College (TC) is a private college founded under the auspices and academic leadership of the Southwestern University of Finance and Economics (</a:t>
            </a:r>
            <a:r>
              <a:rPr lang="en-US" sz="2600" dirty="0" smtClean="0"/>
              <a:t>SWUFE)</a:t>
            </a:r>
          </a:p>
          <a:p>
            <a:pPr>
              <a:lnSpc>
                <a:spcPct val="90000"/>
              </a:lnSpc>
            </a:pPr>
            <a:endParaRPr lang="en-US" sz="2000" dirty="0"/>
          </a:p>
          <a:p>
            <a:pPr>
              <a:lnSpc>
                <a:spcPct val="90000"/>
              </a:lnSpc>
            </a:pPr>
            <a:r>
              <a:rPr lang="en-US" sz="2600" dirty="0"/>
              <a:t>TC-SWUFE is one of the top 100 independent colleges of </a:t>
            </a:r>
            <a:r>
              <a:rPr lang="en-US" sz="2600" dirty="0" smtClean="0"/>
              <a:t>China</a:t>
            </a:r>
            <a:endParaRPr lang="en-US" sz="2600" dirty="0"/>
          </a:p>
          <a:p>
            <a:pPr>
              <a:lnSpc>
                <a:spcPct val="90000"/>
              </a:lnSpc>
            </a:pPr>
            <a:endParaRPr lang="en-US" sz="2000" dirty="0"/>
          </a:p>
          <a:p>
            <a:pPr>
              <a:lnSpc>
                <a:spcPct val="90000"/>
              </a:lnSpc>
            </a:pPr>
            <a:r>
              <a:rPr lang="en-US" sz="2600" dirty="0" smtClean="0"/>
              <a:t>Recognized </a:t>
            </a:r>
            <a:r>
              <a:rPr lang="en-US" sz="2600" dirty="0"/>
              <a:t>in 2010 for </a:t>
            </a:r>
            <a:r>
              <a:rPr lang="en-US" sz="2600" dirty="0" smtClean="0"/>
              <a:t>excellent </a:t>
            </a:r>
            <a:r>
              <a:rPr lang="en-US" sz="2600" dirty="0"/>
              <a:t>graduates by Sichuan Province and </a:t>
            </a:r>
            <a:r>
              <a:rPr lang="en-US" sz="2600" dirty="0" smtClean="0"/>
              <a:t>received the “</a:t>
            </a:r>
            <a:r>
              <a:rPr lang="en-US" sz="2600" dirty="0"/>
              <a:t>21</a:t>
            </a:r>
            <a:r>
              <a:rPr lang="en-US" sz="2600" baseline="30000" dirty="0"/>
              <a:t>st</a:t>
            </a:r>
            <a:r>
              <a:rPr lang="en-US" sz="2600" dirty="0"/>
              <a:t> Century Innovation Demonstration Site of Education Reform” </a:t>
            </a:r>
            <a:r>
              <a:rPr lang="en-US" sz="2600" dirty="0" smtClean="0"/>
              <a:t>national award</a:t>
            </a:r>
            <a:endParaRPr lang="en-US" sz="2600" dirty="0"/>
          </a:p>
        </p:txBody>
      </p:sp>
    </p:spTree>
    <p:extLst>
      <p:ext uri="{BB962C8B-B14F-4D97-AF65-F5344CB8AC3E}">
        <p14:creationId xmlns:p14="http://schemas.microsoft.com/office/powerpoint/2010/main" xmlns="" val="40403368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Proposed Partner</a:t>
            </a:r>
            <a:endParaRPr lang="en-US" dirty="0"/>
          </a:p>
        </p:txBody>
      </p:sp>
      <p:sp>
        <p:nvSpPr>
          <p:cNvPr id="3" name="Content Placeholder 2"/>
          <p:cNvSpPr>
            <a:spLocks noGrp="1"/>
          </p:cNvSpPr>
          <p:nvPr>
            <p:ph idx="1"/>
          </p:nvPr>
        </p:nvSpPr>
        <p:spPr/>
        <p:txBody>
          <a:bodyPr/>
          <a:lstStyle/>
          <a:p>
            <a:pPr>
              <a:lnSpc>
                <a:spcPct val="90000"/>
              </a:lnSpc>
            </a:pPr>
            <a:r>
              <a:rPr lang="en-US" dirty="0"/>
              <a:t>The main campus at China Science &amp; Technology Park in </a:t>
            </a:r>
            <a:r>
              <a:rPr lang="en-US" dirty="0" err="1"/>
              <a:t>Mianyang</a:t>
            </a:r>
            <a:r>
              <a:rPr lang="en-US" dirty="0"/>
              <a:t> (2</a:t>
            </a:r>
            <a:r>
              <a:rPr lang="en-US" baseline="30000" dirty="0"/>
              <a:t>nd</a:t>
            </a:r>
            <a:r>
              <a:rPr lang="en-US" dirty="0"/>
              <a:t> largest city in Sichuan Province) houses freshman through junior year students on </a:t>
            </a:r>
            <a:r>
              <a:rPr lang="en-US" dirty="0" smtClean="0"/>
              <a:t>a 112-acre campus</a:t>
            </a:r>
            <a:r>
              <a:rPr lang="en-US" dirty="0"/>
              <a:t/>
            </a:r>
            <a:br>
              <a:rPr lang="en-US" dirty="0"/>
            </a:br>
            <a:endParaRPr lang="en-US" dirty="0"/>
          </a:p>
          <a:p>
            <a:pPr>
              <a:lnSpc>
                <a:spcPct val="90000"/>
              </a:lnSpc>
            </a:pPr>
            <a:r>
              <a:rPr lang="en-US" dirty="0"/>
              <a:t>The Chengdu campus in the capital city of Sichuan (former </a:t>
            </a:r>
            <a:r>
              <a:rPr lang="en-US" dirty="0" err="1"/>
              <a:t>Guanghua</a:t>
            </a:r>
            <a:r>
              <a:rPr lang="en-US" dirty="0"/>
              <a:t> campus of SWUFE) houses senior year and career/technical students on 83 acres, 1.5 hours drive from main campus.  A new Chengdu campus, close to the proposed SMU campus, is under </a:t>
            </a:r>
            <a:r>
              <a:rPr lang="en-US" dirty="0" smtClean="0"/>
              <a:t>construction</a:t>
            </a:r>
            <a:endParaRPr lang="en-US" dirty="0"/>
          </a:p>
          <a:p>
            <a:endParaRPr lang="en-US" dirty="0"/>
          </a:p>
        </p:txBody>
      </p:sp>
    </p:spTree>
    <p:extLst>
      <p:ext uri="{BB962C8B-B14F-4D97-AF65-F5344CB8AC3E}">
        <p14:creationId xmlns:p14="http://schemas.microsoft.com/office/powerpoint/2010/main" xmlns="" val="29564879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Chengdu, Sichuan Province?</a:t>
            </a:r>
            <a:endParaRPr lang="en-US" dirty="0"/>
          </a:p>
        </p:txBody>
      </p:sp>
      <p:sp>
        <p:nvSpPr>
          <p:cNvPr id="3" name="Content Placeholder 2"/>
          <p:cNvSpPr>
            <a:spLocks noGrp="1"/>
          </p:cNvSpPr>
          <p:nvPr>
            <p:ph idx="1"/>
          </p:nvPr>
        </p:nvSpPr>
        <p:spPr/>
        <p:txBody>
          <a:bodyPr/>
          <a:lstStyle/>
          <a:p>
            <a:r>
              <a:rPr lang="en-US" dirty="0"/>
              <a:t>Sichuan Province has a population of 80 million </a:t>
            </a:r>
            <a:r>
              <a:rPr lang="en-US" dirty="0" smtClean="0"/>
              <a:t>people</a:t>
            </a:r>
          </a:p>
          <a:p>
            <a:endParaRPr lang="en-US" sz="1000" dirty="0"/>
          </a:p>
          <a:p>
            <a:r>
              <a:rPr lang="en-US" dirty="0"/>
              <a:t>Greater Chengdu has a population of 14 million </a:t>
            </a:r>
            <a:r>
              <a:rPr lang="en-US" dirty="0" smtClean="0"/>
              <a:t>people</a:t>
            </a:r>
          </a:p>
          <a:p>
            <a:endParaRPr lang="en-US" sz="1000" dirty="0"/>
          </a:p>
          <a:p>
            <a:r>
              <a:rPr lang="en-US" dirty="0"/>
              <a:t>Chengdu City has a population of 6 million </a:t>
            </a:r>
            <a:r>
              <a:rPr lang="en-US" dirty="0" smtClean="0"/>
              <a:t>people</a:t>
            </a:r>
          </a:p>
          <a:p>
            <a:endParaRPr lang="en-US" sz="1000" dirty="0"/>
          </a:p>
          <a:p>
            <a:r>
              <a:rPr lang="en-US" dirty="0" err="1"/>
              <a:t>Chenghua</a:t>
            </a:r>
            <a:r>
              <a:rPr lang="en-US" dirty="0"/>
              <a:t> District (one of five districts of Chengdu’s urban core) has a population of one </a:t>
            </a:r>
            <a:r>
              <a:rPr lang="en-US" dirty="0" smtClean="0"/>
              <a:t>million</a:t>
            </a:r>
            <a:endParaRPr lang="en-US" dirty="0"/>
          </a:p>
          <a:p>
            <a:endParaRPr lang="en-US" dirty="0"/>
          </a:p>
        </p:txBody>
      </p:sp>
    </p:spTree>
    <p:extLst>
      <p:ext uri="{BB962C8B-B14F-4D97-AF65-F5344CB8AC3E}">
        <p14:creationId xmlns:p14="http://schemas.microsoft.com/office/powerpoint/2010/main" xmlns="" val="3672669333"/>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577</TotalTime>
  <Words>1261</Words>
  <Application>Microsoft Office PowerPoint</Application>
  <PresentationFormat>On-screen Show (4:3)</PresentationFormat>
  <Paragraphs>213</Paragraphs>
  <Slides>42</Slides>
  <Notes>0</Notes>
  <HiddenSlides>0</HiddenSlides>
  <MMClips>0</MMClips>
  <ScaleCrop>false</ScaleCrop>
  <HeadingPairs>
    <vt:vector size="4" baseType="variant">
      <vt:variant>
        <vt:lpstr>Theme</vt:lpstr>
      </vt:variant>
      <vt:variant>
        <vt:i4>2</vt:i4>
      </vt:variant>
      <vt:variant>
        <vt:lpstr>Slide Titles</vt:lpstr>
      </vt:variant>
      <vt:variant>
        <vt:i4>42</vt:i4>
      </vt:variant>
    </vt:vector>
  </HeadingPairs>
  <TitlesOfParts>
    <vt:vector size="44" baseType="lpstr">
      <vt:lpstr>blank</vt:lpstr>
      <vt:lpstr>Office Theme</vt:lpstr>
      <vt:lpstr>Faculty Senate Meeting: Sichuan Missouri University</vt:lpstr>
      <vt:lpstr>What is Proposed?</vt:lpstr>
      <vt:lpstr>Why Us?</vt:lpstr>
      <vt:lpstr>Proposed Degree Programs at SMU</vt:lpstr>
      <vt:lpstr>Opportunity in China</vt:lpstr>
      <vt:lpstr>Opportunity in China</vt:lpstr>
      <vt:lpstr>Our Proposed Partner</vt:lpstr>
      <vt:lpstr>Our Proposed Partner</vt:lpstr>
      <vt:lpstr>Why Chengdu, Sichuan Province?</vt:lpstr>
      <vt:lpstr>Campus Location</vt:lpstr>
      <vt:lpstr>Longtan Economic Zone</vt:lpstr>
      <vt:lpstr>Opportunity</vt:lpstr>
      <vt:lpstr>Campus Location in Longtan Economic Zone (3 blue parcels)</vt:lpstr>
      <vt:lpstr>Campus Layout (parcel 1)</vt:lpstr>
      <vt:lpstr>Slide 15</vt:lpstr>
      <vt:lpstr>What We Will Do</vt:lpstr>
      <vt:lpstr>What We Will Do</vt:lpstr>
      <vt:lpstr>What We Will Do</vt:lpstr>
      <vt:lpstr>What We Will Do</vt:lpstr>
      <vt:lpstr>What We Will Do</vt:lpstr>
      <vt:lpstr>Timeline</vt:lpstr>
      <vt:lpstr>Timeline</vt:lpstr>
      <vt:lpstr>Slide 23</vt:lpstr>
      <vt:lpstr>How We Will Do It</vt:lpstr>
      <vt:lpstr>How We Will Do It</vt:lpstr>
      <vt:lpstr>How We Will Do It</vt:lpstr>
      <vt:lpstr>Slide 27</vt:lpstr>
      <vt:lpstr>What’s In It For Us?</vt:lpstr>
      <vt:lpstr>What’s In It For Us?</vt:lpstr>
      <vt:lpstr>What’s In It For Us?</vt:lpstr>
      <vt:lpstr>What’s In It For Us?</vt:lpstr>
      <vt:lpstr>SMU Front Gate</vt:lpstr>
      <vt:lpstr>Inside Gate Court Yard</vt:lpstr>
      <vt:lpstr>SMU Classroom Building Interior Court</vt:lpstr>
      <vt:lpstr>SMU Lab Building</vt:lpstr>
      <vt:lpstr>SMU Learning Resource Center</vt:lpstr>
      <vt:lpstr>SMU Support Center</vt:lpstr>
      <vt:lpstr>SMU Landscaping</vt:lpstr>
      <vt:lpstr>SMU Residence Halls</vt:lpstr>
      <vt:lpstr>Parcel 3 Building 1</vt:lpstr>
      <vt:lpstr>Parcel 3 Building 2</vt:lpstr>
      <vt:lpstr>Parcel 3 Interior Garden</vt:lpstr>
    </vt:vector>
  </TitlesOfParts>
  <Company>Missouri University of Science and Technology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Academic Task Proposed Degree Programs at SMU</dc:title>
  <dc:creator>lindab</dc:creator>
  <cp:lastModifiedBy>mdaniels</cp:lastModifiedBy>
  <cp:revision>30</cp:revision>
  <cp:lastPrinted>2011-11-04T13:14:50Z</cp:lastPrinted>
  <dcterms:created xsi:type="dcterms:W3CDTF">2011-10-24T15:42:46Z</dcterms:created>
  <dcterms:modified xsi:type="dcterms:W3CDTF">2011-11-11T15:12:29Z</dcterms:modified>
</cp:coreProperties>
</file>