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7"/>
  </p:notesMasterIdLst>
  <p:handoutMasterIdLst>
    <p:handoutMasterId r:id="rId8"/>
  </p:handoutMasterIdLst>
  <p:sldIdLst>
    <p:sldId id="264" r:id="rId2"/>
    <p:sldId id="270" r:id="rId3"/>
    <p:sldId id="272" r:id="rId4"/>
    <p:sldId id="273" r:id="rId5"/>
    <p:sldId id="274" r:id="rId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A4A3A4"/>
          </p15:clr>
        </p15:guide>
        <p15:guide id="2" pos="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4E500"/>
    <a:srgbClr val="F4F4F4"/>
    <a:srgbClr val="CC0FBF"/>
    <a:srgbClr val="2B6FFF"/>
    <a:srgbClr val="CC0000"/>
    <a:srgbClr val="536EA2"/>
    <a:srgbClr val="537B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05" autoAdjust="0"/>
    <p:restoredTop sz="96686" autoAdjust="0"/>
  </p:normalViewPr>
  <p:slideViewPr>
    <p:cSldViewPr snapToGrid="0">
      <p:cViewPr varScale="1">
        <p:scale>
          <a:sx n="113" d="100"/>
          <a:sy n="113" d="100"/>
        </p:scale>
        <p:origin x="1098" y="108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9DFF9B97-A0C9-43AF-853E-0B3A0C77A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88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A892FDC1-17F0-4255-8BDB-ACA8C0881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77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2"/>
            <a:endParaRPr lang="en-US" dirty="0" smtClean="0"/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 userDrawn="1"/>
        </p:nvSpPr>
        <p:spPr>
          <a:xfrm>
            <a:off x="4546948" y="0"/>
            <a:ext cx="4509370" cy="11191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r>
              <a:rPr lang="en-US" sz="3200" kern="0" dirty="0" smtClean="0"/>
              <a:t>Campus Curricula Committee Report</a:t>
            </a: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>20 October 2016 </a:t>
            </a:r>
            <a:endParaRPr lang="en-US" kern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2800" b="1" baseline="0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917575" indent="-6794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CCC Meetings</a:t>
            </a:r>
          </a:p>
          <a:p>
            <a:pPr lvl="1"/>
            <a:r>
              <a:rPr lang="en-US" dirty="0" smtClean="0"/>
              <a:t>5 October</a:t>
            </a:r>
          </a:p>
          <a:p>
            <a:pPr lvl="1"/>
            <a:r>
              <a:rPr lang="en-US" dirty="0" smtClean="0"/>
              <a:t>2 November (upcoming)</a:t>
            </a:r>
          </a:p>
          <a:p>
            <a:r>
              <a:rPr lang="en-US" dirty="0" smtClean="0"/>
              <a:t>Committee Activity</a:t>
            </a:r>
          </a:p>
          <a:p>
            <a:pPr lvl="1"/>
            <a:r>
              <a:rPr lang="en-US" dirty="0" smtClean="0"/>
              <a:t>No Degree change requests (DC forms)</a:t>
            </a:r>
          </a:p>
          <a:p>
            <a:pPr lvl="1"/>
            <a:r>
              <a:rPr lang="en-US" dirty="0" smtClean="0"/>
              <a:t>14 Course change requests (CC forms)</a:t>
            </a:r>
          </a:p>
          <a:p>
            <a:pPr lvl="1"/>
            <a:r>
              <a:rPr lang="en-US" dirty="0" smtClean="0"/>
              <a:t>5 Experimental course requests (EC forms)</a:t>
            </a:r>
          </a:p>
        </p:txBody>
      </p:sp>
    </p:spTree>
    <p:extLst>
      <p:ext uri="{BB962C8B-B14F-4D97-AF65-F5344CB8AC3E}">
        <p14:creationId xmlns:p14="http://schemas.microsoft.com/office/powerpoint/2010/main" val="35763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14608"/>
            <a:ext cx="8991600" cy="5386192"/>
          </a:xfrm>
        </p:spPr>
        <p:txBody>
          <a:bodyPr/>
          <a:lstStyle/>
          <a:p>
            <a:r>
              <a:rPr lang="en-US" sz="2800" dirty="0" smtClean="0"/>
              <a:t>Degree Changes Requested</a:t>
            </a:r>
            <a:endParaRPr lang="en-US" sz="1800" dirty="0">
              <a:solidFill>
                <a:schemeClr val="bg1"/>
              </a:solidFill>
            </a:endParaRP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N/A</a:t>
            </a:r>
            <a:endParaRPr lang="en-US" sz="1800" dirty="0"/>
          </a:p>
          <a:p>
            <a:pPr>
              <a:tabLst>
                <a:tab pos="2292350" algn="l"/>
              </a:tabLst>
            </a:pPr>
            <a:r>
              <a:rPr lang="en-US" sz="2800" dirty="0"/>
              <a:t>Course Changes Requested</a:t>
            </a:r>
            <a:r>
              <a:rPr lang="en-US" sz="1800" i="1" dirty="0">
                <a:solidFill>
                  <a:schemeClr val="bg1"/>
                </a:solidFill>
              </a:rPr>
              <a:t>:</a:t>
            </a:r>
            <a:endParaRPr lang="en-US" sz="1800" dirty="0">
              <a:solidFill>
                <a:schemeClr val="bg1"/>
              </a:solidFill>
            </a:endParaRP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File# 4059.5 	 Computer Science 6304: Cloud Computing and Big Data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File# 1771.1 	 Education 3215: Teaching Of Reading In Elementary And Middle School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File# 1758.1 	 Education 3216: Teaching Reading In Content Area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File# 1869.1 	 Education 3217: Analysis And Correction of Reading Difficulties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File# 1870.1	 Education 3218: Language Arts For Elementary Teachers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File# 2541.5 	 Education 3221: Teaching Math in Elementary and Middle Schools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File# 1565.1 	 Information Science &amp; Technology 1552: Implementing Information Systems: Data Perspective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File# 124.6    	 Information Science &amp; Technology 5886: Prototyping Human-Computer Interactions</a:t>
            </a:r>
          </a:p>
          <a:p>
            <a:pPr lvl="1">
              <a:tabLst>
                <a:tab pos="2292350" algn="l"/>
              </a:tabLs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48154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292350" algn="l"/>
              </a:tabLst>
            </a:pPr>
            <a:r>
              <a:rPr lang="en-US" sz="2800" dirty="0"/>
              <a:t>Course Changes Requested</a:t>
            </a:r>
            <a:r>
              <a:rPr lang="en-US" sz="1800" i="1" dirty="0">
                <a:solidFill>
                  <a:schemeClr val="bg1"/>
                </a:solidFill>
              </a:rPr>
              <a:t>:</a:t>
            </a:r>
            <a:endParaRPr lang="en-US" sz="1800" dirty="0">
              <a:solidFill>
                <a:schemeClr val="bg1"/>
              </a:solidFill>
            </a:endParaRP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File# 647.1    	 Mathematics 5154: Mathematical Logic I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File# 2445.1  	 Metallurgical Engineering 4160: Introduction to Particulate Materials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File# 1596.1  	 Metallurgical Engineering 5150: Introduction to Particulate Materials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File# 4328     	 Russian 3790: Scientific Russian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File# 4329     	 Russian 5790: Advanced Scientific Russian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File# 4324      	 Theatre 3245: Voice, Diction and Interpretation</a:t>
            </a:r>
          </a:p>
          <a:p>
            <a:pPr lvl="1">
              <a:tabLst>
                <a:tab pos="2292350" algn="l"/>
              </a:tabLs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2216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Curriculum </a:t>
            </a:r>
            <a:r>
              <a:rPr lang="en-US" dirty="0"/>
              <a:t>committee moves for FS to approve the DC and CC form actions</a:t>
            </a:r>
          </a:p>
          <a:p>
            <a:r>
              <a:rPr lang="en-US" dirty="0"/>
              <a:t>Discussion: Questions or comments?</a:t>
            </a:r>
          </a:p>
          <a:p>
            <a:pPr>
              <a:tabLst>
                <a:tab pos="229235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034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8878866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Informational Only</a:t>
            </a:r>
          </a:p>
          <a:p>
            <a:r>
              <a:rPr lang="en-US" sz="2400" dirty="0"/>
              <a:t>Experimental Courses Approved to be Scheduled</a:t>
            </a:r>
          </a:p>
          <a:p>
            <a:pPr lvl="1"/>
            <a:r>
              <a:rPr lang="en-US" sz="1800" dirty="0"/>
              <a:t>File# 4330    	English 3001.001: Extreme Nature and the Supernatural in Iceland</a:t>
            </a:r>
          </a:p>
          <a:p>
            <a:pPr lvl="1"/>
            <a:r>
              <a:rPr lang="en-US" sz="1800" dirty="0"/>
              <a:t>File# 4331    	English 3001.002: The Grammatical Structure of English</a:t>
            </a:r>
          </a:p>
          <a:p>
            <a:pPr lvl="1"/>
            <a:r>
              <a:rPr lang="en-US" sz="1800" dirty="0"/>
              <a:t>File# 4332    	English 3001.003:  The Icelandic Hero and Outlaw</a:t>
            </a:r>
          </a:p>
          <a:p>
            <a:pPr lvl="1"/>
            <a:r>
              <a:rPr lang="en-US" sz="1800" dirty="0"/>
              <a:t>File# 4327    	Geological Engineering 5001.001: Renewable Energy in Nicaragua</a:t>
            </a:r>
          </a:p>
          <a:p>
            <a:pPr lvl="1"/>
            <a:r>
              <a:rPr lang="en-US" sz="1800" dirty="0"/>
              <a:t>File# 4326    	Marketing 5001.001: Marketing Analytics</a:t>
            </a:r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21519895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15296</TotalTime>
  <Words>83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Monotype Sorts</vt:lpstr>
      <vt:lpstr>Times New Roman</vt:lpstr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Missouri - Rolla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Campus Perspective:   The Official UMR Web Presence</dc:title>
  <dc:creator>veller</dc:creator>
  <cp:lastModifiedBy>Palmer, Barbara J.</cp:lastModifiedBy>
  <cp:revision>563</cp:revision>
  <dcterms:created xsi:type="dcterms:W3CDTF">2004-02-18T13:58:40Z</dcterms:created>
  <dcterms:modified xsi:type="dcterms:W3CDTF">2016-10-13T14:24:02Z</dcterms:modified>
</cp:coreProperties>
</file>