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7"/>
  </p:notesMasterIdLst>
  <p:handoutMasterIdLst>
    <p:handoutMasterId r:id="rId8"/>
  </p:handoutMasterIdLst>
  <p:sldIdLst>
    <p:sldId id="264" r:id="rId2"/>
    <p:sldId id="270" r:id="rId3"/>
    <p:sldId id="272" r:id="rId4"/>
    <p:sldId id="275" r:id="rId5"/>
    <p:sldId id="271" r:id="rId6"/>
  </p:sldIdLst>
  <p:sldSz cx="9144000" cy="6858000" type="screen4x3"/>
  <p:notesSz cx="7315200" cy="9601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4E500"/>
    <a:srgbClr val="F4F4F4"/>
    <a:srgbClr val="CC0FBF"/>
    <a:srgbClr val="2B6FFF"/>
    <a:srgbClr val="CC0000"/>
    <a:srgbClr val="536EA2"/>
    <a:srgbClr val="537B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605" autoAdjust="0"/>
    <p:restoredTop sz="96686" autoAdjust="0"/>
  </p:normalViewPr>
  <p:slideViewPr>
    <p:cSldViewPr snapToGrid="0">
      <p:cViewPr varScale="1">
        <p:scale>
          <a:sx n="76" d="100"/>
          <a:sy n="76" d="100"/>
        </p:scale>
        <p:origin x="-102" y="-2646"/>
      </p:cViewPr>
      <p:guideLst>
        <p:guide orient="horz" pos="576"/>
        <p:guide pos="96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24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9DFF9B97-A0C9-43AF-853E-0B3A0C77AE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9884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8888" y="720725"/>
            <a:ext cx="4799012" cy="3598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defTabSz="965200" eaLnBrk="1" hangingPunct="1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442" tIns="48221" rIns="96442" bIns="48221" numCol="1" anchor="b" anchorCtr="0" compatLnSpc="1">
            <a:prstTxWarp prst="textNoShape">
              <a:avLst/>
            </a:prstTxWarp>
          </a:bodyPr>
          <a:lstStyle>
            <a:lvl1pPr algn="r" defTabSz="965200" eaLnBrk="1" hangingPunct="1">
              <a:defRPr sz="1300"/>
            </a:lvl1pPr>
          </a:lstStyle>
          <a:p>
            <a:pPr>
              <a:defRPr/>
            </a:pPr>
            <a:fld id="{A892FDC1-17F0-4255-8BDB-ACA8C0881D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2778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24650" y="0"/>
            <a:ext cx="2190750" cy="6400800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" y="0"/>
            <a:ext cx="6419850" cy="6400800"/>
          </a:xfrm>
        </p:spPr>
        <p:txBody>
          <a:bodyPr vert="eaVert"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5800" y="1143000"/>
            <a:ext cx="4191000" cy="5257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" y="1143000"/>
            <a:ext cx="8534400" cy="52578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2"/>
            <a:endParaRPr lang="en-US" dirty="0" smtClean="0"/>
          </a:p>
        </p:txBody>
      </p:sp>
      <p:pic>
        <p:nvPicPr>
          <p:cNvPr id="1028" name="Picture 9" descr="fs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171450" y="0"/>
            <a:ext cx="4264025" cy="94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itle 1"/>
          <p:cNvSpPr txBox="1">
            <a:spLocks/>
          </p:cNvSpPr>
          <p:nvPr userDrawn="1"/>
        </p:nvSpPr>
        <p:spPr>
          <a:xfrm>
            <a:off x="4546948" y="0"/>
            <a:ext cx="4509370" cy="1119188"/>
          </a:xfrm>
          <a:prstGeom prst="rect">
            <a:avLst/>
          </a:prstGeom>
        </p:spPr>
        <p:txBody>
          <a:bodyPr/>
          <a:lstStyle>
            <a:lvl1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2800" b="1" baseline="0">
                <a:solidFill>
                  <a:srgbClr val="008000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2pPr>
            <a:lvl3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3pPr>
            <a:lvl4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4pPr>
            <a:lvl5pPr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5pPr>
            <a:lvl6pPr marL="4572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6pPr>
            <a:lvl7pPr marL="9144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7pPr>
            <a:lvl8pPr marL="13716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8pPr>
            <a:lvl9pPr marL="1828800" algn="ctr" rtl="0" eaLnBrk="0" fontAlgn="base" hangingPunct="0">
              <a:lnSpc>
                <a:spcPct val="70000"/>
              </a:lnSpc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8000"/>
                </a:solidFill>
                <a:latin typeface="Times New Roman" pitchFamily="18" charset="0"/>
              </a:defRPr>
            </a:lvl9pPr>
          </a:lstStyle>
          <a:p>
            <a:r>
              <a:rPr lang="en-US" sz="3200" kern="0" dirty="0" smtClean="0"/>
              <a:t>Campus Curricula Committee Report</a:t>
            </a:r>
            <a:r>
              <a:rPr lang="en-US" kern="0" dirty="0" smtClean="0"/>
              <a:t/>
            </a:r>
            <a:br>
              <a:rPr lang="en-US" kern="0" dirty="0" smtClean="0"/>
            </a:br>
            <a:r>
              <a:rPr lang="en-US" kern="0" dirty="0" smtClean="0"/>
              <a:t>1 January 2016 </a:t>
            </a:r>
            <a:endParaRPr lang="en-US" kern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2800" b="1" baseline="0">
          <a:solidFill>
            <a:srgbClr val="00800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2pPr>
      <a:lvl3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3pPr>
      <a:lvl4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4pPr>
      <a:lvl5pPr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5pPr>
      <a:lvl6pPr marL="4572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6pPr>
      <a:lvl7pPr marL="9144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7pPr>
      <a:lvl8pPr marL="13716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8pPr>
      <a:lvl9pPr marL="1828800" algn="ctr" rtl="0" eaLnBrk="0" fontAlgn="base" hangingPunct="0">
        <a:lnSpc>
          <a:spcPct val="70000"/>
        </a:lnSpc>
        <a:spcBef>
          <a:spcPct val="0"/>
        </a:spcBef>
        <a:spcAft>
          <a:spcPct val="0"/>
        </a:spcAft>
        <a:defRPr sz="4000" b="1">
          <a:solidFill>
            <a:srgbClr val="008000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Monotype Sorts" pitchFamily="96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800">
          <a:solidFill>
            <a:schemeClr val="tx1"/>
          </a:solidFill>
          <a:latin typeface="+mn-lt"/>
        </a:defRPr>
      </a:lvl2pPr>
      <a:lvl3pPr marL="917575" indent="-6794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100000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Monotype Sorts" pitchFamily="96" charset="2"/>
        <a:buChar char="l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10000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CCC Meetings</a:t>
            </a:r>
          </a:p>
          <a:p>
            <a:pPr lvl="1"/>
            <a:r>
              <a:rPr lang="en-US" dirty="0" smtClean="0"/>
              <a:t>1 December 2015</a:t>
            </a:r>
          </a:p>
          <a:p>
            <a:pPr lvl="1"/>
            <a:r>
              <a:rPr lang="en-US" dirty="0" smtClean="0"/>
              <a:t>12 January 2016</a:t>
            </a:r>
            <a:endParaRPr lang="en-US" dirty="0" smtClean="0"/>
          </a:p>
          <a:p>
            <a:pPr lvl="1"/>
            <a:r>
              <a:rPr lang="en-US" dirty="0" smtClean="0"/>
              <a:t>2 February 2016 </a:t>
            </a:r>
            <a:r>
              <a:rPr lang="en-US" dirty="0" smtClean="0"/>
              <a:t>(upcoming)</a:t>
            </a:r>
          </a:p>
          <a:p>
            <a:r>
              <a:rPr lang="en-US" dirty="0" smtClean="0"/>
              <a:t>Committee Activity</a:t>
            </a:r>
          </a:p>
          <a:p>
            <a:pPr lvl="1"/>
            <a:r>
              <a:rPr lang="en-US" dirty="0" smtClean="0"/>
              <a:t>2 </a:t>
            </a:r>
            <a:r>
              <a:rPr lang="en-US" dirty="0" smtClean="0"/>
              <a:t>Degree change requests (DC forms)</a:t>
            </a:r>
          </a:p>
          <a:p>
            <a:pPr lvl="1"/>
            <a:r>
              <a:rPr lang="en-US" dirty="0" smtClean="0"/>
              <a:t>27 </a:t>
            </a:r>
            <a:r>
              <a:rPr lang="en-US" dirty="0" smtClean="0"/>
              <a:t>Course change requests (CC forms)</a:t>
            </a:r>
          </a:p>
          <a:p>
            <a:pPr lvl="1"/>
            <a:r>
              <a:rPr lang="en-US" dirty="0" smtClean="0"/>
              <a:t>5 </a:t>
            </a:r>
            <a:r>
              <a:rPr lang="en-US" dirty="0" smtClean="0"/>
              <a:t>Experimental course requests (EC forms)</a:t>
            </a:r>
          </a:p>
        </p:txBody>
      </p:sp>
    </p:spTree>
    <p:extLst>
      <p:ext uri="{BB962C8B-B14F-4D97-AF65-F5344CB8AC3E}">
        <p14:creationId xmlns:p14="http://schemas.microsoft.com/office/powerpoint/2010/main" val="35763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4608"/>
            <a:ext cx="8991600" cy="5386192"/>
          </a:xfrm>
        </p:spPr>
        <p:txBody>
          <a:bodyPr/>
          <a:lstStyle/>
          <a:p>
            <a:r>
              <a:rPr lang="en-US" sz="2800" dirty="0" smtClean="0"/>
              <a:t>Degree Changes Requested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#147.10 Biological Sciences: Biological Sciences </a:t>
            </a:r>
            <a:r>
              <a:rPr lang="en-US" sz="1800" dirty="0" smtClean="0"/>
              <a:t>BS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</a:t>
            </a:r>
            <a:r>
              <a:rPr lang="en-US" sz="1800" dirty="0" smtClean="0"/>
              <a:t>239.7  Information </a:t>
            </a:r>
            <a:r>
              <a:rPr lang="en-US" sz="1800" dirty="0"/>
              <a:t>Technology:  Business Analytics and Data Science Minor</a:t>
            </a:r>
            <a:endParaRPr lang="en-US" sz="1800" dirty="0"/>
          </a:p>
          <a:p>
            <a:pPr>
              <a:tabLst>
                <a:tab pos="2292350" algn="l"/>
              </a:tabLst>
            </a:pPr>
            <a:r>
              <a:rPr lang="en-US" sz="2800" dirty="0" smtClean="0"/>
              <a:t>Course Changes Requested</a:t>
            </a:r>
            <a:r>
              <a:rPr lang="en-US" sz="1800" i="1" dirty="0" smtClean="0">
                <a:solidFill>
                  <a:schemeClr val="bg1"/>
                </a:solidFill>
              </a:rPr>
              <a:t>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#4265	Explosives Engineering 6050:  Continuous Registration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#1234.1	Explosives Engineering 6070:  Graduate Cooperative Experience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#1911.1	Mechanical Engineering 5449:  Robotic Manipulators and Mechanisms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#1903.4	Metallurgical Engineering 3220:  Introduction to Extractive Metallurgy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#2009.1	Physics 1119:  General Physics Laboratory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#1738.1	Physics 2119:  General Physics Laboratory</a:t>
            </a:r>
          </a:p>
          <a:p>
            <a:pPr lvl="1">
              <a:tabLst>
                <a:tab pos="2292350" algn="l"/>
              </a:tabLst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048154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4608"/>
            <a:ext cx="8816236" cy="5386192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 smtClean="0"/>
              <a:t>Course </a:t>
            </a:r>
            <a:r>
              <a:rPr lang="en-US" sz="2800" dirty="0"/>
              <a:t>Changes </a:t>
            </a:r>
            <a:r>
              <a:rPr lang="en-US" sz="2800" dirty="0" smtClean="0"/>
              <a:t>Requested (cont’d)</a:t>
            </a:r>
            <a:r>
              <a:rPr lang="en-US" sz="1800" i="1" dirty="0" smtClean="0">
                <a:solidFill>
                  <a:schemeClr val="bg1"/>
                </a:solidFill>
              </a:rPr>
              <a:t>15th </a:t>
            </a:r>
            <a:r>
              <a:rPr lang="en-US" sz="1800" i="1" dirty="0">
                <a:solidFill>
                  <a:schemeClr val="bg1"/>
                </a:solidFill>
              </a:rPr>
              <a:t>Meeting: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#707.1	Art 3221:  Fundamentals in Photography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#4276	Art 3276:  </a:t>
            </a:r>
            <a:r>
              <a:rPr lang="en-US" sz="1800" dirty="0" err="1"/>
              <a:t>Thematics</a:t>
            </a:r>
            <a:r>
              <a:rPr lang="en-US" sz="1800" dirty="0"/>
              <a:t> Studies in Film and Philosophy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#559.1	Biological Sciences 3349:  Human Anatomy and Physiology II Laboratory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#1651.1	Engineering Management 6113:  Advanced Personnel Management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#401.1	History 2221:  Making of Modern Germany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#1482.1	History 3150:  Tudor and Stuart England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#1491.1	History 3240:  Contemporary Europe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#336.1	History 3280:  European Migrations and Nationalism Formation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#1417.1	History 3443:  The American Military Experience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#1416.1	History 3530:  History of Science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#498.1	History 3660:  Modern East Asia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#562.1	History 3665:  History of Japan</a:t>
            </a:r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pPr marL="457200" lvl="1" indent="0">
              <a:buNone/>
              <a:tabLst>
                <a:tab pos="2292350" algn="l"/>
              </a:tabLst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861862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014608"/>
            <a:ext cx="8816236" cy="5386192"/>
          </a:xfrm>
        </p:spPr>
        <p:txBody>
          <a:bodyPr/>
          <a:lstStyle/>
          <a:p>
            <a:pPr>
              <a:tabLst>
                <a:tab pos="2292350" algn="l"/>
              </a:tabLst>
            </a:pPr>
            <a:r>
              <a:rPr lang="en-US" sz="2800" dirty="0" smtClean="0"/>
              <a:t>Course </a:t>
            </a:r>
            <a:r>
              <a:rPr lang="en-US" sz="2800" dirty="0"/>
              <a:t>Changes </a:t>
            </a:r>
            <a:r>
              <a:rPr lang="en-US" sz="2800" dirty="0" smtClean="0"/>
              <a:t>Requested (cont’d)</a:t>
            </a:r>
            <a:r>
              <a:rPr lang="en-US" sz="1800" i="1" dirty="0" smtClean="0">
                <a:solidFill>
                  <a:schemeClr val="bg1"/>
                </a:solidFill>
              </a:rPr>
              <a:t>15th </a:t>
            </a:r>
            <a:r>
              <a:rPr lang="en-US" sz="1800" i="1" dirty="0">
                <a:solidFill>
                  <a:schemeClr val="bg1"/>
                </a:solidFill>
              </a:rPr>
              <a:t>Meeting:</a:t>
            </a:r>
            <a:endParaRPr lang="en-US" sz="1800" dirty="0">
              <a:solidFill>
                <a:schemeClr val="bg1"/>
              </a:solidFill>
            </a:endParaRP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#1422.1	History 4145:  The Reformation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#459.1	History 4245:  Nazi Germany and the Holocaust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#4080.2	History 4246:  War and Society in Twentieth-Century Europe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#1500.1	History 4435:  History of the American West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#243.1	History 4470:  American Environmental History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#1415.1	History 4550:  Architecture, Technology and Society; 1750 to Present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#2045.1	Political Science 3211:  American Political Parties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#179.4	Political Science 3763:  Contemporary Political Thought</a:t>
            </a:r>
          </a:p>
          <a:p>
            <a:pPr lvl="1">
              <a:tabLst>
                <a:tab pos="2292350" algn="l"/>
              </a:tabLst>
            </a:pPr>
            <a:r>
              <a:rPr lang="en-US" sz="1800" dirty="0"/>
              <a:t>File #1985.1	Political Science 4510:  The Politics of the Third World</a:t>
            </a:r>
          </a:p>
          <a:p>
            <a:pPr lvl="1">
              <a:tabLst>
                <a:tab pos="2292350" algn="l"/>
              </a:tabLst>
            </a:pPr>
            <a:endParaRPr lang="en-US" sz="1800" dirty="0"/>
          </a:p>
          <a:p>
            <a:r>
              <a:rPr lang="en-US" sz="2400" dirty="0"/>
              <a:t>Curriculum committee moves for FS to approve the DC and CC form actions</a:t>
            </a:r>
          </a:p>
          <a:p>
            <a:r>
              <a:rPr lang="en-US" sz="2400" dirty="0"/>
              <a:t>Questions or </a:t>
            </a:r>
            <a:r>
              <a:rPr lang="en-US" sz="2400" dirty="0" smtClean="0"/>
              <a:t>comments?</a:t>
            </a:r>
            <a:endParaRPr lang="en-US" sz="2200" dirty="0"/>
          </a:p>
          <a:p>
            <a:pPr marL="457200" lvl="1" indent="0">
              <a:buNone/>
              <a:tabLst>
                <a:tab pos="2292350" algn="l"/>
              </a:tabLst>
            </a:pP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4245315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2800" dirty="0" smtClean="0"/>
              <a:t>Informational Only</a:t>
            </a:r>
          </a:p>
          <a:p>
            <a:r>
              <a:rPr lang="en-US" sz="2400" dirty="0" smtClean="0"/>
              <a:t>Experimental Courses Requested to be Scheduled</a:t>
            </a:r>
          </a:p>
          <a:p>
            <a:pPr lvl="1"/>
            <a:r>
              <a:rPr lang="en-US" sz="1800" dirty="0" smtClean="0"/>
              <a:t>File #4266	Civil Engineering 6001.004:  Physicochemical Effects in Soils</a:t>
            </a:r>
          </a:p>
          <a:p>
            <a:pPr lvl="1"/>
            <a:r>
              <a:rPr lang="en-US" sz="1800" dirty="0" smtClean="0"/>
              <a:t>File #4251	Engineering Management 6001.002:  Financial Data Analysis</a:t>
            </a:r>
          </a:p>
          <a:p>
            <a:pPr lvl="1"/>
            <a:r>
              <a:rPr lang="en-US" sz="1800" dirty="0" smtClean="0"/>
              <a:t>File #4267	Materials Science &amp; Engineering 5001.001:  Chemistry of Construction Materials</a:t>
            </a:r>
          </a:p>
          <a:p>
            <a:pPr lvl="1"/>
            <a:r>
              <a:rPr lang="en-US" sz="1800" dirty="0" smtClean="0"/>
              <a:t>File #4268	Art 3001.002:  Advanced Sculpture</a:t>
            </a:r>
          </a:p>
          <a:p>
            <a:pPr lvl="1"/>
            <a:r>
              <a:rPr lang="en-US" sz="1800" dirty="0" smtClean="0"/>
              <a:t>File #4273	History 4001.001:  Chicago:  Architecture, Technology, Culture</a:t>
            </a:r>
          </a:p>
          <a:p>
            <a:pPr lvl="1"/>
            <a:endParaRPr lang="en-US" sz="2000" dirty="0" smtClean="0"/>
          </a:p>
          <a:p>
            <a:r>
              <a:rPr lang="en-US" sz="2400" dirty="0" smtClean="0"/>
              <a:t>CCC is discussing whether to recommend Business, Marketing, and Finance courses to be counted as Social Science credits.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45858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">
  <a:themeElements>
    <a:clrScheme name="">
      <a:dk1>
        <a:srgbClr val="000000"/>
      </a:dk1>
      <a:lt1>
        <a:srgbClr val="FFFFFF"/>
      </a:lt1>
      <a:dk2>
        <a:srgbClr val="000000"/>
      </a:dk2>
      <a:lt2>
        <a:srgbClr val="C0C0C0"/>
      </a:lt2>
      <a:accent1>
        <a:srgbClr val="000000"/>
      </a:accent1>
      <a:accent2>
        <a:srgbClr val="000000"/>
      </a:accent2>
      <a:accent3>
        <a:srgbClr val="FFFFFF"/>
      </a:accent3>
      <a:accent4>
        <a:srgbClr val="000000"/>
      </a:accent4>
      <a:accent5>
        <a:srgbClr val="AAAAAA"/>
      </a:accent5>
      <a:accent6>
        <a:srgbClr val="000000"/>
      </a:accent6>
      <a:hlink>
        <a:srgbClr val="000000"/>
      </a:hlink>
      <a:folHlink>
        <a:srgbClr val="000000"/>
      </a:folHlink>
    </a:clrScheme>
    <a:fontScheme name="default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13781</TotalTime>
  <Words>102</Words>
  <Application>Microsoft Office PowerPoint</Application>
  <PresentationFormat>On-screen Show (4:3)</PresentationFormat>
  <Paragraphs>54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University of Missouri - Rolla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Campus Perspective:   The Official UMR Web Presence</dc:title>
  <dc:creator>veller</dc:creator>
  <cp:lastModifiedBy>Schuman, Thomas</cp:lastModifiedBy>
  <cp:revision>552</cp:revision>
  <dcterms:created xsi:type="dcterms:W3CDTF">2004-02-18T13:58:40Z</dcterms:created>
  <dcterms:modified xsi:type="dcterms:W3CDTF">2016-01-25T16:55:25Z</dcterms:modified>
</cp:coreProperties>
</file>