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2" r:id="rId1"/>
    <p:sldMasterId id="2147483675" r:id="rId2"/>
  </p:sldMasterIdLst>
  <p:notesMasterIdLst>
    <p:notesMasterId r:id="rId14"/>
  </p:notesMasterIdLst>
  <p:handoutMasterIdLst>
    <p:handoutMasterId r:id="rId15"/>
  </p:handoutMasterIdLst>
  <p:sldIdLst>
    <p:sldId id="283" r:id="rId3"/>
    <p:sldId id="296" r:id="rId4"/>
    <p:sldId id="295" r:id="rId5"/>
    <p:sldId id="297" r:id="rId6"/>
    <p:sldId id="298" r:id="rId7"/>
    <p:sldId id="286" r:id="rId8"/>
    <p:sldId id="289" r:id="rId9"/>
    <p:sldId id="299" r:id="rId10"/>
    <p:sldId id="300" r:id="rId11"/>
    <p:sldId id="301" r:id="rId12"/>
    <p:sldId id="302" r:id="rId13"/>
  </p:sldIdLst>
  <p:sldSz cx="9144000" cy="6858000" type="screen4x3"/>
  <p:notesSz cx="6858000" cy="9144000"/>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9">
          <p15:clr>
            <a:srgbClr val="A4A3A4"/>
          </p15:clr>
        </p15:guide>
        <p15:guide id="2" pos="344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49"/>
    <a:srgbClr val="005F83"/>
    <a:srgbClr val="509E2F"/>
    <a:srgbClr val="0A0AA6"/>
    <a:srgbClr val="B2B4B2"/>
    <a:srgbClr val="3300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586"/>
  </p:normalViewPr>
  <p:slideViewPr>
    <p:cSldViewPr snapToGrid="0" snapToObjects="1" showGuides="1">
      <p:cViewPr varScale="1">
        <p:scale>
          <a:sx n="105" d="100"/>
          <a:sy n="105" d="100"/>
        </p:scale>
        <p:origin x="1716" y="108"/>
      </p:cViewPr>
      <p:guideLst>
        <p:guide orient="horz" pos="2109"/>
        <p:guide pos="3448"/>
      </p:guideLst>
    </p:cSldViewPr>
  </p:slideViewPr>
  <p:notesTextViewPr>
    <p:cViewPr>
      <p:scale>
        <a:sx n="3" d="2"/>
        <a:sy n="3" d="2"/>
      </p:scale>
      <p:origin x="0" y="0"/>
    </p:cViewPr>
  </p:notesTextViewPr>
  <p:notesViewPr>
    <p:cSldViewPr snapToGrid="0" snapToObjects="1">
      <p:cViewPr varScale="1">
        <p:scale>
          <a:sx n="56" d="100"/>
          <a:sy n="56" d="100"/>
        </p:scale>
        <p:origin x="382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58EE4D-8A6D-FE43-9221-048F51E281B9}" type="datetimeFigureOut">
              <a:rPr lang="en-US" smtClean="0"/>
              <a:t>1/17/2019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D20F39-116C-1340-B5D6-764DD69AD68F}" type="slidenum">
              <a:rPr lang="en-US" smtClean="0"/>
              <a:t>‹#›</a:t>
            </a:fld>
            <a:endParaRPr lang="en-US"/>
          </a:p>
        </p:txBody>
      </p:sp>
    </p:spTree>
    <p:extLst>
      <p:ext uri="{BB962C8B-B14F-4D97-AF65-F5344CB8AC3E}">
        <p14:creationId xmlns:p14="http://schemas.microsoft.com/office/powerpoint/2010/main" val="432078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32DBB4-BF21-4756-A15F-520C6DC9EAF6}" type="datetimeFigureOut">
              <a:rPr lang="en-US" smtClean="0"/>
              <a:t>1/17/2019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05484A-FAC8-4466-88DD-55988B0C36EF}" type="slidenum">
              <a:rPr lang="en-US" smtClean="0"/>
              <a:t>‹#›</a:t>
            </a:fld>
            <a:endParaRPr lang="en-US"/>
          </a:p>
        </p:txBody>
      </p:sp>
    </p:spTree>
    <p:extLst>
      <p:ext uri="{BB962C8B-B14F-4D97-AF65-F5344CB8AC3E}">
        <p14:creationId xmlns:p14="http://schemas.microsoft.com/office/powerpoint/2010/main" val="3282013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2046061"/>
            <a:ext cx="6972300" cy="2641756"/>
          </a:xfrm>
          <a:prstGeom prst="rect">
            <a:avLst/>
          </a:prstGeom>
        </p:spPr>
        <p:txBody>
          <a:bodyPr>
            <a:normAutofit/>
          </a:bodyPr>
          <a:lstStyle>
            <a:lvl1pPr marL="0" indent="0">
              <a:lnSpc>
                <a:spcPct val="100000"/>
              </a:lnSpc>
              <a:buNone/>
              <a:defRPr sz="5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TITLE HERE</a:t>
            </a:r>
          </a:p>
          <a:p>
            <a:pPr lvl="0"/>
            <a:r>
              <a:rPr lang="en-US" dirty="0" smtClean="0"/>
              <a:t>ORGON SLAB MEDIUM, 50 PT. </a:t>
            </a:r>
            <a:endParaRPr lang="en-US" dirty="0"/>
          </a:p>
        </p:txBody>
      </p:sp>
    </p:spTree>
    <p:extLst>
      <p:ext uri="{BB962C8B-B14F-4D97-AF65-F5344CB8AC3E}">
        <p14:creationId xmlns:p14="http://schemas.microsoft.com/office/powerpoint/2010/main" val="3397191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510790" y="3586334"/>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smtClean="0"/>
              <a:t>Content here (</a:t>
            </a:r>
            <a:r>
              <a:rPr lang="en-US" dirty="0" err="1" smtClean="0"/>
              <a:t>Orgon</a:t>
            </a:r>
            <a:r>
              <a:rPr lang="en-US" dirty="0" smtClean="0"/>
              <a:t> Slab </a:t>
            </a:r>
            <a:r>
              <a:rPr lang="en-US" dirty="0" err="1" smtClean="0"/>
              <a:t>ExtraLight</a:t>
            </a:r>
            <a:r>
              <a:rPr lang="en-US" dirty="0" smtClean="0"/>
              <a:t>, 24 pt.)</a:t>
            </a:r>
          </a:p>
          <a:p>
            <a:pPr lvl="1"/>
            <a:r>
              <a:rPr lang="en-US" dirty="0" smtClean="0"/>
              <a:t>Second level (</a:t>
            </a:r>
            <a:r>
              <a:rPr lang="en-US" dirty="0" err="1" smtClean="0"/>
              <a:t>Orgon</a:t>
            </a:r>
            <a:r>
              <a:rPr lang="en-US" dirty="0" smtClean="0"/>
              <a:t> Slab </a:t>
            </a:r>
            <a:r>
              <a:rPr lang="en-US" dirty="0" err="1" smtClean="0"/>
              <a:t>ExtraLight</a:t>
            </a:r>
            <a:r>
              <a:rPr lang="en-US" dirty="0" smtClean="0"/>
              <a:t>, 20)</a:t>
            </a:r>
          </a:p>
          <a:p>
            <a:pPr lvl="2"/>
            <a:r>
              <a:rPr lang="en-US" dirty="0" smtClean="0"/>
              <a:t>Third level (</a:t>
            </a:r>
            <a:r>
              <a:rPr lang="en-US" dirty="0" err="1" smtClean="0"/>
              <a:t>Orgon</a:t>
            </a:r>
            <a:r>
              <a:rPr lang="en-US" dirty="0" smtClean="0"/>
              <a:t> Slab </a:t>
            </a:r>
            <a:r>
              <a:rPr lang="en-US" dirty="0" err="1" smtClean="0"/>
              <a:t>ExtraLight</a:t>
            </a:r>
            <a:r>
              <a:rPr lang="en-US" dirty="0" smtClean="0"/>
              <a:t>, 18)</a:t>
            </a:r>
          </a:p>
          <a:p>
            <a:pPr lvl="3"/>
            <a:r>
              <a:rPr lang="en-US" dirty="0" smtClean="0"/>
              <a:t>Fourth level (</a:t>
            </a:r>
            <a:r>
              <a:rPr lang="en-US" dirty="0" err="1" smtClean="0"/>
              <a:t>Orgon</a:t>
            </a:r>
            <a:r>
              <a:rPr lang="en-US" dirty="0" smtClean="0"/>
              <a:t> Slab </a:t>
            </a:r>
            <a:r>
              <a:rPr lang="en-US" dirty="0" err="1" smtClean="0"/>
              <a:t>ExtraLight</a:t>
            </a:r>
            <a:r>
              <a:rPr lang="en-US" dirty="0" smtClean="0"/>
              <a:t>, 16)</a:t>
            </a:r>
          </a:p>
          <a:p>
            <a:pPr lvl="4"/>
            <a:r>
              <a:rPr lang="en-US" dirty="0" smtClean="0"/>
              <a:t>Fifth level (</a:t>
            </a:r>
            <a:r>
              <a:rPr lang="en-US" dirty="0" err="1" smtClean="0"/>
              <a:t>Orgon</a:t>
            </a:r>
            <a:r>
              <a:rPr lang="en-US" dirty="0" smtClean="0"/>
              <a:t> Slab </a:t>
            </a:r>
            <a:r>
              <a:rPr lang="en-US" dirty="0" err="1" smtClean="0"/>
              <a:t>ExtraLight</a:t>
            </a:r>
            <a:r>
              <a:rPr lang="en-US" dirty="0" smtClean="0"/>
              <a:t>, 14)</a:t>
            </a:r>
            <a:endParaRPr lang="en-US" dirty="0"/>
          </a:p>
        </p:txBody>
      </p:sp>
      <p:sp>
        <p:nvSpPr>
          <p:cNvPr id="6" name="Text Placeholder 5"/>
          <p:cNvSpPr>
            <a:spLocks noGrp="1"/>
          </p:cNvSpPr>
          <p:nvPr>
            <p:ph type="body" sz="quarter" idx="12" hasCustomPrompt="1"/>
          </p:nvPr>
        </p:nvSpPr>
        <p:spPr>
          <a:xfrm>
            <a:off x="510790" y="2996760"/>
            <a:ext cx="8184662" cy="411171"/>
          </a:xfrm>
          <a:prstGeom prst="rect">
            <a:avLst/>
          </a:prstGeom>
        </p:spPr>
        <p:txBody>
          <a:bodyPr>
            <a:noAutofit/>
          </a:bodyPr>
          <a:lstStyle>
            <a:lvl1pPr marL="0" indent="0">
              <a:lnSpc>
                <a:spcPct val="90000"/>
              </a:lnSpc>
              <a:buNone/>
              <a:defRPr sz="2400" b="0" i="0" baseline="0">
                <a:solidFill>
                  <a:srgbClr val="509E2F"/>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SUB-HEADER HERE (ORGON SLAB LIGHT, 24 PT.)</a:t>
            </a:r>
            <a:endParaRPr lang="en-US" dirty="0"/>
          </a:p>
        </p:txBody>
      </p:sp>
      <p:sp>
        <p:nvSpPr>
          <p:cNvPr id="7"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(ORGON SLAB MEDIUM, 30 PT.)</a:t>
            </a:r>
            <a:endParaRPr lang="en-US" dirty="0"/>
          </a:p>
        </p:txBody>
      </p:sp>
      <p:sp>
        <p:nvSpPr>
          <p:cNvPr id="3" name="TextBox 2"/>
          <p:cNvSpPr txBox="1"/>
          <p:nvPr userDrawn="1"/>
        </p:nvSpPr>
        <p:spPr>
          <a:xfrm>
            <a:off x="8530937" y="6380018"/>
            <a:ext cx="613063" cy="369332"/>
          </a:xfrm>
          <a:prstGeom prst="rect">
            <a:avLst/>
          </a:prstGeom>
          <a:noFill/>
        </p:spPr>
        <p:txBody>
          <a:bodyPr wrap="square" rtlCol="0">
            <a:spAutoFit/>
          </a:bodyPr>
          <a:lstStyle/>
          <a:p>
            <a:fld id="{16A2D7FC-9282-4CC6-93C1-5989D47CF530}" type="slidenum">
              <a:rPr lang="en-US" smtClean="0"/>
              <a:t>‹#›</a:t>
            </a:fld>
            <a:endParaRPr lang="en-US" dirty="0"/>
          </a:p>
        </p:txBody>
      </p:sp>
    </p:spTree>
    <p:extLst>
      <p:ext uri="{BB962C8B-B14F-4D97-AF65-F5344CB8AC3E}">
        <p14:creationId xmlns:p14="http://schemas.microsoft.com/office/powerpoint/2010/main" val="3072872654"/>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10" name="Text Placeholder 9"/>
          <p:cNvSpPr>
            <a:spLocks noGrp="1"/>
          </p:cNvSpPr>
          <p:nvPr>
            <p:ph type="body" sz="quarter" idx="11" hasCustomPrompt="1"/>
          </p:nvPr>
        </p:nvSpPr>
        <p:spPr>
          <a:xfrm>
            <a:off x="510790" y="3042959"/>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smtClean="0"/>
              <a:t>Content here (</a:t>
            </a:r>
            <a:r>
              <a:rPr lang="en-US" dirty="0" err="1" smtClean="0"/>
              <a:t>Orgon</a:t>
            </a:r>
            <a:r>
              <a:rPr lang="en-US" dirty="0" smtClean="0"/>
              <a:t> Slab </a:t>
            </a:r>
            <a:r>
              <a:rPr lang="en-US" dirty="0" err="1" smtClean="0"/>
              <a:t>ExtraLight</a:t>
            </a:r>
            <a:r>
              <a:rPr lang="en-US" dirty="0" smtClean="0"/>
              <a:t>, 24 pt.)</a:t>
            </a:r>
          </a:p>
          <a:p>
            <a:pPr lvl="1"/>
            <a:r>
              <a:rPr lang="en-US" dirty="0" smtClean="0"/>
              <a:t>Second level (</a:t>
            </a:r>
            <a:r>
              <a:rPr lang="en-US" dirty="0" err="1" smtClean="0"/>
              <a:t>Orgon</a:t>
            </a:r>
            <a:r>
              <a:rPr lang="en-US" dirty="0" smtClean="0"/>
              <a:t> Slab </a:t>
            </a:r>
            <a:r>
              <a:rPr lang="en-US" dirty="0" err="1" smtClean="0"/>
              <a:t>ExtraLight</a:t>
            </a:r>
            <a:r>
              <a:rPr lang="en-US" dirty="0" smtClean="0"/>
              <a:t>, 20)</a:t>
            </a:r>
          </a:p>
          <a:p>
            <a:pPr lvl="2"/>
            <a:r>
              <a:rPr lang="en-US" dirty="0" smtClean="0"/>
              <a:t>Third level (</a:t>
            </a:r>
            <a:r>
              <a:rPr lang="en-US" dirty="0" err="1" smtClean="0"/>
              <a:t>Orgon</a:t>
            </a:r>
            <a:r>
              <a:rPr lang="en-US" dirty="0" smtClean="0"/>
              <a:t> Slab </a:t>
            </a:r>
            <a:r>
              <a:rPr lang="en-US" dirty="0" err="1" smtClean="0"/>
              <a:t>ExtraLight</a:t>
            </a:r>
            <a:r>
              <a:rPr lang="en-US" dirty="0" smtClean="0"/>
              <a:t>, 18)</a:t>
            </a:r>
          </a:p>
          <a:p>
            <a:pPr lvl="3"/>
            <a:r>
              <a:rPr lang="en-US" dirty="0" smtClean="0"/>
              <a:t>Fourth level (</a:t>
            </a:r>
            <a:r>
              <a:rPr lang="en-US" dirty="0" err="1" smtClean="0"/>
              <a:t>Orgon</a:t>
            </a:r>
            <a:r>
              <a:rPr lang="en-US" dirty="0" smtClean="0"/>
              <a:t> Slab </a:t>
            </a:r>
            <a:r>
              <a:rPr lang="en-US" dirty="0" err="1" smtClean="0"/>
              <a:t>ExtraLight</a:t>
            </a:r>
            <a:r>
              <a:rPr lang="en-US" dirty="0" smtClean="0"/>
              <a:t>, 16)</a:t>
            </a:r>
          </a:p>
          <a:p>
            <a:pPr lvl="4"/>
            <a:r>
              <a:rPr lang="en-US" dirty="0" smtClean="0"/>
              <a:t>Fifth level (</a:t>
            </a:r>
            <a:r>
              <a:rPr lang="en-US" dirty="0" err="1" smtClean="0"/>
              <a:t>Orgon</a:t>
            </a:r>
            <a:r>
              <a:rPr lang="en-US" dirty="0" smtClean="0"/>
              <a:t> Slab </a:t>
            </a:r>
            <a:r>
              <a:rPr lang="en-US" dirty="0" err="1" smtClean="0"/>
              <a:t>ExtraLight</a:t>
            </a:r>
            <a:r>
              <a:rPr lang="en-US" dirty="0" smtClean="0"/>
              <a:t>, 14)</a:t>
            </a:r>
            <a:endParaRPr lang="en-US" dirty="0"/>
          </a:p>
        </p:txBody>
      </p:sp>
      <p:sp>
        <p:nvSpPr>
          <p:cNvPr id="13"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(ORGON SLAB MEDIUM, 30 PT.)≈</a:t>
            </a:r>
            <a:endParaRPr lang="en-US" dirty="0"/>
          </a:p>
        </p:txBody>
      </p:sp>
    </p:spTree>
    <p:extLst>
      <p:ext uri="{BB962C8B-B14F-4D97-AF65-F5344CB8AC3E}">
        <p14:creationId xmlns:p14="http://schemas.microsoft.com/office/powerpoint/2010/main" val="14502204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510790" y="3042959"/>
            <a:ext cx="8021637" cy="3416457"/>
          </a:xfrm>
          <a:prstGeom prst="rect">
            <a:avLst/>
          </a:prstGeom>
        </p:spPr>
        <p:txBody>
          <a:bodyPr>
            <a:normAutofit/>
          </a:bodyPr>
          <a:lstStyle>
            <a:lvl1pPr marL="0" indent="0">
              <a:buNone/>
              <a:defRPr sz="2400" b="0" i="0" baseline="0">
                <a:solidFill>
                  <a:srgbClr val="509E2F"/>
                </a:solidFill>
                <a:latin typeface="Orgon Slab Light"/>
                <a:cs typeface="Orgon Slab Light"/>
              </a:defRPr>
            </a:lvl1pPr>
          </a:lstStyle>
          <a:p>
            <a:r>
              <a:rPr lang="en-US" dirty="0" smtClean="0"/>
              <a:t>Graphic Here</a:t>
            </a:r>
            <a:endParaRPr lang="en-US" dirty="0"/>
          </a:p>
        </p:txBody>
      </p:sp>
      <p:sp>
        <p:nvSpPr>
          <p:cNvPr id="11"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smtClean="0"/>
              <a:t>HEADER HERE </a:t>
            </a:r>
          </a:p>
          <a:p>
            <a:pPr lvl="0"/>
            <a:r>
              <a:rPr lang="en-US" dirty="0" smtClean="0"/>
              <a:t>(ORGON SLAB MEDIUM, 30 PT.)≈</a:t>
            </a:r>
            <a:endParaRPr lang="en-US" dirty="0"/>
          </a:p>
        </p:txBody>
      </p:sp>
    </p:spTree>
    <p:extLst>
      <p:ext uri="{BB962C8B-B14F-4D97-AF65-F5344CB8AC3E}">
        <p14:creationId xmlns:p14="http://schemas.microsoft.com/office/powerpoint/2010/main" val="2489552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534400" cy="5257800"/>
          </a:xfrm>
          <a:prstGeom prst="rect">
            <a:avLst/>
          </a:prstGeom>
        </p:spPr>
        <p:txBody>
          <a:bodyPr/>
          <a:lstStyle>
            <a:lvl1pPr>
              <a:defRPr>
                <a:solidFill>
                  <a:srgbClr val="005F83"/>
                </a:solidFill>
              </a:defRPr>
            </a:lvl1pPr>
            <a:lvl2pPr>
              <a:defRPr>
                <a:solidFill>
                  <a:srgbClr val="005F83"/>
                </a:solidFill>
              </a:defRPr>
            </a:lvl2pPr>
            <a:lvl3pPr>
              <a:defRPr>
                <a:solidFill>
                  <a:srgbClr val="005F83"/>
                </a:solidFill>
              </a:defRPr>
            </a:lvl3pPr>
            <a:lvl4pPr>
              <a:defRPr>
                <a:solidFill>
                  <a:srgbClr val="005F83"/>
                </a:solidFill>
              </a:defRPr>
            </a:lvl4pPr>
            <a:lvl5pPr>
              <a:defRPr>
                <a:solidFill>
                  <a:srgbClr val="005F83"/>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7451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smtClean="0">
                <a:solidFill>
                  <a:srgbClr val="003B49"/>
                </a:solidFill>
              </a:rPr>
              <a:t>Campus Curricula Committee Report</a:t>
            </a:r>
          </a:p>
          <a:p>
            <a:pPr algn="ctr"/>
            <a:r>
              <a:rPr lang="en-US" dirty="0" smtClean="0">
                <a:solidFill>
                  <a:srgbClr val="003B49"/>
                </a:solidFill>
              </a:rPr>
              <a:t>24 January 2019</a:t>
            </a:r>
            <a:endParaRPr lang="en-US" dirty="0">
              <a:solidFill>
                <a:srgbClr val="003B49"/>
              </a:solidFill>
            </a:endParaRPr>
          </a:p>
        </p:txBody>
      </p:sp>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 id="2147483677"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2179993"/>
      </p:ext>
    </p:extLst>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96068"/>
            <a:ext cx="8534400" cy="4404732"/>
          </a:xfrm>
        </p:spPr>
        <p:txBody>
          <a:bodyPr/>
          <a:lstStyle/>
          <a:p>
            <a:r>
              <a:rPr lang="en-US" dirty="0" smtClean="0">
                <a:solidFill>
                  <a:srgbClr val="003B49"/>
                </a:solidFill>
              </a:rPr>
              <a:t>CCC Meetings</a:t>
            </a:r>
          </a:p>
          <a:p>
            <a:pPr lvl="1"/>
            <a:r>
              <a:rPr lang="en-US" dirty="0" smtClean="0">
                <a:solidFill>
                  <a:srgbClr val="003B49"/>
                </a:solidFill>
              </a:rPr>
              <a:t>  5 December</a:t>
            </a:r>
          </a:p>
          <a:p>
            <a:pPr lvl="1"/>
            <a:r>
              <a:rPr lang="en-US" dirty="0">
                <a:solidFill>
                  <a:srgbClr val="003B49"/>
                </a:solidFill>
              </a:rPr>
              <a:t> </a:t>
            </a:r>
            <a:r>
              <a:rPr lang="en-US" dirty="0" smtClean="0">
                <a:solidFill>
                  <a:srgbClr val="003B49"/>
                </a:solidFill>
              </a:rPr>
              <a:t> 9 January</a:t>
            </a:r>
          </a:p>
          <a:p>
            <a:pPr lvl="1"/>
            <a:r>
              <a:rPr lang="en-US" dirty="0">
                <a:solidFill>
                  <a:srgbClr val="003B49"/>
                </a:solidFill>
              </a:rPr>
              <a:t> </a:t>
            </a:r>
            <a:r>
              <a:rPr lang="en-US" dirty="0" smtClean="0">
                <a:solidFill>
                  <a:srgbClr val="003B49"/>
                </a:solidFill>
              </a:rPr>
              <a:t> 6 February (upcoming)</a:t>
            </a:r>
          </a:p>
          <a:p>
            <a:r>
              <a:rPr lang="en-US" dirty="0" smtClean="0">
                <a:solidFill>
                  <a:srgbClr val="003B49"/>
                </a:solidFill>
              </a:rPr>
              <a:t>Total Committee Activity</a:t>
            </a:r>
          </a:p>
          <a:p>
            <a:pPr lvl="1"/>
            <a:r>
              <a:rPr lang="en-US" dirty="0" smtClean="0">
                <a:solidFill>
                  <a:srgbClr val="003B49"/>
                </a:solidFill>
              </a:rPr>
              <a:t>    2 + 1 = 3 Degree change request (DC forms)</a:t>
            </a:r>
          </a:p>
          <a:p>
            <a:pPr lvl="1"/>
            <a:r>
              <a:rPr lang="en-US" dirty="0" smtClean="0">
                <a:solidFill>
                  <a:srgbClr val="003B49"/>
                </a:solidFill>
              </a:rPr>
              <a:t>8 + 23 = 31 Course change requests (CC forms)</a:t>
            </a:r>
          </a:p>
          <a:p>
            <a:pPr lvl="1"/>
            <a:r>
              <a:rPr lang="en-US" dirty="0" smtClean="0">
                <a:solidFill>
                  <a:srgbClr val="003B49"/>
                </a:solidFill>
              </a:rPr>
              <a:t>    4 + 2 = 6 Experimental course requests (EC forms)</a:t>
            </a:r>
          </a:p>
        </p:txBody>
      </p:sp>
    </p:spTree>
    <p:extLst>
      <p:ext uri="{BB962C8B-B14F-4D97-AF65-F5344CB8AC3E}">
        <p14:creationId xmlns:p14="http://schemas.microsoft.com/office/powerpoint/2010/main" val="357637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707450"/>
            <a:ext cx="8534400" cy="5257800"/>
          </a:xfrm>
        </p:spPr>
        <p:txBody>
          <a:bodyPr/>
          <a:lstStyle/>
          <a:p>
            <a:pPr marL="0" indent="0">
              <a:buNone/>
            </a:pPr>
            <a:r>
              <a:rPr lang="en-US" sz="1600" dirty="0" smtClean="0">
                <a:solidFill>
                  <a:srgbClr val="003B49"/>
                </a:solidFill>
              </a:rPr>
              <a:t>“Minor </a:t>
            </a:r>
            <a:r>
              <a:rPr lang="en-US" sz="1600" u="sng" dirty="0">
                <a:solidFill>
                  <a:srgbClr val="C00000"/>
                </a:solidFill>
              </a:rPr>
              <a:t>or Certificate </a:t>
            </a:r>
            <a:r>
              <a:rPr lang="en-US" sz="1600" dirty="0">
                <a:solidFill>
                  <a:srgbClr val="003B49"/>
                </a:solidFill>
              </a:rPr>
              <a:t>with Permanent Course Creation</a:t>
            </a:r>
          </a:p>
          <a:p>
            <a:pPr marL="0" indent="0">
              <a:buNone/>
            </a:pPr>
            <a:endParaRPr lang="en-US" sz="1600" dirty="0"/>
          </a:p>
          <a:p>
            <a:pPr marL="0" indent="0">
              <a:buNone/>
            </a:pPr>
            <a:r>
              <a:rPr lang="en-US" sz="1600" dirty="0">
                <a:solidFill>
                  <a:srgbClr val="003B49"/>
                </a:solidFill>
              </a:rPr>
              <a:t>The goal is to underscore the excellence available in academic learning on campus but to not maintain those that do not attract students.  Each degree program is allowed one minor </a:t>
            </a:r>
            <a:r>
              <a:rPr lang="en-US" sz="1600" u="sng" dirty="0">
                <a:solidFill>
                  <a:srgbClr val="C00000"/>
                </a:solidFill>
              </a:rPr>
              <a:t>or certificate </a:t>
            </a:r>
            <a:r>
              <a:rPr lang="en-US" sz="1600" dirty="0">
                <a:solidFill>
                  <a:srgbClr val="003B49"/>
                </a:solidFill>
              </a:rPr>
              <a:t>program that requires no student population justification per year, having been ostensibly created from required courses of their degree program, but departments may create as many other minors </a:t>
            </a:r>
            <a:r>
              <a:rPr lang="en-US" sz="1600" u="sng" dirty="0">
                <a:solidFill>
                  <a:srgbClr val="C00000"/>
                </a:solidFill>
              </a:rPr>
              <a:t>or certificates </a:t>
            </a:r>
            <a:r>
              <a:rPr lang="en-US" sz="1600" dirty="0">
                <a:solidFill>
                  <a:srgbClr val="003B49"/>
                </a:solidFill>
              </a:rPr>
              <a:t>as are reasonably populated.  All current minor </a:t>
            </a:r>
            <a:r>
              <a:rPr lang="en-US" sz="1600" u="sng" dirty="0">
                <a:solidFill>
                  <a:srgbClr val="C00000"/>
                </a:solidFill>
              </a:rPr>
              <a:t>and certificate </a:t>
            </a:r>
            <a:r>
              <a:rPr lang="en-US" sz="1600" dirty="0">
                <a:solidFill>
                  <a:srgbClr val="003B49"/>
                </a:solidFill>
              </a:rPr>
              <a:t>programs are included in any counting of minors </a:t>
            </a:r>
            <a:r>
              <a:rPr lang="en-US" sz="1600" u="sng" dirty="0">
                <a:solidFill>
                  <a:srgbClr val="C00000"/>
                </a:solidFill>
              </a:rPr>
              <a:t>and certificates </a:t>
            </a:r>
            <a:r>
              <a:rPr lang="en-US" sz="1600" dirty="0">
                <a:solidFill>
                  <a:srgbClr val="003B49"/>
                </a:solidFill>
              </a:rPr>
              <a:t>that are not justified by population.  </a:t>
            </a:r>
          </a:p>
          <a:p>
            <a:pPr marL="0" indent="0">
              <a:buNone/>
            </a:pPr>
            <a:endParaRPr lang="en-US" sz="1600" dirty="0"/>
          </a:p>
          <a:p>
            <a:pPr marL="0" indent="0">
              <a:buNone/>
            </a:pPr>
            <a:r>
              <a:rPr lang="en-US" sz="1600" dirty="0">
                <a:solidFill>
                  <a:srgbClr val="003B49"/>
                </a:solidFill>
              </a:rPr>
              <a:t>Minors</a:t>
            </a:r>
            <a:r>
              <a:rPr lang="en-US" sz="1600" dirty="0"/>
              <a:t> </a:t>
            </a:r>
            <a:r>
              <a:rPr lang="en-US" sz="1600" u="sng" dirty="0">
                <a:solidFill>
                  <a:srgbClr val="C00000"/>
                </a:solidFill>
              </a:rPr>
              <a:t>or certificates </a:t>
            </a:r>
            <a:r>
              <a:rPr lang="en-US" sz="1600" dirty="0">
                <a:solidFill>
                  <a:srgbClr val="003B49"/>
                </a:solidFill>
              </a:rPr>
              <a:t>can be used as a reason to create new classes that bypass the EC process provided there is a compelling reason for their creation.  The campus curriculum committee (CCC) will recommend to the Senate those that are deemed compelling.  All proposed permanent courses, those proposing non-experimental catalog numbers, must be required in the minor </a:t>
            </a:r>
            <a:r>
              <a:rPr lang="en-US" sz="1600" u="sng" dirty="0">
                <a:solidFill>
                  <a:srgbClr val="C00000"/>
                </a:solidFill>
              </a:rPr>
              <a:t>or certificate</a:t>
            </a:r>
            <a:r>
              <a:rPr lang="en-US" sz="1600" dirty="0">
                <a:solidFill>
                  <a:srgbClr val="003B49"/>
                </a:solidFill>
              </a:rPr>
              <a:t>.  No more than 6 credit hours of new permanent courses per year that bypass the EC process are allowed; any additional course credit hours bypassing the EC process must be well-justified.  </a:t>
            </a:r>
          </a:p>
          <a:p>
            <a:pPr marL="0" indent="0">
              <a:buNone/>
            </a:pPr>
            <a:endParaRPr lang="en-US" sz="1600" dirty="0"/>
          </a:p>
        </p:txBody>
      </p:sp>
    </p:spTree>
    <p:extLst>
      <p:ext uri="{BB962C8B-B14F-4D97-AF65-F5344CB8AC3E}">
        <p14:creationId xmlns:p14="http://schemas.microsoft.com/office/powerpoint/2010/main" val="1098422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707450"/>
            <a:ext cx="8534400" cy="5257800"/>
          </a:xfrm>
        </p:spPr>
        <p:txBody>
          <a:bodyPr/>
          <a:lstStyle/>
          <a:p>
            <a:pPr marL="0" indent="0">
              <a:buNone/>
            </a:pPr>
            <a:r>
              <a:rPr lang="en-US" sz="1600" dirty="0" smtClean="0">
                <a:solidFill>
                  <a:srgbClr val="003B49"/>
                </a:solidFill>
              </a:rPr>
              <a:t>“Course </a:t>
            </a:r>
            <a:r>
              <a:rPr lang="en-US" sz="1600" dirty="0">
                <a:solidFill>
                  <a:srgbClr val="003B49"/>
                </a:solidFill>
              </a:rPr>
              <a:t>Purging Policy</a:t>
            </a:r>
          </a:p>
          <a:p>
            <a:pPr marL="0" indent="0">
              <a:buNone/>
            </a:pPr>
            <a:endParaRPr lang="en-US" sz="1600" dirty="0">
              <a:solidFill>
                <a:srgbClr val="003B49"/>
              </a:solidFill>
            </a:endParaRPr>
          </a:p>
          <a:p>
            <a:pPr marL="0" indent="0">
              <a:buNone/>
            </a:pPr>
            <a:r>
              <a:rPr lang="en-US" sz="1600" dirty="0">
                <a:solidFill>
                  <a:srgbClr val="003B49"/>
                </a:solidFill>
              </a:rPr>
              <a:t>To avoid simply a bypassing of the EC process, minors </a:t>
            </a:r>
            <a:r>
              <a:rPr lang="en-US" sz="1600" u="sng" dirty="0">
                <a:solidFill>
                  <a:srgbClr val="C00000"/>
                </a:solidFill>
              </a:rPr>
              <a:t>and certificates </a:t>
            </a:r>
            <a:r>
              <a:rPr lang="en-US" sz="1600" dirty="0">
                <a:solidFill>
                  <a:srgbClr val="003B49"/>
                </a:solidFill>
              </a:rPr>
              <a:t>and their respective courses shall be evaluated for number of students completing said minor and courses at a period of 5 years and assessed against the appropriate campus policy(</a:t>
            </a:r>
            <a:r>
              <a:rPr lang="en-US" sz="1600" dirty="0" err="1">
                <a:solidFill>
                  <a:srgbClr val="003B49"/>
                </a:solidFill>
              </a:rPr>
              <a:t>ies</a:t>
            </a:r>
            <a:r>
              <a:rPr lang="en-US" sz="1600" dirty="0">
                <a:solidFill>
                  <a:srgbClr val="003B49"/>
                </a:solidFill>
              </a:rPr>
              <a:t>).  Minors </a:t>
            </a:r>
            <a:r>
              <a:rPr lang="en-US" sz="1600" u="sng" dirty="0">
                <a:solidFill>
                  <a:srgbClr val="C00000"/>
                </a:solidFill>
              </a:rPr>
              <a:t>and certificates </a:t>
            </a:r>
            <a:r>
              <a:rPr lang="en-US" sz="1600" dirty="0">
                <a:solidFill>
                  <a:srgbClr val="003B49"/>
                </a:solidFill>
              </a:rPr>
              <a:t>and their courses required within the mino</a:t>
            </a:r>
            <a:r>
              <a:rPr lang="en-US" sz="1600" dirty="0"/>
              <a:t>r </a:t>
            </a:r>
            <a:r>
              <a:rPr lang="en-US" sz="1600" u="sng" dirty="0">
                <a:solidFill>
                  <a:srgbClr val="C00000"/>
                </a:solidFill>
              </a:rPr>
              <a:t>or certificate </a:t>
            </a:r>
            <a:r>
              <a:rPr lang="en-US" sz="1600" dirty="0">
                <a:solidFill>
                  <a:srgbClr val="003B49"/>
                </a:solidFill>
              </a:rPr>
              <a:t>not meeting those policies are to be deactivated along with the new courses that were created outside the EC process when the minor</a:t>
            </a:r>
            <a:r>
              <a:rPr lang="en-US" sz="1600" dirty="0"/>
              <a:t> </a:t>
            </a:r>
            <a:r>
              <a:rPr lang="en-US" sz="1600" u="sng" dirty="0">
                <a:solidFill>
                  <a:srgbClr val="C00000"/>
                </a:solidFill>
              </a:rPr>
              <a:t>or certificate </a:t>
            </a:r>
            <a:r>
              <a:rPr lang="en-US" sz="1600" dirty="0">
                <a:solidFill>
                  <a:srgbClr val="003B49"/>
                </a:solidFill>
              </a:rPr>
              <a:t>was created unless the course has been taught successfully within the last 5 years.  </a:t>
            </a:r>
          </a:p>
          <a:p>
            <a:pPr marL="0" indent="0">
              <a:buNone/>
            </a:pPr>
            <a:endParaRPr lang="en-US" sz="1600" dirty="0"/>
          </a:p>
          <a:p>
            <a:pPr marL="0" indent="0">
              <a:buNone/>
            </a:pPr>
            <a:r>
              <a:rPr lang="en-US" sz="1600" dirty="0">
                <a:solidFill>
                  <a:srgbClr val="003B49"/>
                </a:solidFill>
              </a:rPr>
              <a:t>Courses not taught are routinely purged from the catalog about every 10 years.  At the 10 year review, any required courses for a degree program, minor, or certificate but having not been taught successfully during the last 10 years will be assessed by the campus curriculum committee for deactivation, along with the degree program, minor, or certificate requiring that course</a:t>
            </a:r>
            <a:r>
              <a:rPr lang="en-US" sz="1600" dirty="0" smtClean="0">
                <a:solidFill>
                  <a:srgbClr val="003B49"/>
                </a:solidFill>
              </a:rPr>
              <a:t>.”</a:t>
            </a:r>
            <a:endParaRPr lang="en-US" sz="1600" dirty="0">
              <a:solidFill>
                <a:srgbClr val="003B49"/>
              </a:solidFill>
            </a:endParaRPr>
          </a:p>
          <a:p>
            <a:pPr marL="0" indent="0">
              <a:buNone/>
            </a:pPr>
            <a:endParaRPr lang="en-US" sz="1600" dirty="0"/>
          </a:p>
        </p:txBody>
      </p:sp>
    </p:spTree>
    <p:extLst>
      <p:ext uri="{BB962C8B-B14F-4D97-AF65-F5344CB8AC3E}">
        <p14:creationId xmlns:p14="http://schemas.microsoft.com/office/powerpoint/2010/main" val="3720750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860331"/>
            <a:ext cx="8991600" cy="4988660"/>
          </a:xfrm>
        </p:spPr>
        <p:txBody>
          <a:bodyPr/>
          <a:lstStyle/>
          <a:p>
            <a:r>
              <a:rPr lang="en-US" sz="2800" dirty="0" smtClean="0">
                <a:solidFill>
                  <a:srgbClr val="003B49"/>
                </a:solidFill>
              </a:rPr>
              <a:t>Degree Changes (DC) Requested</a:t>
            </a:r>
            <a:endParaRPr lang="en-US" sz="1800" dirty="0" smtClean="0">
              <a:solidFill>
                <a:srgbClr val="003B49"/>
              </a:solidFill>
            </a:endParaRPr>
          </a:p>
          <a:p>
            <a:pPr marL="688975" lvl="1" indent="-231775">
              <a:tabLst>
                <a:tab pos="2054225" algn="l"/>
              </a:tabLst>
            </a:pPr>
            <a:r>
              <a:rPr lang="en-US" sz="2400" dirty="0" smtClean="0">
                <a:solidFill>
                  <a:srgbClr val="003B49"/>
                </a:solidFill>
              </a:rPr>
              <a:t>5 December</a:t>
            </a:r>
          </a:p>
          <a:p>
            <a:pPr marL="1089025" lvl="2" indent="-231775">
              <a:tabLst>
                <a:tab pos="2054225" algn="l"/>
              </a:tabLst>
            </a:pPr>
            <a:r>
              <a:rPr lang="en-US" sz="2000" dirty="0">
                <a:solidFill>
                  <a:srgbClr val="003B49"/>
                </a:solidFill>
              </a:rPr>
              <a:t>File: 143.28		ARC ENG-BS: Architectural Engineering BS</a:t>
            </a:r>
          </a:p>
          <a:p>
            <a:pPr marL="1089025" lvl="2" indent="-231775">
              <a:tabLst>
                <a:tab pos="2054225" algn="l"/>
              </a:tabLst>
            </a:pPr>
            <a:r>
              <a:rPr lang="en-US" sz="2000" dirty="0">
                <a:solidFill>
                  <a:srgbClr val="003B49"/>
                </a:solidFill>
              </a:rPr>
              <a:t>File: 116.5		PHYSIC-MI: Physics </a:t>
            </a:r>
            <a:r>
              <a:rPr lang="en-US" sz="2000" dirty="0" smtClean="0">
                <a:solidFill>
                  <a:srgbClr val="003B49"/>
                </a:solidFill>
              </a:rPr>
              <a:t>Minor</a:t>
            </a:r>
          </a:p>
          <a:p>
            <a:pPr marL="688975" lvl="1" indent="-231775">
              <a:tabLst>
                <a:tab pos="2054225" algn="l"/>
              </a:tabLst>
            </a:pPr>
            <a:r>
              <a:rPr lang="en-US" sz="2400" dirty="0" smtClean="0">
                <a:solidFill>
                  <a:srgbClr val="003B49"/>
                </a:solidFill>
              </a:rPr>
              <a:t>9 January</a:t>
            </a:r>
          </a:p>
          <a:p>
            <a:pPr marL="1089025" lvl="2" indent="-231775">
              <a:tabLst>
                <a:tab pos="2054225" algn="l"/>
              </a:tabLst>
            </a:pPr>
            <a:r>
              <a:rPr lang="en-US" sz="2000" dirty="0">
                <a:solidFill>
                  <a:srgbClr val="003B49"/>
                </a:solidFill>
              </a:rPr>
              <a:t>File: </a:t>
            </a:r>
            <a:r>
              <a:rPr lang="en-US" sz="2000" dirty="0" smtClean="0">
                <a:solidFill>
                  <a:srgbClr val="003B49"/>
                </a:solidFill>
              </a:rPr>
              <a:t>150.65		CH </a:t>
            </a:r>
            <a:r>
              <a:rPr lang="en-US" sz="2000" dirty="0">
                <a:solidFill>
                  <a:srgbClr val="003B49"/>
                </a:solidFill>
              </a:rPr>
              <a:t>ENG-BS: Chemical Engineering BS</a:t>
            </a:r>
          </a:p>
          <a:p>
            <a:pPr marL="688975" lvl="1" indent="-231775">
              <a:tabLst>
                <a:tab pos="2054225" algn="l"/>
              </a:tabLst>
            </a:pPr>
            <a:endParaRPr lang="en-US" sz="2400" dirty="0">
              <a:solidFill>
                <a:srgbClr val="003B49"/>
              </a:solidFill>
            </a:endParaRPr>
          </a:p>
          <a:p>
            <a:pPr marL="688975" lvl="1" indent="-231775">
              <a:tabLst>
                <a:tab pos="2054225" algn="l"/>
              </a:tabLst>
            </a:pPr>
            <a:endParaRPr lang="en-US" sz="2400" dirty="0">
              <a:solidFill>
                <a:srgbClr val="003B49"/>
              </a:solidFill>
            </a:endParaRPr>
          </a:p>
        </p:txBody>
      </p:sp>
    </p:spTree>
    <p:extLst>
      <p:ext uri="{BB962C8B-B14F-4D97-AF65-F5344CB8AC3E}">
        <p14:creationId xmlns:p14="http://schemas.microsoft.com/office/powerpoint/2010/main" val="1792276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335" y="1616926"/>
            <a:ext cx="9275382" cy="4783873"/>
          </a:xfrm>
        </p:spPr>
        <p:txBody>
          <a:bodyPr/>
          <a:lstStyle/>
          <a:p>
            <a:pPr>
              <a:tabLst>
                <a:tab pos="2292350" algn="l"/>
              </a:tabLst>
            </a:pPr>
            <a:r>
              <a:rPr lang="en-US" sz="2800" dirty="0">
                <a:solidFill>
                  <a:srgbClr val="003B49"/>
                </a:solidFill>
              </a:rPr>
              <a:t>Course Changes </a:t>
            </a:r>
            <a:r>
              <a:rPr lang="en-US" sz="2800" dirty="0" smtClean="0">
                <a:solidFill>
                  <a:srgbClr val="003B49"/>
                </a:solidFill>
              </a:rPr>
              <a:t>(CC) Requested (5 December)</a:t>
            </a:r>
            <a:endParaRPr lang="en-US" sz="1800" dirty="0" smtClean="0">
              <a:solidFill>
                <a:srgbClr val="003B49"/>
              </a:solidFill>
            </a:endParaRPr>
          </a:p>
          <a:p>
            <a:pPr marL="463550" lvl="1" indent="-231775">
              <a:tabLst>
                <a:tab pos="1941513" algn="l"/>
              </a:tabLst>
            </a:pPr>
            <a:r>
              <a:rPr lang="en-US" sz="2000" dirty="0">
                <a:solidFill>
                  <a:srgbClr val="003B49"/>
                </a:solidFill>
              </a:rPr>
              <a:t>File: 4219.8		ARCH ENG 4850: Building Electrical Systems</a:t>
            </a:r>
          </a:p>
          <a:p>
            <a:pPr marL="463550" lvl="1" indent="-231775">
              <a:tabLst>
                <a:tab pos="1941513" algn="l"/>
              </a:tabLst>
            </a:pPr>
            <a:r>
              <a:rPr lang="en-US" sz="2000" dirty="0">
                <a:solidFill>
                  <a:srgbClr val="003B49"/>
                </a:solidFill>
              </a:rPr>
              <a:t>File: 2069.9		ARCH ENG 5820: Building Lighting Systems</a:t>
            </a:r>
          </a:p>
          <a:p>
            <a:pPr marL="463550" lvl="1" indent="-231775">
              <a:tabLst>
                <a:tab pos="1941513" algn="l"/>
              </a:tabLst>
            </a:pPr>
            <a:r>
              <a:rPr lang="en-US" sz="2000" dirty="0">
                <a:solidFill>
                  <a:srgbClr val="003B49"/>
                </a:solidFill>
              </a:rPr>
              <a:t>File: 1195.7		CER ENG 3325: Ceramic Processing Lab II</a:t>
            </a:r>
          </a:p>
          <a:p>
            <a:pPr marL="463550" lvl="1" indent="-231775">
              <a:tabLst>
                <a:tab pos="1941513" algn="l"/>
              </a:tabLst>
            </a:pPr>
            <a:r>
              <a:rPr lang="en-US" sz="2000" dirty="0">
                <a:solidFill>
                  <a:srgbClr val="003B49"/>
                </a:solidFill>
              </a:rPr>
              <a:t>File: 641.1		CIV ENG 3715: Fundamentals of Geotechnical Engineering</a:t>
            </a:r>
          </a:p>
          <a:p>
            <a:pPr marL="463550" lvl="1" indent="-231775">
              <a:tabLst>
                <a:tab pos="1941513" algn="l"/>
              </a:tabLst>
            </a:pPr>
            <a:r>
              <a:rPr lang="en-US" sz="2000" dirty="0">
                <a:solidFill>
                  <a:srgbClr val="003B49"/>
                </a:solidFill>
              </a:rPr>
              <a:t>File: 98.1		CHEM ENG 1100: Computers And Chemical Engineering</a:t>
            </a:r>
          </a:p>
          <a:p>
            <a:pPr marL="463550" lvl="1" indent="-231775">
              <a:tabLst>
                <a:tab pos="1941513" algn="l"/>
              </a:tabLst>
            </a:pPr>
            <a:r>
              <a:rPr lang="en-US" sz="2000" dirty="0">
                <a:solidFill>
                  <a:srgbClr val="003B49"/>
                </a:solidFill>
              </a:rPr>
              <a:t>File: 71.7		COMP ENG 5151: Digital Systems Design Laboratory</a:t>
            </a:r>
          </a:p>
          <a:p>
            <a:pPr marL="463550" lvl="1" indent="-231775">
              <a:tabLst>
                <a:tab pos="1941513" algn="l"/>
              </a:tabLst>
            </a:pPr>
            <a:r>
              <a:rPr lang="en-US" sz="2000" dirty="0">
                <a:solidFill>
                  <a:srgbClr val="003B49"/>
                </a:solidFill>
              </a:rPr>
              <a:t>File: 569.1		PSYCH 4720: Psychology of Social Technology</a:t>
            </a:r>
          </a:p>
          <a:p>
            <a:pPr marL="463550" lvl="1" indent="-231775">
              <a:tabLst>
                <a:tab pos="1941513" algn="l"/>
              </a:tabLst>
            </a:pPr>
            <a:r>
              <a:rPr lang="en-US" sz="2000" dirty="0">
                <a:solidFill>
                  <a:srgbClr val="003B49"/>
                </a:solidFill>
              </a:rPr>
              <a:t>File: 719.9		SYS ENG 6110: Optimization under </a:t>
            </a:r>
            <a:r>
              <a:rPr lang="en-US" sz="2000" dirty="0" smtClean="0">
                <a:solidFill>
                  <a:srgbClr val="003B49"/>
                </a:solidFill>
              </a:rPr>
              <a:t>Uncertainty</a:t>
            </a:r>
            <a:endParaRPr lang="en-US" sz="2000" dirty="0">
              <a:solidFill>
                <a:srgbClr val="003B49"/>
              </a:solidFill>
            </a:endParaRPr>
          </a:p>
          <a:p>
            <a:pPr marL="463550" lvl="1" indent="-231775">
              <a:tabLst>
                <a:tab pos="1941513" algn="l"/>
              </a:tabLst>
            </a:pPr>
            <a:endParaRPr lang="en-US" sz="2000" dirty="0" smtClean="0"/>
          </a:p>
          <a:p>
            <a:pPr marL="688975" lvl="1" indent="-231775">
              <a:tabLst>
                <a:tab pos="2054225" algn="l"/>
              </a:tabLst>
            </a:pPr>
            <a:endParaRPr lang="en-US" sz="2000" dirty="0"/>
          </a:p>
        </p:txBody>
      </p:sp>
    </p:spTree>
    <p:extLst>
      <p:ext uri="{BB962C8B-B14F-4D97-AF65-F5344CB8AC3E}">
        <p14:creationId xmlns:p14="http://schemas.microsoft.com/office/powerpoint/2010/main" val="2748713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335" y="1616926"/>
            <a:ext cx="9275382" cy="4783873"/>
          </a:xfrm>
        </p:spPr>
        <p:txBody>
          <a:bodyPr/>
          <a:lstStyle/>
          <a:p>
            <a:pPr>
              <a:tabLst>
                <a:tab pos="2292350" algn="l"/>
              </a:tabLst>
            </a:pPr>
            <a:r>
              <a:rPr lang="en-US" sz="2800" dirty="0">
                <a:solidFill>
                  <a:srgbClr val="003B49"/>
                </a:solidFill>
              </a:rPr>
              <a:t>Course Changes </a:t>
            </a:r>
            <a:r>
              <a:rPr lang="en-US" sz="2800" dirty="0" smtClean="0">
                <a:solidFill>
                  <a:srgbClr val="003B49"/>
                </a:solidFill>
              </a:rPr>
              <a:t>(CC) Requested (9 January)</a:t>
            </a:r>
            <a:endParaRPr lang="en-US" sz="1800" dirty="0" smtClean="0">
              <a:solidFill>
                <a:srgbClr val="003B49"/>
              </a:solidFill>
            </a:endParaRPr>
          </a:p>
          <a:p>
            <a:pPr marL="463550" lvl="1" indent="-231775">
              <a:tabLst>
                <a:tab pos="1941513" algn="l"/>
              </a:tabLst>
            </a:pPr>
            <a:r>
              <a:rPr lang="en-US" sz="2000" dirty="0">
                <a:solidFill>
                  <a:srgbClr val="003B49"/>
                </a:solidFill>
              </a:rPr>
              <a:t>File: 4279.17	CHEM ENG 3111: Numerical Computing in Chemical and Biochemical Engineering</a:t>
            </a:r>
          </a:p>
          <a:p>
            <a:pPr marL="463550" lvl="1" indent="-231775">
              <a:tabLst>
                <a:tab pos="1941513" algn="l"/>
              </a:tabLst>
            </a:pPr>
            <a:r>
              <a:rPr lang="en-US" sz="2000" dirty="0">
                <a:solidFill>
                  <a:srgbClr val="003B49"/>
                </a:solidFill>
              </a:rPr>
              <a:t>File: 4285.14	CHEM ENG 4091: Chemical Process Design I</a:t>
            </a:r>
          </a:p>
          <a:p>
            <a:pPr marL="463550" lvl="1" indent="-231775">
              <a:tabLst>
                <a:tab pos="1941513" algn="l"/>
              </a:tabLst>
            </a:pPr>
            <a:r>
              <a:rPr lang="en-US" sz="2000" dirty="0">
                <a:solidFill>
                  <a:srgbClr val="003B49"/>
                </a:solidFill>
              </a:rPr>
              <a:t>File: 862.18	CHEM ENG 4097: Chemical Process Design II</a:t>
            </a:r>
          </a:p>
          <a:p>
            <a:pPr marL="463550" lvl="1" indent="-231775">
              <a:tabLst>
                <a:tab pos="1941513" algn="l"/>
              </a:tabLst>
            </a:pPr>
            <a:r>
              <a:rPr lang="en-US" sz="2000" dirty="0">
                <a:solidFill>
                  <a:srgbClr val="003B49"/>
                </a:solidFill>
              </a:rPr>
              <a:t>File: 4284.8	CHEM ENG 4201: Biochemical Separations and Control Laboratory</a:t>
            </a:r>
          </a:p>
          <a:p>
            <a:pPr marL="463550" lvl="1" indent="-231775">
              <a:tabLst>
                <a:tab pos="1941513" algn="l"/>
              </a:tabLst>
            </a:pPr>
            <a:r>
              <a:rPr lang="en-US" sz="2000" dirty="0">
                <a:solidFill>
                  <a:srgbClr val="003B49"/>
                </a:solidFill>
              </a:rPr>
              <a:t>File: 52.1	CHEM ENG 4300: Patent Law</a:t>
            </a:r>
          </a:p>
          <a:p>
            <a:pPr marL="463550" lvl="1" indent="-231775">
              <a:tabLst>
                <a:tab pos="1941513" algn="l"/>
              </a:tabLst>
            </a:pPr>
            <a:r>
              <a:rPr lang="en-US" sz="2000" dirty="0">
                <a:solidFill>
                  <a:srgbClr val="003B49"/>
                </a:solidFill>
              </a:rPr>
              <a:t>File: 1629.1	CIV ENG 5156: Pavement Design</a:t>
            </a:r>
          </a:p>
          <a:p>
            <a:pPr marL="463550" lvl="1" indent="-231775">
              <a:tabLst>
                <a:tab pos="1941513" algn="l"/>
              </a:tabLst>
            </a:pPr>
            <a:r>
              <a:rPr lang="en-US" sz="2000" dirty="0">
                <a:solidFill>
                  <a:srgbClr val="003B49"/>
                </a:solidFill>
              </a:rPr>
              <a:t>File: 649.2	COMP ENG 2210: Introduction to Digital Logic</a:t>
            </a:r>
          </a:p>
          <a:p>
            <a:pPr marL="463550" lvl="1" indent="-231775">
              <a:tabLst>
                <a:tab pos="1941513" algn="l"/>
              </a:tabLst>
            </a:pPr>
            <a:r>
              <a:rPr lang="en-US" sz="2000" dirty="0">
                <a:solidFill>
                  <a:srgbClr val="003B49"/>
                </a:solidFill>
              </a:rPr>
              <a:t>File: 2.1	</a:t>
            </a:r>
            <a:r>
              <a:rPr lang="en-US" sz="2000" dirty="0" smtClean="0">
                <a:solidFill>
                  <a:srgbClr val="003B49"/>
                </a:solidFill>
              </a:rPr>
              <a:t>EDUC </a:t>
            </a:r>
            <a:r>
              <a:rPr lang="en-US" sz="2000" dirty="0">
                <a:solidFill>
                  <a:srgbClr val="003B49"/>
                </a:solidFill>
              </a:rPr>
              <a:t>1040: Perspectives In Education</a:t>
            </a:r>
          </a:p>
          <a:p>
            <a:pPr marL="463550" lvl="1" indent="-231775">
              <a:tabLst>
                <a:tab pos="1941513" algn="l"/>
              </a:tabLst>
            </a:pPr>
            <a:r>
              <a:rPr lang="en-US" sz="2000" dirty="0">
                <a:solidFill>
                  <a:srgbClr val="003B49"/>
                </a:solidFill>
              </a:rPr>
              <a:t>File: 2494.7	EDUC 3203: Introduction to STEM Education</a:t>
            </a:r>
          </a:p>
          <a:p>
            <a:pPr marL="463550" lvl="1" indent="-231775">
              <a:tabLst>
                <a:tab pos="1941513" algn="l"/>
              </a:tabLst>
            </a:pPr>
            <a:r>
              <a:rPr lang="en-US" sz="2000" dirty="0">
                <a:solidFill>
                  <a:srgbClr val="003B49"/>
                </a:solidFill>
              </a:rPr>
              <a:t>File 1758.5	EDUC 3216: Teaching Reading in Content Area</a:t>
            </a:r>
          </a:p>
          <a:p>
            <a:pPr marL="463550" lvl="1" indent="-231775">
              <a:tabLst>
                <a:tab pos="1941513" algn="l"/>
              </a:tabLst>
            </a:pPr>
            <a:r>
              <a:rPr lang="en-US" sz="2000" dirty="0">
                <a:solidFill>
                  <a:srgbClr val="003B49"/>
                </a:solidFill>
              </a:rPr>
              <a:t>File: 4517.6	EDUC 3220: Teaching Science in the Elementary Classroom</a:t>
            </a:r>
          </a:p>
          <a:p>
            <a:pPr marL="463550" lvl="1" indent="-231775">
              <a:tabLst>
                <a:tab pos="1941513" algn="l"/>
              </a:tabLst>
            </a:pPr>
            <a:r>
              <a:rPr lang="en-US" sz="2000" dirty="0">
                <a:solidFill>
                  <a:srgbClr val="003B49"/>
                </a:solidFill>
              </a:rPr>
              <a:t>File: 2541.8	EDUC 3221: Teaching Math in Elementary and Middle Schools</a:t>
            </a:r>
          </a:p>
          <a:p>
            <a:pPr marL="463550" lvl="1" indent="-231775">
              <a:tabLst>
                <a:tab pos="1941513" algn="l"/>
              </a:tabLst>
            </a:pPr>
            <a:endParaRPr lang="en-US" sz="2000" dirty="0"/>
          </a:p>
          <a:p>
            <a:pPr marL="463550" lvl="1" indent="-231775">
              <a:tabLst>
                <a:tab pos="1941513" algn="l"/>
              </a:tabLst>
            </a:pPr>
            <a:endParaRPr lang="en-US" sz="2000" dirty="0" smtClean="0"/>
          </a:p>
          <a:p>
            <a:pPr marL="688975" lvl="1" indent="-231775">
              <a:tabLst>
                <a:tab pos="2054225" algn="l"/>
              </a:tabLst>
            </a:pPr>
            <a:endParaRPr lang="en-US" sz="2000" dirty="0"/>
          </a:p>
        </p:txBody>
      </p:sp>
    </p:spTree>
    <p:extLst>
      <p:ext uri="{BB962C8B-B14F-4D97-AF65-F5344CB8AC3E}">
        <p14:creationId xmlns:p14="http://schemas.microsoft.com/office/powerpoint/2010/main" val="3171474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335" y="1616926"/>
            <a:ext cx="9275382" cy="4783873"/>
          </a:xfrm>
        </p:spPr>
        <p:txBody>
          <a:bodyPr/>
          <a:lstStyle/>
          <a:p>
            <a:pPr>
              <a:tabLst>
                <a:tab pos="2292350" algn="l"/>
              </a:tabLst>
            </a:pPr>
            <a:r>
              <a:rPr lang="en-US" sz="2800" dirty="0">
                <a:solidFill>
                  <a:srgbClr val="003B49"/>
                </a:solidFill>
              </a:rPr>
              <a:t>Course Changes </a:t>
            </a:r>
            <a:r>
              <a:rPr lang="en-US" sz="2800" dirty="0" smtClean="0">
                <a:solidFill>
                  <a:srgbClr val="003B49"/>
                </a:solidFill>
              </a:rPr>
              <a:t>(CC) Requested (9 January)</a:t>
            </a:r>
            <a:endParaRPr lang="en-US" sz="1800" dirty="0" smtClean="0">
              <a:solidFill>
                <a:srgbClr val="003B49"/>
              </a:solidFill>
            </a:endParaRPr>
          </a:p>
          <a:p>
            <a:pPr marL="463550" lvl="1" indent="-231775">
              <a:tabLst>
                <a:tab pos="1941513" algn="l"/>
              </a:tabLst>
            </a:pPr>
            <a:r>
              <a:rPr lang="en-US" sz="2000" dirty="0" smtClean="0">
                <a:solidFill>
                  <a:srgbClr val="003B49"/>
                </a:solidFill>
              </a:rPr>
              <a:t>File</a:t>
            </a:r>
            <a:r>
              <a:rPr lang="en-US" sz="2000" dirty="0">
                <a:solidFill>
                  <a:srgbClr val="003B49"/>
                </a:solidFill>
              </a:rPr>
              <a:t>: </a:t>
            </a:r>
            <a:r>
              <a:rPr lang="en-US" sz="2000" dirty="0" smtClean="0">
                <a:solidFill>
                  <a:srgbClr val="003B49"/>
                </a:solidFill>
              </a:rPr>
              <a:t>176.1	EDUC </a:t>
            </a:r>
            <a:r>
              <a:rPr lang="en-US" sz="2000" dirty="0">
                <a:solidFill>
                  <a:srgbClr val="003B49"/>
                </a:solidFill>
              </a:rPr>
              <a:t>3280: Teaching Methods and Skills in the Content Areas</a:t>
            </a:r>
          </a:p>
          <a:p>
            <a:pPr marL="463550" lvl="1" indent="-231775">
              <a:tabLst>
                <a:tab pos="1941513" algn="l"/>
              </a:tabLst>
            </a:pPr>
            <a:r>
              <a:rPr lang="en-US" sz="2000" dirty="0">
                <a:solidFill>
                  <a:srgbClr val="003B49"/>
                </a:solidFill>
              </a:rPr>
              <a:t>File: </a:t>
            </a:r>
            <a:r>
              <a:rPr lang="en-US" sz="2000" dirty="0" smtClean="0">
                <a:solidFill>
                  <a:srgbClr val="003B49"/>
                </a:solidFill>
              </a:rPr>
              <a:t>1839.1 EDUC </a:t>
            </a:r>
            <a:r>
              <a:rPr lang="en-US" sz="2000" dirty="0">
                <a:solidFill>
                  <a:srgbClr val="003B49"/>
                </a:solidFill>
              </a:rPr>
              <a:t>3340: Current Issues in </a:t>
            </a:r>
            <a:r>
              <a:rPr lang="en-US" sz="2000" dirty="0" err="1">
                <a:solidFill>
                  <a:srgbClr val="003B49"/>
                </a:solidFill>
              </a:rPr>
              <a:t>Educ</a:t>
            </a:r>
            <a:r>
              <a:rPr lang="en-US" sz="2000" dirty="0">
                <a:solidFill>
                  <a:srgbClr val="003B49"/>
                </a:solidFill>
              </a:rPr>
              <a:t>: Performance Based Assessment, Intermediate</a:t>
            </a:r>
          </a:p>
          <a:p>
            <a:pPr marL="463550" lvl="1" indent="-231775">
              <a:tabLst>
                <a:tab pos="1941513" algn="l"/>
              </a:tabLst>
            </a:pPr>
            <a:r>
              <a:rPr lang="en-US" sz="2000" dirty="0">
                <a:solidFill>
                  <a:srgbClr val="003B49"/>
                </a:solidFill>
              </a:rPr>
              <a:t>File: 4519.4	EDUC 3430: Literature for Children</a:t>
            </a:r>
          </a:p>
          <a:p>
            <a:pPr marL="463550" lvl="1" indent="-231775">
              <a:tabLst>
                <a:tab pos="1941513" algn="l"/>
              </a:tabLst>
            </a:pPr>
            <a:r>
              <a:rPr lang="en-US" sz="2000" dirty="0">
                <a:solidFill>
                  <a:srgbClr val="003B49"/>
                </a:solidFill>
              </a:rPr>
              <a:t>File: </a:t>
            </a:r>
            <a:r>
              <a:rPr lang="en-US" sz="2000" dirty="0" smtClean="0">
                <a:solidFill>
                  <a:srgbClr val="003B49"/>
                </a:solidFill>
              </a:rPr>
              <a:t>4518.3	EDUC </a:t>
            </a:r>
            <a:r>
              <a:rPr lang="en-US" sz="2000" dirty="0">
                <a:solidFill>
                  <a:srgbClr val="003B49"/>
                </a:solidFill>
              </a:rPr>
              <a:t>3530: Integrated Social Studies and Humanities for the Elementary Classroom</a:t>
            </a:r>
          </a:p>
          <a:p>
            <a:pPr marL="463550" lvl="1" indent="-231775">
              <a:tabLst>
                <a:tab pos="1941513" algn="l"/>
              </a:tabLst>
            </a:pPr>
            <a:r>
              <a:rPr lang="en-US" sz="2000" dirty="0">
                <a:solidFill>
                  <a:srgbClr val="003B49"/>
                </a:solidFill>
              </a:rPr>
              <a:t>File: 1558.1	ELEC ENG 5810: Computational Intelligence</a:t>
            </a:r>
          </a:p>
          <a:p>
            <a:pPr marL="463550" lvl="1" indent="-231775">
              <a:tabLst>
                <a:tab pos="1941513" algn="l"/>
              </a:tabLst>
            </a:pPr>
            <a:r>
              <a:rPr lang="en-US" sz="2000" dirty="0">
                <a:solidFill>
                  <a:srgbClr val="003B49"/>
                </a:solidFill>
              </a:rPr>
              <a:t>File: 826.1	IS&amp;T 1750: Introduction to Management Information Systems</a:t>
            </a:r>
          </a:p>
          <a:p>
            <a:pPr marL="463550" lvl="1" indent="-231775">
              <a:tabLst>
                <a:tab pos="1941513" algn="l"/>
              </a:tabLst>
            </a:pPr>
            <a:r>
              <a:rPr lang="en-US" sz="2000" dirty="0">
                <a:solidFill>
                  <a:srgbClr val="003B49"/>
                </a:solidFill>
              </a:rPr>
              <a:t>File: 2225.13	IS&amp;T 3333: Data Networks and Information Security</a:t>
            </a:r>
          </a:p>
          <a:p>
            <a:pPr marL="463550" lvl="1" indent="-231775">
              <a:tabLst>
                <a:tab pos="1941513" algn="l"/>
              </a:tabLst>
            </a:pPr>
            <a:r>
              <a:rPr lang="en-US" sz="2000" dirty="0">
                <a:solidFill>
                  <a:srgbClr val="003B49"/>
                </a:solidFill>
              </a:rPr>
              <a:t>File: 4407.13	IS&amp;T 5520: Data Science and Machine Learning with Python</a:t>
            </a:r>
          </a:p>
          <a:p>
            <a:pPr marL="463550" lvl="1" indent="-231775">
              <a:tabLst>
                <a:tab pos="1941513" algn="l"/>
              </a:tabLst>
            </a:pPr>
            <a:r>
              <a:rPr lang="en-US" sz="2000" dirty="0">
                <a:solidFill>
                  <a:srgbClr val="003B49"/>
                </a:solidFill>
              </a:rPr>
              <a:t>File: 1561.1	IS&amp;T 5887: Human-Computer Interaction Evaluation</a:t>
            </a:r>
          </a:p>
          <a:p>
            <a:pPr marL="463550" lvl="1" indent="-231775">
              <a:tabLst>
                <a:tab pos="1941513" algn="l"/>
              </a:tabLst>
            </a:pPr>
            <a:r>
              <a:rPr lang="en-US" sz="2000" dirty="0">
                <a:solidFill>
                  <a:srgbClr val="003B49"/>
                </a:solidFill>
              </a:rPr>
              <a:t>File: 1596.6	MET ENG 5150: Introduction to Metal Additive Manufacturing</a:t>
            </a:r>
          </a:p>
          <a:p>
            <a:pPr marL="463550" lvl="1" indent="-231775">
              <a:tabLst>
                <a:tab pos="1941513" algn="l"/>
              </a:tabLst>
            </a:pPr>
            <a:r>
              <a:rPr lang="en-US" sz="2000" dirty="0">
                <a:solidFill>
                  <a:srgbClr val="003B49"/>
                </a:solidFill>
              </a:rPr>
              <a:t>File: 4583	POL SCI 4500: Geopolitics and International Security</a:t>
            </a:r>
          </a:p>
          <a:p>
            <a:pPr marL="463550" lvl="1" indent="-231775">
              <a:tabLst>
                <a:tab pos="1941513" algn="l"/>
              </a:tabLst>
            </a:pPr>
            <a:endParaRPr lang="en-US" sz="2000" dirty="0"/>
          </a:p>
          <a:p>
            <a:pPr marL="463550" lvl="1" indent="-231775">
              <a:tabLst>
                <a:tab pos="1941513" algn="l"/>
              </a:tabLst>
            </a:pPr>
            <a:endParaRPr lang="en-US" sz="2000" dirty="0"/>
          </a:p>
          <a:p>
            <a:pPr marL="463550" lvl="1" indent="-231775">
              <a:tabLst>
                <a:tab pos="1941513" algn="l"/>
              </a:tabLst>
            </a:pPr>
            <a:endParaRPr lang="en-US" sz="2000" dirty="0" smtClean="0"/>
          </a:p>
          <a:p>
            <a:pPr marL="688975" lvl="1" indent="-231775">
              <a:tabLst>
                <a:tab pos="2054225" algn="l"/>
              </a:tabLst>
            </a:pPr>
            <a:endParaRPr lang="en-US" sz="2000" dirty="0"/>
          </a:p>
        </p:txBody>
      </p:sp>
    </p:spTree>
    <p:extLst>
      <p:ext uri="{BB962C8B-B14F-4D97-AF65-F5344CB8AC3E}">
        <p14:creationId xmlns:p14="http://schemas.microsoft.com/office/powerpoint/2010/main" val="553130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72322"/>
            <a:ext cx="8534400" cy="4828478"/>
          </a:xfrm>
        </p:spPr>
        <p:txBody>
          <a:bodyPr/>
          <a:lstStyle/>
          <a:p>
            <a:r>
              <a:rPr lang="en-US" dirty="0" smtClean="0">
                <a:solidFill>
                  <a:srgbClr val="003B49"/>
                </a:solidFill>
              </a:rPr>
              <a:t>Curriculum </a:t>
            </a:r>
            <a:r>
              <a:rPr lang="en-US" dirty="0">
                <a:solidFill>
                  <a:srgbClr val="003B49"/>
                </a:solidFill>
              </a:rPr>
              <a:t>committee moves for FS to approve the DC and CC form actions</a:t>
            </a:r>
          </a:p>
          <a:p>
            <a:r>
              <a:rPr lang="en-US" dirty="0">
                <a:solidFill>
                  <a:srgbClr val="003B49"/>
                </a:solidFill>
              </a:rPr>
              <a:t>Discussion: Questions or comments?</a:t>
            </a:r>
          </a:p>
          <a:p>
            <a:pPr>
              <a:tabLst>
                <a:tab pos="2292350" algn="l"/>
              </a:tabLst>
            </a:pPr>
            <a:endParaRPr lang="en-US" dirty="0"/>
          </a:p>
        </p:txBody>
      </p:sp>
    </p:spTree>
    <p:extLst>
      <p:ext uri="{BB962C8B-B14F-4D97-AF65-F5344CB8AC3E}">
        <p14:creationId xmlns:p14="http://schemas.microsoft.com/office/powerpoint/2010/main" val="2494034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377" y="1616926"/>
            <a:ext cx="9133490" cy="4783873"/>
          </a:xfrm>
        </p:spPr>
        <p:txBody>
          <a:bodyPr/>
          <a:lstStyle/>
          <a:p>
            <a:pPr marL="0" indent="0" algn="ctr">
              <a:buNone/>
              <a:tabLst>
                <a:tab pos="2292350" algn="l"/>
              </a:tabLst>
            </a:pPr>
            <a:r>
              <a:rPr lang="en-US" sz="2800" dirty="0" smtClean="0">
                <a:solidFill>
                  <a:srgbClr val="003B49"/>
                </a:solidFill>
              </a:rPr>
              <a:t>For Informational Purposes; No Senate Approval Required</a:t>
            </a:r>
          </a:p>
          <a:p>
            <a:pPr>
              <a:tabLst>
                <a:tab pos="2292350" algn="l"/>
              </a:tabLst>
            </a:pPr>
            <a:r>
              <a:rPr lang="en-US" sz="2800" dirty="0" smtClean="0">
                <a:solidFill>
                  <a:srgbClr val="003B49"/>
                </a:solidFill>
              </a:rPr>
              <a:t>Experimental Course (EC) Requests</a:t>
            </a:r>
            <a:endParaRPr lang="en-US" sz="1800" dirty="0">
              <a:solidFill>
                <a:srgbClr val="003B49"/>
              </a:solidFill>
            </a:endParaRPr>
          </a:p>
          <a:p>
            <a:pPr marL="463550" lvl="1" indent="-231775">
              <a:tabLst>
                <a:tab pos="1658938" algn="l"/>
              </a:tabLst>
            </a:pPr>
            <a:r>
              <a:rPr lang="en-US" sz="2000" dirty="0">
                <a:solidFill>
                  <a:srgbClr val="003B49"/>
                </a:solidFill>
              </a:rPr>
              <a:t>File: </a:t>
            </a:r>
            <a:r>
              <a:rPr lang="en-US" sz="2000" dirty="0" smtClean="0">
                <a:solidFill>
                  <a:srgbClr val="003B49"/>
                </a:solidFill>
              </a:rPr>
              <a:t>4579</a:t>
            </a:r>
            <a:r>
              <a:rPr lang="en-US" sz="2000" dirty="0">
                <a:solidFill>
                  <a:srgbClr val="003B49"/>
                </a:solidFill>
              </a:rPr>
              <a:t>	CER ENG 4001.003: Industrial Traditional Ceramics</a:t>
            </a:r>
          </a:p>
          <a:p>
            <a:pPr marL="463550" lvl="1" indent="-231775">
              <a:tabLst>
                <a:tab pos="1658938" algn="l"/>
              </a:tabLst>
            </a:pPr>
            <a:r>
              <a:rPr lang="en-US" sz="2000" dirty="0">
                <a:solidFill>
                  <a:srgbClr val="003B49"/>
                </a:solidFill>
              </a:rPr>
              <a:t>File: 4554	</a:t>
            </a:r>
            <a:r>
              <a:rPr lang="en-US" sz="2000" dirty="0" smtClean="0">
                <a:solidFill>
                  <a:srgbClr val="003B49"/>
                </a:solidFill>
              </a:rPr>
              <a:t>MATH </a:t>
            </a:r>
            <a:r>
              <a:rPr lang="en-US" sz="2000" dirty="0">
                <a:solidFill>
                  <a:srgbClr val="003B49"/>
                </a:solidFill>
              </a:rPr>
              <a:t>6001.004: Nonlinear Optimization in Machine Learning</a:t>
            </a:r>
          </a:p>
          <a:p>
            <a:pPr marL="463550" lvl="1" indent="-231775">
              <a:tabLst>
                <a:tab pos="1658938" algn="l"/>
              </a:tabLst>
            </a:pPr>
            <a:r>
              <a:rPr lang="en-US" sz="2000" dirty="0">
                <a:solidFill>
                  <a:srgbClr val="003B49"/>
                </a:solidFill>
              </a:rPr>
              <a:t>File: 4578	</a:t>
            </a:r>
            <a:r>
              <a:rPr lang="en-US" sz="2000" dirty="0" smtClean="0">
                <a:solidFill>
                  <a:srgbClr val="003B49"/>
                </a:solidFill>
              </a:rPr>
              <a:t>MUSIC </a:t>
            </a:r>
            <a:r>
              <a:rPr lang="en-US" sz="2000" dirty="0">
                <a:solidFill>
                  <a:srgbClr val="003B49"/>
                </a:solidFill>
              </a:rPr>
              <a:t>2001.001: Music Appreciation: Music of Latin America</a:t>
            </a:r>
          </a:p>
          <a:p>
            <a:pPr marL="463550" lvl="1" indent="-231775">
              <a:tabLst>
                <a:tab pos="1658938" algn="l"/>
              </a:tabLst>
            </a:pPr>
            <a:r>
              <a:rPr lang="en-US" sz="2000" dirty="0">
                <a:solidFill>
                  <a:srgbClr val="003B49"/>
                </a:solidFill>
              </a:rPr>
              <a:t>File: 4569	</a:t>
            </a:r>
            <a:r>
              <a:rPr lang="en-US" sz="2000" dirty="0" smtClean="0">
                <a:solidFill>
                  <a:srgbClr val="003B49"/>
                </a:solidFill>
              </a:rPr>
              <a:t>PET </a:t>
            </a:r>
            <a:r>
              <a:rPr lang="en-US" sz="2000" dirty="0">
                <a:solidFill>
                  <a:srgbClr val="003B49"/>
                </a:solidFill>
              </a:rPr>
              <a:t>ENG 4001.005: Unconventional Petroleum Resource Development</a:t>
            </a:r>
          </a:p>
          <a:p>
            <a:pPr marL="463550" lvl="1" indent="-231775">
              <a:tabLst>
                <a:tab pos="1658938" algn="l"/>
              </a:tabLst>
            </a:pPr>
            <a:r>
              <a:rPr lang="en-US" sz="2000" dirty="0">
                <a:solidFill>
                  <a:srgbClr val="003B49"/>
                </a:solidFill>
              </a:rPr>
              <a:t>File: 4582	</a:t>
            </a:r>
            <a:r>
              <a:rPr lang="en-US" sz="2000" dirty="0" smtClean="0">
                <a:solidFill>
                  <a:srgbClr val="003B49"/>
                </a:solidFill>
              </a:rPr>
              <a:t>ELEC </a:t>
            </a:r>
            <a:r>
              <a:rPr lang="en-US" sz="2000" dirty="0">
                <a:solidFill>
                  <a:srgbClr val="003B49"/>
                </a:solidFill>
              </a:rPr>
              <a:t>ENG 5001.007: Process Control System Safety, Security and Alarms</a:t>
            </a:r>
          </a:p>
          <a:p>
            <a:pPr marL="463550" lvl="1" indent="-231775">
              <a:tabLst>
                <a:tab pos="1658938" algn="l"/>
              </a:tabLst>
            </a:pPr>
            <a:r>
              <a:rPr lang="en-US" sz="2000" dirty="0">
                <a:solidFill>
                  <a:srgbClr val="003B49"/>
                </a:solidFill>
              </a:rPr>
              <a:t>File: 4584	</a:t>
            </a:r>
            <a:r>
              <a:rPr lang="en-US" sz="2000" dirty="0" smtClean="0">
                <a:solidFill>
                  <a:srgbClr val="003B49"/>
                </a:solidFill>
              </a:rPr>
              <a:t>HISTORY </a:t>
            </a:r>
            <a:r>
              <a:rPr lang="en-US" sz="2000" dirty="0">
                <a:solidFill>
                  <a:srgbClr val="003B49"/>
                </a:solidFill>
              </a:rPr>
              <a:t>3001.007: World History</a:t>
            </a:r>
          </a:p>
          <a:p>
            <a:pPr marL="463550" lvl="1" indent="-231775">
              <a:tabLst>
                <a:tab pos="1658938" algn="l"/>
              </a:tabLst>
            </a:pPr>
            <a:endParaRPr lang="en-US" sz="2000" dirty="0"/>
          </a:p>
          <a:p>
            <a:pPr marL="688975" lvl="1" indent="-231775">
              <a:tabLst>
                <a:tab pos="2054225" algn="l"/>
              </a:tabLst>
            </a:pPr>
            <a:endParaRPr lang="en-US" sz="2000" dirty="0"/>
          </a:p>
          <a:p>
            <a:pPr marL="688975" lvl="1" indent="-231775">
              <a:tabLst>
                <a:tab pos="2054225" algn="l"/>
              </a:tabLst>
            </a:pPr>
            <a:endParaRPr lang="en-US" sz="2000" dirty="0"/>
          </a:p>
          <a:p>
            <a:pPr marL="457200" lvl="1" indent="0">
              <a:buNone/>
              <a:tabLst>
                <a:tab pos="2054225" algn="l"/>
              </a:tabLst>
            </a:pPr>
            <a:endParaRPr lang="en-US" sz="1800" dirty="0"/>
          </a:p>
          <a:p>
            <a:pPr marL="457200" lvl="1" indent="0">
              <a:buNone/>
              <a:tabLst>
                <a:tab pos="2292350" algn="l"/>
              </a:tabLst>
            </a:pPr>
            <a:endParaRPr lang="en-US" sz="1800" dirty="0"/>
          </a:p>
          <a:p>
            <a:pPr lvl="1">
              <a:tabLst>
                <a:tab pos="2292350" algn="l"/>
              </a:tabLst>
            </a:pPr>
            <a:endParaRPr lang="en-US" sz="1800" dirty="0"/>
          </a:p>
          <a:p>
            <a:pPr lvl="1">
              <a:tabLst>
                <a:tab pos="2292350" algn="l"/>
              </a:tabLst>
            </a:pPr>
            <a:endParaRPr lang="en-US" sz="1800" dirty="0"/>
          </a:p>
        </p:txBody>
      </p:sp>
    </p:spTree>
    <p:extLst>
      <p:ext uri="{BB962C8B-B14F-4D97-AF65-F5344CB8AC3E}">
        <p14:creationId xmlns:p14="http://schemas.microsoft.com/office/powerpoint/2010/main" val="983572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71982"/>
            <a:ext cx="8534400" cy="5257800"/>
          </a:xfrm>
        </p:spPr>
        <p:txBody>
          <a:bodyPr/>
          <a:lstStyle/>
          <a:p>
            <a:pPr marL="0" indent="0">
              <a:buNone/>
            </a:pPr>
            <a:r>
              <a:rPr lang="en-US" sz="1800" dirty="0" smtClean="0">
                <a:solidFill>
                  <a:srgbClr val="003B49"/>
                </a:solidFill>
              </a:rPr>
              <a:t>Campus Curriculum Committee moves to accept the following curricular approval policy: </a:t>
            </a:r>
          </a:p>
          <a:p>
            <a:pPr marL="0" indent="0">
              <a:buNone/>
            </a:pPr>
            <a:r>
              <a:rPr lang="en-US" sz="1600" dirty="0" smtClean="0">
                <a:solidFill>
                  <a:srgbClr val="003B49"/>
                </a:solidFill>
              </a:rPr>
              <a:t>“Minor </a:t>
            </a:r>
            <a:r>
              <a:rPr lang="en-US" sz="1600" u="sng" dirty="0">
                <a:solidFill>
                  <a:srgbClr val="C00000"/>
                </a:solidFill>
              </a:rPr>
              <a:t>and Certificates </a:t>
            </a:r>
            <a:r>
              <a:rPr lang="en-US" sz="1600" dirty="0">
                <a:solidFill>
                  <a:srgbClr val="003B49"/>
                </a:solidFill>
              </a:rPr>
              <a:t>Creation </a:t>
            </a:r>
            <a:r>
              <a:rPr lang="en-US" sz="1600" dirty="0" smtClean="0">
                <a:solidFill>
                  <a:srgbClr val="003B49"/>
                </a:solidFill>
              </a:rPr>
              <a:t>Policy”  (‘Minor Creation Policy’ approved by Senate 26 April 2018)</a:t>
            </a:r>
            <a:endParaRPr lang="en-US" sz="1600" dirty="0">
              <a:solidFill>
                <a:srgbClr val="003B49"/>
              </a:solidFill>
            </a:endParaRPr>
          </a:p>
          <a:p>
            <a:pPr marL="0" indent="0">
              <a:buNone/>
            </a:pPr>
            <a:r>
              <a:rPr lang="en-US" sz="1600" dirty="0" smtClean="0">
                <a:solidFill>
                  <a:srgbClr val="003B49"/>
                </a:solidFill>
              </a:rPr>
              <a:t>“Introduction</a:t>
            </a:r>
            <a:endParaRPr lang="en-US" sz="1600" dirty="0">
              <a:solidFill>
                <a:srgbClr val="003B49"/>
              </a:solidFill>
            </a:endParaRPr>
          </a:p>
          <a:p>
            <a:pPr marL="0" indent="0">
              <a:buNone/>
            </a:pPr>
            <a:r>
              <a:rPr lang="en-US" sz="1600" dirty="0" smtClean="0">
                <a:solidFill>
                  <a:srgbClr val="003B49"/>
                </a:solidFill>
              </a:rPr>
              <a:t>The </a:t>
            </a:r>
            <a:r>
              <a:rPr lang="en-US" sz="1600" dirty="0">
                <a:solidFill>
                  <a:srgbClr val="003B49"/>
                </a:solidFill>
              </a:rPr>
              <a:t>purpose for the Experimental Course (EC) process is to allow for development of modern degrees via new course content but also to help determine marketability and viability/cost effectiveness of the new courses.  New or substantially different degree programs are subject to degree viability justification and approval by state agencies.  New course creation can skip the EC process by making the course to be required within a degree program.  Minor and certificate programs are useful marketing tools that exemplify uniqueness and value of the S&amp;T campus to attract students but are elective and supportive to a program of study, not degree programs in their own right.  </a:t>
            </a:r>
          </a:p>
          <a:p>
            <a:pPr marL="0" indent="0">
              <a:buNone/>
            </a:pPr>
            <a:r>
              <a:rPr lang="en-US" sz="1600" dirty="0">
                <a:solidFill>
                  <a:srgbClr val="003B49"/>
                </a:solidFill>
              </a:rPr>
              <a:t>Course viability is subject to the Chancellor Policy Memo II-30, as well as the respective policies of each college.  While course enrollments of courses being developed within the EC process are more lenient than permanently numbered courses, it is expected that new courses with permanent numbers will meet viability policies.  Minors are commonly created for the purposes specified above as an extension of a degree program, having required courses in common, which has no additional program cost since the courses are populated as required parts of the degree program.  As such, minors created from degree programs are encouraged.  Departments can choose to skip the EC process and create a new permanent course, e.g., when creating a minor, emphasis, or certificate, in addition to courses that are also to be required within a degree program</a:t>
            </a:r>
            <a:r>
              <a:rPr lang="en-US" sz="1600" dirty="0" smtClean="0">
                <a:solidFill>
                  <a:srgbClr val="003B49"/>
                </a:solidFill>
              </a:rPr>
              <a:t>.</a:t>
            </a:r>
            <a:endParaRPr lang="en-US" sz="1600" dirty="0">
              <a:solidFill>
                <a:srgbClr val="003B49"/>
              </a:solidFill>
            </a:endParaRPr>
          </a:p>
        </p:txBody>
      </p:sp>
    </p:spTree>
    <p:extLst>
      <p:ext uri="{BB962C8B-B14F-4D97-AF65-F5344CB8AC3E}">
        <p14:creationId xmlns:p14="http://schemas.microsoft.com/office/powerpoint/2010/main" val="1974771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707450"/>
            <a:ext cx="8534400" cy="5257800"/>
          </a:xfrm>
        </p:spPr>
        <p:txBody>
          <a:bodyPr/>
          <a:lstStyle/>
          <a:p>
            <a:pPr marL="0" indent="0">
              <a:buNone/>
            </a:pPr>
            <a:r>
              <a:rPr lang="en-US" sz="1600" u="sng" dirty="0" smtClean="0">
                <a:solidFill>
                  <a:srgbClr val="C00000"/>
                </a:solidFill>
              </a:rPr>
              <a:t>“Certificates </a:t>
            </a:r>
            <a:r>
              <a:rPr lang="en-US" sz="1600" u="sng" dirty="0">
                <a:solidFill>
                  <a:srgbClr val="C00000"/>
                </a:solidFill>
              </a:rPr>
              <a:t>are to undergo regular curriculum approval processes, subject to the following:</a:t>
            </a:r>
          </a:p>
          <a:p>
            <a:pPr marL="0" indent="0">
              <a:buNone/>
            </a:pPr>
            <a:endParaRPr lang="en-US" sz="1600" u="sng" dirty="0">
              <a:solidFill>
                <a:srgbClr val="C00000"/>
              </a:solidFill>
            </a:endParaRPr>
          </a:p>
          <a:p>
            <a:pPr marL="0" indent="0">
              <a:buNone/>
            </a:pPr>
            <a:r>
              <a:rPr lang="en-US" sz="1600" u="sng" dirty="0">
                <a:solidFill>
                  <a:srgbClr val="C00000"/>
                </a:solidFill>
              </a:rPr>
              <a:t>Undergraduate certificates must have one primary owner (i.e., degree program) that does not preclude co-listing and must consist of currently offered or already approved (i.e., hard numbered) courses.  Experimental courses may not be included as a part of a proposed certificate program of study. Proposed certificate programs, once approved, shall not allow substitute courses except in extenuating circumstances.  Such extenuating circumstances must be approved by the associated Dean of the College in which the certificate program resides or of Graduate Studies for graduate certificates.  Approved certificates shall become effective in the Fall Semester of an academic year.  Certificates already approved or in approval processes prior to creation of this policy shall be grandfathered as approved under their existing processes but any future changes to those or later certificates must follow the regular curriculum approval system/processes.  </a:t>
            </a:r>
          </a:p>
          <a:p>
            <a:pPr marL="0" indent="0">
              <a:buNone/>
            </a:pPr>
            <a:endParaRPr lang="en-US" sz="1600" u="sng" dirty="0">
              <a:solidFill>
                <a:srgbClr val="C00000"/>
              </a:solidFill>
            </a:endParaRPr>
          </a:p>
          <a:p>
            <a:pPr marL="0" indent="0">
              <a:buNone/>
            </a:pPr>
            <a:r>
              <a:rPr lang="en-US" sz="1600" u="sng" dirty="0">
                <a:solidFill>
                  <a:srgbClr val="C00000"/>
                </a:solidFill>
              </a:rPr>
              <a:t>Proposed Certificate programs of study must be submitted to the Missouri Department of Higher Education (MDHE) for approval.  Certificate proposals are to be submitted through the campus curriculum approval process in parallel with an MDHE submittal after approval by the associated Dean, and can be approved by faculty senate and become a Certificate subject to MDHE approval.  The action of MDHE shall be reported by the CCC at the FS meeting following MDHE approval or rejection of the Certificate</a:t>
            </a:r>
            <a:r>
              <a:rPr lang="en-US" sz="1600" u="sng" dirty="0" smtClean="0">
                <a:solidFill>
                  <a:srgbClr val="C00000"/>
                </a:solidFill>
              </a:rPr>
              <a:t>.</a:t>
            </a:r>
            <a:endParaRPr lang="en-US" sz="1600" u="sng" dirty="0">
              <a:solidFill>
                <a:srgbClr val="C00000"/>
              </a:solidFill>
            </a:endParaRPr>
          </a:p>
        </p:txBody>
      </p:sp>
    </p:spTree>
    <p:extLst>
      <p:ext uri="{BB962C8B-B14F-4D97-AF65-F5344CB8AC3E}">
        <p14:creationId xmlns:p14="http://schemas.microsoft.com/office/powerpoint/2010/main" val="25549487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b34ce51c-9f7e-4aef-8bfc-14c05ccedf09"/>
  <p:tag name="TPVERSION" val="8"/>
  <p:tag name="TPFULLVERSION" val="8.2.6.7"/>
  <p:tag name="PPTVERSION" val="14"/>
  <p:tag name="TPOS" val="2"/>
  <p:tag name="TPLASTSAVEVERSION" val="6.2 PC"/>
</p:tagLst>
</file>

<file path=ppt/theme/theme1.xml><?xml version="1.0" encoding="utf-8"?>
<a:theme xmlns:a="http://schemas.openxmlformats.org/drawingml/2006/main" name="1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12031</TotalTime>
  <Words>1051</Words>
  <Application>Microsoft Office PowerPoint</Application>
  <PresentationFormat>On-screen Show (4:3)</PresentationFormat>
  <Paragraphs>86</Paragraphs>
  <Slides>11</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Encode Sans Normal Black</vt:lpstr>
      <vt:lpstr>Lucida Grande</vt:lpstr>
      <vt:lpstr>Orgon Slab ExtraLight</vt:lpstr>
      <vt:lpstr>Orgon Slab Light</vt:lpstr>
      <vt:lpstr>Orgon Slab Medium</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Palmer, Barbara J.</cp:lastModifiedBy>
  <cp:revision>83</cp:revision>
  <dcterms:created xsi:type="dcterms:W3CDTF">2014-10-14T00:51:43Z</dcterms:created>
  <dcterms:modified xsi:type="dcterms:W3CDTF">2019-01-17T20:18:52Z</dcterms:modified>
</cp:coreProperties>
</file>