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2" r:id="rId1"/>
    <p:sldMasterId id="2147483675" r:id="rId2"/>
  </p:sldMasterIdLst>
  <p:notesMasterIdLst>
    <p:notesMasterId r:id="rId11"/>
  </p:notesMasterIdLst>
  <p:handoutMasterIdLst>
    <p:handoutMasterId r:id="rId12"/>
  </p:handoutMasterIdLst>
  <p:sldIdLst>
    <p:sldId id="283" r:id="rId3"/>
    <p:sldId id="295" r:id="rId4"/>
    <p:sldId id="297" r:id="rId5"/>
    <p:sldId id="286" r:id="rId6"/>
    <p:sldId id="289" r:id="rId7"/>
    <p:sldId id="303" r:id="rId8"/>
    <p:sldId id="304" r:id="rId9"/>
    <p:sldId id="305" r:id="rId10"/>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49"/>
    <a:srgbClr val="509E2F"/>
    <a:srgbClr val="0A0AA6"/>
    <a:srgbClr val="B2B4B2"/>
    <a:srgbClr val="005F83"/>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86"/>
  </p:normalViewPr>
  <p:slideViewPr>
    <p:cSldViewPr snapToGrid="0" snapToObjects="1" showGuides="1">
      <p:cViewPr varScale="1">
        <p:scale>
          <a:sx n="105" d="100"/>
          <a:sy n="105" d="100"/>
        </p:scale>
        <p:origin x="1716" y="108"/>
      </p:cViewPr>
      <p:guideLst>
        <p:guide orient="horz" pos="2109"/>
        <p:guide pos="344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2/21/2019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32DBB4-BF21-4756-A15F-520C6DC9EAF6}" type="datetimeFigureOut">
              <a:rPr lang="en-US" smtClean="0"/>
              <a:t>2/21/2019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05484A-FAC8-4466-88DD-55988B0C36EF}" type="slidenum">
              <a:rPr lang="en-US" smtClean="0"/>
              <a:t>‹#›</a:t>
            </a:fld>
            <a:endParaRPr lang="en-US"/>
          </a:p>
        </p:txBody>
      </p:sp>
    </p:spTree>
    <p:extLst>
      <p:ext uri="{BB962C8B-B14F-4D97-AF65-F5344CB8AC3E}">
        <p14:creationId xmlns:p14="http://schemas.microsoft.com/office/powerpoint/2010/main" val="3282013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ORGON SLAB MEDIUM, 50 PT. </a:t>
            </a:r>
            <a:endParaRPr lang="en-US" dirty="0"/>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(ORGON SLAB LIGHT, 24 PT.)</a:t>
            </a:r>
            <a:endParaRPr lang="en-US" dirty="0"/>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
        <p:nvSpPr>
          <p:cNvPr id="3" name="TextBox 2"/>
          <p:cNvSpPr txBox="1"/>
          <p:nvPr userDrawn="1"/>
        </p:nvSpPr>
        <p:spPr>
          <a:xfrm>
            <a:off x="8530937" y="6380018"/>
            <a:ext cx="613063" cy="369332"/>
          </a:xfrm>
          <a:prstGeom prst="rect">
            <a:avLst/>
          </a:prstGeom>
          <a:noFill/>
        </p:spPr>
        <p:txBody>
          <a:bodyPr wrap="square" rtlCol="0">
            <a:spAutoFit/>
          </a:bodyPr>
          <a:lstStyle/>
          <a:p>
            <a:fld id="{16A2D7FC-9282-4CC6-93C1-5989D47CF530}" type="slidenum">
              <a:rPr lang="en-US" smtClean="0"/>
              <a:t>‹#›</a:t>
            </a:fld>
            <a:endParaRPr lang="en-US" dirty="0"/>
          </a:p>
        </p:txBody>
      </p:sp>
    </p:spTree>
    <p:extLst>
      <p:ext uri="{BB962C8B-B14F-4D97-AF65-F5344CB8AC3E}">
        <p14:creationId xmlns:p14="http://schemas.microsoft.com/office/powerpoint/2010/main" val="3072872654"/>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1450220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smtClean="0"/>
              <a:t>Graphic Here</a:t>
            </a:r>
            <a:endParaRPr lang="en-US" dirty="0"/>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248955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534400" cy="5257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745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003B49"/>
                </a:solidFill>
              </a:rPr>
              <a:t>Campus Curricula Committee Report</a:t>
            </a:r>
          </a:p>
          <a:p>
            <a:pPr algn="ctr"/>
            <a:r>
              <a:rPr lang="en-US" dirty="0" smtClean="0">
                <a:solidFill>
                  <a:srgbClr val="003B49"/>
                </a:solidFill>
              </a:rPr>
              <a:t>21 February 2019</a:t>
            </a:r>
            <a:endParaRPr lang="en-US" dirty="0">
              <a:solidFill>
                <a:srgbClr val="003B49"/>
              </a:solidFill>
            </a:endParaRPr>
          </a:p>
        </p:txBody>
      </p:sp>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 id="2147483677"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2179993"/>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96068"/>
            <a:ext cx="8534400" cy="4404732"/>
          </a:xfrm>
        </p:spPr>
        <p:txBody>
          <a:bodyPr/>
          <a:lstStyle/>
          <a:p>
            <a:r>
              <a:rPr lang="en-US" dirty="0" smtClean="0">
                <a:solidFill>
                  <a:srgbClr val="003B49"/>
                </a:solidFill>
              </a:rPr>
              <a:t>CCC Meetings</a:t>
            </a:r>
          </a:p>
          <a:p>
            <a:pPr lvl="1"/>
            <a:r>
              <a:rPr lang="en-US" dirty="0" smtClean="0">
                <a:solidFill>
                  <a:srgbClr val="003B49"/>
                </a:solidFill>
              </a:rPr>
              <a:t> 6 February</a:t>
            </a:r>
          </a:p>
          <a:p>
            <a:pPr lvl="1"/>
            <a:r>
              <a:rPr lang="en-US" dirty="0">
                <a:solidFill>
                  <a:srgbClr val="003B49"/>
                </a:solidFill>
              </a:rPr>
              <a:t> </a:t>
            </a:r>
            <a:r>
              <a:rPr lang="en-US" dirty="0" smtClean="0">
                <a:solidFill>
                  <a:srgbClr val="003B49"/>
                </a:solidFill>
              </a:rPr>
              <a:t>3 April (upcoming)</a:t>
            </a:r>
          </a:p>
          <a:p>
            <a:r>
              <a:rPr lang="en-US" dirty="0" smtClean="0">
                <a:solidFill>
                  <a:srgbClr val="003B49"/>
                </a:solidFill>
              </a:rPr>
              <a:t>Total Committee Activity</a:t>
            </a:r>
          </a:p>
          <a:p>
            <a:pPr lvl="1"/>
            <a:r>
              <a:rPr lang="en-US" dirty="0" smtClean="0">
                <a:solidFill>
                  <a:srgbClr val="003B49"/>
                </a:solidFill>
              </a:rPr>
              <a:t>  0 Degree change request (DC forms)</a:t>
            </a:r>
          </a:p>
          <a:p>
            <a:pPr lvl="1"/>
            <a:r>
              <a:rPr lang="en-US" dirty="0" smtClean="0">
                <a:solidFill>
                  <a:srgbClr val="003B49"/>
                </a:solidFill>
              </a:rPr>
              <a:t>16 Course change requests (CC forms)</a:t>
            </a:r>
          </a:p>
          <a:p>
            <a:pPr lvl="1"/>
            <a:r>
              <a:rPr lang="en-US" dirty="0" smtClean="0">
                <a:solidFill>
                  <a:srgbClr val="003B49"/>
                </a:solidFill>
              </a:rPr>
              <a:t>  2 Experimental course requests (EC forms)</a:t>
            </a:r>
          </a:p>
        </p:txBody>
      </p:sp>
    </p:spTree>
    <p:extLst>
      <p:ext uri="{BB962C8B-B14F-4D97-AF65-F5344CB8AC3E}">
        <p14:creationId xmlns:p14="http://schemas.microsoft.com/office/powerpoint/2010/main" val="357637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335" y="1616926"/>
            <a:ext cx="9275382" cy="4783873"/>
          </a:xfrm>
        </p:spPr>
        <p:txBody>
          <a:bodyPr/>
          <a:lstStyle/>
          <a:p>
            <a:pPr>
              <a:tabLst>
                <a:tab pos="2292350" algn="l"/>
              </a:tabLst>
            </a:pPr>
            <a:r>
              <a:rPr lang="en-US" sz="2800" dirty="0">
                <a:solidFill>
                  <a:srgbClr val="003B49"/>
                </a:solidFill>
              </a:rPr>
              <a:t>Course Changes </a:t>
            </a:r>
            <a:r>
              <a:rPr lang="en-US" sz="2800" dirty="0" smtClean="0">
                <a:solidFill>
                  <a:srgbClr val="003B49"/>
                </a:solidFill>
              </a:rPr>
              <a:t>(CC) Requested (5 December)</a:t>
            </a:r>
            <a:endParaRPr lang="en-US" sz="1800" dirty="0" smtClean="0">
              <a:solidFill>
                <a:srgbClr val="003B49"/>
              </a:solidFill>
            </a:endParaRPr>
          </a:p>
          <a:p>
            <a:pPr marL="463550" lvl="1" indent="-231775">
              <a:tabLst>
                <a:tab pos="1941513" algn="l"/>
              </a:tabLst>
            </a:pPr>
            <a:r>
              <a:rPr lang="en-US" sz="2000" dirty="0">
                <a:solidFill>
                  <a:srgbClr val="003B49"/>
                </a:solidFill>
              </a:rPr>
              <a:t>File: 786.1		BIO SCI 3353: Comparative Vertebrate Chordate Anatomy</a:t>
            </a:r>
          </a:p>
          <a:p>
            <a:pPr marL="463550" lvl="1" indent="-231775">
              <a:tabLst>
                <a:tab pos="1941513" algn="l"/>
              </a:tabLst>
            </a:pPr>
            <a:r>
              <a:rPr lang="en-US" sz="2000" dirty="0">
                <a:solidFill>
                  <a:srgbClr val="003B49"/>
                </a:solidFill>
              </a:rPr>
              <a:t>File: 975.1		BIO SCI 4433: Genomics</a:t>
            </a:r>
          </a:p>
          <a:p>
            <a:pPr marL="463550" lvl="1" indent="-231775">
              <a:tabLst>
                <a:tab pos="1941513" algn="l"/>
              </a:tabLst>
            </a:pPr>
            <a:r>
              <a:rPr lang="en-US" sz="2000" dirty="0">
                <a:solidFill>
                  <a:srgbClr val="003B49"/>
                </a:solidFill>
              </a:rPr>
              <a:t>File: 1637.1		BIO SCI 4533: Neurobiology</a:t>
            </a:r>
          </a:p>
          <a:p>
            <a:pPr marL="463550" lvl="1" indent="-231775">
              <a:tabLst>
                <a:tab pos="1941513" algn="l"/>
              </a:tabLst>
            </a:pPr>
            <a:r>
              <a:rPr lang="en-US" sz="2000" dirty="0">
                <a:solidFill>
                  <a:srgbClr val="003B49"/>
                </a:solidFill>
              </a:rPr>
              <a:t>File: 1488.3		BIO SCI 4563: Global Ecology</a:t>
            </a:r>
          </a:p>
          <a:p>
            <a:pPr marL="463550" lvl="1" indent="-231775">
              <a:tabLst>
                <a:tab pos="1941513" algn="l"/>
              </a:tabLst>
            </a:pPr>
            <a:r>
              <a:rPr lang="en-US" sz="2000" dirty="0">
                <a:solidFill>
                  <a:srgbClr val="003B49"/>
                </a:solidFill>
              </a:rPr>
              <a:t>File: 4593		BIO SCI 6433: Advanced Genomics</a:t>
            </a:r>
          </a:p>
          <a:p>
            <a:pPr marL="463550" lvl="1" indent="-231775">
              <a:tabLst>
                <a:tab pos="1941513" algn="l"/>
              </a:tabLst>
            </a:pPr>
            <a:r>
              <a:rPr lang="en-US" sz="2000" dirty="0">
                <a:solidFill>
                  <a:srgbClr val="003B49"/>
                </a:solidFill>
              </a:rPr>
              <a:t>File: 4594		BIO SCI 6533: Advanced Neurobiology</a:t>
            </a:r>
          </a:p>
          <a:p>
            <a:pPr marL="463550" lvl="1" indent="-231775">
              <a:tabLst>
                <a:tab pos="1941513" algn="l"/>
              </a:tabLst>
            </a:pPr>
            <a:r>
              <a:rPr lang="en-US" sz="2000" dirty="0">
                <a:solidFill>
                  <a:srgbClr val="003B49"/>
                </a:solidFill>
              </a:rPr>
              <a:t>File: 4592		BIO SCI 6563: Advanced Global Ecology</a:t>
            </a:r>
          </a:p>
          <a:p>
            <a:pPr marL="463550" lvl="1" indent="-231775">
              <a:tabLst>
                <a:tab pos="1941513" algn="l"/>
              </a:tabLst>
            </a:pPr>
            <a:r>
              <a:rPr lang="en-US" sz="2000" dirty="0">
                <a:solidFill>
                  <a:srgbClr val="003B49"/>
                </a:solidFill>
              </a:rPr>
              <a:t>File: 4291.6		CHEM ENG 5161: Intermediate Molecular Engineering</a:t>
            </a:r>
          </a:p>
          <a:p>
            <a:pPr marL="463550" lvl="1" indent="-231775">
              <a:tabLst>
                <a:tab pos="1941513" algn="l"/>
              </a:tabLst>
            </a:pPr>
            <a:r>
              <a:rPr lang="en-US" sz="2000" dirty="0">
                <a:solidFill>
                  <a:srgbClr val="003B49"/>
                </a:solidFill>
              </a:rPr>
              <a:t>File: 1747.1		ECON 4540: Energy Economics</a:t>
            </a:r>
          </a:p>
          <a:p>
            <a:pPr marL="463550" lvl="1" indent="-231775">
              <a:tabLst>
                <a:tab pos="1941513" algn="l"/>
              </a:tabLst>
            </a:pPr>
            <a:endParaRPr lang="en-US" sz="2000" dirty="0">
              <a:solidFill>
                <a:srgbClr val="003B49"/>
              </a:solidFill>
            </a:endParaRPr>
          </a:p>
          <a:p>
            <a:pPr marL="463550" lvl="1" indent="-231775">
              <a:tabLst>
                <a:tab pos="1941513" algn="l"/>
              </a:tabLst>
            </a:pPr>
            <a:endParaRPr lang="en-US" sz="2000" dirty="0" smtClean="0">
              <a:solidFill>
                <a:srgbClr val="003B49"/>
              </a:solidFill>
            </a:endParaRPr>
          </a:p>
          <a:p>
            <a:pPr marL="463550" lvl="1" indent="-231775">
              <a:tabLst>
                <a:tab pos="1941513" algn="l"/>
              </a:tabLst>
            </a:pPr>
            <a:endParaRPr lang="en-US" sz="2000" dirty="0" smtClean="0">
              <a:solidFill>
                <a:srgbClr val="003B49"/>
              </a:solidFill>
            </a:endParaRPr>
          </a:p>
          <a:p>
            <a:pPr marL="688975" lvl="1" indent="-231775">
              <a:tabLst>
                <a:tab pos="2054225" algn="l"/>
              </a:tabLst>
            </a:pPr>
            <a:endParaRPr lang="en-US" sz="2000" dirty="0">
              <a:solidFill>
                <a:srgbClr val="003B49"/>
              </a:solidFill>
            </a:endParaRPr>
          </a:p>
        </p:txBody>
      </p:sp>
    </p:spTree>
    <p:extLst>
      <p:ext uri="{BB962C8B-B14F-4D97-AF65-F5344CB8AC3E}">
        <p14:creationId xmlns:p14="http://schemas.microsoft.com/office/powerpoint/2010/main" val="2748713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335" y="1616926"/>
            <a:ext cx="9275382" cy="4783873"/>
          </a:xfrm>
        </p:spPr>
        <p:txBody>
          <a:bodyPr/>
          <a:lstStyle/>
          <a:p>
            <a:pPr>
              <a:tabLst>
                <a:tab pos="2292350" algn="l"/>
              </a:tabLst>
            </a:pPr>
            <a:r>
              <a:rPr lang="en-US" sz="2800" dirty="0">
                <a:solidFill>
                  <a:srgbClr val="003B49"/>
                </a:solidFill>
              </a:rPr>
              <a:t>Course Changes </a:t>
            </a:r>
            <a:r>
              <a:rPr lang="en-US" sz="2800" dirty="0" smtClean="0">
                <a:solidFill>
                  <a:srgbClr val="003B49"/>
                </a:solidFill>
              </a:rPr>
              <a:t>(CC) Requested (9 January)</a:t>
            </a:r>
            <a:endParaRPr lang="en-US" sz="1800" dirty="0" smtClean="0">
              <a:solidFill>
                <a:srgbClr val="003B49"/>
              </a:solidFill>
            </a:endParaRPr>
          </a:p>
          <a:p>
            <a:pPr marL="463550" lvl="1" indent="-231775">
              <a:tabLst>
                <a:tab pos="1941513" algn="l"/>
              </a:tabLst>
            </a:pPr>
            <a:r>
              <a:rPr lang="en-US" sz="2000" dirty="0">
                <a:solidFill>
                  <a:srgbClr val="003B49"/>
                </a:solidFill>
              </a:rPr>
              <a:t>File: 2214.11		ELEC ENG 4096: Electrical Engineering Senior Project I</a:t>
            </a:r>
          </a:p>
          <a:p>
            <a:pPr marL="463550" lvl="1" indent="-231775">
              <a:tabLst>
                <a:tab pos="1941513" algn="l"/>
              </a:tabLst>
            </a:pPr>
            <a:r>
              <a:rPr lang="en-US" sz="2000" dirty="0">
                <a:solidFill>
                  <a:srgbClr val="003B49"/>
                </a:solidFill>
              </a:rPr>
              <a:t>File: 1388.2		ELEC ENG 4097: Electrical Engineering Senior Project II</a:t>
            </a:r>
          </a:p>
          <a:p>
            <a:pPr marL="463550" lvl="1" indent="-231775">
              <a:tabLst>
                <a:tab pos="1941513" algn="l"/>
              </a:tabLst>
            </a:pPr>
            <a:r>
              <a:rPr lang="en-US" sz="2000" dirty="0">
                <a:solidFill>
                  <a:srgbClr val="003B49"/>
                </a:solidFill>
              </a:rPr>
              <a:t>File: 691.1		ELEC ENG 6830: Clustering Algorithms</a:t>
            </a:r>
          </a:p>
          <a:p>
            <a:pPr marL="463550" lvl="1" indent="-231775">
              <a:tabLst>
                <a:tab pos="1941513" algn="l"/>
              </a:tabLst>
            </a:pPr>
            <a:r>
              <a:rPr lang="en-US" sz="2000" dirty="0">
                <a:solidFill>
                  <a:srgbClr val="003B49"/>
                </a:solidFill>
              </a:rPr>
              <a:t>File: 1748.1		ENGLISH 3218: The British Novel</a:t>
            </a:r>
          </a:p>
          <a:p>
            <a:pPr marL="463550" lvl="1" indent="-231775">
              <a:tabLst>
                <a:tab pos="1941513" algn="l"/>
              </a:tabLst>
            </a:pPr>
            <a:r>
              <a:rPr lang="en-US" sz="2000" dirty="0">
                <a:solidFill>
                  <a:srgbClr val="003B49"/>
                </a:solidFill>
              </a:rPr>
              <a:t>File: 254.1		MS&amp;E 5210: Tissue Engineering</a:t>
            </a:r>
          </a:p>
          <a:p>
            <a:pPr marL="463550" lvl="1" indent="-231775">
              <a:tabLst>
                <a:tab pos="1941513" algn="l"/>
              </a:tabLst>
            </a:pPr>
            <a:r>
              <a:rPr lang="en-US" sz="2000" dirty="0">
                <a:solidFill>
                  <a:srgbClr val="003B49"/>
                </a:solidFill>
              </a:rPr>
              <a:t>File: 2334.1		MS&amp;E 6210: Advanced Tissue Engineering</a:t>
            </a:r>
          </a:p>
          <a:p>
            <a:pPr marL="463550" lvl="1" indent="-231775">
              <a:tabLst>
                <a:tab pos="1941513" algn="l"/>
              </a:tabLst>
            </a:pPr>
            <a:r>
              <a:rPr lang="en-US" sz="2000" dirty="0">
                <a:solidFill>
                  <a:srgbClr val="003B49"/>
                </a:solidFill>
              </a:rPr>
              <a:t>File: 1260.1		PET ENG 4210: Drilling and Well Design</a:t>
            </a:r>
          </a:p>
          <a:p>
            <a:pPr marL="463550" lvl="1" indent="-231775">
              <a:tabLst>
                <a:tab pos="1941513" algn="l"/>
              </a:tabLst>
            </a:pPr>
            <a:endParaRPr lang="en-US" sz="2000" dirty="0">
              <a:solidFill>
                <a:srgbClr val="003B49"/>
              </a:solidFill>
            </a:endParaRPr>
          </a:p>
          <a:p>
            <a:pPr marL="463550" lvl="1" indent="-231775">
              <a:tabLst>
                <a:tab pos="1941513" algn="l"/>
              </a:tabLst>
            </a:pPr>
            <a:endParaRPr lang="en-US" sz="2000" dirty="0" smtClean="0">
              <a:solidFill>
                <a:srgbClr val="003B49"/>
              </a:solidFill>
            </a:endParaRPr>
          </a:p>
          <a:p>
            <a:pPr marL="688975" lvl="1" indent="-231775">
              <a:tabLst>
                <a:tab pos="2054225" algn="l"/>
              </a:tabLst>
            </a:pPr>
            <a:endParaRPr lang="en-US" sz="2000" dirty="0">
              <a:solidFill>
                <a:srgbClr val="003B49"/>
              </a:solidFill>
            </a:endParaRPr>
          </a:p>
        </p:txBody>
      </p:sp>
    </p:spTree>
    <p:extLst>
      <p:ext uri="{BB962C8B-B14F-4D97-AF65-F5344CB8AC3E}">
        <p14:creationId xmlns:p14="http://schemas.microsoft.com/office/powerpoint/2010/main" val="3171474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72322"/>
            <a:ext cx="8534400" cy="4828478"/>
          </a:xfrm>
        </p:spPr>
        <p:txBody>
          <a:bodyPr/>
          <a:lstStyle/>
          <a:p>
            <a:r>
              <a:rPr lang="en-US" dirty="0" smtClean="0">
                <a:solidFill>
                  <a:srgbClr val="003B49"/>
                </a:solidFill>
              </a:rPr>
              <a:t>Curriculum </a:t>
            </a:r>
            <a:r>
              <a:rPr lang="en-US" dirty="0">
                <a:solidFill>
                  <a:srgbClr val="003B49"/>
                </a:solidFill>
              </a:rPr>
              <a:t>committee moves for FS to approve the DC and CC form actions</a:t>
            </a:r>
          </a:p>
          <a:p>
            <a:r>
              <a:rPr lang="en-US" dirty="0">
                <a:solidFill>
                  <a:srgbClr val="003B49"/>
                </a:solidFill>
              </a:rPr>
              <a:t>Discussion: Questions or comments?</a:t>
            </a:r>
          </a:p>
          <a:p>
            <a:pPr>
              <a:tabLst>
                <a:tab pos="2292350" algn="l"/>
              </a:tabLst>
            </a:pPr>
            <a:endParaRPr lang="en-US" dirty="0">
              <a:solidFill>
                <a:srgbClr val="003B49"/>
              </a:solidFill>
            </a:endParaRPr>
          </a:p>
        </p:txBody>
      </p:sp>
    </p:spTree>
    <p:extLst>
      <p:ext uri="{BB962C8B-B14F-4D97-AF65-F5344CB8AC3E}">
        <p14:creationId xmlns:p14="http://schemas.microsoft.com/office/powerpoint/2010/main" val="2494034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377" y="1616926"/>
            <a:ext cx="9133490" cy="4783873"/>
          </a:xfrm>
        </p:spPr>
        <p:txBody>
          <a:bodyPr/>
          <a:lstStyle/>
          <a:p>
            <a:pPr marL="0" indent="0" algn="ctr">
              <a:buNone/>
              <a:tabLst>
                <a:tab pos="2292350" algn="l"/>
              </a:tabLst>
            </a:pPr>
            <a:r>
              <a:rPr lang="en-US" sz="2800" dirty="0" smtClean="0">
                <a:solidFill>
                  <a:srgbClr val="003B49"/>
                </a:solidFill>
              </a:rPr>
              <a:t>For Informational Purposes; No Senate Approval Required</a:t>
            </a:r>
          </a:p>
          <a:p>
            <a:pPr>
              <a:tabLst>
                <a:tab pos="2292350" algn="l"/>
              </a:tabLst>
            </a:pPr>
            <a:r>
              <a:rPr lang="en-US" sz="2800" dirty="0" smtClean="0">
                <a:solidFill>
                  <a:srgbClr val="003B49"/>
                </a:solidFill>
              </a:rPr>
              <a:t>Experimental Course (EC) Requests</a:t>
            </a:r>
            <a:endParaRPr lang="en-US" sz="1800" dirty="0">
              <a:solidFill>
                <a:srgbClr val="003B49"/>
              </a:solidFill>
            </a:endParaRPr>
          </a:p>
          <a:p>
            <a:pPr marL="463550" lvl="1" indent="-231775">
              <a:tabLst>
                <a:tab pos="1658938" algn="l"/>
              </a:tabLst>
            </a:pPr>
            <a:r>
              <a:rPr lang="en-US" sz="2000" dirty="0">
                <a:solidFill>
                  <a:srgbClr val="003B49"/>
                </a:solidFill>
              </a:rPr>
              <a:t>File: 4588 		BIO SCI 4001.004: Animal Behavior</a:t>
            </a:r>
          </a:p>
          <a:p>
            <a:pPr marL="463550" lvl="1" indent="-231775">
              <a:tabLst>
                <a:tab pos="1658938" algn="l"/>
              </a:tabLst>
            </a:pPr>
            <a:r>
              <a:rPr lang="en-US" sz="2000" dirty="0" smtClean="0">
                <a:solidFill>
                  <a:srgbClr val="003B49"/>
                </a:solidFill>
              </a:rPr>
              <a:t>File</a:t>
            </a:r>
            <a:r>
              <a:rPr lang="en-US" sz="2000" dirty="0">
                <a:solidFill>
                  <a:srgbClr val="003B49"/>
                </a:solidFill>
              </a:rPr>
              <a:t>: 4589		EXP ENG 6001.005: Construction Blasting</a:t>
            </a:r>
          </a:p>
          <a:p>
            <a:pPr marL="463550" lvl="1" indent="-231775">
              <a:tabLst>
                <a:tab pos="1658938" algn="l"/>
              </a:tabLst>
            </a:pPr>
            <a:endParaRPr lang="en-US" sz="2000" dirty="0">
              <a:solidFill>
                <a:srgbClr val="003B49"/>
              </a:solidFill>
            </a:endParaRPr>
          </a:p>
          <a:p>
            <a:pPr marL="463550" lvl="1" indent="-231775">
              <a:tabLst>
                <a:tab pos="1658938" algn="l"/>
              </a:tabLst>
            </a:pPr>
            <a:endParaRPr lang="en-US" sz="2000" dirty="0">
              <a:solidFill>
                <a:srgbClr val="003B49"/>
              </a:solidFill>
            </a:endParaRPr>
          </a:p>
          <a:p>
            <a:pPr marL="688975" lvl="1" indent="-231775">
              <a:tabLst>
                <a:tab pos="2054225" algn="l"/>
              </a:tabLst>
            </a:pPr>
            <a:endParaRPr lang="en-US" sz="2000" dirty="0">
              <a:solidFill>
                <a:srgbClr val="003B49"/>
              </a:solidFill>
            </a:endParaRPr>
          </a:p>
          <a:p>
            <a:pPr marL="688975" lvl="1" indent="-231775">
              <a:tabLst>
                <a:tab pos="2054225" algn="l"/>
              </a:tabLst>
            </a:pPr>
            <a:endParaRPr lang="en-US" sz="2000" dirty="0">
              <a:solidFill>
                <a:srgbClr val="003B49"/>
              </a:solidFill>
            </a:endParaRPr>
          </a:p>
          <a:p>
            <a:pPr marL="457200" lvl="1" indent="0">
              <a:buNone/>
              <a:tabLst>
                <a:tab pos="2054225" algn="l"/>
              </a:tabLst>
            </a:pPr>
            <a:endParaRPr lang="en-US" sz="1800" dirty="0">
              <a:solidFill>
                <a:srgbClr val="003B49"/>
              </a:solidFill>
            </a:endParaRPr>
          </a:p>
          <a:p>
            <a:pPr marL="457200" lvl="1" indent="0">
              <a:buNone/>
              <a:tabLst>
                <a:tab pos="2292350" algn="l"/>
              </a:tabLst>
            </a:pPr>
            <a:endParaRPr lang="en-US" sz="1800" dirty="0">
              <a:solidFill>
                <a:srgbClr val="003B49"/>
              </a:solidFill>
            </a:endParaRPr>
          </a:p>
          <a:p>
            <a:pPr lvl="1">
              <a:tabLst>
                <a:tab pos="2292350" algn="l"/>
              </a:tabLst>
            </a:pPr>
            <a:endParaRPr lang="en-US" sz="1800" dirty="0">
              <a:solidFill>
                <a:srgbClr val="003B49"/>
              </a:solidFill>
            </a:endParaRPr>
          </a:p>
          <a:p>
            <a:pPr lvl="1">
              <a:tabLst>
                <a:tab pos="2292350" algn="l"/>
              </a:tabLst>
            </a:pPr>
            <a:endParaRPr lang="en-US" sz="1800" dirty="0">
              <a:solidFill>
                <a:srgbClr val="003B49"/>
              </a:solidFill>
            </a:endParaRPr>
          </a:p>
        </p:txBody>
      </p:sp>
    </p:spTree>
    <p:extLst>
      <p:ext uri="{BB962C8B-B14F-4D97-AF65-F5344CB8AC3E}">
        <p14:creationId xmlns:p14="http://schemas.microsoft.com/office/powerpoint/2010/main" val="983572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377" y="1616926"/>
            <a:ext cx="9133490" cy="4783873"/>
          </a:xfrm>
        </p:spPr>
        <p:txBody>
          <a:bodyPr/>
          <a:lstStyle/>
          <a:p>
            <a:pPr marL="0" indent="0" algn="ctr">
              <a:buNone/>
              <a:tabLst>
                <a:tab pos="2292350" algn="l"/>
              </a:tabLst>
            </a:pPr>
            <a:r>
              <a:rPr lang="en-US" sz="2800" dirty="0" smtClean="0">
                <a:solidFill>
                  <a:srgbClr val="003B49"/>
                </a:solidFill>
              </a:rPr>
              <a:t>For Informational Purposes; No Senate Approval Required</a:t>
            </a:r>
          </a:p>
          <a:p>
            <a:pPr>
              <a:tabLst>
                <a:tab pos="2292350" algn="l"/>
              </a:tabLst>
            </a:pPr>
            <a:r>
              <a:rPr lang="en-US" sz="2800" dirty="0" smtClean="0">
                <a:solidFill>
                  <a:srgbClr val="003B49"/>
                </a:solidFill>
              </a:rPr>
              <a:t>Use of admission to department as a course prerequisite</a:t>
            </a:r>
            <a:endParaRPr lang="en-US" sz="1800" dirty="0">
              <a:solidFill>
                <a:srgbClr val="003B49"/>
              </a:solidFill>
            </a:endParaRPr>
          </a:p>
          <a:p>
            <a:pPr marL="463550" lvl="1" indent="-231775">
              <a:tabLst>
                <a:tab pos="1658938" algn="l"/>
              </a:tabLst>
            </a:pPr>
            <a:r>
              <a:rPr lang="en-US" sz="2000" dirty="0">
                <a:solidFill>
                  <a:srgbClr val="003B49"/>
                </a:solidFill>
              </a:rPr>
              <a:t>The CCC discussed the issue/concern with regard to implementing a policy for prior admission into a discipline or department as an appropriate course prerequisite.  The committee understands that this </a:t>
            </a:r>
            <a:r>
              <a:rPr lang="en-US" sz="2000" dirty="0" smtClean="0">
                <a:solidFill>
                  <a:srgbClr val="003B49"/>
                </a:solidFill>
              </a:rPr>
              <a:t>proposed policy </a:t>
            </a:r>
            <a:r>
              <a:rPr lang="en-US" sz="2000" dirty="0">
                <a:solidFill>
                  <a:srgbClr val="003B49"/>
                </a:solidFill>
              </a:rPr>
              <a:t>is not intended to be broadly applied for use in most classes or departments, but would be useful to departments as a means to control enrollments under special circumstances.  </a:t>
            </a:r>
            <a:endParaRPr lang="en-US" sz="2000" dirty="0" smtClean="0">
              <a:solidFill>
                <a:srgbClr val="003B49"/>
              </a:solidFill>
            </a:endParaRPr>
          </a:p>
          <a:p>
            <a:pPr marL="463550" lvl="1" indent="-231775">
              <a:tabLst>
                <a:tab pos="1658938" algn="l"/>
              </a:tabLst>
            </a:pPr>
            <a:r>
              <a:rPr lang="en-US" sz="2000" dirty="0" smtClean="0">
                <a:solidFill>
                  <a:srgbClr val="003B49"/>
                </a:solidFill>
              </a:rPr>
              <a:t>The </a:t>
            </a:r>
            <a:r>
              <a:rPr lang="en-US" sz="2000" dirty="0">
                <a:solidFill>
                  <a:srgbClr val="003B49"/>
                </a:solidFill>
              </a:rPr>
              <a:t>CCC unanimously approved this as an appropriate prerequisite. </a:t>
            </a:r>
            <a:endParaRPr lang="en-US" sz="2000" dirty="0" smtClean="0">
              <a:solidFill>
                <a:srgbClr val="003B49"/>
              </a:solidFill>
            </a:endParaRPr>
          </a:p>
          <a:p>
            <a:pPr marL="463550" lvl="1" indent="-231775">
              <a:tabLst>
                <a:tab pos="1658938" algn="l"/>
              </a:tabLst>
            </a:pPr>
            <a:r>
              <a:rPr lang="en-US" sz="2000" dirty="0" smtClean="0">
                <a:solidFill>
                  <a:srgbClr val="003B49"/>
                </a:solidFill>
              </a:rPr>
              <a:t>The </a:t>
            </a:r>
            <a:r>
              <a:rPr lang="en-US" sz="2000" dirty="0">
                <a:solidFill>
                  <a:srgbClr val="003B49"/>
                </a:solidFill>
              </a:rPr>
              <a:t>Registrar's office indicated that </a:t>
            </a:r>
            <a:r>
              <a:rPr lang="en-US" sz="2000" dirty="0" err="1">
                <a:solidFill>
                  <a:srgbClr val="003B49"/>
                </a:solidFill>
              </a:rPr>
              <a:t>CourseLeaf</a:t>
            </a:r>
            <a:r>
              <a:rPr lang="en-US" sz="2000" dirty="0">
                <a:solidFill>
                  <a:srgbClr val="003B49"/>
                </a:solidFill>
              </a:rPr>
              <a:t> can verify this as a prerequisite.</a:t>
            </a:r>
          </a:p>
          <a:p>
            <a:pPr marL="463550" lvl="1" indent="-231775">
              <a:tabLst>
                <a:tab pos="1658938" algn="l"/>
              </a:tabLst>
            </a:pPr>
            <a:endParaRPr lang="en-US" sz="2000" dirty="0">
              <a:solidFill>
                <a:srgbClr val="003B49"/>
              </a:solidFill>
            </a:endParaRPr>
          </a:p>
          <a:p>
            <a:pPr marL="688975" lvl="1" indent="-231775">
              <a:tabLst>
                <a:tab pos="2054225" algn="l"/>
              </a:tabLst>
            </a:pPr>
            <a:endParaRPr lang="en-US" sz="2000" dirty="0">
              <a:solidFill>
                <a:srgbClr val="003B49"/>
              </a:solidFill>
            </a:endParaRPr>
          </a:p>
          <a:p>
            <a:pPr marL="688975" lvl="1" indent="-231775">
              <a:tabLst>
                <a:tab pos="2054225" algn="l"/>
              </a:tabLst>
            </a:pPr>
            <a:endParaRPr lang="en-US" sz="2000" dirty="0">
              <a:solidFill>
                <a:srgbClr val="003B49"/>
              </a:solidFill>
            </a:endParaRPr>
          </a:p>
          <a:p>
            <a:pPr marL="457200" lvl="1" indent="0">
              <a:buNone/>
              <a:tabLst>
                <a:tab pos="2054225" algn="l"/>
              </a:tabLst>
            </a:pPr>
            <a:endParaRPr lang="en-US" sz="1800" dirty="0">
              <a:solidFill>
                <a:srgbClr val="003B49"/>
              </a:solidFill>
            </a:endParaRPr>
          </a:p>
          <a:p>
            <a:pPr marL="457200" lvl="1" indent="0">
              <a:buNone/>
              <a:tabLst>
                <a:tab pos="2292350" algn="l"/>
              </a:tabLst>
            </a:pPr>
            <a:endParaRPr lang="en-US" sz="1800" dirty="0">
              <a:solidFill>
                <a:srgbClr val="003B49"/>
              </a:solidFill>
            </a:endParaRPr>
          </a:p>
          <a:p>
            <a:pPr lvl="1">
              <a:tabLst>
                <a:tab pos="2292350" algn="l"/>
              </a:tabLst>
            </a:pPr>
            <a:endParaRPr lang="en-US" sz="1800" dirty="0">
              <a:solidFill>
                <a:srgbClr val="003B49"/>
              </a:solidFill>
            </a:endParaRPr>
          </a:p>
          <a:p>
            <a:pPr lvl="1">
              <a:tabLst>
                <a:tab pos="2292350" algn="l"/>
              </a:tabLst>
            </a:pPr>
            <a:endParaRPr lang="en-US" sz="1800" dirty="0">
              <a:solidFill>
                <a:srgbClr val="003B49"/>
              </a:solidFill>
            </a:endParaRPr>
          </a:p>
        </p:txBody>
      </p:sp>
    </p:spTree>
    <p:extLst>
      <p:ext uri="{BB962C8B-B14F-4D97-AF65-F5344CB8AC3E}">
        <p14:creationId xmlns:p14="http://schemas.microsoft.com/office/powerpoint/2010/main" val="674176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377" y="1616926"/>
            <a:ext cx="9133490" cy="4783873"/>
          </a:xfrm>
        </p:spPr>
        <p:txBody>
          <a:bodyPr/>
          <a:lstStyle/>
          <a:p>
            <a:pPr marL="0" indent="0" algn="ctr">
              <a:buNone/>
              <a:tabLst>
                <a:tab pos="2292350" algn="l"/>
              </a:tabLst>
            </a:pPr>
            <a:r>
              <a:rPr lang="en-US" sz="2800" dirty="0" smtClean="0">
                <a:solidFill>
                  <a:srgbClr val="003B49"/>
                </a:solidFill>
              </a:rPr>
              <a:t>For Informational Purposes; No Senate Approval Required</a:t>
            </a:r>
          </a:p>
          <a:p>
            <a:pPr>
              <a:tabLst>
                <a:tab pos="2292350" algn="l"/>
              </a:tabLst>
            </a:pPr>
            <a:r>
              <a:rPr lang="en-US" sz="2800" dirty="0" smtClean="0">
                <a:solidFill>
                  <a:srgbClr val="003B49"/>
                </a:solidFill>
              </a:rPr>
              <a:t>Grade of “B” as a course prerequisite</a:t>
            </a:r>
            <a:endParaRPr lang="en-US" sz="1800" dirty="0">
              <a:solidFill>
                <a:srgbClr val="003B49"/>
              </a:solidFill>
            </a:endParaRPr>
          </a:p>
          <a:p>
            <a:pPr marL="463550" lvl="1" indent="-231775">
              <a:tabLst>
                <a:tab pos="1658938" algn="l"/>
              </a:tabLst>
            </a:pPr>
            <a:r>
              <a:rPr lang="en-US" sz="2000" dirty="0">
                <a:solidFill>
                  <a:srgbClr val="003B49"/>
                </a:solidFill>
              </a:rPr>
              <a:t>The CCC discussed the implications of establishing a grade of “B” as a satisfactory course prerequisite. </a:t>
            </a:r>
            <a:endParaRPr lang="en-US" sz="2000" dirty="0" smtClean="0">
              <a:solidFill>
                <a:srgbClr val="003B49"/>
              </a:solidFill>
            </a:endParaRPr>
          </a:p>
          <a:p>
            <a:pPr marL="463550" lvl="1" indent="-231775">
              <a:tabLst>
                <a:tab pos="1658938" algn="l"/>
              </a:tabLst>
            </a:pPr>
            <a:r>
              <a:rPr lang="en-US" sz="2000" dirty="0" smtClean="0">
                <a:solidFill>
                  <a:srgbClr val="003B49"/>
                </a:solidFill>
              </a:rPr>
              <a:t>The </a:t>
            </a:r>
            <a:r>
              <a:rPr lang="en-US" sz="2000" dirty="0">
                <a:solidFill>
                  <a:srgbClr val="003B49"/>
                </a:solidFill>
              </a:rPr>
              <a:t>CCC unanimously </a:t>
            </a:r>
            <a:r>
              <a:rPr lang="en-US" sz="2000" dirty="0" smtClean="0">
                <a:solidFill>
                  <a:srgbClr val="003B49"/>
                </a:solidFill>
              </a:rPr>
              <a:t>rejected </a:t>
            </a:r>
            <a:r>
              <a:rPr lang="en-US" sz="2000" dirty="0">
                <a:solidFill>
                  <a:srgbClr val="003B49"/>
                </a:solidFill>
              </a:rPr>
              <a:t>this as a legitimate prerequisite for a course. </a:t>
            </a:r>
            <a:endParaRPr lang="en-US" sz="2000" dirty="0" smtClean="0">
              <a:solidFill>
                <a:srgbClr val="003B49"/>
              </a:solidFill>
            </a:endParaRPr>
          </a:p>
          <a:p>
            <a:pPr marL="463550" lvl="1" indent="-231775">
              <a:tabLst>
                <a:tab pos="1658938" algn="l"/>
              </a:tabLst>
            </a:pPr>
            <a:r>
              <a:rPr lang="en-US" sz="2000" dirty="0" smtClean="0">
                <a:solidFill>
                  <a:srgbClr val="003B49"/>
                </a:solidFill>
              </a:rPr>
              <a:t>Current </a:t>
            </a:r>
            <a:r>
              <a:rPr lang="en-US" sz="2000" dirty="0">
                <a:solidFill>
                  <a:srgbClr val="003B49"/>
                </a:solidFill>
              </a:rPr>
              <a:t>regulations for grade replacement do not allow replacement of a “C” grade.  Consequently, a student could earn a “C” grade in a specified prerequisite course which would prohibit later enrollment in the same course, effectively stopping progress toward a degree and graduation.  </a:t>
            </a:r>
            <a:endParaRPr lang="en-US" sz="2000" dirty="0" smtClean="0">
              <a:solidFill>
                <a:srgbClr val="003B49"/>
              </a:solidFill>
            </a:endParaRPr>
          </a:p>
          <a:p>
            <a:pPr marL="463550" lvl="1" indent="-231775">
              <a:tabLst>
                <a:tab pos="1658938" algn="l"/>
              </a:tabLst>
            </a:pPr>
            <a:r>
              <a:rPr lang="en-US" sz="2000" dirty="0" smtClean="0">
                <a:solidFill>
                  <a:srgbClr val="003B49"/>
                </a:solidFill>
              </a:rPr>
              <a:t>The </a:t>
            </a:r>
            <a:r>
              <a:rPr lang="en-US" sz="2000" dirty="0">
                <a:solidFill>
                  <a:srgbClr val="003B49"/>
                </a:solidFill>
              </a:rPr>
              <a:t>committee heard a suggestion that, in lieu of changing the current prerequisite of ‘minimum of a C grade’ to a B grade, the department should instead change the passing requirements of the prerequisite course, which is taught by the same department. This change would make the prerequisite course to be at an appropriate level to attain the prerequisite skills needed in the following course as a C grade</a:t>
            </a:r>
            <a:r>
              <a:rPr lang="en-US" sz="2000" dirty="0" smtClean="0">
                <a:solidFill>
                  <a:srgbClr val="003B49"/>
                </a:solidFill>
              </a:rPr>
              <a:t>.</a:t>
            </a:r>
            <a:endParaRPr lang="en-US" sz="2000" dirty="0">
              <a:solidFill>
                <a:srgbClr val="003B49"/>
              </a:solidFill>
            </a:endParaRPr>
          </a:p>
          <a:p>
            <a:pPr marL="463550" lvl="1" indent="-231775">
              <a:tabLst>
                <a:tab pos="1658938" algn="l"/>
              </a:tabLst>
            </a:pPr>
            <a:endParaRPr lang="en-US" sz="2000" dirty="0">
              <a:solidFill>
                <a:srgbClr val="003B49"/>
              </a:solidFill>
            </a:endParaRPr>
          </a:p>
          <a:p>
            <a:pPr marL="688975" lvl="1" indent="-231775">
              <a:tabLst>
                <a:tab pos="2054225" algn="l"/>
              </a:tabLst>
            </a:pPr>
            <a:endParaRPr lang="en-US" sz="2000" dirty="0">
              <a:solidFill>
                <a:srgbClr val="003B49"/>
              </a:solidFill>
            </a:endParaRPr>
          </a:p>
          <a:p>
            <a:pPr marL="688975" lvl="1" indent="-231775">
              <a:tabLst>
                <a:tab pos="2054225" algn="l"/>
              </a:tabLst>
            </a:pPr>
            <a:endParaRPr lang="en-US" sz="2000" dirty="0">
              <a:solidFill>
                <a:srgbClr val="003B49"/>
              </a:solidFill>
            </a:endParaRPr>
          </a:p>
          <a:p>
            <a:pPr marL="457200" lvl="1" indent="0">
              <a:buNone/>
              <a:tabLst>
                <a:tab pos="2054225" algn="l"/>
              </a:tabLst>
            </a:pPr>
            <a:endParaRPr lang="en-US" sz="1800" dirty="0">
              <a:solidFill>
                <a:srgbClr val="003B49"/>
              </a:solidFill>
            </a:endParaRPr>
          </a:p>
          <a:p>
            <a:pPr marL="457200" lvl="1" indent="0">
              <a:buNone/>
              <a:tabLst>
                <a:tab pos="2292350" algn="l"/>
              </a:tabLst>
            </a:pPr>
            <a:endParaRPr lang="en-US" sz="1800" dirty="0">
              <a:solidFill>
                <a:srgbClr val="003B49"/>
              </a:solidFill>
            </a:endParaRPr>
          </a:p>
          <a:p>
            <a:pPr lvl="1">
              <a:tabLst>
                <a:tab pos="2292350" algn="l"/>
              </a:tabLst>
            </a:pPr>
            <a:endParaRPr lang="en-US" sz="1800" dirty="0">
              <a:solidFill>
                <a:srgbClr val="003B49"/>
              </a:solidFill>
            </a:endParaRPr>
          </a:p>
          <a:p>
            <a:pPr lvl="1">
              <a:tabLst>
                <a:tab pos="2292350" algn="l"/>
              </a:tabLst>
            </a:pPr>
            <a:endParaRPr lang="en-US" sz="1800" dirty="0">
              <a:solidFill>
                <a:srgbClr val="003B49"/>
              </a:solidFill>
            </a:endParaRPr>
          </a:p>
        </p:txBody>
      </p:sp>
    </p:spTree>
    <p:extLst>
      <p:ext uri="{BB962C8B-B14F-4D97-AF65-F5344CB8AC3E}">
        <p14:creationId xmlns:p14="http://schemas.microsoft.com/office/powerpoint/2010/main" val="1623869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377" y="1616926"/>
            <a:ext cx="9133490" cy="4783873"/>
          </a:xfrm>
        </p:spPr>
        <p:txBody>
          <a:bodyPr/>
          <a:lstStyle/>
          <a:p>
            <a:pPr marL="0" indent="0" algn="ctr">
              <a:buNone/>
              <a:tabLst>
                <a:tab pos="2292350" algn="l"/>
              </a:tabLst>
            </a:pPr>
            <a:r>
              <a:rPr lang="en-US" sz="2800" dirty="0" smtClean="0">
                <a:solidFill>
                  <a:srgbClr val="003B49"/>
                </a:solidFill>
              </a:rPr>
              <a:t>For Informational Purposes; No Senate Approval Required</a:t>
            </a:r>
          </a:p>
          <a:p>
            <a:pPr marL="463550" lvl="1" indent="-231775">
              <a:tabLst>
                <a:tab pos="1658938" algn="l"/>
              </a:tabLst>
            </a:pPr>
            <a:r>
              <a:rPr lang="en-US" sz="2000" b="1" dirty="0">
                <a:solidFill>
                  <a:srgbClr val="003B49"/>
                </a:solidFill>
              </a:rPr>
              <a:t>The </a:t>
            </a:r>
            <a:r>
              <a:rPr lang="en-US" sz="2000" b="1" dirty="0" smtClean="0">
                <a:solidFill>
                  <a:srgbClr val="003B49"/>
                </a:solidFill>
              </a:rPr>
              <a:t>tentatively scheduled </a:t>
            </a:r>
            <a:r>
              <a:rPr lang="en-US" sz="2000" b="1" dirty="0">
                <a:solidFill>
                  <a:srgbClr val="003B49"/>
                </a:solidFill>
              </a:rPr>
              <a:t>March 6, 2019 CCC meeting was canceled. </a:t>
            </a:r>
            <a:endParaRPr lang="en-US" sz="2000" dirty="0">
              <a:solidFill>
                <a:srgbClr val="003B49"/>
              </a:solidFill>
            </a:endParaRPr>
          </a:p>
          <a:p>
            <a:pPr marL="463550" lvl="1" indent="-231775">
              <a:tabLst>
                <a:tab pos="1658938" algn="l"/>
              </a:tabLst>
            </a:pPr>
            <a:endParaRPr lang="en-US" sz="2000" dirty="0">
              <a:solidFill>
                <a:srgbClr val="003B49"/>
              </a:solidFill>
            </a:endParaRPr>
          </a:p>
          <a:p>
            <a:pPr marL="688975" lvl="1" indent="-231775">
              <a:tabLst>
                <a:tab pos="2054225" algn="l"/>
              </a:tabLst>
            </a:pPr>
            <a:endParaRPr lang="en-US" sz="2000" dirty="0">
              <a:solidFill>
                <a:srgbClr val="003B49"/>
              </a:solidFill>
            </a:endParaRPr>
          </a:p>
          <a:p>
            <a:pPr marL="688975" lvl="1" indent="-231775">
              <a:tabLst>
                <a:tab pos="2054225" algn="l"/>
              </a:tabLst>
            </a:pPr>
            <a:endParaRPr lang="en-US" sz="2000" dirty="0">
              <a:solidFill>
                <a:srgbClr val="003B49"/>
              </a:solidFill>
            </a:endParaRPr>
          </a:p>
          <a:p>
            <a:pPr marL="457200" lvl="1" indent="0">
              <a:buNone/>
              <a:tabLst>
                <a:tab pos="2054225" algn="l"/>
              </a:tabLst>
            </a:pPr>
            <a:endParaRPr lang="en-US" sz="1800" dirty="0">
              <a:solidFill>
                <a:srgbClr val="003B49"/>
              </a:solidFill>
            </a:endParaRPr>
          </a:p>
          <a:p>
            <a:pPr marL="457200" lvl="1" indent="0">
              <a:buNone/>
              <a:tabLst>
                <a:tab pos="2292350" algn="l"/>
              </a:tabLst>
            </a:pPr>
            <a:endParaRPr lang="en-US" sz="1800" dirty="0">
              <a:solidFill>
                <a:srgbClr val="003B49"/>
              </a:solidFill>
            </a:endParaRPr>
          </a:p>
          <a:p>
            <a:pPr lvl="1">
              <a:tabLst>
                <a:tab pos="2292350" algn="l"/>
              </a:tabLst>
            </a:pPr>
            <a:endParaRPr lang="en-US" sz="1800" dirty="0">
              <a:solidFill>
                <a:srgbClr val="003B49"/>
              </a:solidFill>
            </a:endParaRPr>
          </a:p>
          <a:p>
            <a:pPr lvl="1">
              <a:tabLst>
                <a:tab pos="2292350" algn="l"/>
              </a:tabLst>
            </a:pPr>
            <a:endParaRPr lang="en-US" sz="1800" dirty="0">
              <a:solidFill>
                <a:srgbClr val="003B49"/>
              </a:solidFill>
            </a:endParaRPr>
          </a:p>
        </p:txBody>
      </p:sp>
    </p:spTree>
    <p:extLst>
      <p:ext uri="{BB962C8B-B14F-4D97-AF65-F5344CB8AC3E}">
        <p14:creationId xmlns:p14="http://schemas.microsoft.com/office/powerpoint/2010/main" val="13726022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b34ce51c-9f7e-4aef-8bfc-14c05ccedf09"/>
  <p:tag name="TPVERSION" val="8"/>
  <p:tag name="TPFULLVERSION" val="8.2.6.7"/>
  <p:tag name="PPTVERSION" val="14"/>
  <p:tag name="TPOS" val="2"/>
  <p:tag name="TPLASTSAVEVERSION" val="6.2 PC"/>
</p:tagLst>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12030</TotalTime>
  <Words>401</Words>
  <Application>Microsoft Office PowerPoint</Application>
  <PresentationFormat>On-screen Show (4:3)</PresentationFormat>
  <Paragraphs>68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Encode Sans Normal Black</vt:lpstr>
      <vt:lpstr>Lucida Grande</vt:lpstr>
      <vt:lpstr>Orgon Slab ExtraLight</vt:lpstr>
      <vt:lpstr>Orgon Slab Light</vt:lpstr>
      <vt:lpstr>Orgon Slab Medium</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Palmer, Barbara J.</cp:lastModifiedBy>
  <cp:revision>83</cp:revision>
  <dcterms:created xsi:type="dcterms:W3CDTF">2014-10-14T00:51:43Z</dcterms:created>
  <dcterms:modified xsi:type="dcterms:W3CDTF">2019-02-21T18:45:27Z</dcterms:modified>
</cp:coreProperties>
</file>