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75" r:id="rId2"/>
  </p:sldMasterIdLst>
  <p:notesMasterIdLst>
    <p:notesMasterId r:id="rId10"/>
  </p:notesMasterIdLst>
  <p:handoutMasterIdLst>
    <p:handoutMasterId r:id="rId11"/>
  </p:handoutMasterIdLst>
  <p:sldIdLst>
    <p:sldId id="283" r:id="rId3"/>
    <p:sldId id="306" r:id="rId4"/>
    <p:sldId id="295" r:id="rId5"/>
    <p:sldId id="297" r:id="rId6"/>
    <p:sldId id="286" r:id="rId7"/>
    <p:sldId id="289" r:id="rId8"/>
    <p:sldId id="307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A0AA6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87" d="100"/>
          <a:sy n="87" d="100"/>
        </p:scale>
        <p:origin x="72" y="2304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Campus Curricula Committee Report</a:t>
            </a:r>
          </a:p>
          <a:p>
            <a:pPr algn="ctr"/>
            <a:r>
              <a:rPr lang="en-US" dirty="0" smtClean="0"/>
              <a:t>25 April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96068"/>
            <a:ext cx="8534400" cy="4404732"/>
          </a:xfrm>
        </p:spPr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  3 April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8 May (upcoming)</a:t>
            </a:r>
          </a:p>
          <a:p>
            <a:r>
              <a:rPr lang="en-US" dirty="0" smtClean="0"/>
              <a:t>Total Committee Activity</a:t>
            </a:r>
          </a:p>
          <a:p>
            <a:pPr lvl="1"/>
            <a:r>
              <a:rPr lang="en-US" dirty="0" smtClean="0"/>
              <a:t>  8 Degree change request (DC forms)</a:t>
            </a:r>
          </a:p>
          <a:p>
            <a:pPr lvl="1"/>
            <a:r>
              <a:rPr lang="en-US" dirty="0" smtClean="0"/>
              <a:t>16 Course change requests (CC forms)</a:t>
            </a:r>
          </a:p>
          <a:p>
            <a:pPr lvl="1"/>
            <a:r>
              <a:rPr lang="en-US" dirty="0" smtClean="0"/>
              <a:t>13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7110"/>
            <a:ext cx="8991600" cy="4988660"/>
          </a:xfrm>
        </p:spPr>
        <p:txBody>
          <a:bodyPr/>
          <a:lstStyle/>
          <a:p>
            <a:r>
              <a:rPr lang="en-US" sz="2800" dirty="0" smtClean="0"/>
              <a:t>Degree Changes (DC) Requested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255.14	</a:t>
            </a:r>
            <a:r>
              <a:rPr lang="en-US" sz="2400" dirty="0" smtClean="0"/>
              <a:t>BUSAPPS-MI</a:t>
            </a:r>
            <a:r>
              <a:rPr lang="en-US" sz="2400" dirty="0"/>
              <a:t>: Business Applications and </a:t>
            </a:r>
            <a:r>
              <a:rPr lang="en-US" sz="2400" dirty="0" smtClean="0"/>
              <a:t>Software </a:t>
            </a:r>
            <a:r>
              <a:rPr lang="en-US" sz="2400" dirty="0"/>
              <a:t>Development Minor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153.60	</a:t>
            </a:r>
            <a:r>
              <a:rPr lang="en-US" sz="2400" dirty="0" smtClean="0"/>
              <a:t>CP </a:t>
            </a:r>
            <a:r>
              <a:rPr lang="en-US" sz="2400" dirty="0"/>
              <a:t>ENG-BS: Computer Engineering BS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155.47	</a:t>
            </a:r>
            <a:r>
              <a:rPr lang="en-US" sz="2400" dirty="0" smtClean="0"/>
              <a:t>EL </a:t>
            </a:r>
            <a:r>
              <a:rPr lang="en-US" sz="2400" dirty="0"/>
              <a:t>ENG-BS: Electrical Engineering BS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165.25	</a:t>
            </a:r>
            <a:r>
              <a:rPr lang="en-US" sz="2400" dirty="0" smtClean="0"/>
              <a:t>GE </a:t>
            </a:r>
            <a:r>
              <a:rPr lang="en-US" sz="2400" dirty="0"/>
              <a:t>ENG-MS: Geological Engineering MS (overview)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268.1		GEO ENG-MS: GEOLOGICAL ENGINEERING MS (program requirements)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166.4		GL&amp;GPH-MS: Geology and Geophysics MS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271		PROPOSED*: Geology and Geophysics PhD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2400" dirty="0"/>
              <a:t>File: 86.39		MC ENG-BS: Mechanical Engineering </a:t>
            </a:r>
            <a:r>
              <a:rPr lang="en-US" sz="2400" dirty="0" smtClean="0"/>
              <a:t>BS</a:t>
            </a:r>
            <a:endParaRPr lang="en-US" sz="2400" dirty="0"/>
          </a:p>
          <a:p>
            <a:pPr marL="688975" lvl="1" indent="-231775">
              <a:tabLst>
                <a:tab pos="2054225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330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335" y="1616926"/>
            <a:ext cx="9275382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Requested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4369.9	</a:t>
            </a:r>
            <a:r>
              <a:rPr lang="en-US" sz="2000" dirty="0" smtClean="0"/>
              <a:t>ART </a:t>
            </a:r>
            <a:r>
              <a:rPr lang="en-US" sz="2000" dirty="0"/>
              <a:t>3100: Advanced Art Studio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4428.9	</a:t>
            </a:r>
            <a:r>
              <a:rPr lang="en-US" sz="2000" dirty="0" smtClean="0"/>
              <a:t>ART </a:t>
            </a:r>
            <a:r>
              <a:rPr lang="en-US" sz="2000" dirty="0"/>
              <a:t>3500: Innovation Through Design Thinking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4601	</a:t>
            </a:r>
            <a:r>
              <a:rPr lang="en-US" sz="2000" dirty="0" smtClean="0"/>
              <a:t>CHEM </a:t>
            </a:r>
            <a:r>
              <a:rPr lang="en-US" sz="2000" dirty="0"/>
              <a:t>5640: Neurochemistry with Clinical Correlations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642.1	</a:t>
            </a:r>
            <a:r>
              <a:rPr lang="en-US" sz="2000" dirty="0" smtClean="0"/>
              <a:t>CIV </a:t>
            </a:r>
            <a:r>
              <a:rPr lang="en-US" sz="2000" dirty="0"/>
              <a:t>ENG 3116: Construction Materials, Properties And Testing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176.6	</a:t>
            </a:r>
            <a:r>
              <a:rPr lang="en-US" sz="2000" dirty="0" smtClean="0"/>
              <a:t>EDUC </a:t>
            </a:r>
            <a:r>
              <a:rPr lang="en-US" sz="2000" dirty="0"/>
              <a:t>3280: Teaching Methods and Skills in Content Areas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1189.3	</a:t>
            </a:r>
            <a:r>
              <a:rPr lang="en-US" sz="2000" dirty="0" smtClean="0"/>
              <a:t>EDUC </a:t>
            </a:r>
            <a:r>
              <a:rPr lang="en-US" sz="2000" dirty="0"/>
              <a:t>4299: Student Teaching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21.1	</a:t>
            </a:r>
            <a:r>
              <a:rPr lang="en-US" sz="2000" dirty="0" smtClean="0"/>
              <a:t>ENG </a:t>
            </a:r>
            <a:r>
              <a:rPr lang="en-US" sz="2000" dirty="0"/>
              <a:t>MGT 5320: Project Management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1173.20	</a:t>
            </a:r>
            <a:r>
              <a:rPr lang="en-US" sz="2000" dirty="0" smtClean="0"/>
              <a:t>GEO </a:t>
            </a:r>
            <a:r>
              <a:rPr lang="en-US" sz="2000" dirty="0"/>
              <a:t>ENG 1150: Physical and Environmental Geology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1988.1	</a:t>
            </a:r>
            <a:r>
              <a:rPr lang="en-US" sz="2000" dirty="0" smtClean="0"/>
              <a:t>GEOLOGY </a:t>
            </a:r>
            <a:r>
              <a:rPr lang="en-US" sz="2000" dirty="0"/>
              <a:t>1110: Physical And Environmental Geology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2370.5	</a:t>
            </a:r>
            <a:r>
              <a:rPr lang="en-US" sz="2000" dirty="0" smtClean="0"/>
              <a:t>GEOLOGY </a:t>
            </a:r>
            <a:r>
              <a:rPr lang="en-US" sz="2000" dirty="0"/>
              <a:t>1119: Physical and Environmental Geology Laboratory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1342.1	</a:t>
            </a:r>
            <a:r>
              <a:rPr lang="en-US" sz="2000" dirty="0" smtClean="0"/>
              <a:t>GEOLOGY </a:t>
            </a:r>
            <a:r>
              <a:rPr lang="en-US" sz="2000" dirty="0"/>
              <a:t>2610: Mineralogy And Crystallography</a:t>
            </a:r>
          </a:p>
          <a:p>
            <a:pPr marL="231775" lvl="1" indent="0">
              <a:buNone/>
              <a:tabLst>
                <a:tab pos="1941513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87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335" y="1616926"/>
            <a:ext cx="9275382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</a:t>
            </a:r>
            <a:r>
              <a:rPr lang="en-US" sz="2800" dirty="0" smtClean="0"/>
              <a:t>(CC) Requested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4604	</a:t>
            </a:r>
            <a:r>
              <a:rPr lang="en-US" sz="2000" dirty="0" smtClean="0"/>
              <a:t>GEOLOGY </a:t>
            </a:r>
            <a:r>
              <a:rPr lang="en-US" sz="2000" dirty="0"/>
              <a:t>5100: Professional Geoscience Skills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4605	</a:t>
            </a:r>
            <a:r>
              <a:rPr lang="en-US" sz="2000" dirty="0" smtClean="0"/>
              <a:t>GEOLOGY </a:t>
            </a:r>
            <a:r>
              <a:rPr lang="en-US" sz="2000" dirty="0"/>
              <a:t>6100: Advanced Professional Geoscience Skills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4609	</a:t>
            </a:r>
            <a:r>
              <a:rPr lang="en-US" sz="2000" dirty="0" smtClean="0"/>
              <a:t>NUC </a:t>
            </a:r>
            <a:r>
              <a:rPr lang="en-US" sz="2000" dirty="0"/>
              <a:t>ENG 5507: Nuclear Policy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4611	</a:t>
            </a:r>
            <a:r>
              <a:rPr lang="en-US" sz="2000" dirty="0" smtClean="0"/>
              <a:t>NUC </a:t>
            </a:r>
            <a:r>
              <a:rPr lang="en-US" sz="2000" dirty="0"/>
              <a:t>ENG 5509: Nuclear Nonproliferation</a:t>
            </a:r>
          </a:p>
          <a:p>
            <a:pPr marL="463550" lvl="1" indent="-231775">
              <a:tabLst>
                <a:tab pos="1941513" algn="l"/>
              </a:tabLst>
            </a:pPr>
            <a:r>
              <a:rPr lang="en-US" sz="2000" dirty="0"/>
              <a:t>File: 1573.5	</a:t>
            </a:r>
            <a:r>
              <a:rPr lang="en-US" sz="2000" dirty="0" smtClean="0"/>
              <a:t>SPANISH </a:t>
            </a:r>
            <a:r>
              <a:rPr lang="en-US" sz="2000" dirty="0"/>
              <a:t>2110: Basic Spanish Conversation</a:t>
            </a:r>
          </a:p>
          <a:p>
            <a:pPr marL="463550" lvl="1" indent="-231775">
              <a:tabLst>
                <a:tab pos="1941513" algn="l"/>
              </a:tabLst>
            </a:pPr>
            <a:endParaRPr lang="en-US" sz="2000" dirty="0"/>
          </a:p>
          <a:p>
            <a:pPr marL="463550" lvl="1" indent="-231775">
              <a:tabLst>
                <a:tab pos="1941513" algn="l"/>
              </a:tabLst>
            </a:pPr>
            <a:endParaRPr lang="en-US" sz="2000" dirty="0"/>
          </a:p>
          <a:p>
            <a:pPr marL="463550" lvl="1" indent="-231775">
              <a:tabLst>
                <a:tab pos="1941513" algn="l"/>
              </a:tabLst>
            </a:pPr>
            <a:endParaRPr lang="en-US" sz="2000" dirty="0" smtClean="0"/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14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72322"/>
            <a:ext cx="8534400" cy="4828478"/>
          </a:xfrm>
        </p:spPr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743" y="1616926"/>
            <a:ext cx="9147743" cy="4783873"/>
          </a:xfrm>
        </p:spPr>
        <p:txBody>
          <a:bodyPr/>
          <a:lstStyle/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For Informational Purposes; No Senate Approval Required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(EC) Requests</a:t>
            </a:r>
            <a:endParaRPr lang="en-US" sz="1800" dirty="0">
              <a:solidFill>
                <a:schemeClr val="bg1"/>
              </a:solidFill>
            </a:endParaRP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4600	AERO ENG 6001.003: The Thermo-Fluid Dynamics of Advanced Aerospace Propulsion Systems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4602	</a:t>
            </a:r>
            <a:r>
              <a:rPr lang="en-US" sz="2000" dirty="0" smtClean="0"/>
              <a:t>ARCH </a:t>
            </a:r>
            <a:r>
              <a:rPr lang="en-US" sz="2000" dirty="0"/>
              <a:t>ENG 5001.001: Building Physics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4610	</a:t>
            </a:r>
            <a:r>
              <a:rPr lang="en-US" sz="2000" dirty="0" smtClean="0"/>
              <a:t>BIO </a:t>
            </a:r>
            <a:r>
              <a:rPr lang="en-US" sz="2000" dirty="0"/>
              <a:t>SCI 5001.005 Pathogenic Microbiology Lab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4591	</a:t>
            </a:r>
            <a:r>
              <a:rPr lang="en-US" sz="2000" dirty="0" smtClean="0"/>
              <a:t>CHEM </a:t>
            </a:r>
            <a:r>
              <a:rPr lang="en-US" sz="2000" dirty="0"/>
              <a:t>ENG 5001.004: Catalysis and Reaction Kinetics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4606	</a:t>
            </a:r>
            <a:r>
              <a:rPr lang="en-US" sz="2000" dirty="0" smtClean="0"/>
              <a:t>ENGLISH </a:t>
            </a:r>
            <a:r>
              <a:rPr lang="en-US" sz="2000" dirty="0"/>
              <a:t>3001.007: Lives and Works of J.R.R. Tolkien and C.S. Lewis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 smtClean="0"/>
              <a:t>File</a:t>
            </a:r>
            <a:r>
              <a:rPr lang="en-US" sz="2000" dirty="0"/>
              <a:t>: 4587	</a:t>
            </a:r>
            <a:r>
              <a:rPr lang="en-US" sz="2000" dirty="0" smtClean="0"/>
              <a:t>GEO </a:t>
            </a:r>
            <a:r>
              <a:rPr lang="en-US" sz="2000" dirty="0"/>
              <a:t>ENG 5001.004: Field Methods in Surface and Subsurface Hydrology</a:t>
            </a:r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  <a:p>
            <a:pPr marL="457200" lvl="1" indent="0">
              <a:buNone/>
              <a:tabLst>
                <a:tab pos="2054225" algn="l"/>
              </a:tabLst>
            </a:pPr>
            <a:endParaRPr lang="en-US" sz="18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35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743" y="1616926"/>
            <a:ext cx="9147743" cy="4783873"/>
          </a:xfrm>
        </p:spPr>
        <p:txBody>
          <a:bodyPr/>
          <a:lstStyle/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For Informational Purposes; No Senate Approval Required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(EC) Requests</a:t>
            </a:r>
            <a:endParaRPr lang="en-US" sz="1800" dirty="0">
              <a:solidFill>
                <a:schemeClr val="bg1"/>
              </a:solidFill>
            </a:endParaRP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4603	GEOLOGY 5001.003: Preparation and Review for ASBOG Exam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4607	MATH 5001.001: Introduction to Numerical Analysis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4615	MKT 5001.002: Brand Management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4580	MUSIC 2001.002: History of Music in Film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4613	NUC ENG 5001.002: Nuclear Forensics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4585	PHILOS 3001.003: Philosophy of Technology</a:t>
            </a:r>
          </a:p>
          <a:p>
            <a:pPr marL="463550" lvl="1" indent="-231775">
              <a:tabLst>
                <a:tab pos="1658938" algn="l"/>
              </a:tabLst>
            </a:pPr>
            <a:r>
              <a:rPr lang="en-US" sz="2000" dirty="0"/>
              <a:t>File: 4599	STAT 5001.001: Pensions and Social Security</a:t>
            </a:r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463550" lvl="1" indent="-231775">
              <a:tabLst>
                <a:tab pos="1658938" algn="l"/>
              </a:tabLst>
            </a:pPr>
            <a:endParaRPr lang="en-US" sz="2000" dirty="0"/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  <a:p>
            <a:pPr marL="688975" lvl="1" indent="-231775">
              <a:tabLst>
                <a:tab pos="2054225" algn="l"/>
              </a:tabLst>
            </a:pPr>
            <a:endParaRPr lang="en-US" sz="2000" dirty="0"/>
          </a:p>
          <a:p>
            <a:pPr marL="457200" lvl="1" indent="0">
              <a:buNone/>
              <a:tabLst>
                <a:tab pos="2054225" algn="l"/>
              </a:tabLst>
            </a:pPr>
            <a:endParaRPr lang="en-US" sz="18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35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34ce51c-9f7e-4aef-8bfc-14c05ccedf09"/>
  <p:tag name="TPVERSION" val="8"/>
  <p:tag name="TPFULLVERSION" val="8.2.6.7"/>
  <p:tag name="PPTVERSION" val="14"/>
  <p:tag name="TPOS" val="2"/>
  <p:tag name="TPLASTSAVEVERSION" val="6.2 PC"/>
</p:tagLst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12038</TotalTime>
  <Words>119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Schuman, Thomas</cp:lastModifiedBy>
  <cp:revision>84</cp:revision>
  <dcterms:created xsi:type="dcterms:W3CDTF">2014-10-14T00:51:43Z</dcterms:created>
  <dcterms:modified xsi:type="dcterms:W3CDTF">2019-04-16T18:43:53Z</dcterms:modified>
</cp:coreProperties>
</file>