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2" r:id="rId1"/>
    <p:sldMasterId id="2147483675" r:id="rId2"/>
  </p:sldMasterIdLst>
  <p:notesMasterIdLst>
    <p:notesMasterId r:id="rId9"/>
  </p:notesMasterIdLst>
  <p:handoutMasterIdLst>
    <p:handoutMasterId r:id="rId10"/>
  </p:handoutMasterIdLst>
  <p:sldIdLst>
    <p:sldId id="283" r:id="rId3"/>
    <p:sldId id="311" r:id="rId4"/>
    <p:sldId id="295" r:id="rId5"/>
    <p:sldId id="310" r:id="rId6"/>
    <p:sldId id="286" r:id="rId7"/>
    <p:sldId id="289" r:id="rId8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9">
          <p15:clr>
            <a:srgbClr val="A4A3A4"/>
          </p15:clr>
        </p15:guide>
        <p15:guide id="2" pos="3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0AA6"/>
    <a:srgbClr val="509E2F"/>
    <a:srgbClr val="003B49"/>
    <a:srgbClr val="B2B4B2"/>
    <a:srgbClr val="005F83"/>
    <a:srgbClr val="330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586"/>
  </p:normalViewPr>
  <p:slideViewPr>
    <p:cSldViewPr snapToGrid="0" snapToObjects="1" showGuides="1">
      <p:cViewPr varScale="1">
        <p:scale>
          <a:sx n="88" d="100"/>
          <a:sy n="88" d="100"/>
        </p:scale>
        <p:origin x="1291" y="53"/>
      </p:cViewPr>
      <p:guideLst>
        <p:guide orient="horz" pos="2109"/>
        <p:guide pos="344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8EE4D-8A6D-FE43-9221-048F51E281B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20F39-116C-1340-B5D6-764DD69AD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78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2DBB4-BF21-4756-A15F-520C6DC9EAF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5484A-FAC8-4466-88DD-55988B0C3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13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2046061"/>
            <a:ext cx="6972300" cy="2641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ORGON SLAB MEDIUM, 50 PT.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10790" y="3586334"/>
            <a:ext cx="8197114" cy="2673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 smtClean="0"/>
              <a:t>Content here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10790" y="2996760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(ORGON SLAB LIGHT, 24 PT.)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0937" y="6380018"/>
            <a:ext cx="613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6A2D7FC-9282-4CC6-93C1-5989D47CF5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10790" y="3042959"/>
            <a:ext cx="8197114" cy="2673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 smtClean="0"/>
              <a:t>Content here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510790" y="3042959"/>
            <a:ext cx="8021637" cy="34164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525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5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Campus Curricula Committee Report</a:t>
            </a:r>
          </a:p>
          <a:p>
            <a:pPr algn="ctr"/>
            <a:r>
              <a:rPr lang="en-US" dirty="0" smtClean="0"/>
              <a:t>10 September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  <p:sldLayoutId id="2147483677" r:id="rId5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2179993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47825"/>
            <a:ext cx="8534400" cy="5257800"/>
          </a:xfrm>
        </p:spPr>
        <p:txBody>
          <a:bodyPr/>
          <a:lstStyle/>
          <a:p>
            <a:r>
              <a:rPr lang="en-US" dirty="0" smtClean="0"/>
              <a:t>CCC Meetings</a:t>
            </a:r>
          </a:p>
          <a:p>
            <a:pPr lvl="1"/>
            <a:r>
              <a:rPr lang="en-US" dirty="0" smtClean="0"/>
              <a:t>28 October</a:t>
            </a:r>
          </a:p>
          <a:p>
            <a:pPr lvl="1"/>
            <a:r>
              <a:rPr lang="en-US" dirty="0" smtClean="0"/>
              <a:t>   16 December (upcoming)</a:t>
            </a:r>
          </a:p>
          <a:p>
            <a:r>
              <a:rPr lang="en-US" dirty="0" smtClean="0"/>
              <a:t>Total Committee Activity</a:t>
            </a:r>
          </a:p>
          <a:p>
            <a:pPr lvl="1"/>
            <a:r>
              <a:rPr lang="en-US" dirty="0" smtClean="0"/>
              <a:t>1 Program Change Form (PC forms)</a:t>
            </a:r>
          </a:p>
          <a:p>
            <a:pPr lvl="1"/>
            <a:r>
              <a:rPr lang="en-US" dirty="0" smtClean="0"/>
              <a:t>4 Course Change requests (CC forms)</a:t>
            </a:r>
          </a:p>
          <a:p>
            <a:pPr lvl="1"/>
            <a:r>
              <a:rPr lang="en-US" dirty="0" smtClean="0"/>
              <a:t>4 Experimental Course requests (EC forms)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91498" y="947448"/>
            <a:ext cx="2281645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19 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3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17110"/>
            <a:ext cx="8991600" cy="4988660"/>
          </a:xfrm>
        </p:spPr>
        <p:txBody>
          <a:bodyPr/>
          <a:lstStyle/>
          <a:p>
            <a:r>
              <a:rPr lang="en-US" sz="2800" dirty="0" smtClean="0"/>
              <a:t>Program </a:t>
            </a:r>
            <a:r>
              <a:rPr lang="en-US" sz="2800" dirty="0"/>
              <a:t>Changes </a:t>
            </a:r>
            <a:r>
              <a:rPr lang="en-US" sz="2800" dirty="0" smtClean="0"/>
              <a:t>(PC</a:t>
            </a:r>
            <a:r>
              <a:rPr lang="en-US" sz="2800" dirty="0"/>
              <a:t>) Requested</a:t>
            </a:r>
            <a:endParaRPr lang="en-US" sz="2800" dirty="0">
              <a:solidFill>
                <a:schemeClr val="bg1"/>
              </a:solidFill>
            </a:endParaRPr>
          </a:p>
          <a:p>
            <a:pPr marL="457200" lvl="1" indent="-231775">
              <a:spcBef>
                <a:spcPts val="600"/>
              </a:spcBef>
              <a:tabLst>
                <a:tab pos="1943100" algn="l"/>
              </a:tabLst>
            </a:pPr>
            <a:r>
              <a:rPr lang="en-US" sz="2400" dirty="0"/>
              <a:t>File: 346.8	GEO SCI-CT : </a:t>
            </a:r>
            <a:r>
              <a:rPr lang="en-US" sz="2400" dirty="0" err="1"/>
              <a:t>Geoenvironmental</a:t>
            </a:r>
            <a:r>
              <a:rPr lang="en-US" sz="2400" dirty="0"/>
              <a:t> Science and Engineering CT</a:t>
            </a:r>
          </a:p>
          <a:p>
            <a:pPr marL="225425" lvl="1" indent="0">
              <a:spcBef>
                <a:spcPts val="600"/>
              </a:spcBef>
              <a:buNone/>
              <a:tabLst>
                <a:tab pos="1943100" algn="l"/>
              </a:tabLst>
            </a:pPr>
            <a:endParaRPr lang="en-US" sz="2400" dirty="0"/>
          </a:p>
          <a:p>
            <a:pPr marL="225425" lvl="1" indent="0">
              <a:buNone/>
              <a:tabLst>
                <a:tab pos="1943100" algn="l"/>
              </a:tabLs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516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5045" y="1616926"/>
            <a:ext cx="9275382" cy="4783873"/>
          </a:xfrm>
        </p:spPr>
        <p:txBody>
          <a:bodyPr/>
          <a:lstStyle/>
          <a:p>
            <a:pPr>
              <a:tabLst>
                <a:tab pos="2292350" algn="l"/>
              </a:tabLst>
            </a:pPr>
            <a:r>
              <a:rPr lang="en-US" sz="2800" dirty="0"/>
              <a:t>Course Changes </a:t>
            </a:r>
            <a:r>
              <a:rPr lang="en-US" sz="2800" dirty="0" smtClean="0"/>
              <a:t>(CC) Requested</a:t>
            </a:r>
          </a:p>
          <a:p>
            <a:pPr marL="0" indent="0">
              <a:buNone/>
            </a:pPr>
            <a:r>
              <a:rPr lang="en-US" sz="2400" dirty="0" smtClean="0"/>
              <a:t>- File</a:t>
            </a:r>
            <a:r>
              <a:rPr lang="en-US" sz="2400" dirty="0"/>
              <a:t>: 4219.12	</a:t>
            </a:r>
            <a:r>
              <a:rPr lang="en-US" sz="2400" dirty="0" smtClean="0"/>
              <a:t> ARCH </a:t>
            </a:r>
            <a:r>
              <a:rPr lang="en-US" sz="2400" dirty="0"/>
              <a:t>ENG 4850 : Building Electrical Systems</a:t>
            </a:r>
          </a:p>
          <a:p>
            <a:pPr marL="0" indent="0">
              <a:buNone/>
            </a:pPr>
            <a:r>
              <a:rPr lang="en-US" sz="2400" dirty="0" smtClean="0"/>
              <a:t>- File</a:t>
            </a:r>
            <a:r>
              <a:rPr lang="en-US" sz="2400" dirty="0"/>
              <a:t>: 4740	</a:t>
            </a:r>
            <a:r>
              <a:rPr lang="en-US" sz="2400" dirty="0" smtClean="0"/>
              <a:t>        COMP </a:t>
            </a:r>
            <a:r>
              <a:rPr lang="en-US" sz="2400" dirty="0"/>
              <a:t>SCI 5407 : Introduction to Virtual Reality</a:t>
            </a:r>
          </a:p>
          <a:p>
            <a:pPr marL="0" indent="0">
              <a:buNone/>
            </a:pPr>
            <a:r>
              <a:rPr lang="en-US" sz="2400" dirty="0" smtClean="0"/>
              <a:t>- File</a:t>
            </a:r>
            <a:r>
              <a:rPr lang="en-US" sz="2400" dirty="0"/>
              <a:t>: 1909.1	</a:t>
            </a:r>
            <a:r>
              <a:rPr lang="en-US" sz="2400" dirty="0" smtClean="0"/>
              <a:t> COMP </a:t>
            </a:r>
            <a:r>
              <a:rPr lang="en-US" sz="2400" dirty="0"/>
              <a:t>SCI 6604 : Mobile, </a:t>
            </a:r>
            <a:r>
              <a:rPr lang="en-US" sz="2400" dirty="0" err="1"/>
              <a:t>IoT</a:t>
            </a:r>
            <a:r>
              <a:rPr lang="en-US" sz="2400" dirty="0"/>
              <a:t> and Sensor Computing</a:t>
            </a:r>
          </a:p>
          <a:p>
            <a:pPr marL="0" indent="0">
              <a:buNone/>
            </a:pPr>
            <a:r>
              <a:rPr lang="en-US" sz="2400" dirty="0" smtClean="0"/>
              <a:t>- File</a:t>
            </a:r>
            <a:r>
              <a:rPr lang="en-US" sz="2400" dirty="0"/>
              <a:t>: </a:t>
            </a:r>
            <a:r>
              <a:rPr lang="en-US" sz="2400" dirty="0" smtClean="0"/>
              <a:t>4738 </a:t>
            </a:r>
            <a:r>
              <a:rPr lang="en-US" sz="2400" dirty="0"/>
              <a:t>	</a:t>
            </a:r>
            <a:r>
              <a:rPr lang="en-US" sz="2400" dirty="0" smtClean="0"/>
              <a:t> MATH </a:t>
            </a:r>
            <a:r>
              <a:rPr lang="en-US" sz="2400" dirty="0"/>
              <a:t>6603 : Mathematical Foundations of Finite Element </a:t>
            </a:r>
            <a:r>
              <a:rPr lang="en-US" sz="2400" dirty="0" smtClean="0"/>
              <a:t>				 Methods </a:t>
            </a:r>
            <a:r>
              <a:rPr lang="en-US" sz="2400" dirty="0"/>
              <a:t>II</a:t>
            </a:r>
          </a:p>
          <a:p>
            <a:pPr marL="463550" lvl="1" indent="-231775">
              <a:tabLst>
                <a:tab pos="1941513" algn="l"/>
              </a:tabLst>
            </a:pPr>
            <a:endParaRPr lang="en-US" sz="2400" dirty="0"/>
          </a:p>
          <a:p>
            <a:pPr marL="463550" lvl="1" indent="-231775">
              <a:tabLst>
                <a:tab pos="1941513" algn="l"/>
              </a:tabLst>
            </a:pPr>
            <a:endParaRPr lang="en-US" sz="2400" dirty="0"/>
          </a:p>
          <a:p>
            <a:pPr marL="463550" lvl="1" indent="-231775">
              <a:tabLst>
                <a:tab pos="1941513" algn="l"/>
              </a:tabLst>
            </a:pPr>
            <a:endParaRPr lang="en-US" sz="2400" dirty="0"/>
          </a:p>
          <a:p>
            <a:pPr marL="463550" lvl="1" indent="-231775">
              <a:tabLst>
                <a:tab pos="1941513" algn="l"/>
              </a:tabLs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4871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5045" y="1616926"/>
            <a:ext cx="9275382" cy="4783873"/>
          </a:xfrm>
        </p:spPr>
        <p:txBody>
          <a:bodyPr/>
          <a:lstStyle/>
          <a:p>
            <a:pPr marL="463550" lvl="1" indent="-231775">
              <a:tabLst>
                <a:tab pos="1941513" algn="l"/>
              </a:tabLst>
            </a:pPr>
            <a:r>
              <a:rPr lang="en-US" dirty="0" smtClean="0"/>
              <a:t>Experimental Courses (EC) Requeste</a:t>
            </a:r>
            <a:r>
              <a:rPr lang="en-US" sz="2400" dirty="0" smtClean="0"/>
              <a:t>d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- File</a:t>
            </a:r>
            <a:r>
              <a:rPr lang="en-US" sz="2400" dirty="0"/>
              <a:t>: </a:t>
            </a:r>
            <a:r>
              <a:rPr lang="en-US" sz="2400" dirty="0" smtClean="0"/>
              <a:t>4737 </a:t>
            </a:r>
            <a:r>
              <a:rPr lang="en-US" sz="2400" dirty="0"/>
              <a:t>	AERO ENG 6001.004 : Computational Plasma Physics and Modern Scientific Programming</a:t>
            </a:r>
          </a:p>
          <a:p>
            <a:pPr marL="0" indent="0">
              <a:buNone/>
            </a:pPr>
            <a:r>
              <a:rPr lang="en-US" sz="2400" dirty="0" smtClean="0"/>
              <a:t>- File</a:t>
            </a:r>
            <a:r>
              <a:rPr lang="en-US" sz="2400" dirty="0"/>
              <a:t>: </a:t>
            </a:r>
            <a:r>
              <a:rPr lang="en-US" sz="2400" dirty="0" smtClean="0"/>
              <a:t>4727 </a:t>
            </a:r>
            <a:r>
              <a:rPr lang="en-US" sz="2400" dirty="0"/>
              <a:t>	CIV ENG 5001.005 : Water Treatment Challenges: Desalination, Metals, and Water Reuse</a:t>
            </a:r>
          </a:p>
          <a:p>
            <a:pPr marL="0" indent="0">
              <a:buNone/>
            </a:pPr>
            <a:r>
              <a:rPr lang="en-US" sz="2400" dirty="0" smtClean="0"/>
              <a:t>- File</a:t>
            </a:r>
            <a:r>
              <a:rPr lang="en-US" sz="2400" dirty="0"/>
              <a:t>: </a:t>
            </a:r>
            <a:r>
              <a:rPr lang="en-US" sz="2400" dirty="0" smtClean="0"/>
              <a:t>4741 </a:t>
            </a:r>
            <a:r>
              <a:rPr lang="en-US" sz="2400" dirty="0"/>
              <a:t>	COMP SCI 6001.006 : Introduction to Augmented and Virtual Reality</a:t>
            </a:r>
          </a:p>
          <a:p>
            <a:pPr marL="0" indent="0">
              <a:buNone/>
            </a:pPr>
            <a:r>
              <a:rPr lang="en-US" sz="2400" dirty="0" smtClean="0"/>
              <a:t>- File</a:t>
            </a:r>
            <a:r>
              <a:rPr lang="en-US" sz="2400" dirty="0"/>
              <a:t>: 4739	</a:t>
            </a:r>
            <a:r>
              <a:rPr lang="en-US" sz="2400" dirty="0" smtClean="0"/>
              <a:t>       MECH </a:t>
            </a:r>
            <a:r>
              <a:rPr lang="en-US" sz="2400" dirty="0"/>
              <a:t>ENG 6001.004 : Design for Additive Manufacturing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280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572322"/>
            <a:ext cx="8534400" cy="4828478"/>
          </a:xfrm>
        </p:spPr>
        <p:txBody>
          <a:bodyPr/>
          <a:lstStyle/>
          <a:p>
            <a:r>
              <a:rPr lang="en-US" dirty="0" smtClean="0"/>
              <a:t>Curriculum </a:t>
            </a:r>
            <a:r>
              <a:rPr lang="en-US" dirty="0"/>
              <a:t>committee moves for FS to approve the </a:t>
            </a:r>
            <a:r>
              <a:rPr lang="en-US" dirty="0" smtClean="0"/>
              <a:t>PC </a:t>
            </a:r>
            <a:r>
              <a:rPr lang="en-US" dirty="0"/>
              <a:t>and CC form actions</a:t>
            </a:r>
          </a:p>
          <a:p>
            <a:r>
              <a:rPr lang="en-US" dirty="0"/>
              <a:t>Discussion: Questions or comments?</a:t>
            </a:r>
          </a:p>
          <a:p>
            <a:pPr>
              <a:tabLst>
                <a:tab pos="229235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03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3743" y="1616926"/>
            <a:ext cx="9271921" cy="4783873"/>
          </a:xfrm>
        </p:spPr>
        <p:txBody>
          <a:bodyPr/>
          <a:lstStyle/>
          <a:p>
            <a:pPr marL="0" indent="0" algn="ctr">
              <a:buNone/>
              <a:tabLst>
                <a:tab pos="2292350" algn="l"/>
              </a:tabLst>
            </a:pPr>
            <a:r>
              <a:rPr lang="en-US" sz="2800" dirty="0" smtClean="0"/>
              <a:t>For Informational Purposes; No Senate Approval Required</a:t>
            </a:r>
          </a:p>
          <a:p>
            <a:pPr>
              <a:tabLst>
                <a:tab pos="2292350" algn="l"/>
              </a:tabLst>
            </a:pPr>
            <a:r>
              <a:rPr lang="en-US" sz="2800" dirty="0" smtClean="0"/>
              <a:t>Experimental Course (EC) Requests</a:t>
            </a:r>
          </a:p>
          <a:p>
            <a:pPr marL="0" indent="0">
              <a:buNone/>
            </a:pPr>
            <a:r>
              <a:rPr lang="en-US" sz="2800" dirty="0" smtClean="0"/>
              <a:t>- File</a:t>
            </a:r>
            <a:r>
              <a:rPr lang="en-US" sz="2800" dirty="0"/>
              <a:t>: 4737	AERO ENG 6001.004 : Computational Plasma Physics and Modern Scientific Programming</a:t>
            </a:r>
          </a:p>
          <a:p>
            <a:pPr marL="0" indent="0">
              <a:buNone/>
            </a:pPr>
            <a:r>
              <a:rPr lang="en-US" sz="2800" dirty="0"/>
              <a:t>- File: 4727	CIV ENG 5001.005 : Water Treatment Challenges: Desalination, Metals, and Water Reuse</a:t>
            </a:r>
          </a:p>
          <a:p>
            <a:pPr marL="0" indent="0">
              <a:buNone/>
            </a:pPr>
            <a:r>
              <a:rPr lang="en-US" sz="2800" dirty="0"/>
              <a:t>- File: 4741	COMP SCI 6001.006 : Introduction to Augmented and Virtual Reality</a:t>
            </a:r>
          </a:p>
          <a:p>
            <a:pPr marL="0" indent="0">
              <a:buNone/>
            </a:pPr>
            <a:r>
              <a:rPr lang="en-US" sz="2800" dirty="0"/>
              <a:t>- File: 4739	MECH ENG 6001.004 : Design for Additive </a:t>
            </a:r>
            <a:r>
              <a:rPr lang="en-US" sz="2800" dirty="0" smtClean="0"/>
              <a:t>Manufacturing</a:t>
            </a:r>
          </a:p>
          <a:p>
            <a:pPr marL="463550" lvl="1" indent="-231775">
              <a:tabLst>
                <a:tab pos="1658938" algn="l"/>
              </a:tabLst>
            </a:pPr>
            <a:endParaRPr lang="en-US" sz="2400" dirty="0"/>
          </a:p>
          <a:p>
            <a:pPr marL="463550" lvl="1" indent="-231775">
              <a:tabLst>
                <a:tab pos="1658938" algn="l"/>
              </a:tabLst>
            </a:pPr>
            <a:endParaRPr lang="en-US" sz="2000" dirty="0"/>
          </a:p>
          <a:p>
            <a:pPr marL="463550" lvl="1" indent="-231775">
              <a:tabLst>
                <a:tab pos="1658938" algn="l"/>
              </a:tabLs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3572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b34ce51c-9f7e-4aef-8bfc-14c05ccedf09"/>
  <p:tag name="TPVERSION" val="8"/>
  <p:tag name="TPFULLVERSION" val="8.2.6.7"/>
  <p:tag name="PPTVERSION" val="14"/>
  <p:tag name="TPOS" val="2"/>
  <p:tag name="TPLASTSAVEVERSION" val="6.2 PC"/>
</p:tagLst>
</file>

<file path=ppt/theme/theme1.xml><?xml version="1.0" encoding="utf-8"?>
<a:theme xmlns:a="http://schemas.openxmlformats.org/drawingml/2006/main" name="1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17882</TotalTime>
  <Words>296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Encode Sans Normal Black</vt:lpstr>
      <vt:lpstr>Lucida Grande</vt:lpstr>
      <vt:lpstr>Orgon Slab ExtraLight</vt:lpstr>
      <vt:lpstr>Orgon Slab Light</vt:lpstr>
      <vt:lpstr>Orgon Slab Medium</vt:lpstr>
      <vt:lpstr>1_Custom Design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House, Misty M.</cp:lastModifiedBy>
  <cp:revision>130</cp:revision>
  <dcterms:created xsi:type="dcterms:W3CDTF">2014-10-14T00:51:43Z</dcterms:created>
  <dcterms:modified xsi:type="dcterms:W3CDTF">2020-11-17T19:32:42Z</dcterms:modified>
</cp:coreProperties>
</file>