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165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826D2B-30D9-416C-9AB6-3192D2EAB641}"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2848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26D2B-30D9-416C-9AB6-3192D2EAB641}"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76342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26D2B-30D9-416C-9AB6-3192D2EAB641}"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343766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26D2B-30D9-416C-9AB6-3192D2EAB641}"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167471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826D2B-30D9-416C-9AB6-3192D2EAB641}"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7406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826D2B-30D9-416C-9AB6-3192D2EAB641}" type="datetimeFigureOut">
              <a:rPr lang="en-US" smtClean="0"/>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3034859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826D2B-30D9-416C-9AB6-3192D2EAB641}" type="datetimeFigureOut">
              <a:rPr lang="en-US" smtClean="0"/>
              <a:t>2/20/2013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72890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826D2B-30D9-416C-9AB6-3192D2EAB641}" type="datetimeFigureOut">
              <a:rPr lang="en-US" smtClean="0"/>
              <a:t>2/20/2013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92046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26D2B-30D9-416C-9AB6-3192D2EAB641}" type="datetimeFigureOut">
              <a:rPr lang="en-US" smtClean="0"/>
              <a:t>2/20/2013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3724277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26D2B-30D9-416C-9AB6-3192D2EAB641}" type="datetimeFigureOut">
              <a:rPr lang="en-US" smtClean="0"/>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152528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26D2B-30D9-416C-9AB6-3192D2EAB641}" type="datetimeFigureOut">
              <a:rPr lang="en-US" smtClean="0"/>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F4F6-8C77-4047-83BE-7D345620C214}" type="slidenum">
              <a:rPr lang="en-US" smtClean="0"/>
              <a:t>‹#›</a:t>
            </a:fld>
            <a:endParaRPr lang="en-US"/>
          </a:p>
        </p:txBody>
      </p:sp>
    </p:spTree>
    <p:extLst>
      <p:ext uri="{BB962C8B-B14F-4D97-AF65-F5344CB8AC3E}">
        <p14:creationId xmlns:p14="http://schemas.microsoft.com/office/powerpoint/2010/main" val="29449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26D2B-30D9-416C-9AB6-3192D2EAB641}" type="datetimeFigureOut">
              <a:rPr lang="en-US" smtClean="0"/>
              <a:t>2/20/2013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4F4F6-8C77-4047-83BE-7D345620C214}" type="slidenum">
              <a:rPr lang="en-US" smtClean="0"/>
              <a:t>‹#›</a:t>
            </a:fld>
            <a:endParaRPr lang="en-US"/>
          </a:p>
        </p:txBody>
      </p:sp>
    </p:spTree>
    <p:extLst>
      <p:ext uri="{BB962C8B-B14F-4D97-AF65-F5344CB8AC3E}">
        <p14:creationId xmlns:p14="http://schemas.microsoft.com/office/powerpoint/2010/main" val="789796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534400" cy="6494085"/>
          </a:xfrm>
          <a:prstGeom prst="rect">
            <a:avLst/>
          </a:prstGeom>
        </p:spPr>
        <p:txBody>
          <a:bodyPr wrap="square">
            <a:spAutoFit/>
          </a:bodyPr>
          <a:lstStyle/>
          <a:p>
            <a:r>
              <a:rPr lang="en-US" dirty="0">
                <a:ea typeface="Calibri"/>
                <a:cs typeface="Times New Roman"/>
              </a:rPr>
              <a:t> </a:t>
            </a:r>
            <a:endParaRPr lang="en-US" sz="1600" dirty="0">
              <a:ea typeface="Calibri"/>
              <a:cs typeface="Times New Roman"/>
            </a:endParaRPr>
          </a:p>
          <a:p>
            <a:pPr marL="342900" marR="0" lvl="0" indent="-342900">
              <a:spcBef>
                <a:spcPts val="0"/>
              </a:spcBef>
              <a:spcAft>
                <a:spcPts val="0"/>
              </a:spcAft>
              <a:buFont typeface="Symbol"/>
              <a:buChar char=""/>
            </a:pPr>
            <a:r>
              <a:rPr lang="en-US" sz="1600" dirty="0" smtClean="0">
                <a:ea typeface="Calibri"/>
                <a:cs typeface="Times New Roman"/>
              </a:rPr>
              <a:t>The ITCC welcomes our </a:t>
            </a:r>
            <a:r>
              <a:rPr lang="en-US" sz="1600" dirty="0">
                <a:ea typeface="Calibri"/>
                <a:cs typeface="Times New Roman"/>
              </a:rPr>
              <a:t>new </a:t>
            </a:r>
            <a:r>
              <a:rPr lang="en-US" sz="1600" dirty="0" smtClean="0">
                <a:ea typeface="Calibri"/>
                <a:cs typeface="Times New Roman"/>
              </a:rPr>
              <a:t>CIO, </a:t>
            </a:r>
            <a:r>
              <a:rPr lang="en-US" sz="1600" dirty="0">
                <a:ea typeface="Calibri"/>
                <a:cs typeface="Times New Roman"/>
              </a:rPr>
              <a:t>Greg </a:t>
            </a:r>
            <a:r>
              <a:rPr lang="en-US" sz="1600" dirty="0" smtClean="0">
                <a:ea typeface="Calibri"/>
                <a:cs typeface="Times New Roman"/>
              </a:rPr>
              <a:t>Smith</a:t>
            </a:r>
            <a:endParaRPr lang="en-US" sz="1600" dirty="0">
              <a:ea typeface="Calibri"/>
              <a:cs typeface="Times New Roman"/>
            </a:endParaRPr>
          </a:p>
          <a:p>
            <a:pPr marL="342900" marR="0" lvl="0" indent="-342900">
              <a:spcBef>
                <a:spcPts val="0"/>
              </a:spcBef>
              <a:spcAft>
                <a:spcPts val="0"/>
              </a:spcAft>
              <a:buFont typeface="Symbol"/>
              <a:buChar char=""/>
            </a:pPr>
            <a:r>
              <a:rPr lang="en-US" sz="1600" dirty="0">
                <a:ea typeface="Calibri"/>
                <a:cs typeface="Times New Roman"/>
              </a:rPr>
              <a:t>Commended Frank Liu for his decade of membership and Vice Chair </a:t>
            </a:r>
            <a:r>
              <a:rPr lang="en-US" sz="1600" dirty="0" smtClean="0">
                <a:ea typeface="Calibri"/>
                <a:cs typeface="Times New Roman"/>
              </a:rPr>
              <a:t>2006-2013 </a:t>
            </a:r>
            <a:r>
              <a:rPr lang="en-US" sz="1600" dirty="0">
                <a:ea typeface="Calibri"/>
                <a:cs typeface="Times New Roman"/>
              </a:rPr>
              <a:t>and elected </a:t>
            </a:r>
            <a:r>
              <a:rPr lang="en-US" sz="1600" dirty="0" smtClean="0">
                <a:ea typeface="Calibri"/>
                <a:cs typeface="Times New Roman"/>
              </a:rPr>
              <a:t>Thomas Vojta </a:t>
            </a:r>
            <a:r>
              <a:rPr lang="en-US" sz="1600" dirty="0">
                <a:ea typeface="Calibri"/>
                <a:cs typeface="Times New Roman"/>
              </a:rPr>
              <a:t>the new Vice Chair</a:t>
            </a:r>
          </a:p>
          <a:p>
            <a:pPr marL="342900" marR="0" lvl="0" indent="-342900">
              <a:spcBef>
                <a:spcPts val="0"/>
              </a:spcBef>
              <a:spcAft>
                <a:spcPts val="0"/>
              </a:spcAft>
              <a:buFont typeface="Symbol"/>
              <a:buChar char=""/>
            </a:pPr>
            <a:r>
              <a:rPr lang="en-US" sz="1600" dirty="0">
                <a:ea typeface="Calibri"/>
                <a:cs typeface="Times New Roman"/>
              </a:rPr>
              <a:t>Elected Jeff Schramm new Chair of e-Learning Subcommittee to replace Frank</a:t>
            </a:r>
          </a:p>
          <a:p>
            <a:pPr marL="342900" marR="0" lvl="0" indent="-342900">
              <a:spcBef>
                <a:spcPts val="0"/>
              </a:spcBef>
              <a:spcAft>
                <a:spcPts val="0"/>
              </a:spcAft>
              <a:buFont typeface="Symbol"/>
              <a:buChar char=""/>
            </a:pPr>
            <a:r>
              <a:rPr lang="en-US" sz="1600" dirty="0">
                <a:ea typeface="Calibri"/>
                <a:cs typeface="Times New Roman"/>
              </a:rPr>
              <a:t>Library / IT Presentation on replacing </a:t>
            </a:r>
            <a:r>
              <a:rPr lang="en-US" sz="1600" dirty="0" err="1">
                <a:ea typeface="Calibri"/>
                <a:cs typeface="Times New Roman"/>
              </a:rPr>
              <a:t>Documentum</a:t>
            </a:r>
            <a:r>
              <a:rPr lang="en-US" sz="1600" dirty="0">
                <a:ea typeface="Calibri"/>
                <a:cs typeface="Times New Roman"/>
              </a:rPr>
              <a:t> with </a:t>
            </a:r>
            <a:r>
              <a:rPr lang="en-US" sz="1600" dirty="0" err="1">
                <a:ea typeface="Calibri"/>
                <a:cs typeface="Times New Roman"/>
              </a:rPr>
              <a:t>Dspace</a:t>
            </a:r>
            <a:r>
              <a:rPr lang="en-US" sz="1600" dirty="0">
                <a:ea typeface="Calibri"/>
                <a:cs typeface="Times New Roman"/>
              </a:rPr>
              <a:t>.  These sites won’t be updated from 2/21 – 3/8: people.mst.edu and scholarsmine.mst.edu  and the changes will come gradually for about a month after 3/8.  Discussion ensued and a motion was passed re integration with updates to the Faculty Accomplishment System.  </a:t>
            </a:r>
          </a:p>
          <a:p>
            <a:pPr marL="342900" marR="0" lvl="0" indent="-342900">
              <a:spcBef>
                <a:spcPts val="0"/>
              </a:spcBef>
              <a:spcAft>
                <a:spcPts val="0"/>
              </a:spcAft>
              <a:buFont typeface="Symbol"/>
              <a:buChar char=""/>
            </a:pPr>
            <a:r>
              <a:rPr lang="en-US" sz="1600" dirty="0">
                <a:ea typeface="Calibri"/>
                <a:cs typeface="Times New Roman"/>
              </a:rPr>
              <a:t>Abhijit Gosavi was elected ITCC Representative to the Library Advisory Board</a:t>
            </a:r>
          </a:p>
          <a:p>
            <a:pPr marL="342900" marR="0" lvl="0" indent="-342900">
              <a:spcBef>
                <a:spcPts val="0"/>
              </a:spcBef>
              <a:spcAft>
                <a:spcPts val="0"/>
              </a:spcAft>
              <a:buFont typeface="Symbol"/>
              <a:buChar char=""/>
            </a:pPr>
            <a:r>
              <a:rPr lang="en-US" sz="1600" dirty="0">
                <a:ea typeface="Calibri"/>
                <a:cs typeface="Times New Roman"/>
              </a:rPr>
              <a:t>Greg Smith presented report we requested re timeline and lessons learned from last Fall’s computer security incident.  A motion was passed re prevention of similar problems in the future.  Discussion included the need for better communication in the future.  System people verified that all system campuses had the same response plan that we did.  Domains that should be exceptions to email filtering can be emailed to Karl Lutzen.</a:t>
            </a:r>
          </a:p>
          <a:p>
            <a:pPr marL="342900" marR="0" lvl="0" indent="-342900">
              <a:spcBef>
                <a:spcPts val="0"/>
              </a:spcBef>
              <a:spcAft>
                <a:spcPts val="0"/>
              </a:spcAft>
              <a:buFont typeface="Symbol"/>
              <a:buChar char=""/>
            </a:pPr>
            <a:r>
              <a:rPr lang="en-US" sz="1600" dirty="0">
                <a:ea typeface="Calibri"/>
                <a:cs typeface="Times New Roman"/>
              </a:rPr>
              <a:t>Discussed wish list for Computer Security as a key strategic resource on campus.  Requests include faculty and staff slots, security clearances for key personnel particularly in leadership positions, student jobs and scholarships, and revenue-generating activities such as short courses.  </a:t>
            </a:r>
          </a:p>
          <a:p>
            <a:pPr marL="342900" marR="0" lvl="0" indent="-342900">
              <a:spcBef>
                <a:spcPts val="0"/>
              </a:spcBef>
              <a:spcAft>
                <a:spcPts val="0"/>
              </a:spcAft>
              <a:buFont typeface="Symbol"/>
              <a:buChar char=""/>
            </a:pPr>
            <a:r>
              <a:rPr lang="en-US" sz="1600" dirty="0">
                <a:ea typeface="Calibri"/>
                <a:cs typeface="Times New Roman"/>
              </a:rPr>
              <a:t>It has also been suggested that the ITCC should have a direct input into the strategic planning process since IT is a key strategic resource.</a:t>
            </a:r>
          </a:p>
          <a:p>
            <a:pPr marL="342900" marR="0" lvl="0" indent="-342900">
              <a:spcBef>
                <a:spcPts val="0"/>
              </a:spcBef>
              <a:spcAft>
                <a:spcPts val="0"/>
              </a:spcAft>
              <a:buFont typeface="Symbol"/>
              <a:buChar char=""/>
            </a:pPr>
            <a:r>
              <a:rPr lang="en-US" sz="1600" dirty="0">
                <a:ea typeface="Calibri"/>
                <a:cs typeface="Times New Roman"/>
              </a:rPr>
              <a:t>BPM-911 is being revised in response to our complaints and a better vetting process is being identified.</a:t>
            </a:r>
          </a:p>
          <a:p>
            <a:pPr marL="342900" marR="0" lvl="0" indent="-342900">
              <a:spcBef>
                <a:spcPts val="0"/>
              </a:spcBef>
              <a:spcAft>
                <a:spcPts val="0"/>
              </a:spcAft>
              <a:buFont typeface="Symbol"/>
              <a:buChar char=""/>
            </a:pPr>
            <a:r>
              <a:rPr lang="en-US" sz="1600" dirty="0">
                <a:ea typeface="Calibri"/>
                <a:cs typeface="Times New Roman"/>
              </a:rPr>
              <a:t>The Open Forum this year will be March 15, 1:15 – 5 PM, right after the TLTC in the Civil Engineering Building.  Everybody is encouraged to register for the latter and drop in to the former.  Both events will be very interesting and well worthwhile.  </a:t>
            </a:r>
          </a:p>
        </p:txBody>
      </p:sp>
      <p:sp>
        <p:nvSpPr>
          <p:cNvPr id="5" name="TextBox 4"/>
          <p:cNvSpPr txBox="1"/>
          <p:nvPr/>
        </p:nvSpPr>
        <p:spPr>
          <a:xfrm>
            <a:off x="2243496" y="152400"/>
            <a:ext cx="4961808" cy="400110"/>
          </a:xfrm>
          <a:prstGeom prst="rect">
            <a:avLst/>
          </a:prstGeom>
          <a:noFill/>
        </p:spPr>
        <p:txBody>
          <a:bodyPr wrap="none" rtlCol="0">
            <a:spAutoFit/>
          </a:bodyPr>
          <a:lstStyle/>
          <a:p>
            <a:r>
              <a:rPr lang="en-US" sz="2000" b="1" dirty="0" smtClean="0"/>
              <a:t>ITCC Report to Faculty Senate, February </a:t>
            </a:r>
            <a:r>
              <a:rPr lang="en-US" sz="2000" b="1" dirty="0" smtClean="0"/>
              <a:t>2013</a:t>
            </a:r>
            <a:endParaRPr lang="en-US" b="1" dirty="0"/>
          </a:p>
        </p:txBody>
      </p:sp>
    </p:spTree>
    <p:extLst>
      <p:ext uri="{BB962C8B-B14F-4D97-AF65-F5344CB8AC3E}">
        <p14:creationId xmlns:p14="http://schemas.microsoft.com/office/powerpoint/2010/main" val="244570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505"/>
            <a:ext cx="7772400" cy="583095"/>
          </a:xfrm>
        </p:spPr>
        <p:txBody>
          <a:bodyPr>
            <a:normAutofit/>
          </a:bodyPr>
          <a:lstStyle/>
          <a:p>
            <a:r>
              <a:rPr lang="en-US" sz="3200" dirty="0" smtClean="0"/>
              <a:t>Motions Passed</a:t>
            </a:r>
            <a:endParaRPr lang="en-US" sz="3200" dirty="0"/>
          </a:p>
        </p:txBody>
      </p:sp>
      <p:sp>
        <p:nvSpPr>
          <p:cNvPr id="6" name="TextBox 5"/>
          <p:cNvSpPr txBox="1"/>
          <p:nvPr/>
        </p:nvSpPr>
        <p:spPr>
          <a:xfrm>
            <a:off x="304800" y="1219200"/>
            <a:ext cx="8686800" cy="5478423"/>
          </a:xfrm>
          <a:prstGeom prst="rect">
            <a:avLst/>
          </a:prstGeom>
          <a:noFill/>
        </p:spPr>
        <p:txBody>
          <a:bodyPr wrap="square" rtlCol="0">
            <a:spAutoFit/>
          </a:bodyPr>
          <a:lstStyle/>
          <a:p>
            <a:pPr marL="285750" indent="-285750">
              <a:buFont typeface="Arial" charset="0"/>
              <a:buChar char="•"/>
            </a:pPr>
            <a:r>
              <a:rPr lang="en-US" sz="2800" b="1" dirty="0" smtClean="0"/>
              <a:t>The ITCC </a:t>
            </a:r>
            <a:r>
              <a:rPr lang="en-US" sz="2800" b="1" dirty="0"/>
              <a:t>would like to express its gratitude and commend Frank Liu for lengthy service as Vice Chair of ITCC and Chair of the ITCC e-Learning Subcommittee. </a:t>
            </a:r>
            <a:endParaRPr lang="en-US" sz="2800" b="1" dirty="0" smtClean="0"/>
          </a:p>
          <a:p>
            <a:pPr marL="285750" indent="-285750">
              <a:buFont typeface="Arial" charset="0"/>
              <a:buChar char="•"/>
            </a:pPr>
            <a:endParaRPr lang="en-US" sz="2800" b="1" dirty="0" smtClean="0"/>
          </a:p>
          <a:p>
            <a:pPr marL="285750" indent="-285750">
              <a:buFont typeface="Arial" charset="0"/>
              <a:buChar char="•"/>
            </a:pPr>
            <a:r>
              <a:rPr lang="en-US" sz="2800" b="1" dirty="0"/>
              <a:t>It is very important to create compatibility between the </a:t>
            </a:r>
            <a:r>
              <a:rPr lang="en-US" sz="2800" b="1" dirty="0" err="1"/>
              <a:t>Dspace</a:t>
            </a:r>
            <a:r>
              <a:rPr lang="en-US" sz="2800" b="1" dirty="0"/>
              <a:t> system and whatever will replace the Faculty Accomplishment System.  The ITCC requests a briefing on this. </a:t>
            </a:r>
            <a:endParaRPr lang="en-US" sz="2800" b="1" dirty="0" smtClean="0"/>
          </a:p>
          <a:p>
            <a:pPr marL="285750" indent="-285750">
              <a:buFont typeface="Arial" charset="0"/>
              <a:buChar char="•"/>
            </a:pPr>
            <a:endParaRPr lang="en-US" sz="2800" b="1" dirty="0" smtClean="0"/>
          </a:p>
          <a:p>
            <a:pPr marL="285750" indent="-285750">
              <a:buFont typeface="Arial" charset="0"/>
              <a:buChar char="•"/>
            </a:pPr>
            <a:r>
              <a:rPr lang="en-US" sz="2800" b="1" dirty="0"/>
              <a:t>Mandatory Computer Security Awareness training is needed.  Some optimal period for password changing needs to be determined. </a:t>
            </a:r>
            <a:endParaRPr lang="en-US" sz="2800" b="1" dirty="0" smtClean="0"/>
          </a:p>
          <a:p>
            <a:pPr marL="285750" indent="-285750">
              <a:buFont typeface="Arial" charset="0"/>
              <a:buChar char="•"/>
            </a:pPr>
            <a:endParaRPr lang="en-US" sz="1400" dirty="0"/>
          </a:p>
        </p:txBody>
      </p:sp>
    </p:spTree>
    <p:extLst>
      <p:ext uri="{BB962C8B-B14F-4D97-AF65-F5344CB8AC3E}">
        <p14:creationId xmlns:p14="http://schemas.microsoft.com/office/powerpoint/2010/main" val="602625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85</Words>
  <Application>Microsoft Office PowerPoint</Application>
  <PresentationFormat>On-screen Show (4:3)</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Motions Passed</vt:lpstr>
    </vt:vector>
  </TitlesOfParts>
  <Company>Missouri University of Science and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Wunsch, Donald C.</dc:creator>
  <cp:lastModifiedBy>Werner, Jeannie</cp:lastModifiedBy>
  <cp:revision>2</cp:revision>
  <dcterms:created xsi:type="dcterms:W3CDTF">2013-02-15T23:15:16Z</dcterms:created>
  <dcterms:modified xsi:type="dcterms:W3CDTF">2013-02-20T15:12:37Z</dcterms:modified>
</cp:coreProperties>
</file>