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8" r:id="rId5"/>
    <p:sldId id="269" r:id="rId6"/>
    <p:sldId id="270"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C41"/>
    <a:srgbClr val="324A63"/>
    <a:srgbClr val="8282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snapToObjects="1">
      <p:cViewPr>
        <p:scale>
          <a:sx n="80" d="100"/>
          <a:sy n="80" d="100"/>
        </p:scale>
        <p:origin x="-1860" y="-26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green-panormic_rv.jpg"/>
          <p:cNvPicPr>
            <a:picLocks noChangeAspect="1"/>
          </p:cNvPicPr>
          <p:nvPr userDrawn="1"/>
        </p:nvPicPr>
        <p:blipFill>
          <a:blip r:embed="rId2"/>
          <a:stretch>
            <a:fillRect/>
          </a:stretch>
        </p:blipFill>
        <p:spPr>
          <a:xfrm>
            <a:off x="714" y="0"/>
            <a:ext cx="9231965" cy="6925056"/>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3F31BF-7BAA-B545-8A54-BD6165549183}" type="datetimeFigureOut">
              <a:rPr lang="en-US" smtClean="0"/>
              <a:pPr/>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DF3B2-5B0F-514C-AE92-94CAAA68DD3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2329"/>
            <a:ext cx="8229600" cy="1143000"/>
          </a:xfrm>
        </p:spPr>
        <p:txBody>
          <a:bodyPr/>
          <a:lstStyle>
            <a:lvl1pPr>
              <a:defRPr>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47892"/>
            <a:ext cx="8229600" cy="4220806"/>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10965"/>
            <a:ext cx="2133600" cy="365125"/>
          </a:xfrm>
        </p:spPr>
        <p:txBody>
          <a:bodyPr/>
          <a:lstStyle>
            <a:lvl1pPr>
              <a:defRPr>
                <a:latin typeface="Arial"/>
                <a:cs typeface="Arial"/>
              </a:defRPr>
            </a:lvl1pPr>
          </a:lstStyle>
          <a:p>
            <a:fld id="{F03F31BF-7BAA-B545-8A54-BD6165549183}" type="datetimeFigureOut">
              <a:rPr lang="en-US" smtClean="0"/>
              <a:pPr/>
              <a:t>1/24/2013</a:t>
            </a:fld>
            <a:endParaRPr lang="en-US" dirty="0"/>
          </a:p>
        </p:txBody>
      </p:sp>
      <p:sp>
        <p:nvSpPr>
          <p:cNvPr id="5" name="Footer Placeholder 4"/>
          <p:cNvSpPr>
            <a:spLocks noGrp="1"/>
          </p:cNvSpPr>
          <p:nvPr>
            <p:ph type="ftr" sz="quarter" idx="11"/>
          </p:nvPr>
        </p:nvSpPr>
        <p:spPr>
          <a:xfrm>
            <a:off x="3124200" y="6310965"/>
            <a:ext cx="2895600" cy="365125"/>
          </a:xfrm>
        </p:spPr>
        <p:txBody>
          <a:bodyPr/>
          <a:lstStyle>
            <a:lvl1pPr>
              <a:defRPr>
                <a:latin typeface="Arial"/>
                <a:cs typeface="Arial"/>
              </a:defRPr>
            </a:lvl1pPr>
          </a:lstStyle>
          <a:p>
            <a:endParaRPr lang="en-US" dirty="0"/>
          </a:p>
        </p:txBody>
      </p:sp>
      <p:sp>
        <p:nvSpPr>
          <p:cNvPr id="6" name="Slide Number Placeholder 5"/>
          <p:cNvSpPr>
            <a:spLocks noGrp="1"/>
          </p:cNvSpPr>
          <p:nvPr>
            <p:ph type="sldNum" sz="quarter" idx="12"/>
          </p:nvPr>
        </p:nvSpPr>
        <p:spPr>
          <a:xfrm>
            <a:off x="6553200" y="6310965"/>
            <a:ext cx="2133600" cy="365125"/>
          </a:xfrm>
        </p:spPr>
        <p:txBody>
          <a:bodyPr/>
          <a:lstStyle>
            <a:lvl1pPr>
              <a:defRPr>
                <a:latin typeface="Arial"/>
                <a:cs typeface="Arial"/>
              </a:defRPr>
            </a:lvl1pPr>
          </a:lstStyle>
          <a:p>
            <a:fld id="{644DF3B2-5B0F-514C-AE92-94CAAA68DD3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2800" b="1" cap="a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atin typeface="Arial"/>
                <a:cs typeface="Arial"/>
              </a:defRPr>
            </a:lvl1pPr>
          </a:lstStyle>
          <a:p>
            <a:fld id="{F03F31BF-7BAA-B545-8A54-BD6165549183}" type="datetimeFigureOut">
              <a:rPr lang="en-US" smtClean="0"/>
              <a:pPr/>
              <a:t>1/24/2013</a:t>
            </a:fld>
            <a:endParaRPr lang="en-US" dirty="0"/>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644DF3B2-5B0F-514C-AE92-94CAAA68DD3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94445"/>
            <a:ext cx="8229600" cy="1143000"/>
          </a:xfrm>
        </p:spPr>
        <p:txBody>
          <a:bodyPr/>
          <a:lstStyle>
            <a:lvl1pPr>
              <a:defRPr>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820008"/>
            <a:ext cx="4038600" cy="4204524"/>
          </a:xfr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20007"/>
            <a:ext cx="4038600" cy="4204525"/>
          </a:xfr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250517"/>
            <a:ext cx="2133600" cy="365125"/>
          </a:xfrm>
        </p:spPr>
        <p:txBody>
          <a:bodyPr/>
          <a:lstStyle>
            <a:lvl1pPr>
              <a:defRPr>
                <a:latin typeface="Arial"/>
                <a:cs typeface="Arial"/>
              </a:defRPr>
            </a:lvl1pPr>
          </a:lstStyle>
          <a:p>
            <a:fld id="{F03F31BF-7BAA-B545-8A54-BD6165549183}" type="datetimeFigureOut">
              <a:rPr lang="en-US" smtClean="0"/>
              <a:pPr/>
              <a:t>1/24/2013</a:t>
            </a:fld>
            <a:endParaRPr lang="en-US" dirty="0"/>
          </a:p>
        </p:txBody>
      </p:sp>
      <p:sp>
        <p:nvSpPr>
          <p:cNvPr id="6" name="Footer Placeholder 5"/>
          <p:cNvSpPr>
            <a:spLocks noGrp="1"/>
          </p:cNvSpPr>
          <p:nvPr>
            <p:ph type="ftr" sz="quarter" idx="11"/>
          </p:nvPr>
        </p:nvSpPr>
        <p:spPr>
          <a:xfrm>
            <a:off x="3124200" y="6250517"/>
            <a:ext cx="2895600" cy="365125"/>
          </a:xfrm>
        </p:spPr>
        <p:txBody>
          <a:bodyPr/>
          <a:lstStyle>
            <a:lvl1pPr>
              <a:defRPr>
                <a:latin typeface="Arial"/>
                <a:cs typeface="Arial"/>
              </a:defRPr>
            </a:lvl1pPr>
          </a:lstStyle>
          <a:p>
            <a:endParaRPr lang="en-US" dirty="0"/>
          </a:p>
        </p:txBody>
      </p:sp>
      <p:sp>
        <p:nvSpPr>
          <p:cNvPr id="7" name="Slide Number Placeholder 6"/>
          <p:cNvSpPr>
            <a:spLocks noGrp="1"/>
          </p:cNvSpPr>
          <p:nvPr>
            <p:ph type="sldNum" sz="quarter" idx="12"/>
          </p:nvPr>
        </p:nvSpPr>
        <p:spPr>
          <a:xfrm>
            <a:off x="6553200" y="6250517"/>
            <a:ext cx="2133600" cy="365125"/>
          </a:xfrm>
        </p:spPr>
        <p:txBody>
          <a:bodyPr/>
          <a:lstStyle>
            <a:lvl1pPr>
              <a:defRPr>
                <a:latin typeface="Arial"/>
                <a:cs typeface="Arial"/>
              </a:defRPr>
            </a:lvl1pPr>
          </a:lstStyle>
          <a:p>
            <a:fld id="{644DF3B2-5B0F-514C-AE92-94CAAA68DD3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61747"/>
            <a:ext cx="8229600" cy="1143000"/>
          </a:xfrm>
        </p:spPr>
        <p:txBody>
          <a:bodyPr/>
          <a:lstStyle>
            <a:lvl1pPr>
              <a:defRPr>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61984"/>
            <a:ext cx="4040188" cy="3670555"/>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461984"/>
            <a:ext cx="4041775" cy="3670555"/>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278334"/>
            <a:ext cx="2133600" cy="365125"/>
          </a:xfrm>
        </p:spPr>
        <p:txBody>
          <a:bodyPr/>
          <a:lstStyle>
            <a:lvl1pPr>
              <a:defRPr>
                <a:latin typeface="Arial"/>
                <a:cs typeface="Arial"/>
              </a:defRPr>
            </a:lvl1pPr>
          </a:lstStyle>
          <a:p>
            <a:fld id="{F03F31BF-7BAA-B545-8A54-BD6165549183}" type="datetimeFigureOut">
              <a:rPr lang="en-US" smtClean="0"/>
              <a:pPr/>
              <a:t>1/24/2013</a:t>
            </a:fld>
            <a:endParaRPr lang="en-US" dirty="0"/>
          </a:p>
        </p:txBody>
      </p:sp>
      <p:sp>
        <p:nvSpPr>
          <p:cNvPr id="8" name="Footer Placeholder 7"/>
          <p:cNvSpPr>
            <a:spLocks noGrp="1"/>
          </p:cNvSpPr>
          <p:nvPr>
            <p:ph type="ftr" sz="quarter" idx="11"/>
          </p:nvPr>
        </p:nvSpPr>
        <p:spPr>
          <a:xfrm>
            <a:off x="3124200" y="6278334"/>
            <a:ext cx="2895600" cy="365125"/>
          </a:xfrm>
        </p:spPr>
        <p:txBody>
          <a:bodyPr/>
          <a:lstStyle>
            <a:lvl1pPr>
              <a:defRPr>
                <a:latin typeface="Arial"/>
                <a:cs typeface="Arial"/>
              </a:defRPr>
            </a:lvl1pPr>
          </a:lstStyle>
          <a:p>
            <a:endParaRPr lang="en-US" dirty="0"/>
          </a:p>
        </p:txBody>
      </p:sp>
      <p:sp>
        <p:nvSpPr>
          <p:cNvPr id="9" name="Slide Number Placeholder 8"/>
          <p:cNvSpPr>
            <a:spLocks noGrp="1"/>
          </p:cNvSpPr>
          <p:nvPr>
            <p:ph type="sldNum" sz="quarter" idx="12"/>
          </p:nvPr>
        </p:nvSpPr>
        <p:spPr>
          <a:xfrm>
            <a:off x="6553200" y="6278334"/>
            <a:ext cx="2133600" cy="365125"/>
          </a:xfrm>
        </p:spPr>
        <p:txBody>
          <a:bodyPr/>
          <a:lstStyle>
            <a:lvl1pPr>
              <a:defRPr>
                <a:latin typeface="Arial"/>
                <a:cs typeface="Arial"/>
              </a:defRPr>
            </a:lvl1pPr>
          </a:lstStyle>
          <a:p>
            <a:fld id="{644DF3B2-5B0F-514C-AE92-94CAAA68DD3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61881"/>
            <a:ext cx="8229600" cy="1143000"/>
          </a:xfrm>
        </p:spPr>
        <p:txBody>
          <a:bodyPr/>
          <a:lstStyle>
            <a:lvl1pPr>
              <a:defRPr>
                <a:latin typeface="Arial"/>
                <a:cs typeface="Aria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Arial"/>
                <a:cs typeface="Arial"/>
              </a:defRPr>
            </a:lvl1pPr>
          </a:lstStyle>
          <a:p>
            <a:fld id="{F03F31BF-7BAA-B545-8A54-BD6165549183}" type="datetimeFigureOut">
              <a:rPr lang="en-US" smtClean="0"/>
              <a:pPr/>
              <a:t>1/24/2013</a:t>
            </a:fld>
            <a:endParaRPr lang="en-US" dirty="0"/>
          </a:p>
        </p:txBody>
      </p:sp>
      <p:sp>
        <p:nvSpPr>
          <p:cNvPr id="4" name="Footer Placeholder 3"/>
          <p:cNvSpPr>
            <a:spLocks noGrp="1"/>
          </p:cNvSpPr>
          <p:nvPr>
            <p:ph type="ftr" sz="quarter" idx="11"/>
          </p:nvPr>
        </p:nvSpPr>
        <p:spPr/>
        <p:txBody>
          <a:bodyPr/>
          <a:lstStyle>
            <a:lvl1pPr>
              <a:defRPr>
                <a:latin typeface="Arial"/>
                <a:cs typeface="Arial"/>
              </a:defRPr>
            </a:lvl1pPr>
          </a:lstStyle>
          <a:p>
            <a:endParaRPr lang="en-US" dirty="0"/>
          </a:p>
        </p:txBody>
      </p:sp>
      <p:sp>
        <p:nvSpPr>
          <p:cNvPr id="5" name="Slide Number Placeholder 4"/>
          <p:cNvSpPr>
            <a:spLocks noGrp="1"/>
          </p:cNvSpPr>
          <p:nvPr>
            <p:ph type="sldNum" sz="quarter" idx="12"/>
          </p:nvPr>
        </p:nvSpPr>
        <p:spPr/>
        <p:txBody>
          <a:bodyPr/>
          <a:lstStyle>
            <a:lvl1pPr>
              <a:defRPr>
                <a:latin typeface="Arial"/>
                <a:cs typeface="Arial"/>
              </a:defRPr>
            </a:lvl1pPr>
          </a:lstStyle>
          <a:p>
            <a:fld id="{644DF3B2-5B0F-514C-AE92-94CAAA68DD3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3F31BF-7BAA-B545-8A54-BD6165549183}" type="datetimeFigureOut">
              <a:rPr lang="en-US" smtClean="0"/>
              <a:pPr/>
              <a:t>1/24/2013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4DF3B2-5B0F-514C-AE92-94CAAA68DD3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a:cs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atin typeface="Arial"/>
                <a:cs typeface="Arial"/>
              </a:defRPr>
            </a:lvl1pPr>
          </a:lstStyle>
          <a:p>
            <a:fld id="{F03F31BF-7BAA-B545-8A54-BD6165549183}" type="datetimeFigureOut">
              <a:rPr lang="en-US" smtClean="0"/>
              <a:pPr/>
              <a:t>1/24/2013</a:t>
            </a:fld>
            <a:endParaRPr lang="en-US" dirty="0"/>
          </a:p>
        </p:txBody>
      </p:sp>
      <p:sp>
        <p:nvSpPr>
          <p:cNvPr id="6" name="Footer Placeholder 5"/>
          <p:cNvSpPr>
            <a:spLocks noGrp="1"/>
          </p:cNvSpPr>
          <p:nvPr>
            <p:ph type="ftr" sz="quarter" idx="11"/>
          </p:nvPr>
        </p:nvSpPr>
        <p:spPr/>
        <p:txBody>
          <a:bodyPr/>
          <a:lstStyle>
            <a:lvl1pPr>
              <a:defRPr>
                <a:latin typeface="Arial"/>
                <a:cs typeface="Arial"/>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a:cs typeface="Arial"/>
              </a:defRPr>
            </a:lvl1pPr>
          </a:lstStyle>
          <a:p>
            <a:fld id="{644DF3B2-5B0F-514C-AE92-94CAAA68DD3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3F31BF-7BAA-B545-8A54-BD6165549183}" type="datetimeFigureOut">
              <a:rPr lang="en-US" smtClean="0"/>
              <a:pPr/>
              <a:t>1/24/2013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4DF3B2-5B0F-514C-AE92-94CAAA68DD3A}" type="slidenum">
              <a:rPr lang="en-US" smtClean="0"/>
              <a:pPr/>
              <a:t>‹#›</a:t>
            </a:fld>
            <a:endParaRPr lang="en-US"/>
          </a:p>
        </p:txBody>
      </p:sp>
      <p:pic>
        <p:nvPicPr>
          <p:cNvPr id="9" name="Picture 8" descr="green-stripe.jpg"/>
          <p:cNvPicPr>
            <a:picLocks noChangeAspect="1"/>
          </p:cNvPicPr>
          <p:nvPr userDrawn="1"/>
        </p:nvPicPr>
        <p:blipFill>
          <a:blip r:embed="rId10"/>
          <a:stretch>
            <a:fillRect/>
          </a:stretch>
        </p:blipFill>
        <p:spPr>
          <a:xfrm>
            <a:off x="714" y="0"/>
            <a:ext cx="9231965" cy="692505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facultysenate.mst.edu/media/campussupport/facultysenate/documents/rpa/minutes/2013/RPA-DraftMinutes14Jan2013.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facultysenate.mst.edu/media/campussupport/facultysenate/documents/fsminutes/2011/FS.Minutes.06.16.11.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facultysenate.mst.edu/documents/itcc/ITCC.ForseeSharedServiceSlides.pptx" TargetMode="External"/><Relationship Id="rId2" Type="http://schemas.openxmlformats.org/officeDocument/2006/relationships/hyperlink" Target="http://facultysenate.mst.edu/documents/itcc/ITCCFSReport06.17.pp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facultysenate.mst.edu/media/campussupport/facultysenate/documents/itcc/2013/Nov12meetingminutes%20(3).pdf" TargetMode="External"/><Relationship Id="rId2" Type="http://schemas.openxmlformats.org/officeDocument/2006/relationships/hyperlink" Target="http://facultysenate.mst.edu/media/campussupport/facultysenate/documents/itcc/2013/ITCC%20Meeting%20minutes%2010%2017%2012.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facultysenate.mst.edu/media/campussupport/facultysenate/documents/itcc/2013/January2013minutes.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130425"/>
            <a:ext cx="7772400" cy="1470025"/>
          </a:xfrm>
          <a:prstGeom prst="rect">
            <a:avLst/>
          </a:prstGeom>
        </p:spPr>
        <p:txBody>
          <a:bodyPr vert="horz" lIns="91440" tIns="45720" rIns="91440" bIns="45720" rtlCol="0" anchor="ctr">
            <a:normAutofit/>
          </a:bodyPr>
          <a:lstStyle>
            <a:lvl1pPr>
              <a:defRPr b="1" baseline="0">
                <a:solidFill>
                  <a:srgbClr val="1B6917"/>
                </a:solidFill>
                <a:latin typeface="Arial"/>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4400" dirty="0" smtClean="0">
                <a:solidFill>
                  <a:schemeClr val="bg1"/>
                </a:solidFill>
                <a:ea typeface="+mj-ea"/>
              </a:rPr>
              <a:t>ITCC Report to FS</a:t>
            </a:r>
            <a:endParaRPr kumimoji="0" lang="en-US" sz="4400" b="1" i="0" u="none" strike="noStrike" kern="1200" cap="none" spc="0" normalizeH="0" baseline="0" noProof="0" dirty="0">
              <a:ln>
                <a:noFill/>
              </a:ln>
              <a:solidFill>
                <a:schemeClr val="bg1"/>
              </a:solidFill>
              <a:effectLst/>
              <a:uLnTx/>
              <a:uFillTx/>
              <a:latin typeface="Arial"/>
              <a:ea typeface="+mj-ea"/>
              <a:cs typeface="Arial"/>
            </a:endParaRPr>
          </a:p>
        </p:txBody>
      </p:sp>
      <p:sp>
        <p:nvSpPr>
          <p:cNvPr id="5" name="Subtitle 2"/>
          <p:cNvSpPr txBox="1">
            <a:spLocks/>
          </p:cNvSpPr>
          <p:nvPr/>
        </p:nvSpPr>
        <p:spPr>
          <a:xfrm>
            <a:off x="1371600" y="3886200"/>
            <a:ext cx="6400800" cy="1752600"/>
          </a:xfrm>
          <a:prstGeom prst="rect">
            <a:avLst/>
          </a:prstGeom>
        </p:spPr>
        <p:txBody>
          <a:bodyPr vert="horz" lIns="91440" tIns="45720" rIns="91440" bIns="45720" rtlCol="0">
            <a:normAutofit/>
          </a:bodyPr>
          <a:lstStyle>
            <a:lvl1pPr marL="0" indent="0" algn="ctr">
              <a:buNone/>
              <a:defRPr>
                <a:solidFill>
                  <a:srgbClr val="40403E"/>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sz="3200" dirty="0" smtClean="0">
                <a:solidFill>
                  <a:srgbClr val="FCDC41"/>
                </a:solidFill>
              </a:rPr>
              <a:t>Donald Wunsch</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FCDC41"/>
                </a:solidFill>
                <a:effectLst/>
                <a:uLnTx/>
                <a:uFillTx/>
                <a:latin typeface="Arial"/>
                <a:ea typeface="+mn-ea"/>
                <a:cs typeface="Arial"/>
              </a:rPr>
              <a:t>131</a:t>
            </a:r>
            <a:r>
              <a:rPr kumimoji="0" lang="en-US" sz="3200" b="0" i="0" u="none" strike="noStrike" kern="1200" cap="none" spc="0" normalizeH="0" noProof="0" dirty="0" smtClean="0">
                <a:ln>
                  <a:noFill/>
                </a:ln>
                <a:solidFill>
                  <a:srgbClr val="FCDC41"/>
                </a:solidFill>
                <a:effectLst/>
                <a:uLnTx/>
                <a:uFillTx/>
                <a:latin typeface="Arial"/>
                <a:ea typeface="+mn-ea"/>
                <a:cs typeface="Arial"/>
              </a:rPr>
              <a:t> EECH x 4521</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sz="3200" baseline="0" dirty="0" smtClean="0">
                <a:solidFill>
                  <a:srgbClr val="FCDC41"/>
                </a:solidFill>
              </a:rPr>
              <a:t>dwunsch@mst.edu</a:t>
            </a:r>
            <a:endParaRPr kumimoji="0" lang="en-US" sz="3200" b="0" i="0" u="none" strike="noStrike" kern="1200" cap="none" spc="0" normalizeH="0" baseline="0" noProof="0" dirty="0">
              <a:ln>
                <a:noFill/>
              </a:ln>
              <a:solidFill>
                <a:srgbClr val="FCDC41"/>
              </a:solidFill>
              <a:effectLst/>
              <a:uLnTx/>
              <a:uFillTx/>
              <a:latin typeface="Arial"/>
              <a:ea typeface="+mn-ea"/>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98579"/>
            <a:ext cx="8229600" cy="1143000"/>
          </a:xfrm>
        </p:spPr>
        <p:txBody>
          <a:bodyPr>
            <a:normAutofit fontScale="90000"/>
          </a:bodyPr>
          <a:lstStyle/>
          <a:p>
            <a:r>
              <a:rPr lang="en-US" dirty="0" smtClean="0"/>
              <a:t>Response to ITCC Referral from 11/15/2012</a:t>
            </a:r>
            <a:br>
              <a:rPr lang="en-US" dirty="0" smtClean="0"/>
            </a:br>
            <a:endParaRPr lang="en-US" dirty="0"/>
          </a:p>
        </p:txBody>
      </p:sp>
      <p:sp>
        <p:nvSpPr>
          <p:cNvPr id="4099" name="Rectangle 3"/>
          <p:cNvSpPr>
            <a:spLocks noGrp="1" noChangeArrowheads="1"/>
          </p:cNvSpPr>
          <p:nvPr>
            <p:ph type="body" idx="1"/>
          </p:nvPr>
        </p:nvSpPr>
        <p:spPr>
          <a:xfrm>
            <a:off x="457200" y="2057442"/>
            <a:ext cx="8296275" cy="4571958"/>
          </a:xfrm>
        </p:spPr>
        <p:txBody>
          <a:bodyPr>
            <a:normAutofit fontScale="85000" lnSpcReduction="10000"/>
          </a:bodyPr>
          <a:lstStyle/>
          <a:p>
            <a:r>
              <a:rPr lang="en-US" dirty="0" smtClean="0"/>
              <a:t>Computer Security incidents gave impetus to concerns expressed at FS</a:t>
            </a:r>
          </a:p>
          <a:p>
            <a:r>
              <a:rPr lang="en-US" dirty="0" smtClean="0"/>
              <a:t>Actually, ITCC and IT were prescient and proactive w.r.t. these issues (see upcoming slides)</a:t>
            </a:r>
          </a:p>
          <a:p>
            <a:r>
              <a:rPr lang="en-US" dirty="0" smtClean="0"/>
              <a:t>RP&amp;A has recommended that ITCC have a standing FS agenda item (as needed) to keep the Faculty current on ITCC / IT issues</a:t>
            </a:r>
          </a:p>
          <a:p>
            <a:r>
              <a:rPr lang="en-US" dirty="0" smtClean="0"/>
              <a:t>ITCC has agreed to this</a:t>
            </a:r>
          </a:p>
          <a:p>
            <a:pPr lvl="1"/>
            <a:r>
              <a:rPr lang="en-US" dirty="0">
                <a:hlinkClick r:id="rId2"/>
              </a:rPr>
              <a:t>http://</a:t>
            </a:r>
            <a:r>
              <a:rPr lang="en-US" dirty="0" smtClean="0">
                <a:hlinkClick r:id="rId2"/>
              </a:rPr>
              <a:t>facultysenate.mst.edu/media/campussupport/facultysenate/documents/rpa/minutes/2013/RPA-DraftMinutes14Jan2013.pdf</a:t>
            </a:r>
            <a:r>
              <a:rPr lang="en-US" dirty="0" smtClean="0"/>
              <a:t> </a:t>
            </a:r>
          </a:p>
          <a:p>
            <a:endParaRPr lang="en-US" dirty="0"/>
          </a:p>
        </p:txBody>
      </p:sp>
    </p:spTree>
    <p:extLst>
      <p:ext uri="{BB962C8B-B14F-4D97-AF65-F5344CB8AC3E}">
        <p14:creationId xmlns:p14="http://schemas.microsoft.com/office/powerpoint/2010/main" val="3689231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t>ITCC Deliberations, Resolutions</a:t>
            </a:r>
            <a:endParaRPr lang="en-US" dirty="0"/>
          </a:p>
        </p:txBody>
      </p:sp>
      <p:sp>
        <p:nvSpPr>
          <p:cNvPr id="9219" name="Rectangle 3"/>
          <p:cNvSpPr>
            <a:spLocks noGrp="1" noChangeArrowheads="1"/>
          </p:cNvSpPr>
          <p:nvPr>
            <p:ph type="body" idx="1"/>
          </p:nvPr>
        </p:nvSpPr>
        <p:spPr>
          <a:xfrm>
            <a:off x="209550" y="1847892"/>
            <a:ext cx="8934450" cy="4220806"/>
          </a:xfrm>
        </p:spPr>
        <p:txBody>
          <a:bodyPr>
            <a:noAutofit/>
          </a:bodyPr>
          <a:lstStyle/>
          <a:p>
            <a:pPr>
              <a:lnSpc>
                <a:spcPct val="90000"/>
              </a:lnSpc>
            </a:pPr>
            <a:r>
              <a:rPr lang="en-US" sz="1600" dirty="0"/>
              <a:t>From FS 6/16/2011 </a:t>
            </a:r>
            <a:r>
              <a:rPr lang="en-US" sz="1600" dirty="0">
                <a:hlinkClick r:id="rId2"/>
              </a:rPr>
              <a:t>http://</a:t>
            </a:r>
            <a:r>
              <a:rPr lang="en-US" sz="1600" dirty="0" smtClean="0">
                <a:hlinkClick r:id="rId2"/>
              </a:rPr>
              <a:t>facultysenate.mst.edu/media/campussupport/facultysenate/documents/fsminutes/2011/FS.Minutes.06.16.11.pdf</a:t>
            </a:r>
            <a:r>
              <a:rPr lang="en-US" sz="1600" dirty="0" smtClean="0"/>
              <a:t> </a:t>
            </a:r>
            <a:endParaRPr lang="en-US" sz="1600" dirty="0"/>
          </a:p>
          <a:p>
            <a:r>
              <a:rPr lang="en-US" sz="1600" dirty="0"/>
              <a:t>Don Wunsch gave a report on e-mail privacy, e-Learning initiatives, upgrade to MS Exchange Server 2010 and e-mail archiving. </a:t>
            </a:r>
          </a:p>
          <a:p>
            <a:r>
              <a:rPr lang="en-US" sz="1600" dirty="0"/>
              <a:t>The ITCC recommended the following motion be approved: </a:t>
            </a:r>
          </a:p>
          <a:p>
            <a:r>
              <a:rPr lang="en-US" sz="1600" i="1" dirty="0"/>
              <a:t>"The Faculty Senate recognizes that computer security problems are never guaranteed to be avoidable. Therefore we recommend that the university adopt a perspective of learning from problems rather than assigning blame. We also recommend that individuals with responsibilities for the protection of sensitive data seek the involvement of professionals to ensure that safety is provided. Furthermore, guidance to accomplish this should be provided to people with such responsibilities." </a:t>
            </a:r>
            <a:endParaRPr lang="en-US" sz="1600" dirty="0"/>
          </a:p>
          <a:p>
            <a:r>
              <a:rPr lang="en-US" sz="1600" b="1" dirty="0"/>
              <a:t>The motion passed unanimously. </a:t>
            </a:r>
            <a:endParaRPr lang="en-US" sz="1600" dirty="0"/>
          </a:p>
          <a:p>
            <a:r>
              <a:rPr lang="en-US" sz="1600" dirty="0"/>
              <a:t>Details can be found at the following link: </a:t>
            </a:r>
          </a:p>
          <a:p>
            <a:r>
              <a:rPr lang="en-US" sz="1600" dirty="0"/>
              <a:t>http://facultysenate.mst.edu/documents/itcc/2011/ITCCFSReport061611.ppt </a:t>
            </a:r>
            <a:endParaRPr lang="en-US" sz="1600" dirty="0" smtClean="0"/>
          </a:p>
          <a:p>
            <a:endParaRPr lang="en-US" sz="1600" dirty="0"/>
          </a:p>
          <a:p>
            <a:r>
              <a:rPr lang="en-US" sz="1600" dirty="0" smtClean="0"/>
              <a:t>Based on a case study of mistakes made at UNC-Charlotte </a:t>
            </a:r>
            <a:endParaRPr lang="en-US" sz="1600" dirty="0"/>
          </a:p>
        </p:txBody>
      </p:sp>
    </p:spTree>
    <p:extLst>
      <p:ext uri="{BB962C8B-B14F-4D97-AF65-F5344CB8AC3E}">
        <p14:creationId xmlns:p14="http://schemas.microsoft.com/office/powerpoint/2010/main" val="2515522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t>ITCC Deliberations, Resolutions</a:t>
            </a:r>
            <a:endParaRPr lang="en-US" dirty="0"/>
          </a:p>
        </p:txBody>
      </p:sp>
      <p:sp>
        <p:nvSpPr>
          <p:cNvPr id="9219" name="Rectangle 3"/>
          <p:cNvSpPr>
            <a:spLocks noGrp="1" noChangeArrowheads="1"/>
          </p:cNvSpPr>
          <p:nvPr>
            <p:ph type="body" idx="1"/>
          </p:nvPr>
        </p:nvSpPr>
        <p:spPr>
          <a:xfrm>
            <a:off x="209550" y="1847892"/>
            <a:ext cx="8934450" cy="438108"/>
          </a:xfrm>
        </p:spPr>
        <p:txBody>
          <a:bodyPr>
            <a:normAutofit lnSpcReduction="10000"/>
          </a:bodyPr>
          <a:lstStyle/>
          <a:p>
            <a:pPr>
              <a:lnSpc>
                <a:spcPct val="90000"/>
              </a:lnSpc>
            </a:pPr>
            <a:r>
              <a:rPr lang="en-US" sz="2800" dirty="0" smtClean="0"/>
              <a:t>FS 6/17/10 (approved w minor changes FS 9/16/10)</a:t>
            </a:r>
          </a:p>
          <a:p>
            <a:pPr>
              <a:lnSpc>
                <a:spcPct val="90000"/>
              </a:lnSpc>
            </a:pPr>
            <a:endParaRPr lang="en-US" sz="2800" dirty="0"/>
          </a:p>
        </p:txBody>
      </p:sp>
      <p:sp>
        <p:nvSpPr>
          <p:cNvPr id="2" name="Rectangle 1"/>
          <p:cNvSpPr/>
          <p:nvPr/>
        </p:nvSpPr>
        <p:spPr>
          <a:xfrm>
            <a:off x="752475" y="2282041"/>
            <a:ext cx="7934325" cy="2308324"/>
          </a:xfrm>
          <a:prstGeom prst="rect">
            <a:avLst/>
          </a:prstGeom>
        </p:spPr>
        <p:txBody>
          <a:bodyPr wrap="square">
            <a:spAutoFit/>
          </a:bodyPr>
          <a:lstStyle/>
          <a:p>
            <a:r>
              <a:rPr lang="en-US" dirty="0"/>
              <a:t>The ITCC Committee submitted a report regarding: 1) The process for the </a:t>
            </a:r>
            <a:r>
              <a:rPr lang="en-US" dirty="0" smtClean="0"/>
              <a:t>University to </a:t>
            </a:r>
            <a:r>
              <a:rPr lang="en-US" dirty="0"/>
              <a:t>gain access to information on University-owned computers that are possessed by faculty </a:t>
            </a:r>
            <a:r>
              <a:rPr lang="en-US" dirty="0" smtClean="0"/>
              <a:t> (</a:t>
            </a:r>
            <a:r>
              <a:rPr lang="en-US" dirty="0"/>
              <a:t>Authorized Access Policy) and </a:t>
            </a:r>
            <a:endParaRPr lang="en-US" dirty="0" smtClean="0"/>
          </a:p>
          <a:p>
            <a:r>
              <a:rPr lang="en-US" dirty="0" smtClean="0"/>
              <a:t>2</a:t>
            </a:r>
            <a:r>
              <a:rPr lang="en-US" dirty="0"/>
              <a:t>) Concerns about the unique technological needs of the S&amp;T campus </a:t>
            </a:r>
          </a:p>
          <a:p>
            <a:r>
              <a:rPr lang="en-US" dirty="0"/>
              <a:t>being met by the shared services initiative.  The report can be found at the following link: </a:t>
            </a:r>
          </a:p>
          <a:p>
            <a:r>
              <a:rPr lang="en-US" dirty="0">
                <a:hlinkClick r:id="rId2"/>
              </a:rPr>
              <a:t>http://</a:t>
            </a:r>
            <a:r>
              <a:rPr lang="en-US" dirty="0" smtClean="0">
                <a:hlinkClick r:id="rId2"/>
              </a:rPr>
              <a:t>facultysenate.mst.edu/documents/itcc/ITCCFSReport06.17.ppt</a:t>
            </a:r>
            <a:r>
              <a:rPr lang="en-US" dirty="0" smtClean="0"/>
              <a:t>   </a:t>
            </a:r>
            <a:endParaRPr lang="en-US" dirty="0"/>
          </a:p>
          <a:p>
            <a:r>
              <a:rPr lang="en-US" dirty="0">
                <a:hlinkClick r:id="rId3"/>
              </a:rPr>
              <a:t>http://</a:t>
            </a:r>
            <a:r>
              <a:rPr lang="en-US" dirty="0" smtClean="0">
                <a:hlinkClick r:id="rId3"/>
              </a:rPr>
              <a:t>facultysenate.mst.edu/documents/itcc/ITCC.ForseeSharedServiceSlides.pptx</a:t>
            </a:r>
            <a:r>
              <a:rPr lang="en-US" dirty="0" smtClean="0"/>
              <a:t> </a:t>
            </a:r>
            <a:endParaRPr lang="en-US" dirty="0"/>
          </a:p>
        </p:txBody>
      </p:sp>
    </p:spTree>
    <p:extLst>
      <p:ext uri="{BB962C8B-B14F-4D97-AF65-F5344CB8AC3E}">
        <p14:creationId xmlns:p14="http://schemas.microsoft.com/office/powerpoint/2010/main" val="3950091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t>ITCC Deliberations, Resolutions</a:t>
            </a:r>
            <a:endParaRPr lang="en-US" dirty="0"/>
          </a:p>
        </p:txBody>
      </p:sp>
      <p:sp>
        <p:nvSpPr>
          <p:cNvPr id="9219" name="Rectangle 3"/>
          <p:cNvSpPr>
            <a:spLocks noGrp="1" noChangeArrowheads="1"/>
          </p:cNvSpPr>
          <p:nvPr>
            <p:ph type="body" idx="1"/>
          </p:nvPr>
        </p:nvSpPr>
        <p:spPr>
          <a:xfrm>
            <a:off x="209550" y="1533525"/>
            <a:ext cx="8934450" cy="4981575"/>
          </a:xfrm>
        </p:spPr>
        <p:txBody>
          <a:bodyPr>
            <a:normAutofit fontScale="55000" lnSpcReduction="20000"/>
          </a:bodyPr>
          <a:lstStyle/>
          <a:p>
            <a:pPr>
              <a:lnSpc>
                <a:spcPct val="90000"/>
              </a:lnSpc>
            </a:pPr>
            <a:r>
              <a:rPr lang="en-US" sz="3300" dirty="0" smtClean="0"/>
              <a:t>Detailed deliberations on latest Computer Security incidents</a:t>
            </a:r>
          </a:p>
          <a:p>
            <a:pPr>
              <a:lnSpc>
                <a:spcPct val="90000"/>
              </a:lnSpc>
            </a:pPr>
            <a:endParaRPr lang="en-US" sz="3300" dirty="0"/>
          </a:p>
          <a:p>
            <a:pPr>
              <a:lnSpc>
                <a:spcPct val="90000"/>
              </a:lnSpc>
            </a:pPr>
            <a:r>
              <a:rPr lang="en-US" sz="3300" dirty="0"/>
              <a:t>10/17/12   </a:t>
            </a:r>
            <a:r>
              <a:rPr lang="en-US" sz="3300" dirty="0">
                <a:hlinkClick r:id="rId2"/>
              </a:rPr>
              <a:t>http://</a:t>
            </a:r>
            <a:r>
              <a:rPr lang="en-US" sz="3300" dirty="0" smtClean="0">
                <a:hlinkClick r:id="rId2"/>
              </a:rPr>
              <a:t>facultysenate.mst.edu/media/campussupport/facultysenate/documents/itcc/2013/ITCC%20Meeting%20minutes%2010%2017%2012.pdf</a:t>
            </a:r>
            <a:endParaRPr lang="en-US" sz="3300" dirty="0" smtClean="0"/>
          </a:p>
          <a:p>
            <a:pPr>
              <a:lnSpc>
                <a:spcPct val="90000"/>
              </a:lnSpc>
            </a:pPr>
            <a:endParaRPr lang="en-US" sz="3300" dirty="0"/>
          </a:p>
          <a:p>
            <a:pPr>
              <a:lnSpc>
                <a:spcPct val="90000"/>
              </a:lnSpc>
            </a:pPr>
            <a:r>
              <a:rPr lang="en-US" sz="3300" dirty="0"/>
              <a:t>11/14/12 </a:t>
            </a:r>
            <a:r>
              <a:rPr lang="en-US" sz="3300" dirty="0">
                <a:hlinkClick r:id="rId3"/>
              </a:rPr>
              <a:t>http://facultysenate.mst.edu/media/campussupport/facultysenate/documents/itcc/2013/Nov12meetingminutes%20(3).</a:t>
            </a:r>
            <a:r>
              <a:rPr lang="en-US" sz="3300" dirty="0" smtClean="0">
                <a:hlinkClick r:id="rId3"/>
              </a:rPr>
              <a:t>pdf</a:t>
            </a:r>
            <a:r>
              <a:rPr lang="en-US" sz="3300" dirty="0" smtClean="0"/>
              <a:t> </a:t>
            </a:r>
          </a:p>
          <a:p>
            <a:pPr>
              <a:lnSpc>
                <a:spcPct val="90000"/>
              </a:lnSpc>
            </a:pPr>
            <a:endParaRPr lang="en-US" sz="3300" dirty="0" smtClean="0"/>
          </a:p>
          <a:p>
            <a:pPr>
              <a:lnSpc>
                <a:spcPct val="90000"/>
              </a:lnSpc>
            </a:pPr>
            <a:r>
              <a:rPr lang="en-US" sz="3300" dirty="0"/>
              <a:t>MOTION:  The ITCC insists that filtering of </a:t>
            </a:r>
            <a:r>
              <a:rPr lang="en-US" sz="3300" dirty="0" err="1"/>
              <a:t>outbout</a:t>
            </a:r>
            <a:r>
              <a:rPr lang="en-US" sz="3300" dirty="0"/>
              <a:t> </a:t>
            </a:r>
            <a:r>
              <a:rPr lang="en-US" sz="3300" dirty="0" smtClean="0"/>
              <a:t>spam </a:t>
            </a:r>
            <a:r>
              <a:rPr lang="en-US" sz="3300" dirty="0"/>
              <a:t>begin ASAP, and requests </a:t>
            </a:r>
            <a:r>
              <a:rPr lang="en-US" sz="3300" dirty="0" smtClean="0"/>
              <a:t>a report </a:t>
            </a:r>
            <a:r>
              <a:rPr lang="en-US" sz="3300" dirty="0"/>
              <a:t>on this at the next meeting or sooner.  </a:t>
            </a:r>
            <a:r>
              <a:rPr lang="en-US" sz="3300" dirty="0" smtClean="0"/>
              <a:t> </a:t>
            </a:r>
            <a:endParaRPr lang="en-US" sz="3300" dirty="0"/>
          </a:p>
          <a:p>
            <a:pPr>
              <a:lnSpc>
                <a:spcPct val="90000"/>
              </a:lnSpc>
            </a:pPr>
            <a:r>
              <a:rPr lang="en-US" sz="3300" dirty="0"/>
              <a:t>IT will work with the ITCC Comp Security subcommittee to get further feedback</a:t>
            </a:r>
            <a:r>
              <a:rPr lang="en-US" sz="3300" dirty="0" smtClean="0"/>
              <a:t>. (ITCC received this at January meeting.)</a:t>
            </a:r>
            <a:endParaRPr lang="en-US" sz="3300" dirty="0"/>
          </a:p>
          <a:p>
            <a:pPr>
              <a:lnSpc>
                <a:spcPct val="90000"/>
              </a:lnSpc>
            </a:pPr>
            <a:endParaRPr lang="en-US" sz="3300" dirty="0"/>
          </a:p>
          <a:p>
            <a:pPr>
              <a:lnSpc>
                <a:spcPct val="90000"/>
              </a:lnSpc>
            </a:pPr>
            <a:endParaRPr lang="en-US" sz="3300" dirty="0" smtClean="0"/>
          </a:p>
          <a:p>
            <a:pPr>
              <a:lnSpc>
                <a:spcPct val="90000"/>
              </a:lnSpc>
            </a:pPr>
            <a:r>
              <a:rPr lang="en-US" sz="3300" dirty="0" smtClean="0"/>
              <a:t>Also have shared concerns re BPM 911</a:t>
            </a:r>
          </a:p>
          <a:p>
            <a:pPr>
              <a:lnSpc>
                <a:spcPct val="90000"/>
              </a:lnSpc>
            </a:pPr>
            <a:endParaRPr lang="en-US" sz="3300" dirty="0"/>
          </a:p>
          <a:p>
            <a:pPr>
              <a:lnSpc>
                <a:spcPct val="90000"/>
              </a:lnSpc>
            </a:pPr>
            <a:r>
              <a:rPr lang="en-US" sz="3300" dirty="0" smtClean="0"/>
              <a:t>ITCC Computer Security Subcommittee is also actively engaged with IT on a regular basis (and has been since 2003).  </a:t>
            </a:r>
          </a:p>
          <a:p>
            <a:pPr>
              <a:lnSpc>
                <a:spcPct val="90000"/>
              </a:lnSpc>
            </a:pPr>
            <a:endParaRPr lang="en-US" sz="2800" dirty="0"/>
          </a:p>
          <a:p>
            <a:pPr>
              <a:lnSpc>
                <a:spcPct val="90000"/>
              </a:lnSpc>
            </a:pPr>
            <a:endParaRPr lang="en-US" sz="2800" dirty="0"/>
          </a:p>
        </p:txBody>
      </p:sp>
    </p:spTree>
    <p:extLst>
      <p:ext uri="{BB962C8B-B14F-4D97-AF65-F5344CB8AC3E}">
        <p14:creationId xmlns:p14="http://schemas.microsoft.com/office/powerpoint/2010/main" val="3253087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t>ITCC Deliberations, Resolutions</a:t>
            </a:r>
            <a:endParaRPr lang="en-US" dirty="0"/>
          </a:p>
        </p:txBody>
      </p:sp>
      <p:sp>
        <p:nvSpPr>
          <p:cNvPr id="9219" name="Rectangle 3"/>
          <p:cNvSpPr>
            <a:spLocks noGrp="1" noChangeArrowheads="1"/>
          </p:cNvSpPr>
          <p:nvPr>
            <p:ph type="body" idx="1"/>
          </p:nvPr>
        </p:nvSpPr>
        <p:spPr>
          <a:xfrm>
            <a:off x="209550" y="1533525"/>
            <a:ext cx="8934450" cy="4981575"/>
          </a:xfrm>
        </p:spPr>
        <p:txBody>
          <a:bodyPr>
            <a:normAutofit/>
          </a:bodyPr>
          <a:lstStyle/>
          <a:p>
            <a:pPr>
              <a:lnSpc>
                <a:spcPct val="90000"/>
              </a:lnSpc>
            </a:pPr>
            <a:endParaRPr lang="en-US" sz="2800" b="1" dirty="0" smtClean="0"/>
          </a:p>
          <a:p>
            <a:pPr>
              <a:lnSpc>
                <a:spcPct val="90000"/>
              </a:lnSpc>
            </a:pPr>
            <a:r>
              <a:rPr lang="en-US" sz="2800" b="1" dirty="0">
                <a:hlinkClick r:id="rId2"/>
              </a:rPr>
              <a:t>http://</a:t>
            </a:r>
            <a:r>
              <a:rPr lang="en-US" sz="2800" b="1" dirty="0" smtClean="0">
                <a:hlinkClick r:id="rId2"/>
              </a:rPr>
              <a:t>facultysenate.mst.edu/media/campussupport/facultysenate/documents/itcc/2013/January2013minutes.pdf</a:t>
            </a:r>
            <a:endParaRPr lang="en-US" sz="2800" b="1" dirty="0" smtClean="0"/>
          </a:p>
          <a:p>
            <a:pPr>
              <a:lnSpc>
                <a:spcPct val="90000"/>
              </a:lnSpc>
            </a:pPr>
            <a:r>
              <a:rPr lang="en-US" sz="2800" b="1" dirty="0" smtClean="0"/>
              <a:t>Motion</a:t>
            </a:r>
            <a:r>
              <a:rPr lang="en-US" sz="2800" b="1" dirty="0"/>
              <a:t>:  Computer Security is a strategic resource for this campus and a locally-based strength for the whole UM System.  The current strategic planning process should consider enhancing computer security resources located at Missouri S&amp;T to be responsive to needs of the whole system as well as supporting computer security research and data management.    </a:t>
            </a:r>
            <a:endParaRPr lang="en-US" sz="2800" dirty="0"/>
          </a:p>
          <a:p>
            <a:pPr>
              <a:lnSpc>
                <a:spcPct val="90000"/>
              </a:lnSpc>
            </a:pPr>
            <a:endParaRPr lang="en-US" sz="2800" dirty="0"/>
          </a:p>
          <a:p>
            <a:pPr>
              <a:lnSpc>
                <a:spcPct val="90000"/>
              </a:lnSpc>
            </a:pPr>
            <a:endParaRPr lang="en-US" sz="2800" dirty="0"/>
          </a:p>
        </p:txBody>
      </p:sp>
    </p:spTree>
    <p:extLst>
      <p:ext uri="{BB962C8B-B14F-4D97-AF65-F5344CB8AC3E}">
        <p14:creationId xmlns:p14="http://schemas.microsoft.com/office/powerpoint/2010/main" val="36016133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194</TotalTime>
  <Words>464</Words>
  <Application>Microsoft Office PowerPoint</Application>
  <PresentationFormat>On-screen Show (4:3)</PresentationFormat>
  <Paragraphs>45</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Response to ITCC Referral from 11/15/2012 </vt:lpstr>
      <vt:lpstr>ITCC Deliberations, Resolutions</vt:lpstr>
      <vt:lpstr>ITCC Deliberations, Resolutions</vt:lpstr>
      <vt:lpstr>ITCC Deliberations, Resolutions</vt:lpstr>
      <vt:lpstr>ITCC Deliberations, Resolutions</vt:lpstr>
    </vt:vector>
  </TitlesOfParts>
  <Company>Missouri University of Science and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Joe Miner</dc:creator>
  <cp:lastModifiedBy>Werner, Jeannie</cp:lastModifiedBy>
  <cp:revision>20</cp:revision>
  <dcterms:created xsi:type="dcterms:W3CDTF">2011-01-20T20:51:22Z</dcterms:created>
  <dcterms:modified xsi:type="dcterms:W3CDTF">2013-01-24T14:22:37Z</dcterms:modified>
</cp:coreProperties>
</file>