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101" d="100"/>
          <a:sy n="101" d="100"/>
        </p:scale>
        <p:origin x="-126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759F-EEEA-4F83-9AE0-9630C679EB5C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A4CB0-5701-4D07-88BE-8053AC869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-panora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82" y="-65967"/>
            <a:ext cx="9492021" cy="712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6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232"/>
            <a:ext cx="8229600" cy="41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ospace.umsystem.edu/xmlui/handle/10355/1637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ace.org/whos-using-dspace/Repository-Lis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mit.edu/" TargetMode="External"/><Relationship Id="rId2" Type="http://schemas.openxmlformats.org/officeDocument/2006/relationships/hyperlink" Target="https://smartech.gatech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solidFill>
                  <a:srgbClr val="1B6917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85706"/>
                </a:solidFill>
                <a:ea typeface="+mj-ea"/>
              </a:rPr>
              <a:t>Scholars’ Mine Update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8570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rgbClr val="4040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3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ITCC Open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40403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aseline="0" dirty="0" smtClean="0"/>
              <a:t>3/15/2013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Scholars’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ability to view content by laboratories and research centers is currently unavailable</a:t>
            </a:r>
          </a:p>
          <a:p>
            <a:pPr lvl="2"/>
            <a:r>
              <a:rPr lang="en-US" dirty="0" smtClean="0"/>
              <a:t>This content is under review and will be re-indexed to ensure accuracy</a:t>
            </a:r>
          </a:p>
          <a:p>
            <a:r>
              <a:rPr lang="en-US" dirty="0" smtClean="0"/>
              <a:t>Functionality provided by campus IT which uses Scholars’ Mine content required redevelopment</a:t>
            </a:r>
          </a:p>
          <a:p>
            <a:pPr lvl="1"/>
            <a:r>
              <a:rPr lang="en-US" dirty="0" smtClean="0"/>
              <a:t>Estimated completion by IT is mid-April </a:t>
            </a:r>
          </a:p>
          <a:p>
            <a:pPr lvl="1"/>
            <a:r>
              <a:rPr lang="en-US" dirty="0" smtClean="0"/>
              <a:t>The customized search tool and people search (Office of Sponsored programs)</a:t>
            </a:r>
          </a:p>
          <a:p>
            <a:pPr lvl="1"/>
            <a:r>
              <a:rPr lang="en-US" dirty="0" smtClean="0"/>
              <a:t>Faculty Web pages</a:t>
            </a:r>
          </a:p>
          <a:p>
            <a:pPr lvl="2"/>
            <a:r>
              <a:rPr lang="en-US" dirty="0" smtClean="0"/>
              <a:t>Paper listing is currently static</a:t>
            </a:r>
          </a:p>
          <a:p>
            <a:pPr lvl="2"/>
            <a:r>
              <a:rPr lang="en-US" dirty="0" smtClean="0"/>
              <a:t>The link for “Scholars’ Mine Paper Listing” has been removed</a:t>
            </a:r>
          </a:p>
          <a:p>
            <a:pPr lvl="2"/>
            <a:r>
              <a:rPr lang="en-US" dirty="0" smtClean="0"/>
              <a:t>The link for departments and labs has been removed</a:t>
            </a:r>
          </a:p>
          <a:p>
            <a:pPr lvl="1"/>
            <a:r>
              <a:rPr lang="en-US" dirty="0" smtClean="0"/>
              <a:t>Questions about this can be addressed to Lance Callaway (lacalla@mst.edu)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major problems with the </a:t>
            </a:r>
            <a:r>
              <a:rPr lang="en-US" dirty="0" err="1" smtClean="0"/>
              <a:t>Documentum</a:t>
            </a:r>
            <a:r>
              <a:rPr lang="en-US" dirty="0" smtClean="0"/>
              <a:t> based repository has been our inability to provide complete lists of faculty publications</a:t>
            </a:r>
          </a:p>
          <a:p>
            <a:pPr lvl="1"/>
            <a:r>
              <a:rPr lang="en-US" dirty="0" smtClean="0"/>
              <a:t>With this new platform and it’s added functionality we can begin to address this problem</a:t>
            </a:r>
          </a:p>
          <a:p>
            <a:pPr lvl="1"/>
            <a:r>
              <a:rPr lang="en-US" dirty="0" smtClean="0"/>
              <a:t>Through the Spring and Summer we will be conducting a review of faculty publications and add citations for missing publications</a:t>
            </a:r>
          </a:p>
          <a:p>
            <a:pPr lvl="1"/>
            <a:r>
              <a:rPr lang="en-US" dirty="0" smtClean="0"/>
              <a:t>As this process progresses we will be contacting Departments and individual faculty directly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 adequate and effective faculty input we are expanding the role of Scholars’ Mine Faculty Advisory Group</a:t>
            </a:r>
          </a:p>
          <a:p>
            <a:pPr lvl="1"/>
            <a:r>
              <a:rPr lang="en-US" dirty="0" smtClean="0"/>
              <a:t>This group meets once a semester to aid in planning and to provide advice, comment, and criticism</a:t>
            </a:r>
          </a:p>
          <a:p>
            <a:pPr lvl="1"/>
            <a:r>
              <a:rPr lang="en-US" dirty="0" smtClean="0"/>
              <a:t>The ITCC now has direct representation in this group</a:t>
            </a:r>
          </a:p>
        </p:txBody>
      </p:sp>
    </p:spTree>
    <p:extLst>
      <p:ext uri="{BB962C8B-B14F-4D97-AF65-F5344CB8AC3E}">
        <p14:creationId xmlns:p14="http://schemas.microsoft.com/office/powerpoint/2010/main" val="38765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late Spring or early Summer the </a:t>
            </a:r>
            <a:r>
              <a:rPr lang="en-US" dirty="0" err="1" smtClean="0"/>
              <a:t>DSpace</a:t>
            </a:r>
            <a:r>
              <a:rPr lang="en-US" dirty="0" smtClean="0"/>
              <a:t> platform will be updated </a:t>
            </a:r>
          </a:p>
          <a:p>
            <a:pPr lvl="1"/>
            <a:r>
              <a:rPr lang="en-US" dirty="0" smtClean="0"/>
              <a:t>Additional functionality will be available</a:t>
            </a:r>
          </a:p>
          <a:p>
            <a:pPr lvl="1"/>
            <a:r>
              <a:rPr lang="en-US" dirty="0" smtClean="0"/>
              <a:t>Details on this functionality will be provided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31635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scholarsmine.mst.edu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Scholars’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Institutional Repository for Missouri S&amp;T</a:t>
            </a:r>
          </a:p>
          <a:p>
            <a:r>
              <a:rPr lang="en-US" dirty="0" smtClean="0"/>
              <a:t>Stores and provides open access to the scholarly digital resources of the university community</a:t>
            </a:r>
          </a:p>
          <a:p>
            <a:pPr lvl="1"/>
            <a:r>
              <a:rPr lang="en-US" dirty="0" smtClean="0"/>
              <a:t>Faculty publications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Graduate student works </a:t>
            </a:r>
          </a:p>
          <a:p>
            <a:pPr lvl="1"/>
            <a:r>
              <a:rPr lang="en-US" dirty="0" smtClean="0"/>
              <a:t>Departmental publications</a:t>
            </a:r>
          </a:p>
          <a:p>
            <a:pPr lvl="1"/>
            <a:r>
              <a:rPr lang="en-US" dirty="0" smtClean="0"/>
              <a:t>Conference proceedings</a:t>
            </a:r>
          </a:p>
          <a:p>
            <a:r>
              <a:rPr lang="en-US" dirty="0" smtClean="0"/>
              <a:t>Preserves intellectual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Announced at February ITCC (2/13) meeting that migration would occur between 2/21 and 3/8</a:t>
            </a:r>
          </a:p>
          <a:p>
            <a:r>
              <a:rPr lang="en-US" dirty="0" smtClean="0"/>
              <a:t>Completed successfully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Originally developed in </a:t>
            </a:r>
            <a:r>
              <a:rPr lang="en-US" dirty="0" err="1" smtClean="0"/>
              <a:t>Documentum</a:t>
            </a:r>
            <a:endParaRPr lang="en-US" dirty="0" smtClean="0"/>
          </a:p>
          <a:p>
            <a:pPr lvl="1"/>
            <a:r>
              <a:rPr lang="en-US" dirty="0" err="1" smtClean="0"/>
              <a:t>Documentum</a:t>
            </a:r>
            <a:r>
              <a:rPr lang="en-US" dirty="0"/>
              <a:t> </a:t>
            </a:r>
            <a:r>
              <a:rPr lang="en-US" dirty="0" smtClean="0"/>
              <a:t>was problematic</a:t>
            </a:r>
          </a:p>
          <a:p>
            <a:pPr lvl="1"/>
            <a:r>
              <a:rPr lang="en-US" dirty="0" smtClean="0"/>
              <a:t>No batch processing</a:t>
            </a:r>
          </a:p>
          <a:p>
            <a:pPr lvl="1"/>
            <a:r>
              <a:rPr lang="en-US" dirty="0" smtClean="0"/>
              <a:t>No mass updates</a:t>
            </a:r>
          </a:p>
          <a:p>
            <a:pPr lvl="1"/>
            <a:r>
              <a:rPr lang="en-US" dirty="0" smtClean="0"/>
              <a:t>Slow and cumbersome processing created continued delays</a:t>
            </a:r>
          </a:p>
          <a:p>
            <a:pPr lvl="1"/>
            <a:r>
              <a:rPr lang="en-US" dirty="0" smtClean="0"/>
              <a:t>Any changes or customization required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Replacing </a:t>
            </a:r>
            <a:r>
              <a:rPr lang="en-US" dirty="0" err="1" smtClean="0"/>
              <a:t>Documentum</a:t>
            </a:r>
            <a:r>
              <a:rPr lang="en-US" dirty="0" smtClean="0"/>
              <a:t> with </a:t>
            </a:r>
            <a:r>
              <a:rPr lang="en-US" dirty="0" err="1" smtClean="0"/>
              <a:t>TerminalFour</a:t>
            </a:r>
            <a:r>
              <a:rPr lang="en-US" dirty="0" smtClean="0"/>
              <a:t> provided an opportunity to address these issues</a:t>
            </a:r>
          </a:p>
          <a:p>
            <a:r>
              <a:rPr lang="en-US" dirty="0" smtClean="0"/>
              <a:t>We did not choose </a:t>
            </a:r>
            <a:r>
              <a:rPr lang="en-US" dirty="0" err="1" smtClean="0"/>
              <a:t>TerminalFour</a:t>
            </a:r>
            <a:r>
              <a:rPr lang="en-US" dirty="0" smtClean="0"/>
              <a:t> because</a:t>
            </a:r>
          </a:p>
          <a:p>
            <a:pPr lvl="1"/>
            <a:r>
              <a:rPr lang="en-US" dirty="0" err="1" smtClean="0"/>
              <a:t>TerminalFour</a:t>
            </a:r>
            <a:r>
              <a:rPr lang="en-US" dirty="0" smtClean="0"/>
              <a:t> would require extensive customization</a:t>
            </a:r>
          </a:p>
          <a:p>
            <a:pPr lvl="1"/>
            <a:r>
              <a:rPr lang="en-US" dirty="0" smtClean="0"/>
              <a:t>Concern about what would happen when the campus changed content management systems again in the future</a:t>
            </a:r>
          </a:p>
          <a:p>
            <a:pPr lvl="1"/>
            <a:r>
              <a:rPr lang="en-US" dirty="0" smtClean="0"/>
              <a:t>Declining IT and Library recourses needed to continue supporting a </a:t>
            </a:r>
            <a:r>
              <a:rPr lang="en-US" dirty="0" err="1" smtClean="0"/>
              <a:t>TerminalFour</a:t>
            </a:r>
            <a:r>
              <a:rPr lang="en-US" dirty="0" smtClean="0"/>
              <a:t> based repository</a:t>
            </a:r>
          </a:p>
          <a:p>
            <a:pPr lvl="1"/>
            <a:r>
              <a:rPr lang="en-US" dirty="0" smtClean="0"/>
              <a:t>Better options were available that were specifically designed for institutional repositories</a:t>
            </a:r>
          </a:p>
          <a:p>
            <a:r>
              <a:rPr lang="en-US" dirty="0" smtClean="0"/>
              <a:t>We chose to join the other UM campuses in a system wide repository known as </a:t>
            </a:r>
            <a:r>
              <a:rPr lang="en-US" dirty="0" err="1" smtClean="0"/>
              <a:t>MOspace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6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Hosted in Columbia by Library Systems</a:t>
            </a:r>
          </a:p>
          <a:p>
            <a:r>
              <a:rPr lang="en-US" dirty="0" smtClean="0"/>
              <a:t>Platform supported by a staff of 3</a:t>
            </a:r>
          </a:p>
          <a:p>
            <a:r>
              <a:rPr lang="en-US" dirty="0" smtClean="0"/>
              <a:t>Governed by Merlin Digital Projects Committee (MPDC) </a:t>
            </a:r>
          </a:p>
          <a:p>
            <a:pPr lvl="1"/>
            <a:r>
              <a:rPr lang="en-US" dirty="0" smtClean="0"/>
              <a:t>Missouri Education and Research Libraries Information Network (MERLIN)</a:t>
            </a:r>
          </a:p>
          <a:p>
            <a:pPr lvl="2"/>
            <a:r>
              <a:rPr lang="en-US" dirty="0" smtClean="0"/>
              <a:t>Collaborative projects across all the system libraries (catalog, electronic resources,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DSpace</a:t>
            </a:r>
            <a:r>
              <a:rPr lang="en-US" dirty="0" smtClean="0"/>
              <a:t> based repository</a:t>
            </a:r>
          </a:p>
          <a:p>
            <a:pPr lvl="1"/>
            <a:r>
              <a:rPr lang="en-US" dirty="0" smtClean="0"/>
              <a:t>Was developed by MIT and HP</a:t>
            </a:r>
          </a:p>
          <a:p>
            <a:pPr lvl="1"/>
            <a:r>
              <a:rPr lang="en-US" dirty="0" smtClean="0"/>
              <a:t>Used by over 1300 educational, government, private and commercial institutions</a:t>
            </a:r>
          </a:p>
          <a:p>
            <a:pPr lvl="2"/>
            <a:r>
              <a:rPr lang="en-US" dirty="0"/>
              <a:t>Directory of Institutions using </a:t>
            </a:r>
            <a:r>
              <a:rPr lang="en-US" dirty="0" err="1" smtClean="0"/>
              <a:t>DSpace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www.dspace.org/whos-using-dspace/Repository-List.html</a:t>
            </a:r>
            <a:endParaRPr lang="en-US" dirty="0" smtClean="0"/>
          </a:p>
          <a:p>
            <a:pPr lvl="1"/>
            <a:r>
              <a:rPr lang="en-US" dirty="0" smtClean="0"/>
              <a:t>Freely available as open source software</a:t>
            </a:r>
          </a:p>
          <a:p>
            <a:pPr lvl="1"/>
            <a:r>
              <a:rPr lang="en-US" dirty="0" smtClean="0"/>
              <a:t>Continuous development by the community of users</a:t>
            </a:r>
          </a:p>
          <a:p>
            <a:pPr lvl="1"/>
            <a:r>
              <a:rPr lang="en-US" dirty="0" smtClean="0"/>
              <a:t>Largest community of users and developers worldwide</a:t>
            </a:r>
          </a:p>
          <a:p>
            <a:pPr lvl="1"/>
            <a:r>
              <a:rPr lang="en-US" dirty="0" smtClean="0"/>
              <a:t>Can manage and preserve all types of digital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peer institutions using </a:t>
            </a:r>
            <a:r>
              <a:rPr lang="en-US" dirty="0" err="1" smtClean="0"/>
              <a:t>DSpace</a:t>
            </a:r>
            <a:r>
              <a:rPr lang="en-US" dirty="0" smtClean="0"/>
              <a:t> include:</a:t>
            </a:r>
          </a:p>
          <a:p>
            <a:pPr lvl="1"/>
            <a:r>
              <a:rPr lang="en-US" dirty="0" smtClean="0"/>
              <a:t>Georgia Tech - 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smartech.gatech.edu/</a:t>
            </a:r>
            <a:endParaRPr lang="en-US" u="sng" dirty="0" smtClean="0"/>
          </a:p>
          <a:p>
            <a:pPr lvl="1"/>
            <a:r>
              <a:rPr lang="en-US" dirty="0" smtClean="0"/>
              <a:t>MIT </a:t>
            </a:r>
            <a:r>
              <a:rPr lang="en-US" dirty="0"/>
              <a:t>- </a:t>
            </a:r>
            <a:r>
              <a:rPr lang="en-US" u="sng" dirty="0">
                <a:hlinkClick r:id="rId3"/>
              </a:rPr>
              <a:t>http://dspace.mit.edu/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Scholars’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as an independent community within </a:t>
            </a:r>
            <a:r>
              <a:rPr lang="en-US" dirty="0" err="1" smtClean="0"/>
              <a:t>MOspace</a:t>
            </a:r>
            <a:endParaRPr lang="en-US" dirty="0" smtClean="0"/>
          </a:p>
          <a:p>
            <a:pPr lvl="1"/>
            <a:r>
              <a:rPr lang="en-US" dirty="0" smtClean="0"/>
              <a:t>Our own branding, community structure and content</a:t>
            </a:r>
          </a:p>
          <a:p>
            <a:pPr lvl="1"/>
            <a:r>
              <a:rPr lang="en-US" dirty="0" smtClean="0"/>
              <a:t>Our own governance and policies</a:t>
            </a:r>
          </a:p>
          <a:p>
            <a:r>
              <a:rPr lang="en-US" dirty="0" smtClean="0"/>
              <a:t>All preexisting URLs are automatically redirected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597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Scholars’ Mine</vt:lpstr>
      <vt:lpstr>Platform Migration</vt:lpstr>
      <vt:lpstr>Why Did We Migrate</vt:lpstr>
      <vt:lpstr>Why Did We Migrate</vt:lpstr>
      <vt:lpstr>MOspace</vt:lpstr>
      <vt:lpstr>MOspace</vt:lpstr>
      <vt:lpstr>MOspace</vt:lpstr>
      <vt:lpstr>Current Status of Scholars’ Mine</vt:lpstr>
      <vt:lpstr>Current Status of Scholars’ Mine</vt:lpstr>
      <vt:lpstr>Moving Forward</vt:lpstr>
      <vt:lpstr>Moving Forward</vt:lpstr>
      <vt:lpstr>Moving Forward</vt:lpstr>
      <vt:lpstr>Demo Time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Werner, Jeannie</cp:lastModifiedBy>
  <cp:revision>24</cp:revision>
  <cp:lastPrinted>2013-03-15T17:55:06Z</cp:lastPrinted>
  <dcterms:created xsi:type="dcterms:W3CDTF">2011-01-20T21:52:38Z</dcterms:created>
  <dcterms:modified xsi:type="dcterms:W3CDTF">2013-03-28T14:38:50Z</dcterms:modified>
</cp:coreProperties>
</file>