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56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826D2B-30D9-416C-9AB6-3192D2EAB641}" type="datetimeFigureOut">
              <a:rPr lang="en-US" smtClean="0"/>
              <a:pPr/>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4F4F6-8C77-4047-83BE-7D345620C214}" type="slidenum">
              <a:rPr lang="en-US" smtClean="0"/>
              <a:pPr/>
              <a:t>‹#›</a:t>
            </a:fld>
            <a:endParaRPr lang="en-US"/>
          </a:p>
        </p:txBody>
      </p:sp>
    </p:spTree>
    <p:extLst>
      <p:ext uri="{BB962C8B-B14F-4D97-AF65-F5344CB8AC3E}">
        <p14:creationId xmlns:p14="http://schemas.microsoft.com/office/powerpoint/2010/main" val="28483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826D2B-30D9-416C-9AB6-3192D2EAB641}" type="datetimeFigureOut">
              <a:rPr lang="en-US" smtClean="0"/>
              <a:pPr/>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4F4F6-8C77-4047-83BE-7D345620C214}" type="slidenum">
              <a:rPr lang="en-US" smtClean="0"/>
              <a:pPr/>
              <a:t>‹#›</a:t>
            </a:fld>
            <a:endParaRPr lang="en-US"/>
          </a:p>
        </p:txBody>
      </p:sp>
    </p:spTree>
    <p:extLst>
      <p:ext uri="{BB962C8B-B14F-4D97-AF65-F5344CB8AC3E}">
        <p14:creationId xmlns:p14="http://schemas.microsoft.com/office/powerpoint/2010/main" val="763426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826D2B-30D9-416C-9AB6-3192D2EAB641}" type="datetimeFigureOut">
              <a:rPr lang="en-US" smtClean="0"/>
              <a:pPr/>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4F4F6-8C77-4047-83BE-7D345620C214}" type="slidenum">
              <a:rPr lang="en-US" smtClean="0"/>
              <a:pPr/>
              <a:t>‹#›</a:t>
            </a:fld>
            <a:endParaRPr lang="en-US"/>
          </a:p>
        </p:txBody>
      </p:sp>
    </p:spTree>
    <p:extLst>
      <p:ext uri="{BB962C8B-B14F-4D97-AF65-F5344CB8AC3E}">
        <p14:creationId xmlns:p14="http://schemas.microsoft.com/office/powerpoint/2010/main" val="3437667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826D2B-30D9-416C-9AB6-3192D2EAB641}" type="datetimeFigureOut">
              <a:rPr lang="en-US" smtClean="0"/>
              <a:pPr/>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4F4F6-8C77-4047-83BE-7D345620C214}" type="slidenum">
              <a:rPr lang="en-US" smtClean="0"/>
              <a:pPr/>
              <a:t>‹#›</a:t>
            </a:fld>
            <a:endParaRPr lang="en-US"/>
          </a:p>
        </p:txBody>
      </p:sp>
    </p:spTree>
    <p:extLst>
      <p:ext uri="{BB962C8B-B14F-4D97-AF65-F5344CB8AC3E}">
        <p14:creationId xmlns:p14="http://schemas.microsoft.com/office/powerpoint/2010/main" val="167471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826D2B-30D9-416C-9AB6-3192D2EAB641}" type="datetimeFigureOut">
              <a:rPr lang="en-US" smtClean="0"/>
              <a:pPr/>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4F4F6-8C77-4047-83BE-7D345620C214}" type="slidenum">
              <a:rPr lang="en-US" smtClean="0"/>
              <a:pPr/>
              <a:t>‹#›</a:t>
            </a:fld>
            <a:endParaRPr lang="en-US"/>
          </a:p>
        </p:txBody>
      </p:sp>
    </p:spTree>
    <p:extLst>
      <p:ext uri="{BB962C8B-B14F-4D97-AF65-F5344CB8AC3E}">
        <p14:creationId xmlns:p14="http://schemas.microsoft.com/office/powerpoint/2010/main" val="74066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826D2B-30D9-416C-9AB6-3192D2EAB641}" type="datetimeFigureOut">
              <a:rPr lang="en-US" smtClean="0"/>
              <a:pPr/>
              <a:t>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74F4F6-8C77-4047-83BE-7D345620C214}" type="slidenum">
              <a:rPr lang="en-US" smtClean="0"/>
              <a:pPr/>
              <a:t>‹#›</a:t>
            </a:fld>
            <a:endParaRPr lang="en-US"/>
          </a:p>
        </p:txBody>
      </p:sp>
    </p:spTree>
    <p:extLst>
      <p:ext uri="{BB962C8B-B14F-4D97-AF65-F5344CB8AC3E}">
        <p14:creationId xmlns:p14="http://schemas.microsoft.com/office/powerpoint/2010/main" val="3034859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826D2B-30D9-416C-9AB6-3192D2EAB641}" type="datetimeFigureOut">
              <a:rPr lang="en-US" smtClean="0"/>
              <a:pPr/>
              <a:t>2/26/2015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74F4F6-8C77-4047-83BE-7D345620C214}" type="slidenum">
              <a:rPr lang="en-US" smtClean="0"/>
              <a:pPr/>
              <a:t>‹#›</a:t>
            </a:fld>
            <a:endParaRPr lang="en-US"/>
          </a:p>
        </p:txBody>
      </p:sp>
    </p:spTree>
    <p:extLst>
      <p:ext uri="{BB962C8B-B14F-4D97-AF65-F5344CB8AC3E}">
        <p14:creationId xmlns:p14="http://schemas.microsoft.com/office/powerpoint/2010/main" val="728901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826D2B-30D9-416C-9AB6-3192D2EAB641}" type="datetimeFigureOut">
              <a:rPr lang="en-US" smtClean="0"/>
              <a:pPr/>
              <a:t>2/26/2015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74F4F6-8C77-4047-83BE-7D345620C214}" type="slidenum">
              <a:rPr lang="en-US" smtClean="0"/>
              <a:pPr/>
              <a:t>‹#›</a:t>
            </a:fld>
            <a:endParaRPr lang="en-US"/>
          </a:p>
        </p:txBody>
      </p:sp>
    </p:spTree>
    <p:extLst>
      <p:ext uri="{BB962C8B-B14F-4D97-AF65-F5344CB8AC3E}">
        <p14:creationId xmlns:p14="http://schemas.microsoft.com/office/powerpoint/2010/main" val="920461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826D2B-30D9-416C-9AB6-3192D2EAB641}" type="datetimeFigureOut">
              <a:rPr lang="en-US" smtClean="0"/>
              <a:pPr/>
              <a:t>2/26/2015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74F4F6-8C77-4047-83BE-7D345620C214}" type="slidenum">
              <a:rPr lang="en-US" smtClean="0"/>
              <a:pPr/>
              <a:t>‹#›</a:t>
            </a:fld>
            <a:endParaRPr lang="en-US"/>
          </a:p>
        </p:txBody>
      </p:sp>
    </p:spTree>
    <p:extLst>
      <p:ext uri="{BB962C8B-B14F-4D97-AF65-F5344CB8AC3E}">
        <p14:creationId xmlns:p14="http://schemas.microsoft.com/office/powerpoint/2010/main" val="3724277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826D2B-30D9-416C-9AB6-3192D2EAB641}" type="datetimeFigureOut">
              <a:rPr lang="en-US" smtClean="0"/>
              <a:pPr/>
              <a:t>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74F4F6-8C77-4047-83BE-7D345620C214}" type="slidenum">
              <a:rPr lang="en-US" smtClean="0"/>
              <a:pPr/>
              <a:t>‹#›</a:t>
            </a:fld>
            <a:endParaRPr lang="en-US"/>
          </a:p>
        </p:txBody>
      </p:sp>
    </p:spTree>
    <p:extLst>
      <p:ext uri="{BB962C8B-B14F-4D97-AF65-F5344CB8AC3E}">
        <p14:creationId xmlns:p14="http://schemas.microsoft.com/office/powerpoint/2010/main" val="1525289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826D2B-30D9-416C-9AB6-3192D2EAB641}" type="datetimeFigureOut">
              <a:rPr lang="en-US" smtClean="0"/>
              <a:pPr/>
              <a:t>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74F4F6-8C77-4047-83BE-7D345620C214}" type="slidenum">
              <a:rPr lang="en-US" smtClean="0"/>
              <a:pPr/>
              <a:t>‹#›</a:t>
            </a:fld>
            <a:endParaRPr lang="en-US"/>
          </a:p>
        </p:txBody>
      </p:sp>
    </p:spTree>
    <p:extLst>
      <p:ext uri="{BB962C8B-B14F-4D97-AF65-F5344CB8AC3E}">
        <p14:creationId xmlns:p14="http://schemas.microsoft.com/office/powerpoint/2010/main" val="294497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826D2B-30D9-416C-9AB6-3192D2EAB641}" type="datetimeFigureOut">
              <a:rPr lang="en-US" smtClean="0"/>
              <a:pPr/>
              <a:t>2/26/2015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74F4F6-8C77-4047-83BE-7D345620C214}" type="slidenum">
              <a:rPr lang="en-US" smtClean="0"/>
              <a:pPr/>
              <a:t>‹#›</a:t>
            </a:fld>
            <a:endParaRPr lang="en-US"/>
          </a:p>
        </p:txBody>
      </p:sp>
    </p:spTree>
    <p:extLst>
      <p:ext uri="{BB962C8B-B14F-4D97-AF65-F5344CB8AC3E}">
        <p14:creationId xmlns:p14="http://schemas.microsoft.com/office/powerpoint/2010/main" val="789796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838200"/>
            <a:ext cx="8382000" cy="5324535"/>
          </a:xfrm>
          <a:prstGeom prst="rect">
            <a:avLst/>
          </a:prstGeom>
        </p:spPr>
        <p:txBody>
          <a:bodyPr wrap="square">
            <a:spAutoFit/>
          </a:bodyPr>
          <a:lstStyle/>
          <a:p>
            <a:pPr marL="285750" marR="0" lvl="0" indent="-285750">
              <a:spcBef>
                <a:spcPts val="0"/>
              </a:spcBef>
              <a:spcAft>
                <a:spcPts val="0"/>
              </a:spcAft>
              <a:buFont typeface="Arial" panose="020B0604020202020204" pitchFamily="34" charset="0"/>
              <a:buChar char="•"/>
            </a:pPr>
            <a:r>
              <a:rPr lang="en-US" sz="2000" b="1" dirty="0" smtClean="0">
                <a:solidFill>
                  <a:srgbClr val="0070C0"/>
                </a:solidFill>
                <a:ea typeface="Calibri"/>
                <a:cs typeface="Times New Roman"/>
              </a:rPr>
              <a:t>Google Services: Data </a:t>
            </a:r>
            <a:r>
              <a:rPr lang="en-US" sz="2000" b="1" dirty="0">
                <a:solidFill>
                  <a:srgbClr val="0070C0"/>
                </a:solidFill>
                <a:ea typeface="Calibri"/>
                <a:cs typeface="Times New Roman"/>
              </a:rPr>
              <a:t>Classification </a:t>
            </a:r>
            <a:r>
              <a:rPr lang="en-US" sz="2000" b="1" dirty="0" smtClean="0">
                <a:solidFill>
                  <a:srgbClr val="0070C0"/>
                </a:solidFill>
                <a:ea typeface="Calibri"/>
                <a:cs typeface="Times New Roman"/>
              </a:rPr>
              <a:t>Level </a:t>
            </a:r>
          </a:p>
          <a:p>
            <a:pPr lvl="1"/>
            <a:r>
              <a:rPr lang="en-US" sz="2000" dirty="0" smtClean="0">
                <a:ea typeface="Calibri"/>
                <a:cs typeface="Times New Roman"/>
              </a:rPr>
              <a:t>Use of Google services has been approved for DCL1 to DCL3; </a:t>
            </a:r>
          </a:p>
          <a:p>
            <a:pPr lvl="1"/>
            <a:r>
              <a:rPr lang="en-US" sz="2000" dirty="0" smtClean="0">
                <a:ea typeface="Calibri"/>
                <a:cs typeface="Times New Roman"/>
              </a:rPr>
              <a:t>includes student data (FERPA</a:t>
            </a:r>
            <a:r>
              <a:rPr lang="en-US" sz="2000" dirty="0">
                <a:ea typeface="Calibri"/>
                <a:cs typeface="Times New Roman"/>
              </a:rPr>
              <a:t>), personnel/HR information and </a:t>
            </a:r>
            <a:r>
              <a:rPr lang="en-US" sz="2000" dirty="0" smtClean="0">
                <a:ea typeface="Calibri"/>
                <a:cs typeface="Times New Roman"/>
              </a:rPr>
              <a:t>records</a:t>
            </a:r>
          </a:p>
          <a:p>
            <a:pPr lvl="1"/>
            <a:r>
              <a:rPr lang="en-US" sz="2000" dirty="0" smtClean="0">
                <a:ea typeface="Calibri"/>
                <a:cs typeface="Times New Roman"/>
              </a:rPr>
              <a:t>DCL4 </a:t>
            </a:r>
            <a:r>
              <a:rPr lang="en-US" sz="2000" b="1" dirty="0">
                <a:solidFill>
                  <a:srgbClr val="FF0000"/>
                </a:solidFill>
                <a:ea typeface="Calibri"/>
                <a:cs typeface="Times New Roman"/>
              </a:rPr>
              <a:t>not</a:t>
            </a:r>
            <a:r>
              <a:rPr lang="en-US" sz="2000" dirty="0">
                <a:ea typeface="Calibri"/>
                <a:cs typeface="Times New Roman"/>
              </a:rPr>
              <a:t> allowed (highly restricted data include patient </a:t>
            </a:r>
            <a:r>
              <a:rPr lang="en-US" sz="2000" dirty="0" smtClean="0">
                <a:ea typeface="Calibri"/>
                <a:cs typeface="Times New Roman"/>
              </a:rPr>
              <a:t>information, </a:t>
            </a:r>
          </a:p>
          <a:p>
            <a:pPr lvl="1"/>
            <a:r>
              <a:rPr lang="en-US" sz="2000" dirty="0" smtClean="0">
                <a:ea typeface="Calibri"/>
                <a:cs typeface="Times New Roman"/>
              </a:rPr>
              <a:t>social </a:t>
            </a:r>
            <a:r>
              <a:rPr lang="en-US" sz="2000" dirty="0">
                <a:ea typeface="Calibri"/>
                <a:cs typeface="Times New Roman"/>
              </a:rPr>
              <a:t>security </a:t>
            </a:r>
            <a:r>
              <a:rPr lang="en-US" sz="2000" dirty="0" smtClean="0">
                <a:ea typeface="Calibri"/>
                <a:cs typeface="Times New Roman"/>
              </a:rPr>
              <a:t>numbers, credit </a:t>
            </a:r>
            <a:r>
              <a:rPr lang="en-US" sz="2000" dirty="0">
                <a:ea typeface="Calibri"/>
                <a:cs typeface="Times New Roman"/>
              </a:rPr>
              <a:t>card numbers, and biometric </a:t>
            </a:r>
            <a:r>
              <a:rPr lang="en-US" sz="2000" dirty="0" smtClean="0">
                <a:ea typeface="Calibri"/>
                <a:cs typeface="Times New Roman"/>
              </a:rPr>
              <a:t>data)</a:t>
            </a:r>
            <a:endParaRPr lang="en-US" sz="2000" dirty="0">
              <a:ea typeface="Calibri"/>
              <a:cs typeface="Times New Roman"/>
            </a:endParaRPr>
          </a:p>
          <a:p>
            <a:pPr lvl="1"/>
            <a:endParaRPr lang="en-US" sz="2000" b="1" dirty="0" smtClean="0">
              <a:solidFill>
                <a:srgbClr val="0070C0"/>
              </a:solidFill>
              <a:ea typeface="Calibri"/>
              <a:cs typeface="Times New Roman"/>
            </a:endParaRPr>
          </a:p>
          <a:p>
            <a:pPr marL="285750" marR="0" lvl="0" indent="-285750">
              <a:spcBef>
                <a:spcPts val="0"/>
              </a:spcBef>
              <a:spcAft>
                <a:spcPts val="0"/>
              </a:spcAft>
              <a:buFont typeface="Arial" panose="020B0604020202020204" pitchFamily="34" charset="0"/>
              <a:buChar char="•"/>
            </a:pPr>
            <a:r>
              <a:rPr lang="en-US" sz="2000" b="1" dirty="0" smtClean="0">
                <a:solidFill>
                  <a:srgbClr val="0070C0"/>
                </a:solidFill>
                <a:ea typeface="Calibri"/>
                <a:cs typeface="Times New Roman"/>
              </a:rPr>
              <a:t>Learning Management System:</a:t>
            </a:r>
            <a:endParaRPr lang="en-US" sz="2000" b="1" dirty="0">
              <a:solidFill>
                <a:srgbClr val="0070C0"/>
              </a:solidFill>
              <a:ea typeface="Calibri"/>
              <a:cs typeface="Times New Roman"/>
            </a:endParaRPr>
          </a:p>
          <a:p>
            <a:pPr lvl="1"/>
            <a:r>
              <a:rPr lang="en-US" sz="2000" dirty="0" smtClean="0">
                <a:ea typeface="Calibri"/>
                <a:cs typeface="Times New Roman"/>
              </a:rPr>
              <a:t>Transition to Canvas seems stalled (as of last week) somewhere in the chain of command; we </a:t>
            </a:r>
            <a:r>
              <a:rPr lang="en-US" sz="2000" dirty="0">
                <a:ea typeface="Calibri"/>
                <a:cs typeface="Times New Roman"/>
              </a:rPr>
              <a:t>must move now in </a:t>
            </a:r>
            <a:r>
              <a:rPr lang="en-US" sz="2000" dirty="0" smtClean="0">
                <a:ea typeface="Calibri"/>
                <a:cs typeface="Times New Roman"/>
              </a:rPr>
              <a:t>to </a:t>
            </a:r>
            <a:r>
              <a:rPr lang="en-US" sz="2000" dirty="0">
                <a:ea typeface="Calibri"/>
                <a:cs typeface="Times New Roman"/>
              </a:rPr>
              <a:t>complete the process </a:t>
            </a:r>
            <a:r>
              <a:rPr lang="en-US" sz="2000" dirty="0" smtClean="0">
                <a:ea typeface="Calibri"/>
                <a:cs typeface="Times New Roman"/>
              </a:rPr>
              <a:t>before Blackboard </a:t>
            </a:r>
            <a:r>
              <a:rPr lang="en-US" sz="2000" dirty="0">
                <a:ea typeface="Calibri"/>
                <a:cs typeface="Times New Roman"/>
              </a:rPr>
              <a:t>contract </a:t>
            </a:r>
            <a:r>
              <a:rPr lang="en-US" sz="2000" dirty="0" smtClean="0">
                <a:ea typeface="Calibri"/>
                <a:cs typeface="Times New Roman"/>
              </a:rPr>
              <a:t>ends at </a:t>
            </a:r>
            <a:r>
              <a:rPr lang="en-US" sz="2000" dirty="0">
                <a:ea typeface="Calibri"/>
                <a:cs typeface="Times New Roman"/>
              </a:rPr>
              <a:t>the end of this </a:t>
            </a:r>
            <a:r>
              <a:rPr lang="en-US" sz="2000" dirty="0" smtClean="0">
                <a:ea typeface="Calibri"/>
                <a:cs typeface="Times New Roman"/>
              </a:rPr>
              <a:t>year</a:t>
            </a:r>
            <a:endParaRPr lang="en-US" sz="2000" dirty="0">
              <a:ea typeface="Calibri"/>
              <a:cs typeface="Times New Roman"/>
            </a:endParaRPr>
          </a:p>
          <a:p>
            <a:pPr lvl="1"/>
            <a:endParaRPr lang="en-US" sz="2000" dirty="0" smtClean="0">
              <a:ea typeface="Calibri"/>
              <a:cs typeface="Times New Roman"/>
            </a:endParaRPr>
          </a:p>
          <a:p>
            <a:pPr lvl="1"/>
            <a:r>
              <a:rPr lang="en-US" sz="2000" i="1" dirty="0" smtClean="0">
                <a:solidFill>
                  <a:srgbClr val="FF0000"/>
                </a:solidFill>
                <a:ea typeface="Calibri"/>
                <a:cs typeface="Times New Roman"/>
              </a:rPr>
              <a:t>Motion:</a:t>
            </a:r>
          </a:p>
          <a:p>
            <a:pPr lvl="1"/>
            <a:endParaRPr lang="en-US" sz="2000" i="1" dirty="0" smtClean="0">
              <a:solidFill>
                <a:srgbClr val="FF0000"/>
              </a:solidFill>
              <a:ea typeface="Calibri"/>
              <a:cs typeface="Times New Roman"/>
            </a:endParaRPr>
          </a:p>
          <a:p>
            <a:pPr lvl="1"/>
            <a:r>
              <a:rPr lang="en-US" sz="2000" i="1" dirty="0" smtClean="0">
                <a:solidFill>
                  <a:srgbClr val="FF0000"/>
                </a:solidFill>
                <a:ea typeface="Calibri"/>
                <a:cs typeface="Times New Roman"/>
              </a:rPr>
              <a:t>ITCC strongly supports the adoption of Canvas as the Learning management system on campus, as recommended by the LMS Committee last year. ITCC requests that we are allowed to move forward a.s.a.p. so that Canvas is available at the end of 2015.</a:t>
            </a:r>
          </a:p>
        </p:txBody>
      </p:sp>
      <p:sp>
        <p:nvSpPr>
          <p:cNvPr id="5" name="TextBox 4"/>
          <p:cNvSpPr txBox="1"/>
          <p:nvPr/>
        </p:nvSpPr>
        <p:spPr>
          <a:xfrm>
            <a:off x="1066800" y="152400"/>
            <a:ext cx="6887463" cy="523220"/>
          </a:xfrm>
          <a:prstGeom prst="rect">
            <a:avLst/>
          </a:prstGeom>
          <a:noFill/>
        </p:spPr>
        <p:txBody>
          <a:bodyPr wrap="none" rtlCol="0">
            <a:spAutoFit/>
          </a:bodyPr>
          <a:lstStyle/>
          <a:p>
            <a:r>
              <a:rPr lang="en-US" sz="2800" b="1" dirty="0" smtClean="0">
                <a:solidFill>
                  <a:srgbClr val="FF0000"/>
                </a:solidFill>
              </a:rPr>
              <a:t>ITCC Report to Faculty Senate, February 2015</a:t>
            </a:r>
            <a:endParaRPr lang="en-US" sz="2800" b="1" dirty="0">
              <a:solidFill>
                <a:srgbClr val="FF0000"/>
              </a:solidFill>
            </a:endParaRPr>
          </a:p>
        </p:txBody>
      </p:sp>
    </p:spTree>
    <p:extLst>
      <p:ext uri="{BB962C8B-B14F-4D97-AF65-F5344CB8AC3E}">
        <p14:creationId xmlns:p14="http://schemas.microsoft.com/office/powerpoint/2010/main" val="3263921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838200"/>
            <a:ext cx="8382000" cy="4370427"/>
          </a:xfrm>
          <a:prstGeom prst="rect">
            <a:avLst/>
          </a:prstGeom>
        </p:spPr>
        <p:txBody>
          <a:bodyPr wrap="square">
            <a:spAutoFit/>
          </a:bodyPr>
          <a:lstStyle/>
          <a:p>
            <a:pPr marL="285750" indent="-285750">
              <a:buFont typeface="Arial" panose="020B0604020202020204" pitchFamily="34" charset="0"/>
              <a:buChar char="•"/>
            </a:pPr>
            <a:r>
              <a:rPr lang="en-US" sz="2000" b="1" dirty="0" smtClean="0">
                <a:solidFill>
                  <a:srgbClr val="0070C0"/>
                </a:solidFill>
                <a:ea typeface="Calibri"/>
                <a:cs typeface="Times New Roman"/>
              </a:rPr>
              <a:t>High-performance computing update</a:t>
            </a:r>
          </a:p>
          <a:p>
            <a:pPr lvl="1"/>
            <a:r>
              <a:rPr lang="en-US" sz="2000" dirty="0" smtClean="0">
                <a:solidFill>
                  <a:prstClr val="black"/>
                </a:solidFill>
                <a:ea typeface="Calibri"/>
                <a:cs typeface="Times New Roman"/>
              </a:rPr>
              <a:t>IT will purchase additional hardware to upgrade the HPC cluster</a:t>
            </a:r>
          </a:p>
          <a:p>
            <a:pPr lvl="1"/>
            <a:r>
              <a:rPr lang="en-US" sz="2000" dirty="0" smtClean="0">
                <a:solidFill>
                  <a:prstClr val="black"/>
                </a:solidFill>
                <a:ea typeface="Calibri"/>
                <a:cs typeface="Times New Roman"/>
              </a:rPr>
              <a:t>(640 CPU cores in first stage)</a:t>
            </a:r>
            <a:endParaRPr lang="en-US" sz="2000" dirty="0">
              <a:solidFill>
                <a:prstClr val="black"/>
              </a:solidFill>
              <a:ea typeface="Calibri"/>
              <a:cs typeface="Times New Roman"/>
            </a:endParaRPr>
          </a:p>
          <a:p>
            <a:pPr lvl="1"/>
            <a:endParaRPr lang="en-US" sz="2000" b="1" dirty="0" smtClean="0">
              <a:solidFill>
                <a:srgbClr val="0070C0"/>
              </a:solidFill>
              <a:ea typeface="Calibri"/>
              <a:cs typeface="Times New Roman"/>
            </a:endParaRPr>
          </a:p>
          <a:p>
            <a:pPr marL="285750" indent="-285750">
              <a:buFont typeface="Arial" panose="020B0604020202020204" pitchFamily="34" charset="0"/>
              <a:buChar char="•"/>
            </a:pPr>
            <a:r>
              <a:rPr lang="en-US" sz="2000" b="1" dirty="0" smtClean="0">
                <a:solidFill>
                  <a:srgbClr val="0070C0"/>
                </a:solidFill>
                <a:ea typeface="Calibri"/>
                <a:cs typeface="Times New Roman"/>
              </a:rPr>
              <a:t>Further topics:</a:t>
            </a:r>
            <a:endParaRPr lang="en-US" sz="2000" b="1" dirty="0">
              <a:solidFill>
                <a:srgbClr val="0070C0"/>
              </a:solidFill>
              <a:ea typeface="Calibri"/>
              <a:cs typeface="Times New Roman"/>
            </a:endParaRPr>
          </a:p>
          <a:p>
            <a:pPr lvl="1"/>
            <a:r>
              <a:rPr lang="en-US" sz="2000" dirty="0">
                <a:solidFill>
                  <a:prstClr val="black"/>
                </a:solidFill>
                <a:ea typeface="Calibri"/>
                <a:cs typeface="Times New Roman"/>
              </a:rPr>
              <a:t>Microsoft Outlook App on IOS &amp; </a:t>
            </a:r>
            <a:r>
              <a:rPr lang="en-US" sz="2000" dirty="0" smtClean="0">
                <a:solidFill>
                  <a:prstClr val="black"/>
                </a:solidFill>
                <a:ea typeface="Calibri"/>
                <a:cs typeface="Times New Roman"/>
              </a:rPr>
              <a:t>Android blocked because of security concerns</a:t>
            </a:r>
          </a:p>
          <a:p>
            <a:pPr lvl="1"/>
            <a:endParaRPr lang="en-US" sz="2000" dirty="0">
              <a:solidFill>
                <a:prstClr val="black"/>
              </a:solidFill>
              <a:ea typeface="Calibri"/>
              <a:cs typeface="Times New Roman"/>
            </a:endParaRPr>
          </a:p>
          <a:p>
            <a:pPr lvl="1"/>
            <a:r>
              <a:rPr lang="en-US" sz="2000" dirty="0">
                <a:solidFill>
                  <a:prstClr val="black"/>
                </a:solidFill>
                <a:ea typeface="Calibri"/>
                <a:cs typeface="Times New Roman"/>
              </a:rPr>
              <a:t>Experiential Learning </a:t>
            </a:r>
            <a:r>
              <a:rPr lang="en-US" sz="2000" dirty="0" smtClean="0">
                <a:solidFill>
                  <a:prstClr val="black"/>
                </a:solidFill>
                <a:ea typeface="Calibri"/>
                <a:cs typeface="Times New Roman"/>
              </a:rPr>
              <a:t>Projects: </a:t>
            </a:r>
            <a:r>
              <a:rPr lang="en-US" sz="2000" dirty="0" err="1" smtClean="0">
                <a:solidFill>
                  <a:prstClr val="black"/>
                </a:solidFill>
                <a:ea typeface="Calibri"/>
                <a:cs typeface="Times New Roman"/>
              </a:rPr>
              <a:t>MinerBytes</a:t>
            </a:r>
            <a:r>
              <a:rPr lang="en-US" sz="2000" dirty="0" smtClean="0">
                <a:solidFill>
                  <a:prstClr val="black"/>
                </a:solidFill>
                <a:ea typeface="Calibri"/>
                <a:cs typeface="Times New Roman"/>
              </a:rPr>
              <a:t>, </a:t>
            </a:r>
            <a:r>
              <a:rPr lang="en-US" sz="2000" dirty="0" err="1" smtClean="0">
                <a:solidFill>
                  <a:prstClr val="black"/>
                </a:solidFill>
                <a:ea typeface="Calibri"/>
                <a:cs typeface="Times New Roman"/>
              </a:rPr>
              <a:t>MinerFly</a:t>
            </a:r>
            <a:r>
              <a:rPr lang="en-US" sz="2000" dirty="0" smtClean="0">
                <a:solidFill>
                  <a:prstClr val="black"/>
                </a:solidFill>
                <a:ea typeface="Calibri"/>
                <a:cs typeface="Times New Roman"/>
              </a:rPr>
              <a:t>, </a:t>
            </a:r>
            <a:r>
              <a:rPr lang="en-US" sz="2000" dirty="0" err="1" smtClean="0">
                <a:solidFill>
                  <a:prstClr val="black"/>
                </a:solidFill>
                <a:ea typeface="Calibri"/>
                <a:cs typeface="Times New Roman"/>
              </a:rPr>
              <a:t>MinerTrax</a:t>
            </a:r>
            <a:r>
              <a:rPr lang="en-US" sz="2000" dirty="0" smtClean="0">
                <a:solidFill>
                  <a:prstClr val="black"/>
                </a:solidFill>
                <a:ea typeface="Calibri"/>
                <a:cs typeface="Times New Roman"/>
              </a:rPr>
              <a:t> </a:t>
            </a:r>
          </a:p>
          <a:p>
            <a:pPr lvl="1"/>
            <a:endParaRPr lang="en-US" sz="2000" dirty="0">
              <a:solidFill>
                <a:prstClr val="black"/>
              </a:solidFill>
              <a:ea typeface="Calibri"/>
              <a:cs typeface="Times New Roman"/>
            </a:endParaRPr>
          </a:p>
          <a:p>
            <a:pPr lvl="1"/>
            <a:r>
              <a:rPr lang="en-US" sz="2000" dirty="0" smtClean="0">
                <a:solidFill>
                  <a:prstClr val="black"/>
                </a:solidFill>
                <a:ea typeface="Calibri"/>
                <a:cs typeface="Times New Roman"/>
              </a:rPr>
              <a:t>Data Center Consolidation project</a:t>
            </a:r>
          </a:p>
          <a:p>
            <a:pPr lvl="1"/>
            <a:endParaRPr lang="en-US" sz="2000" dirty="0" smtClean="0">
              <a:solidFill>
                <a:prstClr val="black"/>
              </a:solidFill>
              <a:ea typeface="Calibri"/>
              <a:cs typeface="Times New Roman"/>
            </a:endParaRPr>
          </a:p>
          <a:p>
            <a:pPr lvl="1"/>
            <a:r>
              <a:rPr lang="en-US" sz="2000" dirty="0"/>
              <a:t>Teaching and Learning Technology Conference on March 12-13</a:t>
            </a:r>
          </a:p>
          <a:p>
            <a:pPr lvl="1"/>
            <a:endParaRPr lang="en-US" sz="2000" dirty="0">
              <a:solidFill>
                <a:prstClr val="black"/>
              </a:solidFill>
              <a:ea typeface="Calibri"/>
              <a:cs typeface="Times New Roman"/>
            </a:endParaRPr>
          </a:p>
        </p:txBody>
      </p:sp>
      <p:sp>
        <p:nvSpPr>
          <p:cNvPr id="5" name="TextBox 4"/>
          <p:cNvSpPr txBox="1"/>
          <p:nvPr/>
        </p:nvSpPr>
        <p:spPr>
          <a:xfrm>
            <a:off x="1066800" y="152400"/>
            <a:ext cx="6887463" cy="523220"/>
          </a:xfrm>
          <a:prstGeom prst="rect">
            <a:avLst/>
          </a:prstGeom>
          <a:noFill/>
        </p:spPr>
        <p:txBody>
          <a:bodyPr wrap="none" rtlCol="0">
            <a:spAutoFit/>
          </a:bodyPr>
          <a:lstStyle/>
          <a:p>
            <a:r>
              <a:rPr lang="en-US" sz="2800" b="1" dirty="0" smtClean="0">
                <a:solidFill>
                  <a:srgbClr val="FF0000"/>
                </a:solidFill>
              </a:rPr>
              <a:t>ITCC Report to Faculty Senate, February 2015</a:t>
            </a:r>
            <a:endParaRPr lang="en-US" sz="2800" b="1" dirty="0">
              <a:solidFill>
                <a:srgbClr val="FF0000"/>
              </a:solidFill>
            </a:endParaRPr>
          </a:p>
        </p:txBody>
      </p:sp>
    </p:spTree>
    <p:extLst>
      <p:ext uri="{BB962C8B-B14F-4D97-AF65-F5344CB8AC3E}">
        <p14:creationId xmlns:p14="http://schemas.microsoft.com/office/powerpoint/2010/main" val="16543946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TotalTime>
  <Words>213</Words>
  <Application>Microsoft Office PowerPoint</Application>
  <PresentationFormat>On-screen Show (4:3)</PresentationFormat>
  <Paragraphs>26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Office Theme</vt:lpstr>
      <vt:lpstr>PowerPoint Presentation</vt:lpstr>
      <vt:lpstr>PowerPoint Presentation</vt:lpstr>
    </vt:vector>
  </TitlesOfParts>
  <Company>Missouri University of Science and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Wunsch, Donald C.</dc:creator>
  <cp:lastModifiedBy>Palmer, Barbara J.</cp:lastModifiedBy>
  <cp:revision>53</cp:revision>
  <dcterms:created xsi:type="dcterms:W3CDTF">2013-02-15T23:15:16Z</dcterms:created>
  <dcterms:modified xsi:type="dcterms:W3CDTF">2015-02-26T15:06:19Z</dcterms:modified>
</cp:coreProperties>
</file>