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  <p:sldMasterId id="2147483675" r:id="rId2"/>
  </p:sldMasterIdLst>
  <p:notesMasterIdLst>
    <p:notesMasterId r:id="rId6"/>
  </p:notesMasterIdLst>
  <p:handoutMasterIdLst>
    <p:handoutMasterId r:id="rId7"/>
  </p:handoutMasterIdLst>
  <p:sldIdLst>
    <p:sldId id="288" r:id="rId3"/>
    <p:sldId id="293" r:id="rId4"/>
    <p:sldId id="29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9">
          <p15:clr>
            <a:srgbClr val="A4A3A4"/>
          </p15:clr>
        </p15:guide>
        <p15:guide id="2" pos="3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9E2F"/>
    <a:srgbClr val="003B49"/>
    <a:srgbClr val="0A0AA6"/>
    <a:srgbClr val="B2B4B2"/>
    <a:srgbClr val="005F83"/>
    <a:srgbClr val="330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86"/>
  </p:normalViewPr>
  <p:slideViewPr>
    <p:cSldViewPr snapToGrid="0" snapToObjects="1" showGuides="1">
      <p:cViewPr varScale="1">
        <p:scale>
          <a:sx n="110" d="100"/>
          <a:sy n="110" d="100"/>
        </p:scale>
        <p:origin x="1644" y="102"/>
      </p:cViewPr>
      <p:guideLst>
        <p:guide orient="horz" pos="2109"/>
        <p:guide pos="344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8EE4D-8A6D-FE43-9221-048F51E281B9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20F39-116C-1340-B5D6-764DD69AD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78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2DBB4-BF21-4756-A15F-520C6DC9EAF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5484A-FAC8-4466-88DD-55988B0C3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13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2046061"/>
            <a:ext cx="69723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ORGON SLAB MEDIUM, 50 PT.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A5AF-70F0-44A6-A0EE-CC80399C0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10790" y="3586334"/>
            <a:ext cx="8197114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/>
              <a:t>Content here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24 pt.)</a:t>
            </a:r>
          </a:p>
          <a:p>
            <a:pPr lvl="1"/>
            <a:r>
              <a:rPr lang="en-US" dirty="0"/>
              <a:t>Second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20)</a:t>
            </a:r>
          </a:p>
          <a:p>
            <a:pPr lvl="2"/>
            <a:r>
              <a:rPr lang="en-US" dirty="0"/>
              <a:t>Third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18)</a:t>
            </a:r>
          </a:p>
          <a:p>
            <a:pPr lvl="3"/>
            <a:r>
              <a:rPr lang="en-US" dirty="0"/>
              <a:t>Fourth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16)</a:t>
            </a:r>
          </a:p>
          <a:p>
            <a:pPr lvl="4"/>
            <a:r>
              <a:rPr lang="en-US" dirty="0"/>
              <a:t>Fifth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14)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10790" y="2996760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(ORGON SLAB LIGHT, 24 PT.)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(ORGON SLAB MEDIUM, 30 PT.)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8530937" y="6380018"/>
            <a:ext cx="613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6A2D7FC-9282-4CC6-93C1-5989D47CF5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10790" y="3042959"/>
            <a:ext cx="8197114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/>
              <a:t>Content here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24 pt.)</a:t>
            </a:r>
          </a:p>
          <a:p>
            <a:pPr lvl="1"/>
            <a:r>
              <a:rPr lang="en-US" dirty="0"/>
              <a:t>Second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20)</a:t>
            </a:r>
          </a:p>
          <a:p>
            <a:pPr lvl="2"/>
            <a:r>
              <a:rPr lang="en-US" dirty="0"/>
              <a:t>Third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18)</a:t>
            </a:r>
          </a:p>
          <a:p>
            <a:pPr lvl="3"/>
            <a:r>
              <a:rPr lang="en-US" dirty="0"/>
              <a:t>Fourth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16)</a:t>
            </a:r>
          </a:p>
          <a:p>
            <a:pPr lvl="4"/>
            <a:r>
              <a:rPr lang="en-US" dirty="0"/>
              <a:t>Fifth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14)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(ORGON SLAB MEDIUM, 30 PT.)≈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C3AA5AF-70F0-44A6-A0EE-CC80399C0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510790" y="3042959"/>
            <a:ext cx="8021637" cy="34164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</a:lstStyle>
          <a:p>
            <a:r>
              <a:rPr lang="en-US" dirty="0"/>
              <a:t>Graphic Here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(ORGON SLAB MEDIUM, 30 PT.)≈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C3AA5AF-70F0-44A6-A0EE-CC80399C0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525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3AA5AF-70F0-44A6-A0EE-CC80399C0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ITCC Report</a:t>
            </a:r>
          </a:p>
          <a:p>
            <a:pPr algn="ctr"/>
            <a:r>
              <a:rPr lang="en-US" baseline="0" dirty="0" smtClean="0"/>
              <a:t>22 February</a:t>
            </a:r>
            <a:r>
              <a:rPr lang="en-US" dirty="0" smtClean="0"/>
              <a:t> </a:t>
            </a:r>
            <a:r>
              <a:rPr lang="en-US" dirty="0"/>
              <a:t>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AA5AF-70F0-44A6-A0EE-CC80399C0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  <p:sldLayoutId id="2147483677" r:id="rId5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21799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3851"/>
            <a:ext cx="8534400" cy="5014332"/>
          </a:xfrm>
        </p:spPr>
        <p:txBody>
          <a:bodyPr/>
          <a:lstStyle/>
          <a:p>
            <a:r>
              <a:rPr lang="en-US" dirty="0"/>
              <a:t>Faculty </a:t>
            </a:r>
            <a:r>
              <a:rPr lang="en-US" dirty="0" smtClean="0"/>
              <a:t>Senate </a:t>
            </a:r>
            <a:r>
              <a:rPr lang="en-US" dirty="0" smtClean="0"/>
              <a:t>referral – from last meeting</a:t>
            </a:r>
            <a:endParaRPr lang="en-US" dirty="0"/>
          </a:p>
          <a:p>
            <a:pPr lvl="1"/>
            <a:r>
              <a:rPr lang="en-US" dirty="0"/>
              <a:t>M</a:t>
            </a:r>
            <a:r>
              <a:rPr lang="en-US" dirty="0" smtClean="0"/>
              <a:t>ultiple colleagues </a:t>
            </a:r>
            <a:r>
              <a:rPr lang="en-US" dirty="0" smtClean="0"/>
              <a:t>asked </a:t>
            </a:r>
            <a:r>
              <a:rPr lang="en-US" dirty="0" smtClean="0"/>
              <a:t>Faculty Senate to investigate the claim that </a:t>
            </a:r>
            <a:r>
              <a:rPr lang="en-US" dirty="0"/>
              <a:t>a small number of faculty members are able to read every faculty email.</a:t>
            </a:r>
          </a:p>
          <a:p>
            <a:pPr lvl="1"/>
            <a:r>
              <a:rPr lang="en-US" dirty="0"/>
              <a:t>The ITCC investigated this claim, and contacted Dan Uetrecht (IT CIO) and Karl Lutzen (IT Information Security Officer).</a:t>
            </a:r>
          </a:p>
          <a:p>
            <a:pPr lvl="1"/>
            <a:r>
              <a:rPr lang="en-US" dirty="0"/>
              <a:t>At the request of the ITCC, </a:t>
            </a:r>
            <a:r>
              <a:rPr lang="en-US" dirty="0" smtClean="0"/>
              <a:t>details of the claim were shared directly with S&amp;T Chief Information Officer Karl </a:t>
            </a:r>
            <a:r>
              <a:rPr lang="en-US" dirty="0"/>
              <a:t>Lutzen only (for the sake of discretion).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3AA5AF-70F0-44A6-A0EE-CC80399C09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68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1673851"/>
            <a:ext cx="8765177" cy="5014332"/>
          </a:xfrm>
        </p:spPr>
        <p:txBody>
          <a:bodyPr/>
          <a:lstStyle/>
          <a:p>
            <a:r>
              <a:rPr lang="en-US" dirty="0" smtClean="0"/>
              <a:t>Questions from the last faculty senate meeting:</a:t>
            </a:r>
            <a:endParaRPr lang="en-US" dirty="0"/>
          </a:p>
          <a:p>
            <a:r>
              <a:rPr lang="en-US" sz="2600" dirty="0" smtClean="0">
                <a:solidFill>
                  <a:srgbClr val="509E2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sz="2600" dirty="0">
                <a:solidFill>
                  <a:srgbClr val="509E2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individual in question possibly have access to some other faculty email (but not all</a:t>
            </a:r>
            <a:r>
              <a:rPr lang="en-US" sz="2600" dirty="0" smtClean="0">
                <a:solidFill>
                  <a:srgbClr val="509E2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)?</a:t>
            </a:r>
          </a:p>
          <a:p>
            <a:pPr lvl="1"/>
            <a:r>
              <a:rPr lang="en-US" sz="2400" dirty="0" smtClean="0"/>
              <a:t>The email audit performed by Karl </a:t>
            </a:r>
            <a:r>
              <a:rPr lang="en-US" sz="2400" dirty="0"/>
              <a:t>Lutzen (IT Information Security Officer</a:t>
            </a:r>
            <a:r>
              <a:rPr lang="en-US" sz="2400" dirty="0" smtClean="0"/>
              <a:t>) discovered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 accounts associated with the UM System that have access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US" sz="24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faculty email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audit </a:t>
            </a:r>
            <a:r>
              <a:rPr lang="en-US" sz="2400" dirty="0"/>
              <a:t>showed that only IT information security staff, system administrators, and security analysts can </a:t>
            </a:r>
            <a:r>
              <a:rPr lang="en-US" sz="2400" dirty="0" smtClean="0"/>
              <a:t>access </a:t>
            </a:r>
            <a:r>
              <a:rPr lang="en-US" sz="2400" b="1" u="sng" dirty="0" smtClean="0"/>
              <a:t>any</a:t>
            </a:r>
            <a:r>
              <a:rPr lang="en-US" sz="2400" dirty="0" smtClean="0"/>
              <a:t> </a:t>
            </a:r>
            <a:r>
              <a:rPr lang="en-US" sz="2400" dirty="0"/>
              <a:t>faculty </a:t>
            </a:r>
            <a:r>
              <a:rPr lang="en-US" sz="2400" dirty="0" smtClean="0"/>
              <a:t>email, and </a:t>
            </a:r>
            <a:r>
              <a:rPr lang="en-US" sz="2400" dirty="0"/>
              <a:t>only after an approved records access request</a:t>
            </a:r>
            <a:r>
              <a:rPr lang="en-US" sz="2400" dirty="0" smtClean="0"/>
              <a:t>.</a:t>
            </a: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An IT analyzer tool was run to determine access privileges of 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individual 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named in the claim, and this confirmed the 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user 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in question 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does 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not have access to </a:t>
            </a:r>
            <a:r>
              <a:rPr lang="en-US" sz="24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any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faculty 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email.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3AA5AF-70F0-44A6-A0EE-CC80399C09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53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1673851"/>
            <a:ext cx="8765177" cy="5014332"/>
          </a:xfrm>
        </p:spPr>
        <p:txBody>
          <a:bodyPr/>
          <a:lstStyle/>
          <a:p>
            <a:r>
              <a:rPr lang="en-US" dirty="0" smtClean="0"/>
              <a:t>Questions from the last faculty senate meeting:</a:t>
            </a:r>
            <a:endParaRPr lang="en-US" dirty="0"/>
          </a:p>
          <a:p>
            <a:r>
              <a:rPr lang="en-US" sz="2600" dirty="0">
                <a:solidFill>
                  <a:srgbClr val="509E2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 the individual in question possibly have access through some other way besides his or </a:t>
            </a:r>
            <a:r>
              <a:rPr lang="en-US" sz="2600" dirty="0" smtClean="0">
                <a:solidFill>
                  <a:srgbClr val="509E2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 </a:t>
            </a:r>
            <a:r>
              <a:rPr lang="en-US" sz="2600" dirty="0">
                <a:solidFill>
                  <a:srgbClr val="509E2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user account</a:t>
            </a:r>
            <a:r>
              <a:rPr lang="en-US" sz="2600" dirty="0" smtClean="0">
                <a:solidFill>
                  <a:srgbClr val="509E2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1"/>
            <a:r>
              <a:rPr lang="en-US" sz="2400" dirty="0" smtClean="0"/>
              <a:t>The email audit performed by Karl </a:t>
            </a:r>
            <a:r>
              <a:rPr lang="en-US" sz="2400" dirty="0"/>
              <a:t>Lutzen (IT Information Security Officer</a:t>
            </a:r>
            <a:r>
              <a:rPr lang="en-US" sz="2400" dirty="0" smtClean="0"/>
              <a:t>) discovered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 accounts associated with the UM System that have access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any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faculty email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The audit does not exclude the possibility that the individual in question has access through some other means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However, this possibility seems to be effectively ruled out by the initial reports to the faculty senate: the access was supposedly granted to the individual due to a research project.</a:t>
            </a:r>
            <a:endParaRPr lang="en-US" sz="2400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3AA5AF-70F0-44A6-A0EE-CC80399C09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4855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11554</TotalTime>
  <Words>315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Calibri</vt:lpstr>
      <vt:lpstr>Encode Sans Normal Black</vt:lpstr>
      <vt:lpstr>Lucida Grande</vt:lpstr>
      <vt:lpstr>Orgon Slab ExtraLight</vt:lpstr>
      <vt:lpstr>Orgon Slab Light</vt:lpstr>
      <vt:lpstr>Orgon Slab Medium</vt:lpstr>
      <vt:lpstr>Times New Roman</vt:lpstr>
      <vt:lpstr>1_Custom Design</vt:lpstr>
      <vt:lpstr>2_Custom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Singler, John</cp:lastModifiedBy>
  <cp:revision>84</cp:revision>
  <dcterms:created xsi:type="dcterms:W3CDTF">2014-10-14T00:51:43Z</dcterms:created>
  <dcterms:modified xsi:type="dcterms:W3CDTF">2018-02-21T16:49:16Z</dcterms:modified>
</cp:coreProperties>
</file>