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1" autoAdjust="0"/>
    <p:restoredTop sz="94676" autoAdjust="0"/>
  </p:normalViewPr>
  <p:slideViewPr>
    <p:cSldViewPr>
      <p:cViewPr>
        <p:scale>
          <a:sx n="90" d="100"/>
          <a:sy n="90" d="100"/>
        </p:scale>
        <p:origin x="-159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000">
                <a:latin typeface="Arial"/>
              </a:rPr>
              <a:t>Click to edit the notes format</a:t>
            </a:r>
            <a:endParaRPr/>
          </a:p>
        </p:txBody>
      </p:sp>
      <p:sp>
        <p:nvSpPr>
          <p:cNvPr id="38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>
                <a:latin typeface="Times New Roman"/>
              </a:rPr>
              <a:t>&lt;header&gt;</a:t>
            </a:r>
            <a:endParaRPr/>
          </a:p>
        </p:txBody>
      </p:sp>
      <p:sp>
        <p:nvSpPr>
          <p:cNvPr id="39" name="PlaceHolder 3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US" sz="1400">
                <a:latin typeface="Times New Roman"/>
              </a:rPr>
              <a:t>&lt;date/time&gt;</a:t>
            </a:r>
            <a:endParaRPr/>
          </a:p>
        </p:txBody>
      </p:sp>
      <p:sp>
        <p:nvSpPr>
          <p:cNvPr id="40" name="PlaceHolder 4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sz="1400">
                <a:latin typeface="Times New Roman"/>
              </a:rPr>
              <a:t>&lt;footer&gt;</a:t>
            </a:r>
            <a:endParaRPr/>
          </a:p>
        </p:txBody>
      </p:sp>
      <p:sp>
        <p:nvSpPr>
          <p:cNvPr id="41" name="PlaceHolder 5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128094F6-1793-484F-BEAC-591B84CC3D25}" type="slidenum">
              <a:rPr lang="en-US" sz="1400">
                <a:latin typeface="Times New Roman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7914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Shape 1"/>
          <p:cNvSpPr txBox="1"/>
          <p:nvPr/>
        </p:nvSpPr>
        <p:spPr>
          <a:xfrm>
            <a:off x="3978000" y="8842680"/>
            <a:ext cx="3043440" cy="464400"/>
          </a:xfrm>
          <a:prstGeom prst="rect">
            <a:avLst/>
          </a:prstGeom>
        </p:spPr>
        <p:txBody>
          <a:bodyPr lIns="93240" tIns="46440" rIns="93240" bIns="46440" anchor="b"/>
          <a:lstStyle/>
          <a:p>
            <a:pPr algn="r">
              <a:lnSpc>
                <a:spcPct val="100000"/>
              </a:lnSpc>
            </a:pPr>
            <a:fld id="{1AEA3740-D10F-47A2-B325-B4154EC5B3A6}" type="slidenum">
              <a:rPr lang="en-US" sz="1300">
                <a:latin typeface="Times New Roman"/>
                <a:ea typeface="ＭＳ Ｐゴシック"/>
              </a:rPr>
              <a:t>1</a:t>
            </a:fld>
            <a:endParaRPr/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702720" y="4422240"/>
            <a:ext cx="5617440" cy="4187880"/>
          </a:xfrm>
          <a:prstGeom prst="rect">
            <a:avLst/>
          </a:prstGeom>
        </p:spPr>
        <p:txBody>
          <a:bodyPr lIns="93240" tIns="46440" rIns="93240" bIns="46440"/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5" name="Picture 34"/>
          <p:cNvPicPr/>
          <p:nvPr/>
        </p:nvPicPr>
        <p:blipFill>
          <a:blip r:embed="rId2"/>
          <a:stretch>
            <a:fillRect/>
          </a:stretch>
        </p:blipFill>
        <p:spPr>
          <a:xfrm>
            <a:off x="2078280" y="1604520"/>
            <a:ext cx="4986720" cy="3977280"/>
          </a:xfrm>
          <a:prstGeom prst="rect">
            <a:avLst/>
          </a:prstGeom>
          <a:ln>
            <a:noFill/>
          </a:ln>
        </p:spPr>
      </p:pic>
      <p:pic>
        <p:nvPicPr>
          <p:cNvPr id="36" name="Picture 35"/>
          <p:cNvPicPr/>
          <p:nvPr/>
        </p:nvPicPr>
        <p:blipFill>
          <a:blip r:embed="rId2"/>
          <a:stretch>
            <a:fillRect/>
          </a:stretch>
        </p:blipFill>
        <p:spPr>
          <a:xfrm>
            <a:off x="2078280" y="1604520"/>
            <a:ext cx="49867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6813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"/>
          <p:cNvPicPr/>
          <p:nvPr/>
        </p:nvPicPr>
        <p:blipFill>
          <a:blip r:embed="rId14"/>
          <a:stretch>
            <a:fillRect/>
          </a:stretch>
        </p:blipFill>
        <p:spPr>
          <a:xfrm>
            <a:off x="171360" y="0"/>
            <a:ext cx="4263840" cy="944280"/>
          </a:xfrm>
          <a:prstGeom prst="rect">
            <a:avLst/>
          </a:prstGeom>
          <a:ln w="9360">
            <a:noFill/>
          </a:ln>
        </p:spPr>
      </p:pic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90360" tIns="44280" rIns="90360" bIns="44280" anchor="b"/>
          <a:lstStyle/>
          <a:p>
            <a:pPr algn="ctr">
              <a:lnSpc>
                <a:spcPct val="100000"/>
              </a:lnSpc>
            </a:pPr>
            <a:r>
              <a:rPr lang="en-US" sz="4000" b="1">
                <a:solidFill>
                  <a:srgbClr val="000000"/>
                </a:solidFill>
                <a:latin typeface="Arial"/>
                <a:ea typeface="ＭＳ Ｐゴシック"/>
              </a:rPr>
              <a:t>Click to edit the title text formatClick to edit Master title style</a:t>
            </a:r>
            <a:endParaRPr/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4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Shape 1"/>
          <p:cNvSpPr txBox="1"/>
          <p:nvPr/>
        </p:nvSpPr>
        <p:spPr>
          <a:xfrm>
            <a:off x="274320" y="1097280"/>
            <a:ext cx="7772040" cy="822960"/>
          </a:xfrm>
          <a:prstGeom prst="rect">
            <a:avLst/>
          </a:prstGeom>
        </p:spPr>
        <p:txBody>
          <a:bodyPr lIns="90360" tIns="44280" rIns="90360" bIns="44280"/>
          <a:lstStyle/>
          <a:p>
            <a:r>
              <a:rPr lang="en-US" sz="4000">
                <a:solidFill>
                  <a:srgbClr val="008000"/>
                </a:solidFill>
                <a:latin typeface="Arial"/>
              </a:rPr>
              <a:t>Personnel Committee
</a:t>
            </a:r>
            <a:r>
              <a:rPr lang="en-US" sz="4000">
                <a:latin typeface="Arial"/>
              </a:rPr>
              <a:t>
</a:t>
            </a:r>
            <a:endParaRPr/>
          </a:p>
        </p:txBody>
      </p:sp>
      <p:sp>
        <p:nvSpPr>
          <p:cNvPr id="43" name="CustomShape 2"/>
          <p:cNvSpPr/>
          <p:nvPr/>
        </p:nvSpPr>
        <p:spPr>
          <a:xfrm>
            <a:off x="609480" y="2971800"/>
            <a:ext cx="8076960" cy="1218960"/>
          </a:xfrm>
          <a:prstGeom prst="rect">
            <a:avLst/>
          </a:prstGeom>
          <a:noFill/>
          <a:ln w="12600">
            <a:noFill/>
          </a:ln>
        </p:spPr>
      </p:sp>
      <p:sp>
        <p:nvSpPr>
          <p:cNvPr id="44" name="TextShape 3"/>
          <p:cNvSpPr txBox="1"/>
          <p:nvPr/>
        </p:nvSpPr>
        <p:spPr>
          <a:xfrm>
            <a:off x="457200" y="1828800"/>
            <a:ext cx="822960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3200" dirty="0">
                <a:latin typeface="Arial"/>
              </a:rPr>
              <a:t>Personnel Committee has considered three issues related to the NTT faculty.</a:t>
            </a:r>
            <a:endParaRPr dirty="0"/>
          </a:p>
          <a:p>
            <a:endParaRPr dirty="0"/>
          </a:p>
          <a:p>
            <a:pPr marL="457200" indent="-457200">
              <a:buSzPct val="45000"/>
              <a:buFont typeface="Arial" panose="020B0604020202020204" pitchFamily="34" charset="0"/>
              <a:buChar char="•"/>
            </a:pPr>
            <a:r>
              <a:rPr lang="en-US" sz="3200" dirty="0">
                <a:latin typeface="Arial"/>
              </a:rPr>
              <a:t>Hiring</a:t>
            </a:r>
            <a:endParaRPr dirty="0"/>
          </a:p>
          <a:p>
            <a:pPr marL="457200" indent="-457200">
              <a:buSzPct val="45000"/>
              <a:buFont typeface="Arial" panose="020B0604020202020204" pitchFamily="34" charset="0"/>
              <a:buChar char="•"/>
            </a:pPr>
            <a:r>
              <a:rPr lang="en-US" sz="3200" dirty="0">
                <a:latin typeface="Arial"/>
              </a:rPr>
              <a:t>Promotion</a:t>
            </a:r>
            <a:endParaRPr dirty="0"/>
          </a:p>
          <a:p>
            <a:pPr marL="457200" indent="-457200">
              <a:buSzPct val="45000"/>
              <a:buFont typeface="Arial" panose="020B0604020202020204" pitchFamily="34" charset="0"/>
              <a:buChar char="•"/>
            </a:pPr>
            <a:r>
              <a:rPr lang="en-US" sz="3200" dirty="0">
                <a:latin typeface="Arial"/>
              </a:rPr>
              <a:t>Termination</a:t>
            </a:r>
            <a:endParaRPr dirty="0"/>
          </a:p>
          <a:p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457200" y="1604520"/>
            <a:ext cx="8229240" cy="433908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3200" dirty="0">
                <a:latin typeface="Arial"/>
              </a:rPr>
              <a:t>Committee found out that there's an inconsistency in the intent of having NTT faculty and details of these processes.</a:t>
            </a:r>
            <a:endParaRPr dirty="0"/>
          </a:p>
          <a:p>
            <a:endParaRPr dirty="0"/>
          </a:p>
          <a:p>
            <a:pPr marL="457200" indent="-457200">
              <a:buSzPct val="45000"/>
              <a:buFont typeface="Arial" panose="020B0604020202020204" pitchFamily="34" charset="0"/>
              <a:buChar char="•"/>
            </a:pPr>
            <a:r>
              <a:rPr lang="en-US" sz="3200" dirty="0">
                <a:latin typeface="Arial"/>
              </a:rPr>
              <a:t>CRR 310.035.H clearly states that NTT faculty appointments are usually 1- year contracts and cannot be more that 3 years.</a:t>
            </a:r>
            <a:endParaRPr dirty="0"/>
          </a:p>
          <a:p>
            <a:pPr marL="914400" lvl="1" indent="-457200">
              <a:buSzPct val="45000"/>
              <a:buFont typeface="Arial" panose="020B0604020202020204" pitchFamily="34" charset="0"/>
              <a:buChar char="•"/>
            </a:pPr>
            <a:r>
              <a:rPr lang="en-US" sz="3200" i="1" dirty="0">
                <a:latin typeface="Arial"/>
              </a:rPr>
              <a:t>(This clause conveys a short-term association.)</a:t>
            </a:r>
            <a:endParaRPr dirty="0"/>
          </a:p>
          <a:p>
            <a:endParaRPr dirty="0"/>
          </a:p>
          <a:p>
            <a:endParaRPr dirty="0"/>
          </a:p>
          <a:p>
            <a:pPr>
              <a:buSzPct val="45000"/>
              <a:buFont typeface="StarSymbol"/>
              <a:buChar char=""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Shape 1"/>
          <p:cNvSpPr txBox="1"/>
          <p:nvPr/>
        </p:nvSpPr>
        <p:spPr>
          <a:xfrm>
            <a:off x="457560" y="1219200"/>
            <a:ext cx="8229240" cy="5303520"/>
          </a:xfrm>
          <a:prstGeom prst="rect">
            <a:avLst/>
          </a:prstGeom>
        </p:spPr>
        <p:txBody>
          <a:bodyPr lIns="0" tIns="0" rIns="0" bIns="0"/>
          <a:lstStyle/>
          <a:p>
            <a:pPr marL="457200" indent="-457200">
              <a:buSzPct val="45000"/>
              <a:buFont typeface="Arial" panose="020B0604020202020204" pitchFamily="34" charset="0"/>
              <a:buChar char="•"/>
            </a:pPr>
            <a:r>
              <a:rPr lang="en-US" sz="3200" dirty="0">
                <a:latin typeface="Arial"/>
              </a:rPr>
              <a:t>310.035.E states a hiring process that are (almost) identical to the tenured/tenure-track faculty.</a:t>
            </a:r>
            <a:endParaRPr dirty="0"/>
          </a:p>
          <a:p>
            <a:pPr marL="457200" indent="-457200">
              <a:buSzPct val="45000"/>
              <a:buFont typeface="Arial" panose="020B0604020202020204" pitchFamily="34" charset="0"/>
              <a:buChar char="•"/>
            </a:pPr>
            <a:r>
              <a:rPr lang="en-US" sz="3200" dirty="0">
                <a:latin typeface="Arial"/>
              </a:rPr>
              <a:t>310.035.F states qualifications that are (almost) identical to the tenured/tenure-track faculty.</a:t>
            </a:r>
            <a:endParaRPr dirty="0"/>
          </a:p>
          <a:p>
            <a:pPr marL="457200" indent="-457200">
              <a:buSzPct val="45000"/>
              <a:buFont typeface="Arial" panose="020B0604020202020204" pitchFamily="34" charset="0"/>
              <a:buChar char="•"/>
            </a:pPr>
            <a:r>
              <a:rPr lang="en-US" sz="3200" dirty="0">
                <a:latin typeface="Arial"/>
              </a:rPr>
              <a:t>310.035.I states performance evaluation procedures that are (almost) identical to the tenured/tenure-track faculty.</a:t>
            </a:r>
            <a:endParaRPr dirty="0"/>
          </a:p>
          <a:p>
            <a:pPr marL="914400" lvl="1" indent="-457200">
              <a:buSzPct val="45000"/>
              <a:buFont typeface="Arial" panose="020B0604020202020204" pitchFamily="34" charset="0"/>
              <a:buChar char="•"/>
            </a:pPr>
            <a:r>
              <a:rPr lang="en-US" sz="3200" i="1" dirty="0">
                <a:latin typeface="Arial"/>
              </a:rPr>
              <a:t>(These clauses convey long-term associations.)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Shape 1"/>
          <p:cNvSpPr txBox="1"/>
          <p:nvPr/>
        </p:nvSpPr>
        <p:spPr>
          <a:xfrm>
            <a:off x="428847" y="190500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57200" indent="-457200">
              <a:buSzPct val="45000"/>
              <a:buFont typeface="Arial" panose="020B0604020202020204" pitchFamily="34" charset="0"/>
              <a:buChar char="•"/>
            </a:pPr>
            <a:r>
              <a:rPr lang="en-US" sz="3200" dirty="0">
                <a:latin typeface="Arial"/>
              </a:rPr>
              <a:t>310.035.K states a detailed (336 words) promotion process that's similar to the tenured/tenured-track faculty.</a:t>
            </a:r>
            <a:endParaRPr dirty="0"/>
          </a:p>
          <a:p>
            <a:pPr marL="914400" lvl="1" indent="-457200">
              <a:buSzPct val="45000"/>
              <a:buFont typeface="Arial" panose="020B0604020202020204" pitchFamily="34" charset="0"/>
              <a:buChar char="•"/>
            </a:pPr>
            <a:r>
              <a:rPr lang="en-US" sz="3200" i="1" dirty="0">
                <a:latin typeface="Arial"/>
              </a:rPr>
              <a:t>(This clause also conveys a long-term association.)</a:t>
            </a:r>
            <a:r>
              <a:rPr lang="en-US" sz="3200" dirty="0">
                <a:latin typeface="Arial"/>
              </a:rPr>
              <a:t> 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Shape 1"/>
          <p:cNvSpPr txBox="1"/>
          <p:nvPr/>
        </p:nvSpPr>
        <p:spPr>
          <a:xfrm>
            <a:off x="487326" y="182880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57200" indent="-457200">
              <a:buSzPct val="45000"/>
              <a:buFont typeface="Arial" panose="020B0604020202020204" pitchFamily="34" charset="0"/>
              <a:buChar char="•"/>
            </a:pPr>
            <a:r>
              <a:rPr lang="en-US" sz="3200" dirty="0">
                <a:latin typeface="Arial"/>
              </a:rPr>
              <a:t>310.035.J states the termination process as a 3-month notice or less time under extenuating circumstances.</a:t>
            </a:r>
            <a:endParaRPr dirty="0"/>
          </a:p>
          <a:p>
            <a:pPr marL="914400" lvl="1" indent="-457200">
              <a:buSzPct val="45000"/>
              <a:buFont typeface="Arial" panose="020B0604020202020204" pitchFamily="34" charset="0"/>
              <a:buChar char="•"/>
            </a:pPr>
            <a:r>
              <a:rPr lang="en-US" sz="3200" i="1" dirty="0">
                <a:latin typeface="Arial"/>
              </a:rPr>
              <a:t>(This clause clearly conveys a short-term association.)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Shape 1"/>
          <p:cNvSpPr txBox="1"/>
          <p:nvPr/>
        </p:nvSpPr>
        <p:spPr>
          <a:xfrm>
            <a:off x="448340" y="1828800"/>
            <a:ext cx="8229240" cy="480060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3200" dirty="0">
                <a:latin typeface="Arial"/>
              </a:rPr>
              <a:t>The Personnel Committee's sentiment was that the inclusion of more protective steps during the termination would make the NTT and the regular faculty processes practically identical.</a:t>
            </a:r>
            <a:endParaRPr dirty="0"/>
          </a:p>
          <a:p>
            <a:r>
              <a:rPr lang="en-US" sz="3200" dirty="0">
                <a:latin typeface="Arial"/>
              </a:rPr>
              <a:t>(In that case, the only difference becomes the range of their responsibilities</a:t>
            </a:r>
            <a:r>
              <a:rPr lang="en-US" sz="3200" dirty="0" smtClean="0">
                <a:latin typeface="Arial"/>
              </a:rPr>
              <a:t>.)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Shape 1"/>
          <p:cNvSpPr txBox="1"/>
          <p:nvPr/>
        </p:nvSpPr>
        <p:spPr>
          <a:xfrm>
            <a:off x="457200" y="1143000"/>
            <a:ext cx="8229240" cy="5486400"/>
          </a:xfrm>
          <a:prstGeom prst="rect">
            <a:avLst/>
          </a:prstGeom>
        </p:spPr>
        <p:txBody>
          <a:bodyPr lIns="0" tIns="0" rIns="0" bIns="0"/>
          <a:lstStyle/>
          <a:p>
            <a:endParaRPr dirty="0"/>
          </a:p>
          <a:p>
            <a:r>
              <a:rPr lang="en-US" sz="3200" dirty="0" smtClean="0">
                <a:latin typeface="Arial"/>
              </a:rPr>
              <a:t>Committee decided </a:t>
            </a:r>
            <a:r>
              <a:rPr lang="en-US" sz="3200" dirty="0" smtClean="0">
                <a:latin typeface="Arial"/>
              </a:rPr>
              <a:t>to:</a:t>
            </a:r>
            <a:endParaRPr dirty="0" smtClean="0"/>
          </a:p>
          <a:p>
            <a:pPr>
              <a:buFont typeface="StarSymbol"/>
              <a:buAutoNum type="arabicParenR"/>
            </a:pPr>
            <a:r>
              <a:rPr lang="en-US" sz="3200" dirty="0" smtClean="0">
                <a:latin typeface="Arial"/>
              </a:rPr>
              <a:t> simplify the hiring and the promotion processes,</a:t>
            </a:r>
            <a:endParaRPr dirty="0" smtClean="0"/>
          </a:p>
          <a:p>
            <a:pPr>
              <a:buFont typeface="StarSymbol"/>
              <a:buAutoNum type="arabicParenR"/>
            </a:pPr>
            <a:r>
              <a:rPr lang="en-US" sz="3200" dirty="0" smtClean="0">
                <a:latin typeface="Arial"/>
              </a:rPr>
              <a:t> strengthen the termination process slightly by requiring an explanation, and</a:t>
            </a:r>
            <a:endParaRPr dirty="0" smtClean="0"/>
          </a:p>
          <a:p>
            <a:pPr>
              <a:buFont typeface="StarSymbol"/>
              <a:buAutoNum type="arabicParenR"/>
            </a:pPr>
            <a:r>
              <a:rPr lang="en-US" sz="3200" dirty="0" smtClean="0">
                <a:latin typeface="Arial"/>
              </a:rPr>
              <a:t> stress the point that the intent of hiring NTT faculty is to have short-term solutions to teaching and research needs, and tenured faculty should be sought for long-term strategic goals.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6259925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271</Words>
  <Application>Microsoft Office PowerPoint</Application>
  <PresentationFormat>On-screen Show (4:3)</PresentationFormat>
  <Paragraphs>27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Werner, Jeannie</dc:creator>
  <cp:lastModifiedBy>Werner, Jeannie</cp:lastModifiedBy>
  <cp:revision>3</cp:revision>
  <dcterms:modified xsi:type="dcterms:W3CDTF">2014-06-18T16:45:15Z</dcterms:modified>
</cp:coreProperties>
</file>