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75" r:id="rId2"/>
    <p:sldMasterId id="2147483688" r:id="rId3"/>
    <p:sldMasterId id="2147483703" r:id="rId4"/>
    <p:sldMasterId id="2147483704" r:id="rId5"/>
    <p:sldMasterId id="2147483706" r:id="rId6"/>
    <p:sldMasterId id="2147483708" r:id="rId7"/>
    <p:sldMasterId id="2147483710" r:id="rId8"/>
    <p:sldMasterId id="2147483712" r:id="rId9"/>
  </p:sldMasterIdLst>
  <p:notesMasterIdLst>
    <p:notesMasterId r:id="rId17"/>
  </p:notesMasterIdLst>
  <p:handoutMasterIdLst>
    <p:handoutMasterId r:id="rId18"/>
  </p:handoutMasterIdLst>
  <p:sldIdLst>
    <p:sldId id="392" r:id="rId10"/>
    <p:sldId id="393" r:id="rId11"/>
    <p:sldId id="381" r:id="rId12"/>
    <p:sldId id="378" r:id="rId13"/>
    <p:sldId id="394" r:id="rId14"/>
    <p:sldId id="380" r:id="rId15"/>
    <p:sldId id="38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F"/>
    <a:srgbClr val="509E2F"/>
    <a:srgbClr val="003B49"/>
    <a:srgbClr val="005F83"/>
    <a:srgbClr val="0A0AA6"/>
    <a:srgbClr val="B2B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6"/>
  </p:normalViewPr>
  <p:slideViewPr>
    <p:cSldViewPr snapToGrid="0" snapToObjects="1" showGuides="1">
      <p:cViewPr varScale="1">
        <p:scale>
          <a:sx n="105" d="100"/>
          <a:sy n="105" d="100"/>
        </p:scale>
        <p:origin x="1716" y="108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D45B-D55B-416C-938F-6E117D78AE10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66E6F-1E71-40F1-A2D2-2FDF91F15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6E6F-1E71-40F1-A2D2-2FDF91F15A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2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PT.)≈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7003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18348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5863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81888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359982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1441041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37528045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006F"/>
                </a:solidFill>
              </a:rPr>
              <a:t>Campus Curricula Committee Report</a:t>
            </a:r>
          </a:p>
          <a:p>
            <a:pPr algn="ctr"/>
            <a:r>
              <a:rPr lang="en-US" dirty="0">
                <a:solidFill>
                  <a:srgbClr val="33006F"/>
                </a:solidFill>
              </a:rPr>
              <a:t>19 October 2017</a:t>
            </a:r>
          </a:p>
        </p:txBody>
      </p:sp>
    </p:spTree>
    <p:extLst>
      <p:ext uri="{BB962C8B-B14F-4D97-AF65-F5344CB8AC3E}">
        <p14:creationId xmlns:p14="http://schemas.microsoft.com/office/powerpoint/2010/main" val="95358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system.edu/ums/hr/tmr/chancellor_search_ms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</a:p>
          <a:p>
            <a:r>
              <a:rPr lang="en-US" sz="2400" dirty="0" smtClean="0"/>
              <a:t>Dr. Michael Bruening, Faculty Senate President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534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4486" y="1664208"/>
            <a:ext cx="8197114" cy="5001767"/>
          </a:xfrm>
        </p:spPr>
        <p:txBody>
          <a:bodyPr/>
          <a:lstStyle/>
          <a:p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Whereas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Professor Sahra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Sedigh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Sarvestani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has served the Faculty Senate of the Missouri University of Science and Technology as Parliamentarian (2015-2016) and President-Elect (2016-2017); and </a:t>
            </a:r>
          </a:p>
          <a:p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Whereas Professor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Sedigh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Sarvestani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has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served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as the first ever female Faculty Senate President of the Missouri University of Science and Technology (2017-2018); and</a:t>
            </a:r>
          </a:p>
          <a:p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Whereas, as an Officer of the Faculty Senate, Professor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Sedigh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Sarvestani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has demonstrated passionate, dedicated, and thoughtful hard work in defense of faculty rights and interests; and </a:t>
            </a:r>
          </a:p>
          <a:p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Whereas, Professor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Sedigh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Sarvestani’s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leadership skills helped to guide the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university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through a time of transition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involving a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new Interim Chancellor and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a new University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of Missouri System President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,</a:t>
            </a:r>
          </a:p>
          <a:p>
            <a:pPr lvl="1"/>
            <a:r>
              <a:rPr lang="en-US" sz="1600" b="1" i="1" dirty="0" smtClean="0">
                <a:solidFill>
                  <a:schemeClr val="accent4">
                    <a:lumMod val="10000"/>
                  </a:schemeClr>
                </a:solidFill>
              </a:rPr>
              <a:t>Therefore, Be </a:t>
            </a:r>
            <a:r>
              <a:rPr lang="en-US" sz="1600" b="1" i="1" dirty="0">
                <a:solidFill>
                  <a:schemeClr val="accent4">
                    <a:lumMod val="10000"/>
                  </a:schemeClr>
                </a:solidFill>
              </a:rPr>
              <a:t>it resolved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that the Faculty Senate of the Missouri University of Science and Technology does hereby sincerely thank Professor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Sedigh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Sarvestani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 for every job well done and wish her continued success in her future endeavors.</a:t>
            </a:r>
          </a:p>
          <a:p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Adopted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this 18th day of October, 2018, at the meeting of the Faculty Senate of Missouri University of Science and Technology.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137654" y="754736"/>
            <a:ext cx="3146810" cy="589432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Resolution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282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8338" y="2332141"/>
            <a:ext cx="8197114" cy="4269827"/>
          </a:xfrm>
        </p:spPr>
        <p:txBody>
          <a:bodyPr/>
          <a:lstStyle/>
          <a:p>
            <a:r>
              <a:rPr lang="en-US" dirty="0" smtClean="0"/>
              <a:t>Plus/Minus Grading, Student Petitions</a:t>
            </a:r>
          </a:p>
          <a:p>
            <a:pPr lvl="1"/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No current motion; referral is with AF&amp;S and will not be discussed today</a:t>
            </a:r>
          </a:p>
          <a:p>
            <a:r>
              <a:rPr lang="en-US" dirty="0" smtClean="0"/>
              <a:t>Graduate Student Tuition Waivers/Policy II-26</a:t>
            </a:r>
          </a:p>
          <a:p>
            <a:pPr lvl="1"/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II-26 has been temporarily suspended until the end of the calendar year</a:t>
            </a:r>
          </a:p>
          <a:p>
            <a:pPr lvl="1"/>
            <a:r>
              <a:rPr lang="en-US" sz="1800" dirty="0" smtClean="0">
                <a:solidFill>
                  <a:schemeClr val="accent4">
                    <a:lumMod val="10000"/>
                  </a:schemeClr>
                </a:solidFill>
              </a:rPr>
              <a:t>Committee to look at II-26 and Graduate Student Tuition Waivers</a:t>
            </a:r>
          </a:p>
          <a:p>
            <a:pPr lvl="2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1 graduate student: Adriane Melnyczuk (CGS president)</a:t>
            </a:r>
          </a:p>
          <a:p>
            <a:pPr lvl="2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3 from administration: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Rainer Glaser (Chemistry chair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),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Kamal Khayat (</a:t>
            </a:r>
            <a:r>
              <a:rPr lang="en-US" sz="1600" dirty="0" err="1">
                <a:solidFill>
                  <a:schemeClr val="accent4">
                    <a:lumMod val="10000"/>
                  </a:schemeClr>
                </a:solidFill>
              </a:rPr>
              <a:t>CArE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, center director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), Angela </a:t>
            </a:r>
            <a:r>
              <a:rPr lang="en-US" sz="1600" dirty="0" err="1" smtClean="0">
                <a:solidFill>
                  <a:schemeClr val="accent4">
                    <a:lumMod val="10000"/>
                  </a:schemeClr>
                </a:solidFill>
              </a:rPr>
              <a:t>Lueking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 (CEC Associate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D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ean) </a:t>
            </a:r>
          </a:p>
          <a:p>
            <a:pPr lvl="2"/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3 from faculty senate (to be voted on during </a:t>
            </a:r>
            <a:r>
              <a:rPr lang="en-US" sz="1600" i="1" dirty="0" smtClean="0">
                <a:solidFill>
                  <a:schemeClr val="accent4">
                    <a:lumMod val="10000"/>
                  </a:schemeClr>
                </a:solidFill>
              </a:rPr>
              <a:t>New Business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), proposed slate: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Mariesa Crow (ECE, former VPR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),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</a:rPr>
              <a:t>Richard Dawes (Chemistry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</a:rPr>
              <a:t>), Greg Hilmas (MSE chair) </a:t>
            </a:r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800" dirty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84497"/>
            <a:ext cx="8184662" cy="647645"/>
          </a:xfrm>
        </p:spPr>
        <p:txBody>
          <a:bodyPr/>
          <a:lstStyle/>
          <a:p>
            <a:r>
              <a:rPr lang="en-US" dirty="0" smtClean="0"/>
              <a:t>Recent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39933" y="2394304"/>
            <a:ext cx="8604067" cy="4353968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Last IFC meeting, October 9</a:t>
            </a:r>
          </a:p>
          <a:p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MyVita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problems: email feedback to me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Mid-Career Faculty Task Force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Looking mostly at problems related to associate professors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Our campus representatives: Larry Gragg and 1 TBD 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HR Update 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TRAC recommendation: for NEW employees, move to entirely defined contribution program with 8% university match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Cengage Affordable Textbook Program 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Students able to get all Cengage materials for classes online for $49.95/semester (+$8 for each hardcopy rental if needed)</a:t>
            </a:r>
          </a:p>
          <a:p>
            <a:pPr lvl="1"/>
            <a:endParaRPr lang="en-US" sz="16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790002"/>
            <a:ext cx="8184662" cy="647645"/>
          </a:xfrm>
        </p:spPr>
        <p:txBody>
          <a:bodyPr/>
          <a:lstStyle/>
          <a:p>
            <a:r>
              <a:rPr lang="en-US" dirty="0"/>
              <a:t>Intercampus Faculty </a:t>
            </a:r>
            <a:r>
              <a:rPr lang="en-US" dirty="0" smtClean="0"/>
              <a:t>Council (IFC)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10790" y="2542032"/>
            <a:ext cx="8197114" cy="3174717"/>
          </a:xfrm>
        </p:spPr>
        <p:txBody>
          <a:bodyPr/>
          <a:lstStyle/>
          <a:p>
            <a:r>
              <a:rPr lang="en-US" dirty="0" smtClean="0"/>
              <a:t>Discussion with President Choi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Grants and graduate student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uition waivers: leaving it to 4 universities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System-wide online classes: need to avoid duplication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Centralization issues: IT already reporting to System, HR/Finance likely to begin; otherwise, “I’d like to leave the campuses alone” if things are working well </a:t>
            </a:r>
          </a:p>
          <a:p>
            <a:pPr lvl="1"/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1"/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IFC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59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8338" y="2302294"/>
            <a:ext cx="8197114" cy="4381969"/>
          </a:xfrm>
        </p:spPr>
        <p:txBody>
          <a:bodyPr/>
          <a:lstStyle/>
          <a:p>
            <a:r>
              <a:rPr lang="en-US" dirty="0" smtClean="0"/>
              <a:t>Bylaws Revision (ad hoc)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B49"/>
                </a:solidFill>
              </a:rPr>
              <a:t>Tom Schuman (chair) in process of breaking down existing bylaws </a:t>
            </a:r>
          </a:p>
          <a:p>
            <a:r>
              <a:rPr lang="en-US" dirty="0"/>
              <a:t>Policy on Department Creation and </a:t>
            </a:r>
            <a:r>
              <a:rPr lang="en-US" dirty="0" smtClean="0"/>
              <a:t>Realignment (ad hoc)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Initial draft of procedure being revised</a:t>
            </a:r>
          </a:p>
          <a:p>
            <a:r>
              <a:rPr lang="en-US" dirty="0"/>
              <a:t>NTT Promotion (Personnel committee)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Status to be presented during committee report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endParaRPr lang="en-US" dirty="0"/>
          </a:p>
          <a:p>
            <a:endParaRPr lang="en-US" dirty="0">
              <a:solidFill>
                <a:srgbClr val="003B49"/>
              </a:solidFill>
            </a:endParaRPr>
          </a:p>
          <a:p>
            <a:endParaRPr lang="en-US" sz="2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61178" y="1605128"/>
            <a:ext cx="8184662" cy="633158"/>
          </a:xfrm>
        </p:spPr>
        <p:txBody>
          <a:bodyPr>
            <a:normAutofit/>
          </a:bodyPr>
          <a:lstStyle/>
          <a:p>
            <a:r>
              <a:rPr lang="en-US" dirty="0"/>
              <a:t>Faculty Senate </a:t>
            </a:r>
            <a:r>
              <a:rPr lang="en-US" dirty="0" smtClean="0"/>
              <a:t>Referrals Update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5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66091" y="2350008"/>
            <a:ext cx="8197114" cy="416052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Search Website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: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hlinkClick r:id="rId2"/>
              </a:rPr>
              <a:t>www.umsystem.edu/ums/hr/tmr/chancellor_search_mst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Faculty open forum was Thursday, Oct. 4</a:t>
            </a:r>
          </a:p>
          <a:p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Search committee met Tuesday, Oct. 16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Putting final touches on position announcement and position profile</a:t>
            </a:r>
          </a:p>
          <a:p>
            <a:pPr lvl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Nominate candidates at the website   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0790" y="1631742"/>
            <a:ext cx="8184662" cy="647645"/>
          </a:xfrm>
        </p:spPr>
        <p:txBody>
          <a:bodyPr/>
          <a:lstStyle/>
          <a:p>
            <a:r>
              <a:rPr lang="en-US" dirty="0" smtClean="0"/>
              <a:t>Chancellor Search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4920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5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9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3552</TotalTime>
  <Words>544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Palmer, Barbara J.</cp:lastModifiedBy>
  <cp:revision>154</cp:revision>
  <dcterms:created xsi:type="dcterms:W3CDTF">2014-10-14T00:51:43Z</dcterms:created>
  <dcterms:modified xsi:type="dcterms:W3CDTF">2018-10-17T17:51:16Z</dcterms:modified>
</cp:coreProperties>
</file>