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75" r:id="rId2"/>
    <p:sldMasterId id="2147483688" r:id="rId3"/>
    <p:sldMasterId id="2147483703" r:id="rId4"/>
    <p:sldMasterId id="2147483704" r:id="rId5"/>
    <p:sldMasterId id="2147483706" r:id="rId6"/>
    <p:sldMasterId id="2147483708" r:id="rId7"/>
    <p:sldMasterId id="2147483710" r:id="rId8"/>
    <p:sldMasterId id="2147483712" r:id="rId9"/>
  </p:sldMasterIdLst>
  <p:notesMasterIdLst>
    <p:notesMasterId r:id="rId26"/>
  </p:notesMasterIdLst>
  <p:handoutMasterIdLst>
    <p:handoutMasterId r:id="rId27"/>
  </p:handoutMasterIdLst>
  <p:sldIdLst>
    <p:sldId id="392" r:id="rId10"/>
    <p:sldId id="378" r:id="rId11"/>
    <p:sldId id="402" r:id="rId12"/>
    <p:sldId id="403" r:id="rId13"/>
    <p:sldId id="408" r:id="rId14"/>
    <p:sldId id="409" r:id="rId15"/>
    <p:sldId id="384" r:id="rId16"/>
    <p:sldId id="398" r:id="rId17"/>
    <p:sldId id="399" r:id="rId18"/>
    <p:sldId id="410" r:id="rId19"/>
    <p:sldId id="400" r:id="rId20"/>
    <p:sldId id="401" r:id="rId21"/>
    <p:sldId id="404" r:id="rId22"/>
    <p:sldId id="405" r:id="rId23"/>
    <p:sldId id="406" r:id="rId24"/>
    <p:sldId id="40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33006F"/>
    <a:srgbClr val="003B49"/>
    <a:srgbClr val="005F83"/>
    <a:srgbClr val="0A0AA6"/>
    <a:srgbClr val="B2B4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6"/>
  </p:normalViewPr>
  <p:slideViewPr>
    <p:cSldViewPr snapToGrid="0" snapToObjects="1" showGuides="1">
      <p:cViewPr varScale="1">
        <p:scale>
          <a:sx n="83" d="100"/>
          <a:sy n="83" d="100"/>
        </p:scale>
        <p:origin x="154" y="77"/>
      </p:cViewPr>
      <p:guideLst>
        <p:guide orient="horz" pos="2109"/>
        <p:guide pos="3448"/>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4/24/2019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dirty="0"/>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AD45B-D55B-416C-938F-6E117D78AE10}" type="datetimeFigureOut">
              <a:rPr lang="en-US" smtClean="0"/>
              <a:t>4/24/2019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dirty="0"/>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07287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a:t>Graphic Here</a:t>
            </a:r>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958639"/>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1818881923"/>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3359982133"/>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1441041660"/>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3752804534"/>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953581427"/>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President’s Report</a:t>
            </a:r>
          </a:p>
          <a:p>
            <a:r>
              <a:rPr lang="en-US" sz="2400" dirty="0" smtClean="0"/>
              <a:t>Dr. Michael Bruening, Faculty Senate President</a:t>
            </a:r>
            <a:endParaRPr lang="en-US" sz="2400" dirty="0"/>
          </a:p>
        </p:txBody>
      </p:sp>
    </p:spTree>
    <p:extLst>
      <p:ext uri="{BB962C8B-B14F-4D97-AF65-F5344CB8AC3E}">
        <p14:creationId xmlns:p14="http://schemas.microsoft.com/office/powerpoint/2010/main" val="3665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32115"/>
            <a:ext cx="4264410" cy="3284634"/>
          </a:xfrm>
        </p:spPr>
        <p:txBody>
          <a:bodyPr/>
          <a:lstStyle/>
          <a:p>
            <a:r>
              <a:rPr lang="en-US" dirty="0" smtClean="0">
                <a:solidFill>
                  <a:schemeClr val="accent4">
                    <a:lumMod val="10000"/>
                  </a:schemeClr>
                </a:solidFill>
              </a:rPr>
              <a:t>Katie Shannon, Women’s Advocate of the Year Award</a:t>
            </a:r>
          </a:p>
          <a:p>
            <a:r>
              <a:rPr lang="en-US" dirty="0" smtClean="0">
                <a:solidFill>
                  <a:schemeClr val="accent4">
                    <a:lumMod val="10000"/>
                  </a:schemeClr>
                </a:solidFill>
              </a:rPr>
              <a:t>Kelvin Erickson, Governor’s Award for Excellence in Teaching</a:t>
            </a:r>
            <a:endParaRPr lang="en-US" dirty="0">
              <a:solidFill>
                <a:schemeClr val="accent4">
                  <a:lumMod val="10000"/>
                </a:schemeClr>
              </a:solidFill>
            </a:endParaRPr>
          </a:p>
        </p:txBody>
      </p:sp>
      <p:sp>
        <p:nvSpPr>
          <p:cNvPr id="3" name="Text Placeholder 2"/>
          <p:cNvSpPr>
            <a:spLocks noGrp="1"/>
          </p:cNvSpPr>
          <p:nvPr>
            <p:ph type="body" sz="quarter" idx="13"/>
          </p:nvPr>
        </p:nvSpPr>
        <p:spPr/>
        <p:txBody>
          <a:bodyPr/>
          <a:lstStyle/>
          <a:p>
            <a:r>
              <a:rPr lang="en-US" dirty="0" smtClean="0"/>
              <a:t>Recent Recognitions</a:t>
            </a:r>
            <a:endParaRPr lang="en-US" dirty="0"/>
          </a:p>
        </p:txBody>
      </p:sp>
      <p:pic>
        <p:nvPicPr>
          <p:cNvPr id="1026" name="Picture 2" descr="https://news.mst.edu/files/2019/04/20190404_COPHEEvent_9901_calim_0974_toned-1202x800.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052222" y="4003834"/>
            <a:ext cx="3643230" cy="24247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biosci.mst.edu/media/academic/biosci/images/faculty/Dr.%20Katie%20Shannon.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4894" y="1640263"/>
            <a:ext cx="1377885" cy="2066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6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576945"/>
            <a:ext cx="8197114" cy="3879273"/>
          </a:xfrm>
        </p:spPr>
        <p:txBody>
          <a:bodyPr/>
          <a:lstStyle/>
          <a:p>
            <a:r>
              <a:rPr lang="en-US" dirty="0" smtClean="0">
                <a:solidFill>
                  <a:schemeClr val="accent4">
                    <a:lumMod val="10000"/>
                  </a:schemeClr>
                </a:solidFill>
              </a:rPr>
              <a:t>Curators passed revision of CRR 20.110 and annulled the section of our bylaws on chair searches   </a:t>
            </a:r>
          </a:p>
          <a:p>
            <a:r>
              <a:rPr lang="en-US" dirty="0" smtClean="0">
                <a:solidFill>
                  <a:schemeClr val="accent4">
                    <a:lumMod val="10000"/>
                  </a:schemeClr>
                </a:solidFill>
              </a:rPr>
              <a:t>In response to feedback:</a:t>
            </a:r>
          </a:p>
          <a:p>
            <a:pPr lvl="1"/>
            <a:r>
              <a:rPr lang="en-US" dirty="0" smtClean="0">
                <a:solidFill>
                  <a:schemeClr val="accent4">
                    <a:lumMod val="10000"/>
                  </a:schemeClr>
                </a:solidFill>
              </a:rPr>
              <a:t>Final version requires 50% of chair search committee to be department faculty</a:t>
            </a:r>
          </a:p>
          <a:p>
            <a:pPr lvl="1"/>
            <a:r>
              <a:rPr lang="en-US" dirty="0" smtClean="0">
                <a:solidFill>
                  <a:schemeClr val="accent4">
                    <a:lumMod val="10000"/>
                  </a:schemeClr>
                </a:solidFill>
              </a:rPr>
              <a:t>Requires department faculty input on chair reappointment</a:t>
            </a:r>
          </a:p>
          <a:p>
            <a:pPr lvl="1"/>
            <a:r>
              <a:rPr lang="en-US" dirty="0" smtClean="0">
                <a:solidFill>
                  <a:schemeClr val="accent4">
                    <a:lumMod val="10000"/>
                  </a:schemeClr>
                </a:solidFill>
              </a:rPr>
              <a:t>Acknowledges role of chair as “liaison”  between department and administration</a:t>
            </a:r>
            <a:endParaRPr lang="en-US" dirty="0">
              <a:solidFill>
                <a:schemeClr val="accent4">
                  <a:lumMod val="10000"/>
                </a:schemeClr>
              </a:solidFill>
            </a:endParaRPr>
          </a:p>
        </p:txBody>
      </p:sp>
      <p:sp>
        <p:nvSpPr>
          <p:cNvPr id="3" name="Text Placeholder 2"/>
          <p:cNvSpPr>
            <a:spLocks noGrp="1"/>
          </p:cNvSpPr>
          <p:nvPr>
            <p:ph type="body" sz="quarter" idx="13"/>
          </p:nvPr>
        </p:nvSpPr>
        <p:spPr/>
        <p:txBody>
          <a:bodyPr/>
          <a:lstStyle/>
          <a:p>
            <a:r>
              <a:rPr lang="en-US" dirty="0" smtClean="0"/>
              <a:t>Department Chair CRR</a:t>
            </a:r>
            <a:endParaRPr lang="en-US" dirty="0"/>
          </a:p>
        </p:txBody>
      </p:sp>
    </p:spTree>
    <p:extLst>
      <p:ext uri="{BB962C8B-B14F-4D97-AF65-F5344CB8AC3E}">
        <p14:creationId xmlns:p14="http://schemas.microsoft.com/office/powerpoint/2010/main" val="259780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79965"/>
            <a:ext cx="8197114" cy="3606799"/>
          </a:xfrm>
        </p:spPr>
        <p:txBody>
          <a:bodyPr/>
          <a:lstStyle/>
          <a:p>
            <a:r>
              <a:rPr lang="en-US" dirty="0" smtClean="0">
                <a:solidFill>
                  <a:schemeClr val="accent4">
                    <a:lumMod val="10000"/>
                  </a:schemeClr>
                </a:solidFill>
              </a:rPr>
              <a:t>Need feedback on temporary proposal (below) and ideas for long-term proposal (Bylaws revision? Policy memorandum? Other?)</a:t>
            </a:r>
          </a:p>
          <a:p>
            <a:r>
              <a:rPr lang="en-US" sz="2000" dirty="0" smtClean="0">
                <a:solidFill>
                  <a:srgbClr val="0070C0"/>
                </a:solidFill>
              </a:rPr>
              <a:t>1</a:t>
            </a:r>
            <a:r>
              <a:rPr lang="en-US" sz="2000" dirty="0">
                <a:solidFill>
                  <a:srgbClr val="0070C0"/>
                </a:solidFill>
              </a:rPr>
              <a:t>. The Department chair shall be appointed by the Dean, with the approval of the Provost and Chancellor (per CRR 20.110) after consultation with a duly appointed search committee</a:t>
            </a:r>
            <a:r>
              <a:rPr lang="en-US" sz="2000" dirty="0" smtClean="0">
                <a:solidFill>
                  <a:srgbClr val="0070C0"/>
                </a:solidFill>
              </a:rPr>
              <a:t>.</a:t>
            </a:r>
          </a:p>
          <a:p>
            <a:r>
              <a:rPr lang="en-US" sz="2000" dirty="0">
                <a:solidFill>
                  <a:srgbClr val="0070C0"/>
                </a:solidFill>
              </a:rPr>
              <a:t>2. When the Dean becomes aware of an impending department chair vacancy, s/he shall meet with the department faculty to discuss the search process, including the question of whether the search should be internal or external.</a:t>
            </a:r>
          </a:p>
          <a:p>
            <a:endParaRPr lang="en-US" dirty="0" smtClean="0">
              <a:solidFill>
                <a:schemeClr val="accent4">
                  <a:lumMod val="10000"/>
                </a:schemeClr>
              </a:solidFill>
            </a:endParaRPr>
          </a:p>
          <a:p>
            <a:endParaRPr lang="en-US" dirty="0">
              <a:solidFill>
                <a:schemeClr val="accent4">
                  <a:lumMod val="10000"/>
                </a:schemeClr>
              </a:solidFill>
            </a:endParaRPr>
          </a:p>
        </p:txBody>
      </p:sp>
      <p:sp>
        <p:nvSpPr>
          <p:cNvPr id="3" name="Text Placeholder 2"/>
          <p:cNvSpPr>
            <a:spLocks noGrp="1"/>
          </p:cNvSpPr>
          <p:nvPr>
            <p:ph type="body" sz="quarter" idx="13"/>
          </p:nvPr>
        </p:nvSpPr>
        <p:spPr>
          <a:xfrm>
            <a:off x="510790" y="1790003"/>
            <a:ext cx="8184662" cy="689962"/>
          </a:xfrm>
        </p:spPr>
        <p:txBody>
          <a:bodyPr/>
          <a:lstStyle/>
          <a:p>
            <a:r>
              <a:rPr lang="en-US" dirty="0" smtClean="0"/>
              <a:t>Moving Forward on Chair Searches</a:t>
            </a:r>
            <a:endParaRPr lang="en-US" dirty="0"/>
          </a:p>
        </p:txBody>
      </p:sp>
    </p:spTree>
    <p:extLst>
      <p:ext uri="{BB962C8B-B14F-4D97-AF65-F5344CB8AC3E}">
        <p14:creationId xmlns:p14="http://schemas.microsoft.com/office/powerpoint/2010/main" val="95192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55273"/>
            <a:ext cx="8197114" cy="4322618"/>
          </a:xfrm>
        </p:spPr>
        <p:txBody>
          <a:bodyPr/>
          <a:lstStyle/>
          <a:p>
            <a:r>
              <a:rPr lang="en-US" sz="2000" dirty="0">
                <a:solidFill>
                  <a:srgbClr val="0070C0"/>
                </a:solidFill>
              </a:rPr>
              <a:t>3. With the department’s input, the Dean will make the final decision on whether the search will be internal or external. Internal searches require the approval of the Provost and Chancellor (per CRR 20.110). </a:t>
            </a:r>
          </a:p>
          <a:p>
            <a:r>
              <a:rPr lang="en-US" sz="2000" dirty="0">
                <a:solidFill>
                  <a:srgbClr val="0070C0"/>
                </a:solidFill>
              </a:rPr>
              <a:t>4. The Dean will then appoint a search committee. The search committee will consist of a majority of department faculty (per CRR 20.110), chosen by the voting faculty </a:t>
            </a:r>
            <a:r>
              <a:rPr lang="en-US" sz="2000" dirty="0" smtClean="0">
                <a:solidFill>
                  <a:srgbClr val="0070C0"/>
                </a:solidFill>
              </a:rPr>
              <a:t>members </a:t>
            </a:r>
            <a:r>
              <a:rPr lang="en-US" sz="2000" dirty="0">
                <a:solidFill>
                  <a:srgbClr val="0070C0"/>
                </a:solidFill>
              </a:rPr>
              <a:t>of the department (per AAUP guidelines). The faculty shall endeavor to assemble a diverse and inclusive set of representatives. </a:t>
            </a:r>
          </a:p>
          <a:p>
            <a:r>
              <a:rPr lang="en-US" sz="2000" dirty="0">
                <a:solidFill>
                  <a:srgbClr val="0070C0"/>
                </a:solidFill>
              </a:rPr>
              <a:t>5. The Dean may add faculty, staff, and other relevant constituents to ensure shared governance and diverse input on candidates (per CRR 20.110</a:t>
            </a:r>
            <a:r>
              <a:rPr lang="en-US" sz="2000" dirty="0" smtClean="0">
                <a:solidFill>
                  <a:srgbClr val="0070C0"/>
                </a:solidFill>
              </a:rPr>
              <a:t>).</a:t>
            </a:r>
            <a:endParaRPr lang="en-US" sz="2000" dirty="0">
              <a:solidFill>
                <a:srgbClr val="0070C0"/>
              </a:solidFill>
            </a:endParaRPr>
          </a:p>
          <a:p>
            <a:endParaRPr lang="en-US" dirty="0"/>
          </a:p>
        </p:txBody>
      </p:sp>
      <p:sp>
        <p:nvSpPr>
          <p:cNvPr id="3" name="Text Placeholder 2"/>
          <p:cNvSpPr>
            <a:spLocks noGrp="1"/>
          </p:cNvSpPr>
          <p:nvPr>
            <p:ph type="body" sz="quarter" idx="13"/>
          </p:nvPr>
        </p:nvSpPr>
        <p:spPr>
          <a:xfrm>
            <a:off x="510790" y="1790002"/>
            <a:ext cx="8184662" cy="565271"/>
          </a:xfrm>
        </p:spPr>
        <p:txBody>
          <a:bodyPr/>
          <a:lstStyle/>
          <a:p>
            <a:r>
              <a:rPr lang="en-US" dirty="0" smtClean="0"/>
              <a:t>Chair Search Draft Proposal</a:t>
            </a:r>
            <a:endParaRPr lang="en-US" dirty="0"/>
          </a:p>
        </p:txBody>
      </p:sp>
    </p:spTree>
    <p:extLst>
      <p:ext uri="{BB962C8B-B14F-4D97-AF65-F5344CB8AC3E}">
        <p14:creationId xmlns:p14="http://schemas.microsoft.com/office/powerpoint/2010/main" val="1359709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235200"/>
            <a:ext cx="8197114" cy="4424218"/>
          </a:xfrm>
        </p:spPr>
        <p:txBody>
          <a:bodyPr/>
          <a:lstStyle/>
          <a:p>
            <a:r>
              <a:rPr lang="en-US" sz="2000" dirty="0">
                <a:solidFill>
                  <a:srgbClr val="0070C0"/>
                </a:solidFill>
              </a:rPr>
              <a:t>6. The Chief Diversity Officer will be asked to review the composition of the search committee, and if the composition does not meet an appropriate representation, may seek or provide alternative or additional nominations for the Dean’s consideration, while ensuring that the department faculty remain a majority of the committee.</a:t>
            </a:r>
          </a:p>
          <a:p>
            <a:r>
              <a:rPr lang="en-US" sz="2000" dirty="0">
                <a:solidFill>
                  <a:srgbClr val="0070C0"/>
                </a:solidFill>
              </a:rPr>
              <a:t>7. The search committee shall meet and receive its charge from the Dean.</a:t>
            </a:r>
          </a:p>
          <a:p>
            <a:r>
              <a:rPr lang="en-US" sz="2000" dirty="0">
                <a:solidFill>
                  <a:srgbClr val="0070C0"/>
                </a:solidFill>
              </a:rPr>
              <a:t>8. The Dean shall appoint a search committee chair selected from the department faculty representatives at the time the charge is delivered to the search committee. The committee may forward up to three committee member names for consideration by the Dean in the selection of a chair.</a:t>
            </a:r>
          </a:p>
          <a:p>
            <a:endParaRPr lang="en-US" dirty="0"/>
          </a:p>
        </p:txBody>
      </p:sp>
      <p:sp>
        <p:nvSpPr>
          <p:cNvPr id="3" name="Text Placeholder 2"/>
          <p:cNvSpPr>
            <a:spLocks noGrp="1"/>
          </p:cNvSpPr>
          <p:nvPr>
            <p:ph type="body" sz="quarter" idx="13"/>
          </p:nvPr>
        </p:nvSpPr>
        <p:spPr>
          <a:xfrm>
            <a:off x="510790" y="1660693"/>
            <a:ext cx="8184662" cy="574507"/>
          </a:xfrm>
        </p:spPr>
        <p:txBody>
          <a:bodyPr/>
          <a:lstStyle/>
          <a:p>
            <a:r>
              <a:rPr lang="en-US" dirty="0" smtClean="0"/>
              <a:t>Chair Search Draft Proposal</a:t>
            </a:r>
            <a:endParaRPr lang="en-US" dirty="0"/>
          </a:p>
        </p:txBody>
      </p:sp>
    </p:spTree>
    <p:extLst>
      <p:ext uri="{BB962C8B-B14F-4D97-AF65-F5344CB8AC3E}">
        <p14:creationId xmlns:p14="http://schemas.microsoft.com/office/powerpoint/2010/main" val="111102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56873"/>
            <a:ext cx="8197114" cy="4165600"/>
          </a:xfrm>
        </p:spPr>
        <p:txBody>
          <a:bodyPr/>
          <a:lstStyle/>
          <a:p>
            <a:r>
              <a:rPr lang="en-US" sz="2000" dirty="0">
                <a:solidFill>
                  <a:srgbClr val="0070C0"/>
                </a:solidFill>
              </a:rPr>
              <a:t>9. The search committee and the committee charge shall follow an established, approved faculty/academic hiring process.</a:t>
            </a:r>
          </a:p>
          <a:p>
            <a:r>
              <a:rPr lang="en-US" sz="2000" dirty="0">
                <a:solidFill>
                  <a:srgbClr val="0070C0"/>
                </a:solidFill>
              </a:rPr>
              <a:t>10. At the conclusion of the search process, the search committee will submit its recommendations to the voting faculty members of the department, who will vote on the acceptability of all finalist candidates. Candidates who receive support from a majority of voting faculty members will be considered acceptable.</a:t>
            </a:r>
          </a:p>
          <a:p>
            <a:r>
              <a:rPr lang="en-US" sz="2000" dirty="0">
                <a:solidFill>
                  <a:srgbClr val="0070C0"/>
                </a:solidFill>
              </a:rPr>
              <a:t>11. The department faculty will then submit an unranked list of all acceptable candidates, noting their strengths and weaknesses, to the Dean.</a:t>
            </a:r>
          </a:p>
          <a:p>
            <a:endParaRPr lang="en-US" dirty="0"/>
          </a:p>
        </p:txBody>
      </p:sp>
      <p:sp>
        <p:nvSpPr>
          <p:cNvPr id="3" name="Text Placeholder 2"/>
          <p:cNvSpPr>
            <a:spLocks noGrp="1"/>
          </p:cNvSpPr>
          <p:nvPr>
            <p:ph type="body" sz="quarter" idx="13"/>
          </p:nvPr>
        </p:nvSpPr>
        <p:spPr>
          <a:xfrm>
            <a:off x="510790" y="1790002"/>
            <a:ext cx="8184662" cy="482143"/>
          </a:xfrm>
        </p:spPr>
        <p:txBody>
          <a:bodyPr>
            <a:normAutofit lnSpcReduction="10000"/>
          </a:bodyPr>
          <a:lstStyle/>
          <a:p>
            <a:r>
              <a:rPr lang="en-US" dirty="0" smtClean="0"/>
              <a:t>Chair Search Draft Proposal</a:t>
            </a:r>
            <a:endParaRPr lang="en-US" dirty="0"/>
          </a:p>
        </p:txBody>
      </p:sp>
    </p:spTree>
    <p:extLst>
      <p:ext uri="{BB962C8B-B14F-4D97-AF65-F5344CB8AC3E}">
        <p14:creationId xmlns:p14="http://schemas.microsoft.com/office/powerpoint/2010/main" val="1211382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789381"/>
            <a:ext cx="8197114" cy="2927367"/>
          </a:xfrm>
        </p:spPr>
        <p:txBody>
          <a:bodyPr/>
          <a:lstStyle/>
          <a:p>
            <a:r>
              <a:rPr lang="en-US" sz="2000" dirty="0">
                <a:solidFill>
                  <a:srgbClr val="0070C0"/>
                </a:solidFill>
              </a:rPr>
              <a:t>12. The Dean will either select the new department chair from the department’s list of approved candidates, or will extend the search.</a:t>
            </a:r>
          </a:p>
          <a:p>
            <a:r>
              <a:rPr lang="en-US" sz="2000" dirty="0">
                <a:solidFill>
                  <a:srgbClr val="0070C0"/>
                </a:solidFill>
              </a:rPr>
              <a:t>13. In cases when an interim chair needs to be appointed for any reason, the Dean will consult with the full department faculty, who may recommend one or more candidates for the position.  </a:t>
            </a:r>
          </a:p>
          <a:p>
            <a:endParaRPr lang="en-US" dirty="0"/>
          </a:p>
        </p:txBody>
      </p:sp>
      <p:sp>
        <p:nvSpPr>
          <p:cNvPr id="3" name="Text Placeholder 2"/>
          <p:cNvSpPr>
            <a:spLocks noGrp="1"/>
          </p:cNvSpPr>
          <p:nvPr>
            <p:ph type="body" sz="quarter" idx="13"/>
          </p:nvPr>
        </p:nvSpPr>
        <p:spPr>
          <a:xfrm>
            <a:off x="510790" y="1790002"/>
            <a:ext cx="8184662" cy="528325"/>
          </a:xfrm>
        </p:spPr>
        <p:txBody>
          <a:bodyPr/>
          <a:lstStyle/>
          <a:p>
            <a:r>
              <a:rPr lang="en-US" dirty="0" smtClean="0"/>
              <a:t>Chair Search Draft Proposal</a:t>
            </a:r>
            <a:endParaRPr lang="en-US" dirty="0"/>
          </a:p>
        </p:txBody>
      </p:sp>
    </p:spTree>
    <p:extLst>
      <p:ext uri="{BB962C8B-B14F-4D97-AF65-F5344CB8AC3E}">
        <p14:creationId xmlns:p14="http://schemas.microsoft.com/office/powerpoint/2010/main" val="403501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1"/>
          </p:nvPr>
        </p:nvSpPr>
        <p:spPr>
          <a:xfrm>
            <a:off x="510790" y="2117212"/>
            <a:ext cx="8604067" cy="4634569"/>
          </a:xfrm>
        </p:spPr>
        <p:txBody>
          <a:bodyPr/>
          <a:lstStyle/>
          <a:p>
            <a:r>
              <a:rPr lang="en-US" dirty="0" smtClean="0">
                <a:solidFill>
                  <a:schemeClr val="accent4">
                    <a:lumMod val="10000"/>
                  </a:schemeClr>
                </a:solidFill>
              </a:rPr>
              <a:t>Last IFC meeting, April 16 (President Choi was not present)</a:t>
            </a:r>
          </a:p>
          <a:p>
            <a:r>
              <a:rPr lang="en-US" dirty="0" smtClean="0">
                <a:solidFill>
                  <a:schemeClr val="accent4">
                    <a:lumMod val="10000"/>
                  </a:schemeClr>
                </a:solidFill>
              </a:rPr>
              <a:t>Process for recording the last day of academic activity for students who fail or withdraw</a:t>
            </a:r>
          </a:p>
          <a:p>
            <a:pPr lvl="1"/>
            <a:r>
              <a:rPr lang="en-US" dirty="0" smtClean="0">
                <a:solidFill>
                  <a:schemeClr val="accent4">
                    <a:lumMod val="10000"/>
                  </a:schemeClr>
                </a:solidFill>
              </a:rPr>
              <a:t>Required by Title IV federal law on financial aid</a:t>
            </a:r>
          </a:p>
          <a:p>
            <a:pPr lvl="1"/>
            <a:r>
              <a:rPr lang="en-US" dirty="0" smtClean="0">
                <a:solidFill>
                  <a:schemeClr val="accent4">
                    <a:lumMod val="10000"/>
                  </a:schemeClr>
                </a:solidFill>
              </a:rPr>
              <a:t>Proposal to pull dates automatically from Canvas. Faculty member can override</a:t>
            </a:r>
            <a:r>
              <a:rPr lang="en-US" dirty="0">
                <a:solidFill>
                  <a:schemeClr val="accent4">
                    <a:lumMod val="10000"/>
                  </a:schemeClr>
                </a:solidFill>
              </a:rPr>
              <a:t> </a:t>
            </a:r>
            <a:r>
              <a:rPr lang="en-US" dirty="0" smtClean="0">
                <a:solidFill>
                  <a:schemeClr val="accent4">
                    <a:lumMod val="10000"/>
                  </a:schemeClr>
                </a:solidFill>
              </a:rPr>
              <a:t>but in all cases must provide a LDA (last date of attendance) for failing students</a:t>
            </a:r>
          </a:p>
          <a:p>
            <a:r>
              <a:rPr lang="en-US" dirty="0" smtClean="0">
                <a:solidFill>
                  <a:schemeClr val="accent4">
                    <a:lumMod val="10000"/>
                  </a:schemeClr>
                </a:solidFill>
              </a:rPr>
              <a:t>Emeritus CRR change proposals forthcoming</a:t>
            </a:r>
          </a:p>
          <a:p>
            <a:pPr lvl="1"/>
            <a:r>
              <a:rPr lang="en-US" dirty="0" smtClean="0">
                <a:solidFill>
                  <a:schemeClr val="accent4">
                    <a:lumMod val="10000"/>
                  </a:schemeClr>
                </a:solidFill>
              </a:rPr>
              <a:t>Want to adjust to include NTTs</a:t>
            </a:r>
          </a:p>
          <a:p>
            <a:pPr lvl="1"/>
            <a:r>
              <a:rPr lang="en-US" dirty="0" smtClean="0">
                <a:solidFill>
                  <a:schemeClr val="accent4">
                    <a:lumMod val="10000"/>
                  </a:schemeClr>
                </a:solidFill>
              </a:rPr>
              <a:t>We requested additional changes to limit non-faculty administrative emeritus titles</a:t>
            </a:r>
          </a:p>
          <a:p>
            <a:endParaRPr lang="en-US" dirty="0" smtClean="0"/>
          </a:p>
        </p:txBody>
      </p:sp>
      <p:sp>
        <p:nvSpPr>
          <p:cNvPr id="5" name="Text Placeholder 3"/>
          <p:cNvSpPr>
            <a:spLocks noGrp="1"/>
          </p:cNvSpPr>
          <p:nvPr>
            <p:ph type="body" sz="quarter" idx="13"/>
          </p:nvPr>
        </p:nvSpPr>
        <p:spPr>
          <a:xfrm>
            <a:off x="510790" y="1559093"/>
            <a:ext cx="8184662" cy="647645"/>
          </a:xfrm>
        </p:spPr>
        <p:txBody>
          <a:bodyPr/>
          <a:lstStyle/>
          <a:p>
            <a:r>
              <a:rPr lang="en-US" dirty="0"/>
              <a:t>Intercampus Faculty </a:t>
            </a:r>
            <a:r>
              <a:rPr lang="en-US" dirty="0" smtClean="0"/>
              <a:t>Council (IFC)</a:t>
            </a:r>
            <a:endParaRPr lang="en-US" dirty="0"/>
          </a:p>
        </p:txBody>
      </p:sp>
    </p:spTree>
    <p:extLst>
      <p:ext uri="{BB962C8B-B14F-4D97-AF65-F5344CB8AC3E}">
        <p14:creationId xmlns:p14="http://schemas.microsoft.com/office/powerpoint/2010/main" val="918077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895273" y="690875"/>
            <a:ext cx="4064000" cy="620689"/>
          </a:xfrm>
        </p:spPr>
        <p:txBody>
          <a:bodyPr/>
          <a:lstStyle/>
          <a:p>
            <a:r>
              <a:rPr lang="en-US" dirty="0" smtClean="0"/>
              <a:t>eLearning Task Force</a:t>
            </a:r>
            <a:endParaRPr lang="en-US" dirty="0"/>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68581" y="1690542"/>
            <a:ext cx="6567055" cy="4903824"/>
          </a:xfrm>
          <a:prstGeom prst="rect">
            <a:avLst/>
          </a:prstGeom>
        </p:spPr>
      </p:pic>
    </p:spTree>
    <p:extLst>
      <p:ext uri="{BB962C8B-B14F-4D97-AF65-F5344CB8AC3E}">
        <p14:creationId xmlns:p14="http://schemas.microsoft.com/office/powerpoint/2010/main" val="201960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47636"/>
            <a:ext cx="8197114" cy="3870037"/>
          </a:xfrm>
        </p:spPr>
        <p:txBody>
          <a:bodyPr/>
          <a:lstStyle/>
          <a:p>
            <a:r>
              <a:rPr lang="en-US" dirty="0" smtClean="0">
                <a:solidFill>
                  <a:schemeClr val="accent4">
                    <a:lumMod val="10000"/>
                  </a:schemeClr>
                </a:solidFill>
              </a:rPr>
              <a:t>Data-driven assessment</a:t>
            </a:r>
          </a:p>
          <a:p>
            <a:pPr lvl="1"/>
            <a:r>
              <a:rPr lang="en-US" dirty="0" smtClean="0">
                <a:solidFill>
                  <a:schemeClr val="accent4">
                    <a:lumMod val="10000"/>
                  </a:schemeClr>
                </a:solidFill>
              </a:rPr>
              <a:t>Presentation to Curators to use more data for academic program review, using Academic Analytics</a:t>
            </a:r>
          </a:p>
          <a:p>
            <a:pPr lvl="1"/>
            <a:r>
              <a:rPr lang="en-US" dirty="0" smtClean="0">
                <a:solidFill>
                  <a:schemeClr val="accent4">
                    <a:lumMod val="10000"/>
                  </a:schemeClr>
                </a:solidFill>
              </a:rPr>
              <a:t>Discussion of improvements to Academic Analytics</a:t>
            </a:r>
          </a:p>
          <a:p>
            <a:r>
              <a:rPr lang="en-US" dirty="0" smtClean="0">
                <a:solidFill>
                  <a:schemeClr val="accent4">
                    <a:lumMod val="10000"/>
                  </a:schemeClr>
                </a:solidFill>
              </a:rPr>
              <a:t>Consensual Romantic Relationships</a:t>
            </a:r>
          </a:p>
          <a:p>
            <a:pPr lvl="1"/>
            <a:r>
              <a:rPr lang="en-US" dirty="0" smtClean="0">
                <a:solidFill>
                  <a:schemeClr val="accent4">
                    <a:lumMod val="10000"/>
                  </a:schemeClr>
                </a:solidFill>
              </a:rPr>
              <a:t>Discussion on whether to revise CRR 330.065 to prohibit relationships between faculty and any undergrad, and between faculty and any graduate student in the same dept. (U. Michigan has recently done this) – no consensus </a:t>
            </a:r>
            <a:endParaRPr lang="en-US" dirty="0">
              <a:solidFill>
                <a:schemeClr val="accent4">
                  <a:lumMod val="10000"/>
                </a:schemeClr>
              </a:solidFill>
            </a:endParaRPr>
          </a:p>
        </p:txBody>
      </p:sp>
      <p:sp>
        <p:nvSpPr>
          <p:cNvPr id="3" name="Text Placeholder 2"/>
          <p:cNvSpPr>
            <a:spLocks noGrp="1"/>
          </p:cNvSpPr>
          <p:nvPr>
            <p:ph type="body" sz="quarter" idx="13"/>
          </p:nvPr>
        </p:nvSpPr>
        <p:spPr>
          <a:xfrm>
            <a:off x="510790" y="1790003"/>
            <a:ext cx="8184662" cy="556034"/>
          </a:xfrm>
        </p:spPr>
        <p:txBody>
          <a:bodyPr/>
          <a:lstStyle/>
          <a:p>
            <a:r>
              <a:rPr lang="en-US" dirty="0" smtClean="0"/>
              <a:t>IFC</a:t>
            </a:r>
            <a:endParaRPr lang="en-US" dirty="0"/>
          </a:p>
        </p:txBody>
      </p:sp>
    </p:spTree>
    <p:extLst>
      <p:ext uri="{BB962C8B-B14F-4D97-AF65-F5344CB8AC3E}">
        <p14:creationId xmlns:p14="http://schemas.microsoft.com/office/powerpoint/2010/main" val="139394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55273"/>
            <a:ext cx="8197114" cy="3361476"/>
          </a:xfrm>
        </p:spPr>
        <p:txBody>
          <a:bodyPr/>
          <a:lstStyle/>
          <a:p>
            <a:r>
              <a:rPr lang="en-US" dirty="0" smtClean="0">
                <a:solidFill>
                  <a:schemeClr val="accent4">
                    <a:lumMod val="10000"/>
                  </a:schemeClr>
                </a:solidFill>
              </a:rPr>
              <a:t>Bylaws revision: to be continued…</a:t>
            </a:r>
          </a:p>
          <a:p>
            <a:r>
              <a:rPr lang="en-US" dirty="0" smtClean="0">
                <a:solidFill>
                  <a:schemeClr val="accent4">
                    <a:lumMod val="10000"/>
                  </a:schemeClr>
                </a:solidFill>
              </a:rPr>
              <a:t>New referral to Budgetary Affairs and Student Awards and Financial Aid</a:t>
            </a:r>
          </a:p>
          <a:p>
            <a:pPr lvl="1"/>
            <a:r>
              <a:rPr lang="en-US" dirty="0" smtClean="0">
                <a:solidFill>
                  <a:schemeClr val="accent4">
                    <a:lumMod val="10000"/>
                  </a:schemeClr>
                </a:solidFill>
              </a:rPr>
              <a:t>Use of Department scholarship funds </a:t>
            </a:r>
          </a:p>
          <a:p>
            <a:r>
              <a:rPr lang="en-US" dirty="0" smtClean="0">
                <a:solidFill>
                  <a:schemeClr val="accent4">
                    <a:lumMod val="10000"/>
                  </a:schemeClr>
                </a:solidFill>
              </a:rPr>
              <a:t>New referral to Personnel Committee</a:t>
            </a:r>
          </a:p>
          <a:p>
            <a:pPr lvl="1"/>
            <a:r>
              <a:rPr lang="en-US" dirty="0" smtClean="0">
                <a:solidFill>
                  <a:schemeClr val="accent4">
                    <a:lumMod val="10000"/>
                  </a:schemeClr>
                </a:solidFill>
              </a:rPr>
              <a:t>Faculty annual review confidentiality agreement: available to deans again?</a:t>
            </a:r>
          </a:p>
          <a:p>
            <a:endParaRPr lang="en-US" dirty="0">
              <a:solidFill>
                <a:schemeClr val="accent4">
                  <a:lumMod val="10000"/>
                </a:schemeClr>
              </a:solidFill>
            </a:endParaRPr>
          </a:p>
        </p:txBody>
      </p:sp>
      <p:sp>
        <p:nvSpPr>
          <p:cNvPr id="3" name="Text Placeholder 2"/>
          <p:cNvSpPr>
            <a:spLocks noGrp="1"/>
          </p:cNvSpPr>
          <p:nvPr>
            <p:ph type="body" sz="quarter" idx="13"/>
          </p:nvPr>
        </p:nvSpPr>
        <p:spPr>
          <a:xfrm>
            <a:off x="510790" y="1790002"/>
            <a:ext cx="8184662" cy="565271"/>
          </a:xfrm>
        </p:spPr>
        <p:txBody>
          <a:bodyPr/>
          <a:lstStyle/>
          <a:p>
            <a:r>
              <a:rPr lang="en-US" dirty="0" smtClean="0"/>
              <a:t>Update on Referrals/Committee action</a:t>
            </a:r>
            <a:endParaRPr lang="en-US" dirty="0"/>
          </a:p>
        </p:txBody>
      </p:sp>
    </p:spTree>
    <p:extLst>
      <p:ext uri="{BB962C8B-B14F-4D97-AF65-F5344CB8AC3E}">
        <p14:creationId xmlns:p14="http://schemas.microsoft.com/office/powerpoint/2010/main" val="89398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19927"/>
            <a:ext cx="8197114" cy="3296822"/>
          </a:xfrm>
        </p:spPr>
        <p:txBody>
          <a:bodyPr/>
          <a:lstStyle/>
          <a:p>
            <a:r>
              <a:rPr lang="en-US" dirty="0" smtClean="0">
                <a:solidFill>
                  <a:schemeClr val="accent4">
                    <a:lumMod val="10000"/>
                  </a:schemeClr>
                </a:solidFill>
              </a:rPr>
              <a:t>Not pretty, budget cut proposals coming next week</a:t>
            </a:r>
          </a:p>
          <a:p>
            <a:r>
              <a:rPr lang="en-US" dirty="0" smtClean="0">
                <a:solidFill>
                  <a:schemeClr val="accent4">
                    <a:lumMod val="10000"/>
                  </a:schemeClr>
                </a:solidFill>
              </a:rPr>
              <a:t>Shifting state budget scenario</a:t>
            </a:r>
          </a:p>
          <a:p>
            <a:pPr lvl="1"/>
            <a:r>
              <a:rPr lang="en-US" dirty="0" smtClean="0">
                <a:solidFill>
                  <a:schemeClr val="accent4">
                    <a:lumMod val="10000"/>
                  </a:schemeClr>
                </a:solidFill>
              </a:rPr>
              <a:t>State budget based on +1.6% </a:t>
            </a:r>
          </a:p>
          <a:p>
            <a:pPr lvl="1"/>
            <a:r>
              <a:rPr lang="en-US" dirty="0" smtClean="0">
                <a:solidFill>
                  <a:schemeClr val="accent4">
                    <a:lumMod val="10000"/>
                  </a:schemeClr>
                </a:solidFill>
              </a:rPr>
              <a:t>Prediction reported last month: -1.5% to -3.5%</a:t>
            </a:r>
          </a:p>
          <a:p>
            <a:pPr lvl="1"/>
            <a:r>
              <a:rPr lang="en-US" dirty="0" smtClean="0">
                <a:solidFill>
                  <a:schemeClr val="accent4">
                    <a:lumMod val="10000"/>
                  </a:schemeClr>
                </a:solidFill>
              </a:rPr>
              <a:t>Early April: -4.26%</a:t>
            </a:r>
          </a:p>
          <a:p>
            <a:pPr lvl="1"/>
            <a:r>
              <a:rPr lang="en-US" dirty="0" smtClean="0">
                <a:solidFill>
                  <a:schemeClr val="accent4">
                    <a:lumMod val="10000"/>
                  </a:schemeClr>
                </a:solidFill>
              </a:rPr>
              <a:t>This week: +.06%</a:t>
            </a:r>
          </a:p>
          <a:p>
            <a:r>
              <a:rPr lang="en-US" dirty="0" smtClean="0">
                <a:solidFill>
                  <a:schemeClr val="accent4">
                    <a:lumMod val="10000"/>
                  </a:schemeClr>
                </a:solidFill>
              </a:rPr>
              <a:t>Interest in a resolution giving up 2% merit raise pool to save staff jobs?</a:t>
            </a:r>
          </a:p>
          <a:p>
            <a:endParaRPr lang="en-US" dirty="0"/>
          </a:p>
        </p:txBody>
      </p:sp>
      <p:sp>
        <p:nvSpPr>
          <p:cNvPr id="3" name="Text Placeholder 2"/>
          <p:cNvSpPr>
            <a:spLocks noGrp="1"/>
          </p:cNvSpPr>
          <p:nvPr>
            <p:ph type="body" sz="quarter" idx="13"/>
          </p:nvPr>
        </p:nvSpPr>
        <p:spPr>
          <a:xfrm>
            <a:off x="510790" y="1790002"/>
            <a:ext cx="8184662" cy="629925"/>
          </a:xfrm>
        </p:spPr>
        <p:txBody>
          <a:bodyPr/>
          <a:lstStyle/>
          <a:p>
            <a:r>
              <a:rPr lang="en-US" dirty="0" smtClean="0"/>
              <a:t>Budget</a:t>
            </a:r>
            <a:endParaRPr lang="en-US" dirty="0"/>
          </a:p>
        </p:txBody>
      </p:sp>
    </p:spTree>
    <p:extLst>
      <p:ext uri="{BB962C8B-B14F-4D97-AF65-F5344CB8AC3E}">
        <p14:creationId xmlns:p14="http://schemas.microsoft.com/office/powerpoint/2010/main" val="53380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1"/>
          </p:nvPr>
        </p:nvSpPr>
        <p:spPr>
          <a:xfrm>
            <a:off x="266091" y="2350008"/>
            <a:ext cx="8197114" cy="4160520"/>
          </a:xfrm>
        </p:spPr>
        <p:txBody>
          <a:bodyPr/>
          <a:lstStyle/>
          <a:p>
            <a:r>
              <a:rPr lang="en-US" sz="2800" dirty="0" smtClean="0">
                <a:solidFill>
                  <a:schemeClr val="accent4">
                    <a:lumMod val="10000"/>
                  </a:schemeClr>
                </a:solidFill>
              </a:rPr>
              <a:t>2 finalists interviewed on campus over the last week</a:t>
            </a:r>
          </a:p>
          <a:p>
            <a:r>
              <a:rPr lang="en-US" sz="2800" dirty="0" smtClean="0">
                <a:solidFill>
                  <a:schemeClr val="accent4">
                    <a:lumMod val="10000"/>
                  </a:schemeClr>
                </a:solidFill>
              </a:rPr>
              <a:t>Hope for an agreement in “10-14 days” (from Tues.)</a:t>
            </a:r>
          </a:p>
          <a:p>
            <a:pPr marL="0" indent="0">
              <a:buNone/>
            </a:pPr>
            <a:endParaRPr lang="en-US" sz="2800" dirty="0" smtClean="0">
              <a:solidFill>
                <a:schemeClr val="accent4">
                  <a:lumMod val="10000"/>
                </a:schemeClr>
              </a:solidFill>
            </a:endParaRPr>
          </a:p>
          <a:p>
            <a:endParaRPr lang="en-US" sz="2800" dirty="0">
              <a:solidFill>
                <a:schemeClr val="accent4">
                  <a:lumMod val="10000"/>
                </a:schemeClr>
              </a:solidFill>
            </a:endParaRPr>
          </a:p>
        </p:txBody>
      </p:sp>
      <p:sp>
        <p:nvSpPr>
          <p:cNvPr id="5" name="Text Placeholder 3"/>
          <p:cNvSpPr>
            <a:spLocks noGrp="1"/>
          </p:cNvSpPr>
          <p:nvPr>
            <p:ph type="body" sz="quarter" idx="13"/>
          </p:nvPr>
        </p:nvSpPr>
        <p:spPr>
          <a:xfrm>
            <a:off x="510790" y="1631742"/>
            <a:ext cx="8184662" cy="647645"/>
          </a:xfrm>
        </p:spPr>
        <p:txBody>
          <a:bodyPr/>
          <a:lstStyle/>
          <a:p>
            <a:r>
              <a:rPr lang="en-US" dirty="0" smtClean="0"/>
              <a:t>Chancellor Search Update</a:t>
            </a:r>
            <a:endParaRPr lang="en-US" dirty="0"/>
          </a:p>
        </p:txBody>
      </p:sp>
    </p:spTree>
    <p:extLst>
      <p:ext uri="{BB962C8B-B14F-4D97-AF65-F5344CB8AC3E}">
        <p14:creationId xmlns:p14="http://schemas.microsoft.com/office/powerpoint/2010/main" val="215254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88776"/>
            <a:ext cx="8197114" cy="3921260"/>
          </a:xfrm>
        </p:spPr>
        <p:txBody>
          <a:bodyPr/>
          <a:lstStyle/>
          <a:p>
            <a:r>
              <a:rPr lang="en-US" dirty="0" smtClean="0">
                <a:solidFill>
                  <a:schemeClr val="accent4">
                    <a:lumMod val="10000"/>
                  </a:schemeClr>
                </a:solidFill>
              </a:rPr>
              <a:t>May 7: General Faculty Meeting, President Choi present to discuss budget, chancellor’s search</a:t>
            </a:r>
          </a:p>
          <a:p>
            <a:r>
              <a:rPr lang="en-US" dirty="0" smtClean="0">
                <a:solidFill>
                  <a:schemeClr val="accent4">
                    <a:lumMod val="10000"/>
                  </a:schemeClr>
                </a:solidFill>
              </a:rPr>
              <a:t>May 13: Deadline for FERRC (Faculty External Rewards and Recognitions Committee) nominations (see Barb’s email of April 19)</a:t>
            </a:r>
          </a:p>
          <a:p>
            <a:r>
              <a:rPr lang="en-US" dirty="0" smtClean="0">
                <a:solidFill>
                  <a:schemeClr val="accent4">
                    <a:lumMod val="10000"/>
                  </a:schemeClr>
                </a:solidFill>
              </a:rPr>
              <a:t>May 17-18: Commencement</a:t>
            </a:r>
          </a:p>
          <a:p>
            <a:r>
              <a:rPr lang="en-US" dirty="0" smtClean="0">
                <a:solidFill>
                  <a:schemeClr val="accent4">
                    <a:lumMod val="10000"/>
                  </a:schemeClr>
                </a:solidFill>
              </a:rPr>
              <a:t>From Student Council:</a:t>
            </a:r>
          </a:p>
          <a:p>
            <a:pPr lvl="1"/>
            <a:r>
              <a:rPr lang="en-US" dirty="0" smtClean="0">
                <a:solidFill>
                  <a:schemeClr val="accent4">
                    <a:lumMod val="10000"/>
                  </a:schemeClr>
                </a:solidFill>
              </a:rPr>
              <a:t>Today, 4:45pm, Fitness Center Dedication</a:t>
            </a:r>
          </a:p>
          <a:p>
            <a:pPr lvl="1"/>
            <a:r>
              <a:rPr lang="en-US" dirty="0" smtClean="0">
                <a:solidFill>
                  <a:schemeClr val="accent4">
                    <a:lumMod val="10000"/>
                  </a:schemeClr>
                </a:solidFill>
              </a:rPr>
              <a:t>CET </a:t>
            </a:r>
            <a:r>
              <a:rPr lang="en-US" dirty="0" err="1" smtClean="0">
                <a:solidFill>
                  <a:schemeClr val="accent4">
                    <a:lumMod val="10000"/>
                  </a:schemeClr>
                </a:solidFill>
              </a:rPr>
              <a:t>evals</a:t>
            </a:r>
            <a:r>
              <a:rPr lang="en-US" dirty="0" smtClean="0">
                <a:solidFill>
                  <a:schemeClr val="accent4">
                    <a:lumMod val="10000"/>
                  </a:schemeClr>
                </a:solidFill>
              </a:rPr>
              <a:t> open this weekend. Dinner for </a:t>
            </a:r>
            <a:r>
              <a:rPr lang="en-US" dirty="0" err="1" smtClean="0">
                <a:solidFill>
                  <a:schemeClr val="accent4">
                    <a:lumMod val="10000"/>
                  </a:schemeClr>
                </a:solidFill>
              </a:rPr>
              <a:t>dept</a:t>
            </a:r>
            <a:r>
              <a:rPr lang="en-US" dirty="0" smtClean="0">
                <a:solidFill>
                  <a:schemeClr val="accent4">
                    <a:lumMod val="10000"/>
                  </a:schemeClr>
                </a:solidFill>
              </a:rPr>
              <a:t> with highest response rate</a:t>
            </a:r>
          </a:p>
        </p:txBody>
      </p:sp>
      <p:sp>
        <p:nvSpPr>
          <p:cNvPr id="3" name="Text Placeholder 2"/>
          <p:cNvSpPr>
            <a:spLocks noGrp="1"/>
          </p:cNvSpPr>
          <p:nvPr>
            <p:ph type="body" sz="quarter" idx="13"/>
          </p:nvPr>
        </p:nvSpPr>
        <p:spPr/>
        <p:txBody>
          <a:bodyPr/>
          <a:lstStyle/>
          <a:p>
            <a:r>
              <a:rPr lang="en-US" dirty="0" smtClean="0"/>
              <a:t>Upcoming Events</a:t>
            </a:r>
            <a:endParaRPr lang="en-US" dirty="0"/>
          </a:p>
        </p:txBody>
      </p:sp>
    </p:spTree>
    <p:extLst>
      <p:ext uri="{BB962C8B-B14F-4D97-AF65-F5344CB8AC3E}">
        <p14:creationId xmlns:p14="http://schemas.microsoft.com/office/powerpoint/2010/main" val="2853124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686639"/>
            <a:ext cx="4994083" cy="3815760"/>
          </a:xfrm>
        </p:spPr>
        <p:txBody>
          <a:bodyPr/>
          <a:lstStyle/>
          <a:p>
            <a:r>
              <a:rPr lang="en-US" dirty="0" smtClean="0">
                <a:solidFill>
                  <a:schemeClr val="accent4">
                    <a:lumMod val="10000"/>
                  </a:schemeClr>
                </a:solidFill>
              </a:rPr>
              <a:t>Mark Fitch, President’s Award for University Citizenship—Service </a:t>
            </a:r>
          </a:p>
          <a:p>
            <a:r>
              <a:rPr lang="en-US" dirty="0" smtClean="0">
                <a:solidFill>
                  <a:schemeClr val="accent4">
                    <a:lumMod val="10000"/>
                  </a:schemeClr>
                </a:solidFill>
              </a:rPr>
              <a:t>Kate Sheppard, S&amp;T’s Woman </a:t>
            </a:r>
            <a:r>
              <a:rPr lang="en-US" dirty="0" smtClean="0">
                <a:solidFill>
                  <a:schemeClr val="accent4">
                    <a:lumMod val="10000"/>
                  </a:schemeClr>
                </a:solidFill>
              </a:rPr>
              <a:t>of the Year</a:t>
            </a:r>
            <a:endParaRPr lang="en-US" dirty="0">
              <a:solidFill>
                <a:schemeClr val="accent4">
                  <a:lumMod val="10000"/>
                </a:schemeClr>
              </a:solidFill>
            </a:endParaRPr>
          </a:p>
        </p:txBody>
      </p:sp>
      <p:sp>
        <p:nvSpPr>
          <p:cNvPr id="3" name="Text Placeholder 2"/>
          <p:cNvSpPr>
            <a:spLocks noGrp="1"/>
          </p:cNvSpPr>
          <p:nvPr>
            <p:ph type="body" sz="quarter" idx="13"/>
          </p:nvPr>
        </p:nvSpPr>
        <p:spPr/>
        <p:txBody>
          <a:bodyPr/>
          <a:lstStyle/>
          <a:p>
            <a:r>
              <a:rPr lang="en-US" dirty="0" smtClean="0"/>
              <a:t>Recent Recognitions</a:t>
            </a:r>
            <a:endParaRPr lang="en-US" dirty="0"/>
          </a:p>
        </p:txBody>
      </p:sp>
      <p:pic>
        <p:nvPicPr>
          <p:cNvPr id="4" name="Picture 3"/>
          <p:cNvPicPr>
            <a:picLocks noChangeAspect="1"/>
          </p:cNvPicPr>
          <p:nvPr/>
        </p:nvPicPr>
        <p:blipFill>
          <a:blip r:embed="rId2"/>
          <a:stretch>
            <a:fillRect/>
          </a:stretch>
        </p:blipFill>
        <p:spPr>
          <a:xfrm>
            <a:off x="6106103" y="1388401"/>
            <a:ext cx="1771650" cy="2219325"/>
          </a:xfrm>
          <a:prstGeom prst="rect">
            <a:avLst/>
          </a:prstGeom>
        </p:spPr>
      </p:pic>
      <p:pic>
        <p:nvPicPr>
          <p:cNvPr id="2050" name="Picture 2" descr="Engaging engineering students in the humanities â Wiki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248038" y="4009327"/>
            <a:ext cx="1567426" cy="2306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550947"/>
      </p:ext>
    </p:extLst>
  </p:cSld>
  <p:clrMapOvr>
    <a:masterClrMapping/>
  </p:clrMapOvr>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4257</TotalTime>
  <Words>984</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7</vt:i4>
      </vt:variant>
      <vt:variant>
        <vt:lpstr>Theme</vt:lpstr>
      </vt:variant>
      <vt:variant>
        <vt:i4>9</vt:i4>
      </vt:variant>
      <vt:variant>
        <vt:lpstr>Slide Titles</vt:lpstr>
      </vt:variant>
      <vt:variant>
        <vt:i4>16</vt:i4>
      </vt:variant>
    </vt:vector>
  </HeadingPairs>
  <TitlesOfParts>
    <vt:vector size="32" baseType="lpstr">
      <vt:lpstr>Arial</vt:lpstr>
      <vt:lpstr>Calibri</vt:lpstr>
      <vt:lpstr>Encode Sans Normal Black</vt:lpstr>
      <vt:lpstr>Lucida Grande</vt:lpstr>
      <vt:lpstr>Orgon Slab ExtraLight</vt:lpstr>
      <vt:lpstr>Orgon Slab Light</vt:lpstr>
      <vt:lpstr>Orgon Slab Medium</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Bruening, Michael</cp:lastModifiedBy>
  <cp:revision>195</cp:revision>
  <dcterms:created xsi:type="dcterms:W3CDTF">2014-10-14T00:51:43Z</dcterms:created>
  <dcterms:modified xsi:type="dcterms:W3CDTF">2019-04-24T20:18:34Z</dcterms:modified>
</cp:coreProperties>
</file>