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52" r:id="rId1"/>
    <p:sldMasterId id="2147483675" r:id="rId2"/>
    <p:sldMasterId id="2147483688" r:id="rId3"/>
    <p:sldMasterId id="2147483703" r:id="rId4"/>
    <p:sldMasterId id="2147483704" r:id="rId5"/>
    <p:sldMasterId id="2147483706" r:id="rId6"/>
    <p:sldMasterId id="2147483708" r:id="rId7"/>
    <p:sldMasterId id="2147483710" r:id="rId8"/>
    <p:sldMasterId id="2147483712" r:id="rId9"/>
  </p:sldMasterIdLst>
  <p:notesMasterIdLst>
    <p:notesMasterId r:id="rId20"/>
  </p:notesMasterIdLst>
  <p:handoutMasterIdLst>
    <p:handoutMasterId r:id="rId21"/>
  </p:handoutMasterIdLst>
  <p:sldIdLst>
    <p:sldId id="392" r:id="rId10"/>
    <p:sldId id="384" r:id="rId11"/>
    <p:sldId id="378" r:id="rId12"/>
    <p:sldId id="398" r:id="rId13"/>
    <p:sldId id="400" r:id="rId14"/>
    <p:sldId id="399" r:id="rId15"/>
    <p:sldId id="401" r:id="rId16"/>
    <p:sldId id="402" r:id="rId17"/>
    <p:sldId id="403" r:id="rId18"/>
    <p:sldId id="40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9E2F"/>
    <a:srgbClr val="33006F"/>
    <a:srgbClr val="003B49"/>
    <a:srgbClr val="005F83"/>
    <a:srgbClr val="0A0AA6"/>
    <a:srgbClr val="B2B4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586"/>
  </p:normalViewPr>
  <p:slideViewPr>
    <p:cSldViewPr snapToGrid="0" snapToObjects="1" showGuides="1">
      <p:cViewPr varScale="1">
        <p:scale>
          <a:sx n="83" d="100"/>
          <a:sy n="83" d="100"/>
        </p:scale>
        <p:origin x="154" y="77"/>
      </p:cViewPr>
      <p:guideLst>
        <p:guide orient="horz" pos="2109"/>
        <p:guide pos="3448"/>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2/21/2019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dirty="0"/>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7AD45B-D55B-416C-938F-6E117D78AE10}" type="datetimeFigureOut">
              <a:rPr lang="en-US" smtClean="0"/>
              <a:t>2/21/2019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A66E6F-1E71-40F1-A2D2-2FDF91F15AFC}" type="slidenum">
              <a:rPr lang="en-US" smtClean="0"/>
              <a:t>‹#›</a:t>
            </a:fld>
            <a:endParaRPr lang="en-US" dirty="0"/>
          </a:p>
        </p:txBody>
      </p:sp>
    </p:spTree>
    <p:extLst>
      <p:ext uri="{BB962C8B-B14F-4D97-AF65-F5344CB8AC3E}">
        <p14:creationId xmlns:p14="http://schemas.microsoft.com/office/powerpoint/2010/main" val="336155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spTree>
    <p:extLst>
      <p:ext uri="{BB962C8B-B14F-4D97-AF65-F5344CB8AC3E}">
        <p14:creationId xmlns:p14="http://schemas.microsoft.com/office/powerpoint/2010/main" val="339719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510790" y="3586334"/>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510790" y="2996760"/>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sp>
        <p:nvSpPr>
          <p:cNvPr id="7"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07287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10" name="Text Placeholder 9"/>
          <p:cNvSpPr>
            <a:spLocks noGrp="1"/>
          </p:cNvSpPr>
          <p:nvPr>
            <p:ph type="body" sz="quarter" idx="11" hasCustomPrompt="1"/>
          </p:nvPr>
        </p:nvSpPr>
        <p:spPr>
          <a:xfrm>
            <a:off x="510790" y="3042959"/>
            <a:ext cx="8197114" cy="2673790"/>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13"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510790" y="3042959"/>
            <a:ext cx="8021637" cy="3416457"/>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a:t>Graphic Here</a:t>
            </a:r>
          </a:p>
        </p:txBody>
      </p:sp>
      <p:sp>
        <p:nvSpPr>
          <p:cNvPr id="11" name="Text Placeholder 5"/>
          <p:cNvSpPr>
            <a:spLocks noGrp="1"/>
          </p:cNvSpPr>
          <p:nvPr>
            <p:ph type="body" sz="quarter" idx="13" hasCustomPrompt="1"/>
          </p:nvPr>
        </p:nvSpPr>
        <p:spPr>
          <a:xfrm>
            <a:off x="510790" y="1790002"/>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24895524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7070034"/>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Tree>
    <p:extLst>
      <p:ext uri="{BB962C8B-B14F-4D97-AF65-F5344CB8AC3E}">
        <p14:creationId xmlns:p14="http://schemas.microsoft.com/office/powerpoint/2010/main" val="3838618348"/>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958639"/>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81888192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359982133"/>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1441041660"/>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3752804534"/>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90" y="439715"/>
            <a:ext cx="3979628" cy="1089329"/>
          </a:xfrm>
          <a:prstGeom prst="rect">
            <a:avLst/>
          </a:prstGeom>
        </p:spPr>
      </p:pic>
      <p:sp>
        <p:nvSpPr>
          <p:cNvPr id="3" name="TextBox 2"/>
          <p:cNvSpPr txBox="1"/>
          <p:nvPr userDrawn="1"/>
        </p:nvSpPr>
        <p:spPr>
          <a:xfrm>
            <a:off x="5150348" y="679673"/>
            <a:ext cx="3735658" cy="646331"/>
          </a:xfrm>
          <a:prstGeom prst="rect">
            <a:avLst/>
          </a:prstGeom>
          <a:noFill/>
        </p:spPr>
        <p:txBody>
          <a:bodyPr wrap="square" rtlCol="0">
            <a:spAutoFit/>
          </a:bodyPr>
          <a:lstStyle/>
          <a:p>
            <a:pPr algn="ctr"/>
            <a:r>
              <a:rPr lang="en-US" dirty="0">
                <a:solidFill>
                  <a:srgbClr val="33006F"/>
                </a:solidFill>
              </a:rPr>
              <a:t>Campus Curricula Committee Report</a:t>
            </a:r>
          </a:p>
          <a:p>
            <a:pPr algn="ctr"/>
            <a:r>
              <a:rPr lang="en-US" dirty="0">
                <a:solidFill>
                  <a:srgbClr val="33006F"/>
                </a:solidFill>
              </a:rPr>
              <a:t>19 October 2017</a:t>
            </a:r>
          </a:p>
        </p:txBody>
      </p:sp>
    </p:spTree>
    <p:extLst>
      <p:ext uri="{BB962C8B-B14F-4D97-AF65-F5344CB8AC3E}">
        <p14:creationId xmlns:p14="http://schemas.microsoft.com/office/powerpoint/2010/main" val="953581427"/>
      </p:ext>
    </p:extLst>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President’s Report</a:t>
            </a:r>
          </a:p>
          <a:p>
            <a:r>
              <a:rPr lang="en-US" sz="2400" dirty="0" smtClean="0"/>
              <a:t>Dr. Michael Bruening, Faculty Senate President</a:t>
            </a:r>
            <a:endParaRPr lang="en-US" sz="2400" dirty="0"/>
          </a:p>
        </p:txBody>
      </p:sp>
    </p:spTree>
    <p:extLst>
      <p:ext uri="{BB962C8B-B14F-4D97-AF65-F5344CB8AC3E}">
        <p14:creationId xmlns:p14="http://schemas.microsoft.com/office/powerpoint/2010/main" val="3665344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98338" y="2479539"/>
            <a:ext cx="8197114" cy="4263005"/>
          </a:xfrm>
        </p:spPr>
        <p:txBody>
          <a:bodyPr/>
          <a:lstStyle/>
          <a:p>
            <a:pPr marL="0" lvl="0" indent="0">
              <a:buNone/>
            </a:pPr>
            <a:r>
              <a:rPr lang="en-US" sz="1800" dirty="0" smtClean="0">
                <a:solidFill>
                  <a:schemeClr val="accent4">
                    <a:lumMod val="10000"/>
                  </a:schemeClr>
                </a:solidFill>
              </a:rPr>
              <a:t>6. We also understand that department </a:t>
            </a:r>
            <a:r>
              <a:rPr lang="en-US" sz="1800" dirty="0">
                <a:solidFill>
                  <a:schemeClr val="accent4">
                    <a:lumMod val="10000"/>
                  </a:schemeClr>
                </a:solidFill>
              </a:rPr>
              <a:t>chairs have a dual role not only to manage their departments but also to represent the views of their departments’ faculty to the dean and other administrators and to execute department </a:t>
            </a:r>
            <a:r>
              <a:rPr lang="en-US" sz="1800" dirty="0" smtClean="0">
                <a:solidFill>
                  <a:schemeClr val="accent4">
                    <a:lumMod val="10000"/>
                  </a:schemeClr>
                </a:solidFill>
              </a:rPr>
              <a:t>policies</a:t>
            </a:r>
            <a:r>
              <a:rPr lang="en-US" sz="1800" dirty="0">
                <a:solidFill>
                  <a:schemeClr val="accent4">
                    <a:lumMod val="10000"/>
                  </a:schemeClr>
                </a:solidFill>
              </a:rPr>
              <a:t>. </a:t>
            </a:r>
            <a:r>
              <a:rPr lang="en-US" sz="1800" dirty="0" smtClean="0">
                <a:solidFill>
                  <a:schemeClr val="accent4">
                    <a:lumMod val="10000"/>
                  </a:schemeClr>
                </a:solidFill>
              </a:rPr>
              <a:t>We suggest, </a:t>
            </a:r>
            <a:r>
              <a:rPr lang="en-US" sz="1800" dirty="0">
                <a:solidFill>
                  <a:schemeClr val="accent4">
                    <a:lumMod val="10000"/>
                  </a:schemeClr>
                </a:solidFill>
              </a:rPr>
              <a:t>therefore, </a:t>
            </a:r>
            <a:r>
              <a:rPr lang="en-US" sz="1800" dirty="0" smtClean="0">
                <a:solidFill>
                  <a:schemeClr val="accent4">
                    <a:lumMod val="10000"/>
                  </a:schemeClr>
                </a:solidFill>
              </a:rPr>
              <a:t>including these </a:t>
            </a:r>
            <a:r>
              <a:rPr lang="en-US" sz="1800" dirty="0">
                <a:solidFill>
                  <a:schemeClr val="accent4">
                    <a:lumMod val="10000"/>
                  </a:schemeClr>
                </a:solidFill>
              </a:rPr>
              <a:t>important roles </a:t>
            </a:r>
            <a:r>
              <a:rPr lang="en-US" sz="1800" dirty="0" smtClean="0">
                <a:solidFill>
                  <a:schemeClr val="accent4">
                    <a:lumMod val="10000"/>
                  </a:schemeClr>
                </a:solidFill>
              </a:rPr>
              <a:t>in </a:t>
            </a:r>
            <a:r>
              <a:rPr lang="en-US" sz="1800" dirty="0">
                <a:solidFill>
                  <a:schemeClr val="accent4">
                    <a:lumMod val="10000"/>
                  </a:schemeClr>
                </a:solidFill>
              </a:rPr>
              <a:t>the list of chair responsibilities.</a:t>
            </a:r>
          </a:p>
          <a:p>
            <a:pPr marL="0" lvl="0" indent="0">
              <a:buNone/>
            </a:pPr>
            <a:r>
              <a:rPr lang="en-US" sz="1800" dirty="0" smtClean="0">
                <a:solidFill>
                  <a:schemeClr val="accent4">
                    <a:lumMod val="10000"/>
                  </a:schemeClr>
                </a:solidFill>
              </a:rPr>
              <a:t>7. We are concerned </a:t>
            </a:r>
            <a:r>
              <a:rPr lang="en-US" sz="1800" dirty="0">
                <a:solidFill>
                  <a:schemeClr val="accent4">
                    <a:lumMod val="10000"/>
                  </a:schemeClr>
                </a:solidFill>
              </a:rPr>
              <a:t>that the proposed CRR has no language about the role of the department faculty’s </a:t>
            </a:r>
            <a:r>
              <a:rPr lang="en-US" sz="1800" dirty="0" smtClean="0">
                <a:solidFill>
                  <a:schemeClr val="accent4">
                    <a:lumMod val="10000"/>
                  </a:schemeClr>
                </a:solidFill>
              </a:rPr>
              <a:t>role in the evaluation </a:t>
            </a:r>
            <a:r>
              <a:rPr lang="en-US" sz="1800" dirty="0">
                <a:solidFill>
                  <a:schemeClr val="accent4">
                    <a:lumMod val="10000"/>
                  </a:schemeClr>
                </a:solidFill>
              </a:rPr>
              <a:t>of the </a:t>
            </a:r>
            <a:r>
              <a:rPr lang="en-US" sz="1800" dirty="0" smtClean="0">
                <a:solidFill>
                  <a:schemeClr val="accent4">
                    <a:lumMod val="10000"/>
                  </a:schemeClr>
                </a:solidFill>
              </a:rPr>
              <a:t>chair and in decisions </a:t>
            </a:r>
            <a:r>
              <a:rPr lang="en-US" sz="1800" dirty="0">
                <a:solidFill>
                  <a:schemeClr val="accent4">
                    <a:lumMod val="10000"/>
                  </a:schemeClr>
                </a:solidFill>
              </a:rPr>
              <a:t>about the retention or reappointment of the chair.</a:t>
            </a:r>
          </a:p>
          <a:p>
            <a:pPr marL="0" lvl="0" indent="0">
              <a:buNone/>
            </a:pPr>
            <a:r>
              <a:rPr lang="en-US" sz="1800" dirty="0" smtClean="0">
                <a:solidFill>
                  <a:schemeClr val="accent4">
                    <a:lumMod val="10000"/>
                  </a:schemeClr>
                </a:solidFill>
              </a:rPr>
              <a:t>8. We </a:t>
            </a:r>
            <a:r>
              <a:rPr lang="en-US" sz="1800" dirty="0">
                <a:solidFill>
                  <a:schemeClr val="accent4">
                    <a:lumMod val="10000"/>
                  </a:schemeClr>
                </a:solidFill>
              </a:rPr>
              <a:t>believe that these suggestions are supported by guidelines established by the AAUP Redbook of Policy Documents and Reports (esp. pp. 121 and 130-31), and by policies on chair searches at peer public land-grant universities</a:t>
            </a:r>
            <a:r>
              <a:rPr lang="en-US" sz="1800" dirty="0" smtClean="0">
                <a:solidFill>
                  <a:schemeClr val="accent4">
                    <a:lumMod val="10000"/>
                  </a:schemeClr>
                </a:solidFill>
              </a:rPr>
              <a:t>.</a:t>
            </a:r>
          </a:p>
          <a:p>
            <a:pPr marL="0" lvl="0" indent="0">
              <a:buNone/>
            </a:pPr>
            <a:r>
              <a:rPr lang="en-US" sz="1800" dirty="0" smtClean="0">
                <a:solidFill>
                  <a:schemeClr val="accent4">
                    <a:lumMod val="10000"/>
                  </a:schemeClr>
                </a:solidFill>
              </a:rPr>
              <a:t>		The Faculty Senate of the Missouri University of Science and Technology</a:t>
            </a:r>
            <a:endParaRPr lang="en-US" sz="1800" dirty="0">
              <a:solidFill>
                <a:schemeClr val="accent4">
                  <a:lumMod val="10000"/>
                </a:schemeClr>
              </a:solidFill>
            </a:endParaRPr>
          </a:p>
          <a:p>
            <a:pPr marL="0" lvl="0" indent="0">
              <a:buNone/>
            </a:pPr>
            <a:endParaRPr lang="en-US" sz="1800" dirty="0">
              <a:solidFill>
                <a:schemeClr val="accent4">
                  <a:lumMod val="10000"/>
                </a:schemeClr>
              </a:solidFill>
            </a:endParaRPr>
          </a:p>
          <a:p>
            <a:endParaRPr lang="en-US" dirty="0"/>
          </a:p>
        </p:txBody>
      </p:sp>
      <p:sp>
        <p:nvSpPr>
          <p:cNvPr id="3" name="Text Placeholder 2"/>
          <p:cNvSpPr>
            <a:spLocks noGrp="1"/>
          </p:cNvSpPr>
          <p:nvPr>
            <p:ph type="body" sz="quarter" idx="13"/>
          </p:nvPr>
        </p:nvSpPr>
        <p:spPr>
          <a:xfrm>
            <a:off x="510790" y="1790003"/>
            <a:ext cx="8184662" cy="500616"/>
          </a:xfrm>
        </p:spPr>
        <p:txBody>
          <a:bodyPr>
            <a:normAutofit lnSpcReduction="10000"/>
          </a:bodyPr>
          <a:lstStyle/>
          <a:p>
            <a:r>
              <a:rPr lang="en-US" dirty="0" smtClean="0"/>
              <a:t>Memo on CRR 20.110</a:t>
            </a:r>
            <a:endParaRPr lang="en-US" dirty="0"/>
          </a:p>
        </p:txBody>
      </p:sp>
    </p:spTree>
    <p:extLst>
      <p:ext uri="{BB962C8B-B14F-4D97-AF65-F5344CB8AC3E}">
        <p14:creationId xmlns:p14="http://schemas.microsoft.com/office/powerpoint/2010/main" val="1288344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266091" y="2350008"/>
            <a:ext cx="8197114" cy="4160520"/>
          </a:xfrm>
        </p:spPr>
        <p:txBody>
          <a:bodyPr/>
          <a:lstStyle/>
          <a:p>
            <a:r>
              <a:rPr lang="en-US" dirty="0" smtClean="0">
                <a:solidFill>
                  <a:schemeClr val="accent4">
                    <a:lumMod val="10000"/>
                  </a:schemeClr>
                </a:solidFill>
              </a:rPr>
              <a:t>The search continues…</a:t>
            </a:r>
            <a:endParaRPr lang="en-US" dirty="0">
              <a:solidFill>
                <a:schemeClr val="accent4">
                  <a:lumMod val="10000"/>
                </a:schemeClr>
              </a:solidFill>
            </a:endParaRPr>
          </a:p>
          <a:p>
            <a:r>
              <a:rPr lang="en-US" dirty="0" smtClean="0">
                <a:solidFill>
                  <a:schemeClr val="accent4">
                    <a:lumMod val="10000"/>
                  </a:schemeClr>
                </a:solidFill>
              </a:rPr>
              <a:t>Using the same search committee</a:t>
            </a:r>
          </a:p>
          <a:p>
            <a:r>
              <a:rPr lang="en-US" dirty="0" smtClean="0">
                <a:solidFill>
                  <a:schemeClr val="accent4">
                    <a:lumMod val="10000"/>
                  </a:schemeClr>
                </a:solidFill>
              </a:rPr>
              <a:t>New candidates being sought</a:t>
            </a:r>
          </a:p>
          <a:p>
            <a:r>
              <a:rPr lang="en-US" dirty="0" smtClean="0">
                <a:solidFill>
                  <a:schemeClr val="accent4">
                    <a:lumMod val="10000"/>
                  </a:schemeClr>
                </a:solidFill>
              </a:rPr>
              <a:t>No clear timeline, but President Choi still wants to have a new chancellor in place by July</a:t>
            </a:r>
          </a:p>
        </p:txBody>
      </p:sp>
      <p:sp>
        <p:nvSpPr>
          <p:cNvPr id="5" name="Text Placeholder 3"/>
          <p:cNvSpPr>
            <a:spLocks noGrp="1"/>
          </p:cNvSpPr>
          <p:nvPr>
            <p:ph type="body" sz="quarter" idx="13"/>
          </p:nvPr>
        </p:nvSpPr>
        <p:spPr>
          <a:xfrm>
            <a:off x="510790" y="1631742"/>
            <a:ext cx="8184662" cy="647645"/>
          </a:xfrm>
        </p:spPr>
        <p:txBody>
          <a:bodyPr/>
          <a:lstStyle/>
          <a:p>
            <a:r>
              <a:rPr lang="en-US" dirty="0" smtClean="0"/>
              <a:t>Chancellor Search Update</a:t>
            </a:r>
            <a:endParaRPr lang="en-US" dirty="0"/>
          </a:p>
        </p:txBody>
      </p:sp>
    </p:spTree>
    <p:extLst>
      <p:ext uri="{BB962C8B-B14F-4D97-AF65-F5344CB8AC3E}">
        <p14:creationId xmlns:p14="http://schemas.microsoft.com/office/powerpoint/2010/main" val="2152549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
          <p:cNvSpPr>
            <a:spLocks noGrp="1"/>
          </p:cNvSpPr>
          <p:nvPr>
            <p:ph type="body" sz="quarter" idx="11"/>
          </p:nvPr>
        </p:nvSpPr>
        <p:spPr>
          <a:xfrm>
            <a:off x="510790" y="2216726"/>
            <a:ext cx="8604067" cy="4110181"/>
          </a:xfrm>
        </p:spPr>
        <p:txBody>
          <a:bodyPr/>
          <a:lstStyle/>
          <a:p>
            <a:r>
              <a:rPr lang="en-US" sz="2000" dirty="0" smtClean="0">
                <a:solidFill>
                  <a:schemeClr val="accent4">
                    <a:lumMod val="10000"/>
                  </a:schemeClr>
                </a:solidFill>
              </a:rPr>
              <a:t>Last IFC meeting, Feb. 5 (Sahra and Steve C. attended)</a:t>
            </a:r>
          </a:p>
          <a:p>
            <a:r>
              <a:rPr lang="en-US" sz="2000" dirty="0" smtClean="0">
                <a:solidFill>
                  <a:schemeClr val="accent4">
                    <a:lumMod val="10000"/>
                  </a:schemeClr>
                </a:solidFill>
              </a:rPr>
              <a:t>Future of Research Board Grants </a:t>
            </a:r>
          </a:p>
          <a:p>
            <a:pPr lvl="1"/>
            <a:r>
              <a:rPr lang="en-US" dirty="0" smtClean="0">
                <a:solidFill>
                  <a:schemeClr val="accent4">
                    <a:lumMod val="10000"/>
                  </a:schemeClr>
                </a:solidFill>
              </a:rPr>
              <a:t>In flux, but will likely become Tier 3 institutional research grants (proposals up to $75k)</a:t>
            </a:r>
          </a:p>
          <a:p>
            <a:pPr lvl="1"/>
            <a:r>
              <a:rPr lang="en-US" dirty="0" smtClean="0">
                <a:solidFill>
                  <a:schemeClr val="accent4">
                    <a:lumMod val="10000"/>
                  </a:schemeClr>
                </a:solidFill>
              </a:rPr>
              <a:t>To be implemented next academic year </a:t>
            </a:r>
          </a:p>
          <a:p>
            <a:r>
              <a:rPr lang="en-US" sz="2000" dirty="0" smtClean="0">
                <a:solidFill>
                  <a:schemeClr val="accent4">
                    <a:lumMod val="10000"/>
                  </a:schemeClr>
                </a:solidFill>
              </a:rPr>
              <a:t>Possible revisions to CRR 330.110: Evaluation of the Ability to Work</a:t>
            </a:r>
          </a:p>
          <a:p>
            <a:pPr lvl="1"/>
            <a:r>
              <a:rPr lang="en-US" dirty="0" smtClean="0">
                <a:solidFill>
                  <a:schemeClr val="accent4">
                    <a:lumMod val="10000"/>
                  </a:schemeClr>
                </a:solidFill>
              </a:rPr>
              <a:t>Concern that it does not address rapidly developing and potentially dangerous situations</a:t>
            </a:r>
          </a:p>
          <a:p>
            <a:r>
              <a:rPr lang="en-US" sz="2000" dirty="0" smtClean="0">
                <a:solidFill>
                  <a:schemeClr val="accent4">
                    <a:lumMod val="10000"/>
                  </a:schemeClr>
                </a:solidFill>
              </a:rPr>
              <a:t>Mid-career Faculty Task Force Update</a:t>
            </a:r>
          </a:p>
          <a:p>
            <a:pPr lvl="1"/>
            <a:r>
              <a:rPr lang="en-US" dirty="0" smtClean="0">
                <a:solidFill>
                  <a:schemeClr val="accent4">
                    <a:lumMod val="10000"/>
                  </a:schemeClr>
                </a:solidFill>
              </a:rPr>
              <a:t>Hope to have a policy paper ready for review in March, considering potential non-traditional paths to promotion to full professor.</a:t>
            </a:r>
          </a:p>
          <a:p>
            <a:pPr lvl="1"/>
            <a:endParaRPr lang="en-US" dirty="0" smtClean="0">
              <a:solidFill>
                <a:schemeClr val="accent4">
                  <a:lumMod val="10000"/>
                </a:schemeClr>
              </a:solidFill>
            </a:endParaRPr>
          </a:p>
          <a:p>
            <a:endParaRPr lang="en-US" dirty="0" smtClean="0">
              <a:solidFill>
                <a:schemeClr val="accent4">
                  <a:lumMod val="10000"/>
                </a:schemeClr>
              </a:solidFill>
            </a:endParaRPr>
          </a:p>
          <a:p>
            <a:endParaRPr lang="en-US" dirty="0" smtClean="0"/>
          </a:p>
        </p:txBody>
      </p:sp>
      <p:sp>
        <p:nvSpPr>
          <p:cNvPr id="5" name="Text Placeholder 3"/>
          <p:cNvSpPr>
            <a:spLocks noGrp="1"/>
          </p:cNvSpPr>
          <p:nvPr>
            <p:ph type="body" sz="quarter" idx="13"/>
          </p:nvPr>
        </p:nvSpPr>
        <p:spPr>
          <a:xfrm>
            <a:off x="510790" y="1679165"/>
            <a:ext cx="8184662" cy="647645"/>
          </a:xfrm>
        </p:spPr>
        <p:txBody>
          <a:bodyPr/>
          <a:lstStyle/>
          <a:p>
            <a:r>
              <a:rPr lang="en-US" dirty="0"/>
              <a:t>Intercampus Faculty </a:t>
            </a:r>
            <a:r>
              <a:rPr lang="en-US" dirty="0" smtClean="0"/>
              <a:t>Council (IFC)</a:t>
            </a:r>
            <a:endParaRPr lang="en-US" dirty="0"/>
          </a:p>
        </p:txBody>
      </p:sp>
    </p:spTree>
    <p:extLst>
      <p:ext uri="{BB962C8B-B14F-4D97-AF65-F5344CB8AC3E}">
        <p14:creationId xmlns:p14="http://schemas.microsoft.com/office/powerpoint/2010/main" val="9180772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98338" y="2299855"/>
            <a:ext cx="8197114" cy="4285673"/>
          </a:xfrm>
        </p:spPr>
        <p:txBody>
          <a:bodyPr/>
          <a:lstStyle/>
          <a:p>
            <a:r>
              <a:rPr lang="en-US" dirty="0" smtClean="0">
                <a:solidFill>
                  <a:schemeClr val="accent4">
                    <a:lumMod val="10000"/>
                  </a:schemeClr>
                </a:solidFill>
              </a:rPr>
              <a:t>Impetus for change from President Choi last fall</a:t>
            </a:r>
          </a:p>
          <a:p>
            <a:r>
              <a:rPr lang="en-US" dirty="0" smtClean="0">
                <a:solidFill>
                  <a:schemeClr val="accent4">
                    <a:lumMod val="10000"/>
                  </a:schemeClr>
                </a:solidFill>
              </a:rPr>
              <a:t>Goal is to have good, effective chairs for all departments</a:t>
            </a:r>
          </a:p>
          <a:p>
            <a:r>
              <a:rPr lang="en-US" dirty="0" smtClean="0">
                <a:solidFill>
                  <a:schemeClr val="accent4">
                    <a:lumMod val="10000"/>
                  </a:schemeClr>
                </a:solidFill>
              </a:rPr>
              <a:t>Initially proposed CRR changes to go to Curators at Feb. meeting, but allowed more time for feedback (deadline March 1)</a:t>
            </a:r>
          </a:p>
          <a:p>
            <a:r>
              <a:rPr lang="en-US" dirty="0" smtClean="0">
                <a:solidFill>
                  <a:schemeClr val="accent4">
                    <a:lumMod val="10000"/>
                  </a:schemeClr>
                </a:solidFill>
              </a:rPr>
              <a:t>President Choi plans to present revisions at the April Board of Curators meeting</a:t>
            </a:r>
          </a:p>
          <a:p>
            <a:r>
              <a:rPr lang="en-US" dirty="0" smtClean="0">
                <a:solidFill>
                  <a:schemeClr val="accent4">
                    <a:lumMod val="10000"/>
                  </a:schemeClr>
                </a:solidFill>
              </a:rPr>
              <a:t>Special meeting last Thursday (2/14) revealed broad discontent with the proposed changes</a:t>
            </a:r>
          </a:p>
        </p:txBody>
      </p:sp>
      <p:sp>
        <p:nvSpPr>
          <p:cNvPr id="3" name="Text Placeholder 2"/>
          <p:cNvSpPr>
            <a:spLocks noGrp="1"/>
          </p:cNvSpPr>
          <p:nvPr>
            <p:ph type="body" sz="quarter" idx="13"/>
          </p:nvPr>
        </p:nvSpPr>
        <p:spPr>
          <a:xfrm>
            <a:off x="510790" y="1651457"/>
            <a:ext cx="8184662" cy="546798"/>
          </a:xfrm>
        </p:spPr>
        <p:txBody>
          <a:bodyPr/>
          <a:lstStyle/>
          <a:p>
            <a:r>
              <a:rPr lang="en-US" dirty="0" smtClean="0"/>
              <a:t>Department Chair CRR Proposal</a:t>
            </a:r>
            <a:endParaRPr lang="en-US" dirty="0"/>
          </a:p>
        </p:txBody>
      </p:sp>
    </p:spTree>
    <p:extLst>
      <p:ext uri="{BB962C8B-B14F-4D97-AF65-F5344CB8AC3E}">
        <p14:creationId xmlns:p14="http://schemas.microsoft.com/office/powerpoint/2010/main" val="156741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401454"/>
            <a:ext cx="8197114" cy="4100945"/>
          </a:xfrm>
        </p:spPr>
        <p:txBody>
          <a:bodyPr/>
          <a:lstStyle/>
          <a:p>
            <a:r>
              <a:rPr lang="en-US" dirty="0" smtClean="0">
                <a:solidFill>
                  <a:schemeClr val="accent4">
                    <a:lumMod val="10000"/>
                  </a:schemeClr>
                </a:solidFill>
              </a:rPr>
              <a:t>Draft resolution was circulated Tuesday</a:t>
            </a:r>
          </a:p>
          <a:p>
            <a:r>
              <a:rPr lang="en-US" dirty="0" smtClean="0">
                <a:solidFill>
                  <a:schemeClr val="accent4">
                    <a:lumMod val="10000"/>
                  </a:schemeClr>
                </a:solidFill>
              </a:rPr>
              <a:t>Response from UM System</a:t>
            </a:r>
          </a:p>
          <a:p>
            <a:endParaRPr lang="en-US" dirty="0" smtClean="0">
              <a:solidFill>
                <a:schemeClr val="accent4">
                  <a:lumMod val="10000"/>
                </a:schemeClr>
              </a:solidFill>
            </a:endParaRPr>
          </a:p>
          <a:p>
            <a:endParaRPr lang="en-US" dirty="0">
              <a:solidFill>
                <a:schemeClr val="accent4">
                  <a:lumMod val="10000"/>
                </a:schemeClr>
              </a:solidFill>
            </a:endParaRPr>
          </a:p>
        </p:txBody>
      </p:sp>
      <p:sp>
        <p:nvSpPr>
          <p:cNvPr id="3" name="Text Placeholder 2"/>
          <p:cNvSpPr>
            <a:spLocks noGrp="1"/>
          </p:cNvSpPr>
          <p:nvPr>
            <p:ph type="body" sz="quarter" idx="13"/>
          </p:nvPr>
        </p:nvSpPr>
        <p:spPr>
          <a:xfrm>
            <a:off x="510790" y="1790002"/>
            <a:ext cx="8184662" cy="528325"/>
          </a:xfrm>
        </p:spPr>
        <p:txBody>
          <a:bodyPr>
            <a:normAutofit/>
          </a:bodyPr>
          <a:lstStyle/>
          <a:p>
            <a:r>
              <a:rPr lang="en-US" dirty="0" smtClean="0"/>
              <a:t>Department Chair CRR Proposal</a:t>
            </a:r>
            <a:endParaRPr lang="en-US" dirty="0"/>
          </a:p>
        </p:txBody>
      </p:sp>
    </p:spTree>
    <p:extLst>
      <p:ext uri="{BB962C8B-B14F-4D97-AF65-F5344CB8AC3E}">
        <p14:creationId xmlns:p14="http://schemas.microsoft.com/office/powerpoint/2010/main" val="178506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64509"/>
            <a:ext cx="8197114" cy="3352240"/>
          </a:xfrm>
        </p:spPr>
        <p:txBody>
          <a:bodyPr/>
          <a:lstStyle/>
          <a:p>
            <a:endParaRPr lang="en-US" dirty="0" smtClean="0">
              <a:solidFill>
                <a:schemeClr val="accent5">
                  <a:lumMod val="50000"/>
                </a:schemeClr>
              </a:solidFill>
            </a:endParaRPr>
          </a:p>
          <a:p>
            <a:r>
              <a:rPr lang="en-US" dirty="0" smtClean="0">
                <a:solidFill>
                  <a:schemeClr val="accent5">
                    <a:lumMod val="50000"/>
                  </a:schemeClr>
                </a:solidFill>
              </a:rPr>
              <a:t>The </a:t>
            </a:r>
            <a:r>
              <a:rPr lang="en-US" dirty="0">
                <a:solidFill>
                  <a:schemeClr val="accent5">
                    <a:lumMod val="50000"/>
                  </a:schemeClr>
                </a:solidFill>
              </a:rPr>
              <a:t>Missouri S&amp;T faculty senate officers </a:t>
            </a:r>
            <a:r>
              <a:rPr lang="en-US" dirty="0" smtClean="0">
                <a:solidFill>
                  <a:schemeClr val="accent5">
                    <a:lumMod val="50000"/>
                  </a:schemeClr>
                </a:solidFill>
              </a:rPr>
              <a:t>move that the Senate </a:t>
            </a:r>
            <a:r>
              <a:rPr lang="en-US" dirty="0" smtClean="0">
                <a:solidFill>
                  <a:schemeClr val="accent5">
                    <a:lumMod val="50000"/>
                  </a:schemeClr>
                </a:solidFill>
              </a:rPr>
              <a:t>approve </a:t>
            </a:r>
            <a:r>
              <a:rPr lang="en-US" dirty="0" smtClean="0">
                <a:solidFill>
                  <a:schemeClr val="accent5">
                    <a:lumMod val="50000"/>
                  </a:schemeClr>
                </a:solidFill>
              </a:rPr>
              <a:t>the following memo to provide feedback on proposed CRR 20.110:</a:t>
            </a:r>
            <a:endParaRPr lang="en-US" dirty="0"/>
          </a:p>
        </p:txBody>
      </p:sp>
      <p:sp>
        <p:nvSpPr>
          <p:cNvPr id="3" name="Text Placeholder 2"/>
          <p:cNvSpPr>
            <a:spLocks noGrp="1"/>
          </p:cNvSpPr>
          <p:nvPr>
            <p:ph type="body" sz="quarter" idx="13"/>
          </p:nvPr>
        </p:nvSpPr>
        <p:spPr/>
        <p:txBody>
          <a:bodyPr/>
          <a:lstStyle/>
          <a:p>
            <a:r>
              <a:rPr lang="en-US" dirty="0" smtClean="0"/>
              <a:t>Senate </a:t>
            </a:r>
            <a:r>
              <a:rPr lang="en-US" dirty="0" smtClean="0"/>
              <a:t>Memo</a:t>
            </a:r>
            <a:r>
              <a:rPr lang="en-US" dirty="0" smtClean="0"/>
              <a:t> </a:t>
            </a:r>
            <a:r>
              <a:rPr lang="en-US" dirty="0" smtClean="0"/>
              <a:t>on CRR 20.110 </a:t>
            </a:r>
            <a:endParaRPr lang="en-US" dirty="0"/>
          </a:p>
        </p:txBody>
      </p:sp>
    </p:spTree>
    <p:extLst>
      <p:ext uri="{BB962C8B-B14F-4D97-AF65-F5344CB8AC3E}">
        <p14:creationId xmlns:p14="http://schemas.microsoft.com/office/powerpoint/2010/main" val="2127133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98338" y="2368704"/>
            <a:ext cx="8197114" cy="4096751"/>
          </a:xfrm>
        </p:spPr>
        <p:txBody>
          <a:bodyPr/>
          <a:lstStyle/>
          <a:p>
            <a:r>
              <a:rPr lang="en-US" sz="1800" dirty="0">
                <a:solidFill>
                  <a:schemeClr val="accent4">
                    <a:lumMod val="10000"/>
                  </a:schemeClr>
                </a:solidFill>
              </a:rPr>
              <a:t>Dear President Choi:</a:t>
            </a:r>
          </a:p>
          <a:p>
            <a:r>
              <a:rPr lang="en-US" sz="1800" dirty="0">
                <a:solidFill>
                  <a:schemeClr val="accent4">
                    <a:lumMod val="10000"/>
                  </a:schemeClr>
                </a:solidFill>
              </a:rPr>
              <a:t> </a:t>
            </a:r>
            <a:r>
              <a:rPr lang="en-US" sz="1800" dirty="0" smtClean="0">
                <a:solidFill>
                  <a:schemeClr val="accent4">
                    <a:lumMod val="10000"/>
                  </a:schemeClr>
                </a:solidFill>
              </a:rPr>
              <a:t>	The </a:t>
            </a:r>
            <a:r>
              <a:rPr lang="en-US" sz="1800" dirty="0">
                <a:solidFill>
                  <a:schemeClr val="accent4">
                    <a:lumMod val="10000"/>
                  </a:schemeClr>
                </a:solidFill>
              </a:rPr>
              <a:t>Missouri S&amp;T Faculty Senate welcomes the opportunity to provide feedback on the proposed changes to CRR 20.110 on department chairs. The department chair has a more direct effect on faculty than any other administrator on campus. Thus, it is vitally important for the faculty that decisions about the selection, evaluation, and retention of the chair involve significant input from the department faculty. The S&amp;T faculty </a:t>
            </a:r>
            <a:r>
              <a:rPr lang="en-US" sz="1800" dirty="0" smtClean="0">
                <a:solidFill>
                  <a:schemeClr val="accent4">
                    <a:lumMod val="10000"/>
                  </a:schemeClr>
                </a:solidFill>
              </a:rPr>
              <a:t>understand </a:t>
            </a:r>
            <a:r>
              <a:rPr lang="en-US" sz="1800" dirty="0">
                <a:solidFill>
                  <a:schemeClr val="accent4">
                    <a:lumMod val="10000"/>
                  </a:schemeClr>
                </a:solidFill>
              </a:rPr>
              <a:t>and </a:t>
            </a:r>
            <a:r>
              <a:rPr lang="en-US" sz="1800" dirty="0" smtClean="0">
                <a:solidFill>
                  <a:schemeClr val="accent4">
                    <a:lumMod val="10000"/>
                  </a:schemeClr>
                </a:solidFill>
              </a:rPr>
              <a:t>agree </a:t>
            </a:r>
            <a:r>
              <a:rPr lang="en-US" sz="1800" dirty="0">
                <a:solidFill>
                  <a:schemeClr val="accent4">
                    <a:lumMod val="10000"/>
                  </a:schemeClr>
                </a:solidFill>
              </a:rPr>
              <a:t>with the stated motivation behind the changes in the proposed CRR, namely that competent, effective department chairs are essential for the efficient operation of the university’s academic departments</a:t>
            </a:r>
            <a:r>
              <a:rPr lang="en-US" sz="1800" dirty="0" smtClean="0">
                <a:solidFill>
                  <a:schemeClr val="accent4">
                    <a:lumMod val="10000"/>
                  </a:schemeClr>
                </a:solidFill>
              </a:rPr>
              <a:t>. We also support the CRR’s language on shared governance, inclusion, and diversity. </a:t>
            </a:r>
            <a:r>
              <a:rPr lang="en-US" sz="1800" dirty="0">
                <a:solidFill>
                  <a:schemeClr val="accent4">
                    <a:lumMod val="10000"/>
                  </a:schemeClr>
                </a:solidFill>
              </a:rPr>
              <a:t>Nevertheless, </a:t>
            </a:r>
            <a:r>
              <a:rPr lang="en-US" sz="1800" dirty="0" smtClean="0">
                <a:solidFill>
                  <a:schemeClr val="accent4">
                    <a:lumMod val="10000"/>
                  </a:schemeClr>
                </a:solidFill>
              </a:rPr>
              <a:t>we have </a:t>
            </a:r>
            <a:r>
              <a:rPr lang="en-US" sz="1800" dirty="0">
                <a:solidFill>
                  <a:schemeClr val="accent4">
                    <a:lumMod val="10000"/>
                  </a:schemeClr>
                </a:solidFill>
              </a:rPr>
              <a:t>significant concerns over the current wording of the proposed CRR, particularly the following:</a:t>
            </a:r>
            <a:endParaRPr lang="en-US" sz="1800" dirty="0">
              <a:solidFill>
                <a:schemeClr val="accent4">
                  <a:lumMod val="10000"/>
                </a:schemeClr>
              </a:solidFill>
            </a:endParaRPr>
          </a:p>
        </p:txBody>
      </p:sp>
      <p:sp>
        <p:nvSpPr>
          <p:cNvPr id="3" name="Text Placeholder 2"/>
          <p:cNvSpPr>
            <a:spLocks noGrp="1"/>
          </p:cNvSpPr>
          <p:nvPr>
            <p:ph type="body" sz="quarter" idx="13"/>
          </p:nvPr>
        </p:nvSpPr>
        <p:spPr>
          <a:xfrm>
            <a:off x="510790" y="1790002"/>
            <a:ext cx="8184662" cy="583743"/>
          </a:xfrm>
        </p:spPr>
        <p:txBody>
          <a:bodyPr/>
          <a:lstStyle/>
          <a:p>
            <a:r>
              <a:rPr lang="en-US" dirty="0" smtClean="0"/>
              <a:t>Memo on CRR 20.110</a:t>
            </a:r>
            <a:endParaRPr lang="en-US" dirty="0"/>
          </a:p>
        </p:txBody>
      </p:sp>
    </p:spTree>
    <p:extLst>
      <p:ext uri="{BB962C8B-B14F-4D97-AF65-F5344CB8AC3E}">
        <p14:creationId xmlns:p14="http://schemas.microsoft.com/office/powerpoint/2010/main" val="247920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18326"/>
            <a:ext cx="8197114" cy="3842329"/>
          </a:xfrm>
        </p:spPr>
        <p:txBody>
          <a:bodyPr/>
          <a:lstStyle/>
          <a:p>
            <a:pPr>
              <a:buFont typeface="+mj-lt"/>
              <a:buAutoNum type="arabicPeriod"/>
            </a:pPr>
            <a:r>
              <a:rPr lang="en-US" sz="1800" dirty="0">
                <a:solidFill>
                  <a:schemeClr val="accent4">
                    <a:lumMod val="10000"/>
                  </a:schemeClr>
                </a:solidFill>
              </a:rPr>
              <a:t>The most significant </a:t>
            </a:r>
            <a:r>
              <a:rPr lang="en-US" sz="1800" dirty="0" smtClean="0">
                <a:solidFill>
                  <a:schemeClr val="accent4">
                    <a:lumMod val="10000"/>
                  </a:schemeClr>
                </a:solidFill>
              </a:rPr>
              <a:t>concern </a:t>
            </a:r>
            <a:r>
              <a:rPr lang="en-US" sz="1800" dirty="0">
                <a:solidFill>
                  <a:schemeClr val="accent4">
                    <a:lumMod val="10000"/>
                  </a:schemeClr>
                </a:solidFill>
              </a:rPr>
              <a:t>is </a:t>
            </a:r>
            <a:r>
              <a:rPr lang="en-US" sz="1800" dirty="0" smtClean="0">
                <a:solidFill>
                  <a:schemeClr val="accent4">
                    <a:lumMod val="10000"/>
                  </a:schemeClr>
                </a:solidFill>
              </a:rPr>
              <a:t>that, as worded, </a:t>
            </a:r>
            <a:r>
              <a:rPr lang="en-US" sz="1800" dirty="0">
                <a:solidFill>
                  <a:schemeClr val="accent4">
                    <a:lumMod val="10000"/>
                  </a:schemeClr>
                </a:solidFill>
              </a:rPr>
              <a:t>it places all authority over the chair search process and selection in the hands of the dean and does not </a:t>
            </a:r>
            <a:r>
              <a:rPr lang="en-US" sz="1800" dirty="0" smtClean="0">
                <a:solidFill>
                  <a:schemeClr val="accent4">
                    <a:lumMod val="10000"/>
                  </a:schemeClr>
                </a:solidFill>
              </a:rPr>
              <a:t>mention explicitly a </a:t>
            </a:r>
            <a:r>
              <a:rPr lang="en-US" sz="1800" dirty="0">
                <a:solidFill>
                  <a:schemeClr val="accent4">
                    <a:lumMod val="10000"/>
                  </a:schemeClr>
                </a:solidFill>
              </a:rPr>
              <a:t>role for the department faculty. Nor does it contain any details about the role of the search committee. While a good dean would, of course, appoint a significant portion of department faculty to the chair search committee, there is great concern that a dean could easily abuse the rule as it is  currently phrased and minimize the role of both the department faculty and the search committee in the selection of a new chair</a:t>
            </a:r>
            <a:r>
              <a:rPr lang="en-US" sz="1800" dirty="0" smtClean="0">
                <a:solidFill>
                  <a:schemeClr val="accent4">
                    <a:lumMod val="10000"/>
                  </a:schemeClr>
                </a:solidFill>
              </a:rPr>
              <a:t>.</a:t>
            </a:r>
          </a:p>
          <a:p>
            <a:pPr>
              <a:buFont typeface="+mj-lt"/>
              <a:buAutoNum type="arabicPeriod"/>
            </a:pPr>
            <a:r>
              <a:rPr lang="en-US" sz="1800" dirty="0" smtClean="0">
                <a:solidFill>
                  <a:schemeClr val="accent4">
                    <a:lumMod val="10000"/>
                  </a:schemeClr>
                </a:solidFill>
              </a:rPr>
              <a:t>Thus</a:t>
            </a:r>
            <a:r>
              <a:rPr lang="en-US" sz="1800" dirty="0">
                <a:solidFill>
                  <a:schemeClr val="accent4">
                    <a:lumMod val="10000"/>
                  </a:schemeClr>
                </a:solidFill>
              </a:rPr>
              <a:t>, </a:t>
            </a:r>
            <a:r>
              <a:rPr lang="en-US" sz="1800" dirty="0" smtClean="0">
                <a:solidFill>
                  <a:schemeClr val="accent4">
                    <a:lumMod val="10000"/>
                  </a:schemeClr>
                </a:solidFill>
              </a:rPr>
              <a:t>we like </a:t>
            </a:r>
            <a:r>
              <a:rPr lang="en-US" sz="1800" dirty="0">
                <a:solidFill>
                  <a:schemeClr val="accent4">
                    <a:lumMod val="10000"/>
                  </a:schemeClr>
                </a:solidFill>
              </a:rPr>
              <a:t>to see more language that specifies the predominant role of the department faculty both on the search committee and in the approval of the finalists selected by the committee.</a:t>
            </a:r>
          </a:p>
          <a:p>
            <a:endParaRPr lang="en-US" dirty="0"/>
          </a:p>
        </p:txBody>
      </p:sp>
      <p:sp>
        <p:nvSpPr>
          <p:cNvPr id="3" name="Text Placeholder 2"/>
          <p:cNvSpPr>
            <a:spLocks noGrp="1"/>
          </p:cNvSpPr>
          <p:nvPr>
            <p:ph type="body" sz="quarter" idx="13"/>
          </p:nvPr>
        </p:nvSpPr>
        <p:spPr>
          <a:xfrm>
            <a:off x="510790" y="1790002"/>
            <a:ext cx="8184662" cy="528325"/>
          </a:xfrm>
        </p:spPr>
        <p:txBody>
          <a:bodyPr/>
          <a:lstStyle/>
          <a:p>
            <a:r>
              <a:rPr lang="en-US" dirty="0" smtClean="0"/>
              <a:t>Memo on CRR 20.110</a:t>
            </a:r>
            <a:endParaRPr lang="en-US" dirty="0"/>
          </a:p>
        </p:txBody>
      </p:sp>
    </p:spTree>
    <p:extLst>
      <p:ext uri="{BB962C8B-B14F-4D97-AF65-F5344CB8AC3E}">
        <p14:creationId xmlns:p14="http://schemas.microsoft.com/office/powerpoint/2010/main" val="1913648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10790" y="2373745"/>
            <a:ext cx="8197114" cy="3592946"/>
          </a:xfrm>
        </p:spPr>
        <p:txBody>
          <a:bodyPr/>
          <a:lstStyle/>
          <a:p>
            <a:pPr marL="0" lvl="0" indent="0">
              <a:buNone/>
            </a:pPr>
            <a:r>
              <a:rPr lang="en-US" sz="1800" dirty="0" smtClean="0">
                <a:solidFill>
                  <a:schemeClr val="accent4">
                    <a:lumMod val="10000"/>
                  </a:schemeClr>
                </a:solidFill>
              </a:rPr>
              <a:t>3. We also suggest that </a:t>
            </a:r>
            <a:r>
              <a:rPr lang="en-US" sz="1800" dirty="0">
                <a:solidFill>
                  <a:schemeClr val="accent4">
                    <a:lumMod val="10000"/>
                  </a:schemeClr>
                </a:solidFill>
              </a:rPr>
              <a:t>the dean should be able to reject or override the search committee’s proposed finalists only under extraordinary circumstances that are explained fully to the department faculty</a:t>
            </a:r>
          </a:p>
          <a:p>
            <a:pPr marL="0" lvl="0" indent="0">
              <a:buNone/>
            </a:pPr>
            <a:r>
              <a:rPr lang="en-US" sz="1800" dirty="0" smtClean="0">
                <a:solidFill>
                  <a:schemeClr val="accent4">
                    <a:lumMod val="10000"/>
                  </a:schemeClr>
                </a:solidFill>
              </a:rPr>
              <a:t>4. The </a:t>
            </a:r>
            <a:r>
              <a:rPr lang="en-US" sz="1800" dirty="0">
                <a:solidFill>
                  <a:schemeClr val="accent4">
                    <a:lumMod val="10000"/>
                  </a:schemeClr>
                </a:solidFill>
              </a:rPr>
              <a:t>proposed changes hit Missouri S&amp;T particularly hard because the proposed CRR singles out the section on chair searches in our campus bylaws for nullification. </a:t>
            </a:r>
            <a:r>
              <a:rPr lang="en-US" sz="1800" dirty="0" smtClean="0">
                <a:solidFill>
                  <a:schemeClr val="accent4">
                    <a:lumMod val="10000"/>
                  </a:schemeClr>
                </a:solidFill>
              </a:rPr>
              <a:t>We believe that our </a:t>
            </a:r>
            <a:r>
              <a:rPr lang="en-US" sz="1800" dirty="0">
                <a:solidFill>
                  <a:schemeClr val="accent4">
                    <a:lumMod val="10000"/>
                  </a:schemeClr>
                </a:solidFill>
              </a:rPr>
              <a:t>bylaws have served us well and have appropriately preserved the rights and role of the department faculty in chair searches in a way that the proposed CRR does not. </a:t>
            </a:r>
          </a:p>
          <a:p>
            <a:pPr marL="0" lvl="0" indent="0">
              <a:buNone/>
            </a:pPr>
            <a:r>
              <a:rPr lang="en-US" sz="1800" dirty="0" smtClean="0">
                <a:solidFill>
                  <a:schemeClr val="accent4">
                    <a:lumMod val="10000"/>
                  </a:schemeClr>
                </a:solidFill>
              </a:rPr>
              <a:t>5. While we understand </a:t>
            </a:r>
            <a:r>
              <a:rPr lang="en-US" sz="1800" dirty="0">
                <a:solidFill>
                  <a:schemeClr val="accent4">
                    <a:lumMod val="10000"/>
                  </a:schemeClr>
                </a:solidFill>
              </a:rPr>
              <a:t>that regular CRRs supersede campus bylaws, </a:t>
            </a:r>
            <a:r>
              <a:rPr lang="en-US" sz="1800" dirty="0" smtClean="0">
                <a:solidFill>
                  <a:schemeClr val="accent4">
                    <a:lumMod val="10000"/>
                  </a:schemeClr>
                </a:solidFill>
              </a:rPr>
              <a:t>we also </a:t>
            </a:r>
            <a:r>
              <a:rPr lang="en-US" sz="1800" dirty="0">
                <a:solidFill>
                  <a:schemeClr val="accent4">
                    <a:lumMod val="10000"/>
                  </a:schemeClr>
                </a:solidFill>
              </a:rPr>
              <a:t>question whether a new CRR can actually “abolish” a section of our bylaws, as the draft indicates, since amendments to the bylaws must be approved by the </a:t>
            </a:r>
            <a:r>
              <a:rPr lang="en-US" sz="1800" dirty="0" smtClean="0">
                <a:solidFill>
                  <a:schemeClr val="accent4">
                    <a:lumMod val="10000"/>
                  </a:schemeClr>
                </a:solidFill>
              </a:rPr>
              <a:t>campus’s general </a:t>
            </a:r>
            <a:r>
              <a:rPr lang="en-US" sz="1800" dirty="0">
                <a:solidFill>
                  <a:schemeClr val="accent4">
                    <a:lumMod val="10000"/>
                  </a:schemeClr>
                </a:solidFill>
              </a:rPr>
              <a:t>faculty.</a:t>
            </a:r>
          </a:p>
          <a:p>
            <a:endParaRPr lang="en-US" dirty="0"/>
          </a:p>
        </p:txBody>
      </p:sp>
      <p:sp>
        <p:nvSpPr>
          <p:cNvPr id="3" name="Text Placeholder 2"/>
          <p:cNvSpPr>
            <a:spLocks noGrp="1"/>
          </p:cNvSpPr>
          <p:nvPr>
            <p:ph type="body" sz="quarter" idx="13"/>
          </p:nvPr>
        </p:nvSpPr>
        <p:spPr>
          <a:xfrm>
            <a:off x="510790" y="1790002"/>
            <a:ext cx="8184662" cy="509853"/>
          </a:xfrm>
        </p:spPr>
        <p:txBody>
          <a:bodyPr/>
          <a:lstStyle/>
          <a:p>
            <a:r>
              <a:rPr lang="en-US" dirty="0" smtClean="0"/>
              <a:t>Memo on CRR 20.110</a:t>
            </a:r>
            <a:endParaRPr lang="en-US" dirty="0"/>
          </a:p>
        </p:txBody>
      </p:sp>
    </p:spTree>
    <p:extLst>
      <p:ext uri="{BB962C8B-B14F-4D97-AF65-F5344CB8AC3E}">
        <p14:creationId xmlns:p14="http://schemas.microsoft.com/office/powerpoint/2010/main" val="2790602424"/>
      </p:ext>
    </p:extLst>
  </p:cSld>
  <p:clrMapOvr>
    <a:masterClrMapping/>
  </p:clrMapOvr>
</p:sld>
</file>

<file path=ppt/theme/theme1.xml><?xml version="1.0" encoding="utf-8"?>
<a:theme xmlns:a="http://schemas.openxmlformats.org/drawingml/2006/main" name="1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5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6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7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8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9_Custom Design">
  <a:themeElements>
    <a:clrScheme name="Custom 1">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0070C0"/>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4705</TotalTime>
  <Words>707</Words>
  <Application>Microsoft Office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7</vt:i4>
      </vt:variant>
      <vt:variant>
        <vt:lpstr>Theme</vt:lpstr>
      </vt:variant>
      <vt:variant>
        <vt:i4>9</vt:i4>
      </vt:variant>
      <vt:variant>
        <vt:lpstr>Slide Titles</vt:lpstr>
      </vt:variant>
      <vt:variant>
        <vt:i4>10</vt:i4>
      </vt:variant>
    </vt:vector>
  </HeadingPairs>
  <TitlesOfParts>
    <vt:vector size="26" baseType="lpstr">
      <vt:lpstr>Arial</vt:lpstr>
      <vt:lpstr>Calibri</vt:lpstr>
      <vt:lpstr>Encode Sans Normal Black</vt:lpstr>
      <vt:lpstr>Lucida Grande</vt:lpstr>
      <vt:lpstr>Orgon Slab ExtraLight</vt:lpstr>
      <vt:lpstr>Orgon Slab Light</vt:lpstr>
      <vt:lpstr>Orgon Slab Medium</vt:lpstr>
      <vt:lpstr>1_Custom Design</vt:lpstr>
      <vt:lpstr>2_Custom Design</vt:lpstr>
      <vt:lpstr>3_Custom Design</vt:lpstr>
      <vt:lpstr>4_Custom Design</vt:lpstr>
      <vt:lpstr>5_Custom Design</vt:lpstr>
      <vt:lpstr>6_Custom Design</vt:lpstr>
      <vt:lpstr>7_Custom Design</vt:lpstr>
      <vt:lpstr>8_Custom Design</vt:lpstr>
      <vt:lpstr>9_Custom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Bruening, Michael</cp:lastModifiedBy>
  <cp:revision>208</cp:revision>
  <dcterms:created xsi:type="dcterms:W3CDTF">2014-10-14T00:51:43Z</dcterms:created>
  <dcterms:modified xsi:type="dcterms:W3CDTF">2019-02-21T18:25:03Z</dcterms:modified>
</cp:coreProperties>
</file>