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2" r:id="rId1"/>
    <p:sldMasterId id="2147483675" r:id="rId2"/>
    <p:sldMasterId id="2147483688" r:id="rId3"/>
    <p:sldMasterId id="2147483703" r:id="rId4"/>
    <p:sldMasterId id="2147483704" r:id="rId5"/>
    <p:sldMasterId id="2147483706" r:id="rId6"/>
    <p:sldMasterId id="2147483708" r:id="rId7"/>
    <p:sldMasterId id="2147483710" r:id="rId8"/>
    <p:sldMasterId id="2147483712" r:id="rId9"/>
  </p:sldMasterIdLst>
  <p:notesMasterIdLst>
    <p:notesMasterId r:id="rId17"/>
  </p:notesMasterIdLst>
  <p:handoutMasterIdLst>
    <p:handoutMasterId r:id="rId18"/>
  </p:handoutMasterIdLst>
  <p:sldIdLst>
    <p:sldId id="392" r:id="rId10"/>
    <p:sldId id="384" r:id="rId11"/>
    <p:sldId id="378" r:id="rId12"/>
    <p:sldId id="406" r:id="rId13"/>
    <p:sldId id="407" r:id="rId14"/>
    <p:sldId id="405" r:id="rId15"/>
    <p:sldId id="40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33006F"/>
    <a:srgbClr val="003B49"/>
    <a:srgbClr val="005F83"/>
    <a:srgbClr val="0A0AA6"/>
    <a:srgbClr val="B2B4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6"/>
  </p:normalViewPr>
  <p:slideViewPr>
    <p:cSldViewPr snapToGrid="0" snapToObjects="1" showGuides="1">
      <p:cViewPr varScale="1">
        <p:scale>
          <a:sx n="83" d="100"/>
          <a:sy n="83" d="100"/>
        </p:scale>
        <p:origin x="154" y="77"/>
      </p:cViewPr>
      <p:guideLst>
        <p:guide orient="horz" pos="2109"/>
        <p:guide pos="3448"/>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3/20/2019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dirty="0"/>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AD45B-D55B-416C-938F-6E117D78AE10}" type="datetimeFigureOut">
              <a:rPr lang="en-US" smtClean="0"/>
              <a:t>3/20/2019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dirty="0"/>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07287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a:t>Graphic Here</a:t>
            </a:r>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958639"/>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1818881923"/>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3359982133"/>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1441041660"/>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3752804534"/>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953581427"/>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President’s Report</a:t>
            </a:r>
          </a:p>
          <a:p>
            <a:r>
              <a:rPr lang="en-US" sz="2400" dirty="0" smtClean="0"/>
              <a:t>Dr. Michael Bruening, Faculty Senate President</a:t>
            </a:r>
            <a:endParaRPr lang="en-US" sz="2400" dirty="0"/>
          </a:p>
        </p:txBody>
      </p:sp>
    </p:spTree>
    <p:extLst>
      <p:ext uri="{BB962C8B-B14F-4D97-AF65-F5344CB8AC3E}">
        <p14:creationId xmlns:p14="http://schemas.microsoft.com/office/powerpoint/2010/main" val="366534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1"/>
          </p:nvPr>
        </p:nvSpPr>
        <p:spPr>
          <a:xfrm>
            <a:off x="266091" y="2350008"/>
            <a:ext cx="8197114" cy="4160520"/>
          </a:xfrm>
        </p:spPr>
        <p:txBody>
          <a:bodyPr/>
          <a:lstStyle/>
          <a:p>
            <a:r>
              <a:rPr lang="en-US" dirty="0" smtClean="0">
                <a:solidFill>
                  <a:schemeClr val="accent4">
                    <a:lumMod val="10000"/>
                  </a:schemeClr>
                </a:solidFill>
              </a:rPr>
              <a:t>New candidates </a:t>
            </a:r>
            <a:r>
              <a:rPr lang="en-US" dirty="0" smtClean="0">
                <a:solidFill>
                  <a:schemeClr val="accent4">
                    <a:lumMod val="10000"/>
                  </a:schemeClr>
                </a:solidFill>
              </a:rPr>
              <a:t>were interviewed </a:t>
            </a:r>
            <a:r>
              <a:rPr lang="en-US" dirty="0" smtClean="0">
                <a:solidFill>
                  <a:schemeClr val="accent4">
                    <a:lumMod val="10000"/>
                  </a:schemeClr>
                </a:solidFill>
              </a:rPr>
              <a:t>by the search committee via telepresence</a:t>
            </a:r>
          </a:p>
          <a:p>
            <a:r>
              <a:rPr lang="en-US" dirty="0" smtClean="0">
                <a:solidFill>
                  <a:schemeClr val="accent4">
                    <a:lumMod val="10000"/>
                  </a:schemeClr>
                </a:solidFill>
              </a:rPr>
              <a:t>Campus visits being arranged </a:t>
            </a:r>
            <a:r>
              <a:rPr lang="en-US" dirty="0" smtClean="0">
                <a:solidFill>
                  <a:schemeClr val="accent4">
                    <a:lumMod val="10000"/>
                  </a:schemeClr>
                </a:solidFill>
              </a:rPr>
              <a:t>for 3 finalists for April</a:t>
            </a:r>
          </a:p>
          <a:p>
            <a:r>
              <a:rPr lang="en-US" dirty="0" smtClean="0">
                <a:solidFill>
                  <a:schemeClr val="accent4">
                    <a:lumMod val="10000"/>
                  </a:schemeClr>
                </a:solidFill>
              </a:rPr>
              <a:t>Same plan for campus visits as last time </a:t>
            </a:r>
            <a:endParaRPr lang="en-US" dirty="0" smtClean="0">
              <a:solidFill>
                <a:schemeClr val="accent4">
                  <a:lumMod val="10000"/>
                </a:schemeClr>
              </a:solidFill>
            </a:endParaRPr>
          </a:p>
        </p:txBody>
      </p:sp>
      <p:sp>
        <p:nvSpPr>
          <p:cNvPr id="5" name="Text Placeholder 3"/>
          <p:cNvSpPr>
            <a:spLocks noGrp="1"/>
          </p:cNvSpPr>
          <p:nvPr>
            <p:ph type="body" sz="quarter" idx="13"/>
          </p:nvPr>
        </p:nvSpPr>
        <p:spPr>
          <a:xfrm>
            <a:off x="510790" y="1631742"/>
            <a:ext cx="8184662" cy="647645"/>
          </a:xfrm>
        </p:spPr>
        <p:txBody>
          <a:bodyPr/>
          <a:lstStyle/>
          <a:p>
            <a:r>
              <a:rPr lang="en-US" dirty="0" smtClean="0"/>
              <a:t>Chancellor Search Update</a:t>
            </a:r>
            <a:endParaRPr lang="en-US" dirty="0"/>
          </a:p>
        </p:txBody>
      </p:sp>
    </p:spTree>
    <p:extLst>
      <p:ext uri="{BB962C8B-B14F-4D97-AF65-F5344CB8AC3E}">
        <p14:creationId xmlns:p14="http://schemas.microsoft.com/office/powerpoint/2010/main" val="215254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1"/>
          </p:nvPr>
        </p:nvSpPr>
        <p:spPr>
          <a:xfrm>
            <a:off x="510790" y="2216726"/>
            <a:ext cx="8604067" cy="4110181"/>
          </a:xfrm>
        </p:spPr>
        <p:txBody>
          <a:bodyPr/>
          <a:lstStyle/>
          <a:p>
            <a:r>
              <a:rPr lang="en-US" dirty="0" smtClean="0">
                <a:solidFill>
                  <a:schemeClr val="accent4">
                    <a:lumMod val="10000"/>
                  </a:schemeClr>
                </a:solidFill>
              </a:rPr>
              <a:t>Title IX Legislation</a:t>
            </a:r>
          </a:p>
          <a:p>
            <a:pPr lvl="1"/>
            <a:r>
              <a:rPr lang="en-US" dirty="0" smtClean="0">
                <a:solidFill>
                  <a:schemeClr val="accent4">
                    <a:lumMod val="10000"/>
                  </a:schemeClr>
                </a:solidFill>
              </a:rPr>
              <a:t>Dept. Ed. guidelines coming , but Missouri legislation has also been introduced</a:t>
            </a:r>
          </a:p>
          <a:p>
            <a:pPr lvl="1"/>
            <a:r>
              <a:rPr lang="en-US" dirty="0" smtClean="0">
                <a:solidFill>
                  <a:schemeClr val="accent4">
                    <a:lumMod val="10000"/>
                  </a:schemeClr>
                </a:solidFill>
              </a:rPr>
              <a:t>UM concern about potential negative effect on reporting</a:t>
            </a:r>
          </a:p>
          <a:p>
            <a:r>
              <a:rPr lang="en-US" dirty="0" smtClean="0">
                <a:solidFill>
                  <a:schemeClr val="accent4">
                    <a:lumMod val="10000"/>
                  </a:schemeClr>
                </a:solidFill>
              </a:rPr>
              <a:t>Budget outlook</a:t>
            </a:r>
          </a:p>
          <a:p>
            <a:pPr lvl="1"/>
            <a:r>
              <a:rPr lang="en-US" dirty="0" smtClean="0">
                <a:solidFill>
                  <a:schemeClr val="accent4">
                    <a:lumMod val="10000"/>
                  </a:schemeClr>
                </a:solidFill>
              </a:rPr>
              <a:t>Governor’s budget based on 1.6% revenue growth, but probably looking at -1.5 to -3.5% decline</a:t>
            </a:r>
          </a:p>
          <a:p>
            <a:r>
              <a:rPr lang="en-US" dirty="0" smtClean="0">
                <a:solidFill>
                  <a:schemeClr val="accent4">
                    <a:lumMod val="10000"/>
                  </a:schemeClr>
                </a:solidFill>
              </a:rPr>
              <a:t>Benefits allocation</a:t>
            </a:r>
          </a:p>
          <a:p>
            <a:pPr lvl="1"/>
            <a:r>
              <a:rPr lang="en-US" dirty="0" smtClean="0">
                <a:solidFill>
                  <a:schemeClr val="accent4">
                    <a:lumMod val="10000"/>
                  </a:schemeClr>
                </a:solidFill>
              </a:rPr>
              <a:t>New method of calculation, based more on FTE head count than salary</a:t>
            </a:r>
          </a:p>
          <a:p>
            <a:pPr lvl="1"/>
            <a:endParaRPr lang="en-US" dirty="0" smtClean="0">
              <a:solidFill>
                <a:schemeClr val="accent4">
                  <a:lumMod val="10000"/>
                </a:schemeClr>
              </a:solidFill>
            </a:endParaRPr>
          </a:p>
          <a:p>
            <a:endParaRPr lang="en-US" dirty="0" smtClean="0">
              <a:solidFill>
                <a:schemeClr val="accent4">
                  <a:lumMod val="10000"/>
                </a:schemeClr>
              </a:solidFill>
            </a:endParaRPr>
          </a:p>
          <a:p>
            <a:endParaRPr lang="en-US" dirty="0" smtClean="0">
              <a:solidFill>
                <a:schemeClr val="accent4">
                  <a:lumMod val="10000"/>
                </a:schemeClr>
              </a:solidFill>
            </a:endParaRPr>
          </a:p>
          <a:p>
            <a:endParaRPr lang="en-US" dirty="0" smtClean="0"/>
          </a:p>
        </p:txBody>
      </p:sp>
      <p:sp>
        <p:nvSpPr>
          <p:cNvPr id="5" name="Text Placeholder 3"/>
          <p:cNvSpPr>
            <a:spLocks noGrp="1"/>
          </p:cNvSpPr>
          <p:nvPr>
            <p:ph type="body" sz="quarter" idx="13"/>
          </p:nvPr>
        </p:nvSpPr>
        <p:spPr>
          <a:xfrm>
            <a:off x="510790" y="1679165"/>
            <a:ext cx="8184662" cy="647645"/>
          </a:xfrm>
        </p:spPr>
        <p:txBody>
          <a:bodyPr/>
          <a:lstStyle/>
          <a:p>
            <a:r>
              <a:rPr lang="en-US" dirty="0"/>
              <a:t>Intercampus Faculty </a:t>
            </a:r>
            <a:r>
              <a:rPr lang="en-US" dirty="0" smtClean="0"/>
              <a:t>Council (IFC)</a:t>
            </a:r>
            <a:endParaRPr lang="en-US" dirty="0"/>
          </a:p>
        </p:txBody>
      </p:sp>
    </p:spTree>
    <p:extLst>
      <p:ext uri="{BB962C8B-B14F-4D97-AF65-F5344CB8AC3E}">
        <p14:creationId xmlns:p14="http://schemas.microsoft.com/office/powerpoint/2010/main" val="918077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503055"/>
            <a:ext cx="8197114" cy="4137890"/>
          </a:xfrm>
        </p:spPr>
        <p:txBody>
          <a:bodyPr/>
          <a:lstStyle/>
          <a:p>
            <a:r>
              <a:rPr lang="en-US" dirty="0" smtClean="0">
                <a:solidFill>
                  <a:schemeClr val="accent4">
                    <a:lumMod val="10000"/>
                  </a:schemeClr>
                </a:solidFill>
              </a:rPr>
              <a:t>Department Chair CRR: Faculty from the system campuses have submitted feedback, waiting to see revisions</a:t>
            </a:r>
          </a:p>
          <a:p>
            <a:r>
              <a:rPr lang="en-US" dirty="0" smtClean="0">
                <a:solidFill>
                  <a:schemeClr val="accent4">
                    <a:lumMod val="10000"/>
                  </a:schemeClr>
                </a:solidFill>
              </a:rPr>
              <a:t>Library Task Force</a:t>
            </a:r>
          </a:p>
          <a:p>
            <a:pPr lvl="1"/>
            <a:r>
              <a:rPr lang="en-US" dirty="0" smtClean="0">
                <a:solidFill>
                  <a:schemeClr val="accent4">
                    <a:lumMod val="10000"/>
                  </a:schemeClr>
                </a:solidFill>
              </a:rPr>
              <a:t>UC system cancelled Elsevier. </a:t>
            </a:r>
          </a:p>
          <a:p>
            <a:pPr lvl="1"/>
            <a:r>
              <a:rPr lang="en-US" dirty="0" smtClean="0">
                <a:solidFill>
                  <a:schemeClr val="accent4">
                    <a:lumMod val="10000"/>
                  </a:schemeClr>
                </a:solidFill>
              </a:rPr>
              <a:t>Growing disconnect between ever-rising database/journal costs and budget constraints</a:t>
            </a:r>
          </a:p>
          <a:p>
            <a:pPr lvl="1"/>
            <a:r>
              <a:rPr lang="en-US" dirty="0" smtClean="0">
                <a:solidFill>
                  <a:schemeClr val="accent4">
                    <a:lumMod val="10000"/>
                  </a:schemeClr>
                </a:solidFill>
              </a:rPr>
              <a:t>Growing push for open access</a:t>
            </a:r>
          </a:p>
          <a:p>
            <a:pPr lvl="1"/>
            <a:r>
              <a:rPr lang="en-US" dirty="0" smtClean="0">
                <a:solidFill>
                  <a:schemeClr val="accent4">
                    <a:lumMod val="10000"/>
                  </a:schemeClr>
                </a:solidFill>
              </a:rPr>
              <a:t>UM System librarians working together to form system-wide task force </a:t>
            </a:r>
            <a:r>
              <a:rPr lang="en-US" dirty="0" smtClean="0">
                <a:solidFill>
                  <a:schemeClr val="accent4">
                    <a:lumMod val="10000"/>
                  </a:schemeClr>
                </a:solidFill>
              </a:rPr>
              <a:t>with faculty representation on </a:t>
            </a:r>
            <a:r>
              <a:rPr lang="en-US" dirty="0" smtClean="0">
                <a:solidFill>
                  <a:schemeClr val="accent4">
                    <a:lumMod val="10000"/>
                  </a:schemeClr>
                </a:solidFill>
              </a:rPr>
              <a:t>open access/continued subscriptions</a:t>
            </a:r>
            <a:endParaRPr lang="en-US" dirty="0">
              <a:solidFill>
                <a:schemeClr val="accent4">
                  <a:lumMod val="10000"/>
                </a:schemeClr>
              </a:solidFill>
            </a:endParaRPr>
          </a:p>
        </p:txBody>
      </p:sp>
      <p:sp>
        <p:nvSpPr>
          <p:cNvPr id="3" name="Text Placeholder 2"/>
          <p:cNvSpPr>
            <a:spLocks noGrp="1"/>
          </p:cNvSpPr>
          <p:nvPr>
            <p:ph type="body" sz="quarter" idx="13"/>
          </p:nvPr>
        </p:nvSpPr>
        <p:spPr/>
        <p:txBody>
          <a:bodyPr/>
          <a:lstStyle/>
          <a:p>
            <a:r>
              <a:rPr lang="en-US" dirty="0" smtClean="0"/>
              <a:t>IFC</a:t>
            </a:r>
            <a:endParaRPr lang="en-US" dirty="0"/>
          </a:p>
        </p:txBody>
      </p:sp>
    </p:spTree>
    <p:extLst>
      <p:ext uri="{BB962C8B-B14F-4D97-AF65-F5344CB8AC3E}">
        <p14:creationId xmlns:p14="http://schemas.microsoft.com/office/powerpoint/2010/main" val="4361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32509" y="2530763"/>
            <a:ext cx="8197114" cy="3168074"/>
          </a:xfrm>
        </p:spPr>
        <p:txBody>
          <a:bodyPr/>
          <a:lstStyle/>
          <a:p>
            <a:r>
              <a:rPr lang="en-US" dirty="0" smtClean="0">
                <a:solidFill>
                  <a:schemeClr val="accent4">
                    <a:lumMod val="10000"/>
                  </a:schemeClr>
                </a:solidFill>
              </a:rPr>
              <a:t>Department Creation/Realignment: Report today</a:t>
            </a:r>
          </a:p>
          <a:p>
            <a:r>
              <a:rPr lang="en-US" dirty="0" smtClean="0">
                <a:solidFill>
                  <a:schemeClr val="accent4">
                    <a:lumMod val="10000"/>
                  </a:schemeClr>
                </a:solidFill>
              </a:rPr>
              <a:t>Policy II-26/Graduate Student Funding: Report delayed until next month</a:t>
            </a:r>
          </a:p>
          <a:p>
            <a:r>
              <a:rPr lang="en-US" dirty="0" smtClean="0">
                <a:solidFill>
                  <a:schemeClr val="accent4">
                    <a:lumMod val="10000"/>
                  </a:schemeClr>
                </a:solidFill>
              </a:rPr>
              <a:t>Bylaws revision: Tom Schuman (chair) compiling individual section revisions</a:t>
            </a:r>
          </a:p>
          <a:p>
            <a:r>
              <a:rPr lang="en-US" dirty="0" smtClean="0">
                <a:solidFill>
                  <a:schemeClr val="accent4">
                    <a:lumMod val="10000"/>
                  </a:schemeClr>
                </a:solidFill>
              </a:rPr>
              <a:t>Committee Elections for 2019-2020 at next meeting</a:t>
            </a:r>
            <a:endParaRPr lang="en-US" dirty="0">
              <a:solidFill>
                <a:schemeClr val="accent4">
                  <a:lumMod val="10000"/>
                </a:schemeClr>
              </a:solidFill>
            </a:endParaRPr>
          </a:p>
        </p:txBody>
      </p:sp>
      <p:sp>
        <p:nvSpPr>
          <p:cNvPr id="3" name="Text Placeholder 2"/>
          <p:cNvSpPr>
            <a:spLocks noGrp="1"/>
          </p:cNvSpPr>
          <p:nvPr>
            <p:ph type="body" sz="quarter" idx="13"/>
          </p:nvPr>
        </p:nvSpPr>
        <p:spPr>
          <a:xfrm>
            <a:off x="332509" y="1717967"/>
            <a:ext cx="8184662" cy="991999"/>
          </a:xfrm>
        </p:spPr>
        <p:txBody>
          <a:bodyPr/>
          <a:lstStyle/>
          <a:p>
            <a:r>
              <a:rPr lang="en-US" dirty="0" smtClean="0"/>
              <a:t>Committee Update</a:t>
            </a:r>
            <a:endParaRPr lang="en-US" dirty="0"/>
          </a:p>
        </p:txBody>
      </p:sp>
    </p:spTree>
    <p:extLst>
      <p:ext uri="{BB962C8B-B14F-4D97-AF65-F5344CB8AC3E}">
        <p14:creationId xmlns:p14="http://schemas.microsoft.com/office/powerpoint/2010/main" val="793117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46037"/>
            <a:ext cx="8197114" cy="4331854"/>
          </a:xfrm>
        </p:spPr>
        <p:txBody>
          <a:bodyPr/>
          <a:lstStyle/>
          <a:p>
            <a:r>
              <a:rPr lang="en-US" dirty="0" smtClean="0">
                <a:solidFill>
                  <a:schemeClr val="accent4">
                    <a:lumMod val="10000"/>
                  </a:schemeClr>
                </a:solidFill>
              </a:rPr>
              <a:t>Changes to CRR 310.035</a:t>
            </a:r>
          </a:p>
          <a:p>
            <a:pPr lvl="1"/>
            <a:r>
              <a:rPr lang="en-US" dirty="0" smtClean="0">
                <a:solidFill>
                  <a:schemeClr val="accent4">
                    <a:lumMod val="10000"/>
                  </a:schemeClr>
                </a:solidFill>
              </a:rPr>
              <a:t>Contract Length (</a:t>
            </a:r>
            <a:r>
              <a:rPr lang="en-US" dirty="0">
                <a:solidFill>
                  <a:schemeClr val="accent4">
                    <a:lumMod val="10000"/>
                  </a:schemeClr>
                </a:solidFill>
                <a:latin typeface="Times New Roman" panose="02020603050405020304" pitchFamily="18" charset="0"/>
                <a:cs typeface="Times New Roman" panose="02020603050405020304" pitchFamily="18" charset="0"/>
              </a:rPr>
              <a:t>§H): </a:t>
            </a:r>
            <a:r>
              <a:rPr lang="en-US" dirty="0" smtClean="0">
                <a:solidFill>
                  <a:schemeClr val="accent4">
                    <a:lumMod val="10000"/>
                  </a:schemeClr>
                </a:solidFill>
                <a:latin typeface="Times New Roman" panose="02020603050405020304" pitchFamily="18" charset="0"/>
                <a:cs typeface="Times New Roman" panose="02020603050405020304" pitchFamily="18" charset="0"/>
              </a:rPr>
              <a:t>“Upon </a:t>
            </a:r>
            <a:r>
              <a:rPr lang="en-US" dirty="0">
                <a:solidFill>
                  <a:schemeClr val="accent4">
                    <a:lumMod val="10000"/>
                  </a:schemeClr>
                </a:solidFill>
                <a:latin typeface="Times New Roman" panose="02020603050405020304" pitchFamily="18" charset="0"/>
                <a:cs typeface="Times New Roman" panose="02020603050405020304" pitchFamily="18" charset="0"/>
              </a:rPr>
              <a:t>promotion to Associate Teaching Professor or Associate Research Professor, it is recommended that NTT faculty receive a two-year appointment except where there are budgetary or performance concerns. Upon promotion to Teaching Professor or </a:t>
            </a:r>
            <a:r>
              <a:rPr lang="en-US" dirty="0" smtClean="0">
                <a:solidFill>
                  <a:schemeClr val="accent4">
                    <a:lumMod val="10000"/>
                  </a:schemeClr>
                </a:solidFill>
                <a:latin typeface="Times New Roman" panose="02020603050405020304" pitchFamily="18" charset="0"/>
                <a:cs typeface="Times New Roman" panose="02020603050405020304" pitchFamily="18" charset="0"/>
              </a:rPr>
              <a:t>Research </a:t>
            </a:r>
            <a:r>
              <a:rPr lang="en-US" dirty="0">
                <a:solidFill>
                  <a:schemeClr val="accent4">
                    <a:lumMod val="10000"/>
                  </a:schemeClr>
                </a:solidFill>
                <a:latin typeface="Times New Roman" panose="02020603050405020304" pitchFamily="18" charset="0"/>
                <a:cs typeface="Times New Roman" panose="02020603050405020304" pitchFamily="18" charset="0"/>
              </a:rPr>
              <a:t>Professor, it is recommended that NTT faculty receive a three-year appointment except where there are budgetary or performance concerns</a:t>
            </a:r>
            <a:r>
              <a:rPr lang="en-US" dirty="0" smtClean="0">
                <a:solidFill>
                  <a:schemeClr val="accent4">
                    <a:lumMod val="10000"/>
                  </a:schemeClr>
                </a:solidFill>
                <a:latin typeface="Times New Roman" panose="02020603050405020304" pitchFamily="18" charset="0"/>
                <a:cs typeface="Times New Roman" panose="02020603050405020304" pitchFamily="18" charset="0"/>
              </a:rPr>
              <a:t>.”</a:t>
            </a:r>
          </a:p>
          <a:p>
            <a:pPr lvl="1"/>
            <a:r>
              <a:rPr lang="en-US" dirty="0" smtClean="0">
                <a:solidFill>
                  <a:schemeClr val="accent4">
                    <a:lumMod val="10000"/>
                  </a:schemeClr>
                </a:solidFill>
                <a:latin typeface="Times New Roman" panose="02020603050405020304" pitchFamily="18" charset="0"/>
                <a:cs typeface="Times New Roman" panose="02020603050405020304" pitchFamily="18" charset="0"/>
              </a:rPr>
              <a:t>Reappointment (§J</a:t>
            </a:r>
            <a:r>
              <a:rPr lang="en-US" dirty="0">
                <a:solidFill>
                  <a:schemeClr val="accent4">
                    <a:lumMod val="10000"/>
                  </a:schemeClr>
                </a:solidFill>
                <a:latin typeface="Times New Roman" panose="02020603050405020304" pitchFamily="18" charset="0"/>
                <a:cs typeface="Times New Roman" panose="02020603050405020304" pitchFamily="18" charset="0"/>
              </a:rPr>
              <a:t>): “NTT faculty with two to five years of consecutive service with positive annual evaluations will receive six months’ notice of nonrenewal. After five consecutive years, with positive annual evaluations, NTT faculty will receive a minimum of a one-year notice of </a:t>
            </a:r>
            <a:r>
              <a:rPr lang="en-US" dirty="0" smtClean="0">
                <a:solidFill>
                  <a:schemeClr val="accent4">
                    <a:lumMod val="10000"/>
                  </a:schemeClr>
                </a:solidFill>
                <a:latin typeface="Times New Roman" panose="02020603050405020304" pitchFamily="18" charset="0"/>
                <a:cs typeface="Times New Roman" panose="02020603050405020304" pitchFamily="18" charset="0"/>
              </a:rPr>
              <a:t>nonrenewal.”</a:t>
            </a:r>
            <a:endParaRPr lang="en-US" dirty="0">
              <a:solidFill>
                <a:schemeClr val="accent4">
                  <a:lumMod val="10000"/>
                </a:schemeClr>
              </a:solidFill>
            </a:endParaRPr>
          </a:p>
        </p:txBody>
      </p:sp>
      <p:sp>
        <p:nvSpPr>
          <p:cNvPr id="3" name="Text Placeholder 2"/>
          <p:cNvSpPr>
            <a:spLocks noGrp="1"/>
          </p:cNvSpPr>
          <p:nvPr>
            <p:ph type="body" sz="quarter" idx="13"/>
          </p:nvPr>
        </p:nvSpPr>
        <p:spPr>
          <a:xfrm>
            <a:off x="510790" y="1790003"/>
            <a:ext cx="8184662" cy="556034"/>
          </a:xfrm>
        </p:spPr>
        <p:txBody>
          <a:bodyPr/>
          <a:lstStyle/>
          <a:p>
            <a:r>
              <a:rPr lang="en-US" dirty="0" smtClean="0"/>
              <a:t>NTT Executive Order</a:t>
            </a:r>
            <a:endParaRPr lang="en-US" dirty="0"/>
          </a:p>
        </p:txBody>
      </p:sp>
    </p:spTree>
    <p:extLst>
      <p:ext uri="{BB962C8B-B14F-4D97-AF65-F5344CB8AC3E}">
        <p14:creationId xmlns:p14="http://schemas.microsoft.com/office/powerpoint/2010/main" val="84545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549237"/>
            <a:ext cx="8197114" cy="1468582"/>
          </a:xfrm>
        </p:spPr>
        <p:txBody>
          <a:bodyPr/>
          <a:lstStyle/>
          <a:p>
            <a:r>
              <a:rPr lang="en-US" sz="2000" dirty="0" smtClean="0">
                <a:solidFill>
                  <a:schemeClr val="accent4">
                    <a:lumMod val="10000"/>
                  </a:schemeClr>
                </a:solidFill>
              </a:rPr>
              <a:t>Women’s Hall of Fame Awards Luncheon (this morning)</a:t>
            </a:r>
          </a:p>
          <a:p>
            <a:r>
              <a:rPr lang="en-US" sz="2000" dirty="0" smtClean="0">
                <a:solidFill>
                  <a:schemeClr val="accent4">
                    <a:lumMod val="10000"/>
                  </a:schemeClr>
                </a:solidFill>
              </a:rPr>
              <a:t>Woman of the Year, Wed., April 24, </a:t>
            </a:r>
            <a:r>
              <a:rPr lang="en-US" sz="2000" dirty="0" err="1" smtClean="0">
                <a:solidFill>
                  <a:schemeClr val="accent4">
                    <a:lumMod val="10000"/>
                  </a:schemeClr>
                </a:solidFill>
              </a:rPr>
              <a:t>Hasselmann</a:t>
            </a:r>
            <a:r>
              <a:rPr lang="en-US" sz="2000" dirty="0" smtClean="0">
                <a:solidFill>
                  <a:schemeClr val="accent4">
                    <a:lumMod val="10000"/>
                  </a:schemeClr>
                </a:solidFill>
              </a:rPr>
              <a:t>, noon</a:t>
            </a:r>
          </a:p>
          <a:p>
            <a:r>
              <a:rPr lang="en-US" sz="2000" dirty="0" smtClean="0">
                <a:solidFill>
                  <a:schemeClr val="accent4">
                    <a:lumMod val="10000"/>
                  </a:schemeClr>
                </a:solidFill>
              </a:rPr>
              <a:t>S&amp;T 150</a:t>
            </a:r>
            <a:r>
              <a:rPr lang="en-US" sz="2000" baseline="30000" dirty="0" smtClean="0">
                <a:solidFill>
                  <a:schemeClr val="accent4">
                    <a:lumMod val="10000"/>
                  </a:schemeClr>
                </a:solidFill>
              </a:rPr>
              <a:t>th</a:t>
            </a:r>
            <a:r>
              <a:rPr lang="en-US" sz="2000" dirty="0" smtClean="0">
                <a:solidFill>
                  <a:schemeClr val="accent4">
                    <a:lumMod val="10000"/>
                  </a:schemeClr>
                </a:solidFill>
              </a:rPr>
              <a:t> Anniversary Open Forum, Mon., April 2, 1:30-3:00, </a:t>
            </a:r>
            <a:r>
              <a:rPr lang="en-US" sz="2000" dirty="0" err="1" smtClean="0">
                <a:solidFill>
                  <a:schemeClr val="accent4">
                    <a:lumMod val="10000"/>
                  </a:schemeClr>
                </a:solidFill>
              </a:rPr>
              <a:t>Havener</a:t>
            </a:r>
            <a:r>
              <a:rPr lang="en-US" sz="2000" dirty="0" smtClean="0">
                <a:solidFill>
                  <a:schemeClr val="accent4">
                    <a:lumMod val="10000"/>
                  </a:schemeClr>
                </a:solidFill>
              </a:rPr>
              <a:t>, St. Pat’s A</a:t>
            </a:r>
          </a:p>
          <a:p>
            <a:endParaRPr lang="en-US" dirty="0" smtClean="0">
              <a:solidFill>
                <a:schemeClr val="accent4">
                  <a:lumMod val="10000"/>
                </a:schemeClr>
              </a:solidFill>
            </a:endParaRPr>
          </a:p>
          <a:p>
            <a:endParaRPr lang="en-US" dirty="0">
              <a:solidFill>
                <a:schemeClr val="accent4">
                  <a:lumMod val="10000"/>
                </a:schemeClr>
              </a:solidFill>
            </a:endParaRPr>
          </a:p>
        </p:txBody>
      </p:sp>
      <p:sp>
        <p:nvSpPr>
          <p:cNvPr id="3" name="Text Placeholder 2"/>
          <p:cNvSpPr>
            <a:spLocks noGrp="1"/>
          </p:cNvSpPr>
          <p:nvPr>
            <p:ph type="body" sz="quarter" idx="13"/>
          </p:nvPr>
        </p:nvSpPr>
        <p:spPr/>
        <p:txBody>
          <a:bodyPr/>
          <a:lstStyle/>
          <a:p>
            <a:r>
              <a:rPr lang="en-US" dirty="0" smtClean="0"/>
              <a:t>Recent and Upcoming Events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8217" y="3676073"/>
            <a:ext cx="4793673" cy="2924141"/>
          </a:xfrm>
          <a:prstGeom prst="rect">
            <a:avLst/>
          </a:prstGeom>
        </p:spPr>
      </p:pic>
    </p:spTree>
    <p:extLst>
      <p:ext uri="{BB962C8B-B14F-4D97-AF65-F5344CB8AC3E}">
        <p14:creationId xmlns:p14="http://schemas.microsoft.com/office/powerpoint/2010/main" val="3113711175"/>
      </p:ext>
    </p:extLst>
  </p:cSld>
  <p:clrMapOvr>
    <a:masterClrMapping/>
  </p:clrMapOvr>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4874</TotalTime>
  <Words>369</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7</vt:i4>
      </vt:variant>
    </vt:vector>
  </HeadingPairs>
  <TitlesOfParts>
    <vt:vector size="24" baseType="lpstr">
      <vt:lpstr>Arial</vt:lpstr>
      <vt:lpstr>Calibri</vt:lpstr>
      <vt:lpstr>Encode Sans Normal Black</vt:lpstr>
      <vt:lpstr>Lucida Grande</vt:lpstr>
      <vt:lpstr>Orgon Slab ExtraLight</vt:lpstr>
      <vt:lpstr>Orgon Slab Light</vt:lpstr>
      <vt:lpstr>Orgon Slab Medium</vt:lpstr>
      <vt:lpstr>Times New Roman</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Bruening, Michael</cp:lastModifiedBy>
  <cp:revision>219</cp:revision>
  <dcterms:created xsi:type="dcterms:W3CDTF">2014-10-14T00:51:43Z</dcterms:created>
  <dcterms:modified xsi:type="dcterms:W3CDTF">2019-03-20T18:29:04Z</dcterms:modified>
</cp:coreProperties>
</file>