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95676" y="2046061"/>
            <a:ext cx="92964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ORGON SLAB MEDIUM, 50 PT.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3178D-84EE-4CB8-A279-6A93DE17B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92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81054" y="3586334"/>
            <a:ext cx="10929485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81053" y="2996761"/>
            <a:ext cx="10912883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(ORGON SLAB LIGHT, 24 PT.)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81053" y="1790003"/>
            <a:ext cx="10912883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E03178D-84EE-4CB8-A279-6A93DE17B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33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81054" y="3042959"/>
            <a:ext cx="10929485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81053" y="1790003"/>
            <a:ext cx="10912883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PT.)≈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E03178D-84EE-4CB8-A279-6A93DE17B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99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681054" y="3042960"/>
            <a:ext cx="10695516" cy="34164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81053" y="1790003"/>
            <a:ext cx="10912883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PT.)≈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E03178D-84EE-4CB8-A279-6A93DE17B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81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95676" y="1894009"/>
            <a:ext cx="92964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ORGON SLAB MEDIUM, 50 PT. 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92076" y="5522384"/>
            <a:ext cx="1799288" cy="10914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403" y="-202684"/>
            <a:ext cx="12456737" cy="46712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3178D-84EE-4CB8-A279-6A93DE17B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404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CB32-6D02-471D-B637-C90CCCE6FD91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F2D1-D67A-4E4B-9BA2-51CB79CC6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9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95676" y="2046061"/>
            <a:ext cx="92964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ORGON SLAB MEDIUM, 50 PT. </a:t>
            </a:r>
          </a:p>
        </p:txBody>
      </p:sp>
    </p:spTree>
    <p:extLst>
      <p:ext uri="{BB962C8B-B14F-4D97-AF65-F5344CB8AC3E}">
        <p14:creationId xmlns:p14="http://schemas.microsoft.com/office/powerpoint/2010/main" val="2368287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81054" y="3042959"/>
            <a:ext cx="10929485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/>
              <a:t>Content here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24 pt.)</a:t>
            </a:r>
          </a:p>
          <a:p>
            <a:pPr lvl="1"/>
            <a:r>
              <a:rPr lang="en-US" dirty="0"/>
              <a:t>Second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20)</a:t>
            </a:r>
          </a:p>
          <a:p>
            <a:pPr lvl="2"/>
            <a:r>
              <a:rPr lang="en-US" dirty="0"/>
              <a:t>Third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18)</a:t>
            </a:r>
          </a:p>
          <a:p>
            <a:pPr lvl="3"/>
            <a:r>
              <a:rPr lang="en-US" dirty="0"/>
              <a:t>Fourth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16)</a:t>
            </a:r>
          </a:p>
          <a:p>
            <a:pPr lvl="4"/>
            <a:r>
              <a:rPr lang="en-US" dirty="0"/>
              <a:t>Fifth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14)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81053" y="1790003"/>
            <a:ext cx="10912883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PT.)≈</a:t>
            </a:r>
          </a:p>
        </p:txBody>
      </p:sp>
    </p:spTree>
    <p:extLst>
      <p:ext uri="{BB962C8B-B14F-4D97-AF65-F5344CB8AC3E}">
        <p14:creationId xmlns:p14="http://schemas.microsoft.com/office/powerpoint/2010/main" val="2560180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53" y="439716"/>
            <a:ext cx="5306171" cy="108932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3178D-84EE-4CB8-A279-6A93DE17B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29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1053" y="439716"/>
            <a:ext cx="5306171" cy="108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74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034790" y="2605088"/>
            <a:ext cx="8197114" cy="4463159"/>
          </a:xfrm>
        </p:spPr>
        <p:txBody>
          <a:bodyPr/>
          <a:lstStyle/>
          <a:p>
            <a:pPr marL="0" indent="0" defTabSz="857250">
              <a:buNone/>
            </a:pPr>
            <a:r>
              <a:rPr lang="en-US" sz="3600" dirty="0">
                <a:latin typeface="Orgon Slab" panose="02000503000000020004" pitchFamily="50" charset="0"/>
              </a:rPr>
              <a:t>IV.	</a:t>
            </a:r>
            <a:r>
              <a:rPr lang="en-US" sz="3600" dirty="0">
                <a:latin typeface="Orgon Slab" panose="02000503000000020004" pitchFamily="50" charset="0"/>
              </a:rPr>
              <a:t>President’s </a:t>
            </a:r>
            <a:r>
              <a:rPr lang="en-US" sz="3600" dirty="0">
                <a:latin typeface="Orgon Slab" panose="02000503000000020004" pitchFamily="50" charset="0"/>
              </a:rPr>
              <a:t>Report</a:t>
            </a:r>
          </a:p>
          <a:p>
            <a:pPr marL="0" indent="0" defTabSz="857250">
              <a:buNone/>
            </a:pPr>
            <a:r>
              <a:rPr lang="en-US" sz="3600" b="1" dirty="0">
                <a:solidFill>
                  <a:srgbClr val="003B49"/>
                </a:solidFill>
                <a:latin typeface="Orgon Slab" panose="02000503000000020004" pitchFamily="50" charset="0"/>
              </a:rPr>
              <a:t>	</a:t>
            </a:r>
            <a:r>
              <a:rPr lang="en-US" sz="3600" dirty="0">
                <a:solidFill>
                  <a:srgbClr val="003B49"/>
                </a:solidFill>
                <a:latin typeface="Orgon Slab" panose="02000503000000020004" pitchFamily="50" charset="0"/>
              </a:rPr>
              <a:t>M. Bruening</a:t>
            </a:r>
            <a:endParaRPr lang="en-US" sz="3600" dirty="0">
              <a:solidFill>
                <a:srgbClr val="003B49"/>
              </a:solidFill>
              <a:latin typeface="Orgon Slab" panose="02000503000000020004" pitchFamily="50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034790" y="1790003"/>
            <a:ext cx="8184662" cy="473672"/>
          </a:xfrm>
        </p:spPr>
        <p:txBody>
          <a:bodyPr>
            <a:noAutofit/>
          </a:bodyPr>
          <a:lstStyle/>
          <a:p>
            <a:r>
              <a:rPr lang="en-US" sz="3600" dirty="0">
                <a:latin typeface="Orgon Slab" panose="02000503000000020004" pitchFamily="50" charset="0"/>
              </a:rPr>
              <a:t>Agenda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defTabSz="457200"/>
            <a:fld id="{7E03178D-84EE-4CB8-A279-6A93DE17BCD8}" type="slidenum">
              <a:rPr lang="en-US">
                <a:solidFill>
                  <a:srgbClr val="33006F">
                    <a:tint val="75000"/>
                  </a:srgbClr>
                </a:solidFill>
                <a:latin typeface="Calibri"/>
              </a:rPr>
              <a:pPr defTabSz="457200"/>
              <a:t>1</a:t>
            </a:fld>
            <a:endParaRPr lang="en-US">
              <a:solidFill>
                <a:srgbClr val="33006F">
                  <a:tint val="75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795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5B1752-FD8D-4F3E-B132-59930213F6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95757" y="3045702"/>
            <a:ext cx="6972300" cy="2641756"/>
          </a:xfrm>
        </p:spPr>
        <p:txBody>
          <a:bodyPr/>
          <a:lstStyle/>
          <a:p>
            <a:r>
              <a:rPr lang="en-US" sz="3600" dirty="0">
                <a:solidFill>
                  <a:schemeClr val="accent4">
                    <a:lumMod val="10000"/>
                  </a:schemeClr>
                </a:solidFill>
              </a:rPr>
              <a:t>Thank you, Chancellor Maples and Provost Marley!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0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034791" y="2117214"/>
            <a:ext cx="8470478" cy="3841885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Last IFC meeting, May 24 (President Choi was not present)</a:t>
            </a:r>
          </a:p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Lengthy discussion with Curator </a:t>
            </a:r>
            <a:r>
              <a:rPr lang="en-US" dirty="0" err="1">
                <a:solidFill>
                  <a:schemeClr val="accent4">
                    <a:lumMod val="10000"/>
                  </a:schemeClr>
                </a:solidFill>
              </a:rPr>
              <a:t>Sundvold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 (BOC chair)</a:t>
            </a:r>
          </a:p>
          <a:p>
            <a:pPr lvl="1"/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Theme is “strength”: focus on universities’ strengths, remain strong in face of adversity</a:t>
            </a:r>
          </a:p>
          <a:p>
            <a:pPr lvl="1"/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Curators have high confidence in President Choi</a:t>
            </a:r>
          </a:p>
          <a:p>
            <a:pPr lvl="1"/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Noted tensions in having a Mizzou chancellor and UM president in same town </a:t>
            </a:r>
          </a:p>
          <a:p>
            <a:pPr lvl="1"/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No problem with Mizzou described as “flagship” but wants to see 4 universities retain individual identities </a:t>
            </a:r>
          </a:p>
          <a:p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034790" y="1559094"/>
            <a:ext cx="8184662" cy="647645"/>
          </a:xfrm>
        </p:spPr>
        <p:txBody>
          <a:bodyPr/>
          <a:lstStyle/>
          <a:p>
            <a:r>
              <a:rPr lang="en-US" dirty="0"/>
              <a:t>Intercampus Faculty Council (IFC)</a:t>
            </a:r>
          </a:p>
        </p:txBody>
      </p:sp>
    </p:spTree>
    <p:extLst>
      <p:ext uri="{BB962C8B-B14F-4D97-AF65-F5344CB8AC3E}">
        <p14:creationId xmlns:p14="http://schemas.microsoft.com/office/powerpoint/2010/main" val="271406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78420E7-6FDA-4B8F-B0A5-252DF477A98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34790" y="2278251"/>
            <a:ext cx="8197114" cy="4370522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Electronic Departmental “Scorecards” being developed, trying to compare apples to apples using more than Academic Analytics</a:t>
            </a:r>
          </a:p>
          <a:p>
            <a:pPr lvl="1"/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Lots of other features, including indicators of what grants or professional awards might be good bets for individual faculty members</a:t>
            </a:r>
          </a:p>
          <a:p>
            <a:pPr lvl="1"/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No need to triple-enter info, will pull from </a:t>
            </a:r>
            <a:r>
              <a:rPr lang="en-US" dirty="0" err="1">
                <a:solidFill>
                  <a:schemeClr val="accent4">
                    <a:lumMod val="10000"/>
                  </a:schemeClr>
                </a:solidFill>
              </a:rPr>
              <a:t>MyVita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Mid-career Faculty Task Force report</a:t>
            </a:r>
          </a:p>
          <a:p>
            <a:pPr lvl="1"/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Draft prepared, seeks to recognize different ways faculty can make scholarly contributions, but does not seek to substitute teaching/service for research in cases of promotion to full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51AAA-9D11-4B4F-A16C-4A23AC0A95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IFC</a:t>
            </a:r>
          </a:p>
        </p:txBody>
      </p:sp>
    </p:spTree>
    <p:extLst>
      <p:ext uri="{BB962C8B-B14F-4D97-AF65-F5344CB8AC3E}">
        <p14:creationId xmlns:p14="http://schemas.microsoft.com/office/powerpoint/2010/main" val="247682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99D3A-D7C8-4033-A14E-96D4942D02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34790" y="2316997"/>
            <a:ext cx="8197114" cy="4207789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Department Chair and Dean Development program</a:t>
            </a:r>
          </a:p>
          <a:p>
            <a:pPr lvl="1"/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Part of new Chair CRR for chairs to “receive adequate professional development and leadership education opportunities on no less than an annual basis” (CRR 20.110.A.2)</a:t>
            </a:r>
          </a:p>
          <a:p>
            <a:pPr lvl="1"/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Administrators at Dean-level and higher will receive executive coaching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3803B-DFFE-4220-B34A-FB756508BC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IFC</a:t>
            </a:r>
          </a:p>
        </p:txBody>
      </p:sp>
    </p:spTree>
    <p:extLst>
      <p:ext uri="{BB962C8B-B14F-4D97-AF65-F5344CB8AC3E}">
        <p14:creationId xmlns:p14="http://schemas.microsoft.com/office/powerpoint/2010/main" val="365366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034790" y="2447637"/>
            <a:ext cx="8197114" cy="3870037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034790" y="1790003"/>
            <a:ext cx="8184662" cy="556034"/>
          </a:xfrm>
        </p:spPr>
        <p:txBody>
          <a:bodyPr>
            <a:normAutofit fontScale="92500"/>
          </a:bodyPr>
          <a:lstStyle/>
          <a:p>
            <a:r>
              <a:rPr lang="en-US" dirty="0"/>
              <a:t>IFC – Possible CRR changes on Emeritus status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4B7958-9451-4384-B3C9-696407DB8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0862" y="2574360"/>
            <a:ext cx="8348590" cy="3616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30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E05A386-E08E-4C70-92EE-609E485A79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249" y="2361612"/>
            <a:ext cx="8631366" cy="2134777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3D82A8-F99B-49F0-97AD-E3A3448A86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87556" y="4819974"/>
            <a:ext cx="8197114" cy="1053885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Remaining issues: What is “retirement”? What is “in good standing”?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C6AC62-C9EA-4976-8991-F8CF8EEB71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IFC—Emeritus status</a:t>
            </a:r>
          </a:p>
        </p:txBody>
      </p:sp>
    </p:spTree>
    <p:extLst>
      <p:ext uri="{BB962C8B-B14F-4D97-AF65-F5344CB8AC3E}">
        <p14:creationId xmlns:p14="http://schemas.microsoft.com/office/powerpoint/2010/main" val="408671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49EEEF8-177D-47EC-ACA5-55362CD0AFA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34790" y="4285281"/>
            <a:ext cx="8197114" cy="1431468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Rationale: confusion over early tenure cases. Does candidate up for tenure early get a second shot at it or not?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B9371C-1201-4C69-A13B-38ACA8690C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IFC—Possible change to tenure CRR 320.35.A.1.b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5F9102-ACF7-4B70-B84D-F0AE33B13C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254" y="2913682"/>
            <a:ext cx="8308939" cy="1084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93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6D65CF-F744-48B7-AD9A-2A08887CC6C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34790" y="1987063"/>
            <a:ext cx="8197114" cy="4316277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Policy council meeting May 23, discussed II-26 (Grad student funding), III-25 (Fixed-price contract residuals), III-27, (F&amp;A distribution)</a:t>
            </a:r>
          </a:p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II-26 and III-25 already in effect, III-27 effective July 1</a:t>
            </a:r>
          </a:p>
          <a:p>
            <a:pPr lvl="1"/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On II-26, exceptions for small grants may be made by OSP</a:t>
            </a:r>
          </a:p>
          <a:p>
            <a:pPr lvl="1"/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On III-25, work plans to be developed to resolve fiscal year carryover problems</a:t>
            </a:r>
          </a:p>
          <a:p>
            <a:pPr lvl="1"/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On III-27, both deans agreed to continued F&amp;A distribution (in CEC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≈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10% to PI, in CASB, 5%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PI+3.75%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Dept) </a:t>
            </a:r>
          </a:p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Open forums (after the fact) to be held in the fall semester to gather input to see if changes need to be made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9913EF-8624-4D89-9B4B-30FE16BE77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64452" y="1491064"/>
            <a:ext cx="8184662" cy="991999"/>
          </a:xfrm>
        </p:spPr>
        <p:txBody>
          <a:bodyPr/>
          <a:lstStyle/>
          <a:p>
            <a:r>
              <a:rPr lang="en-US" dirty="0"/>
              <a:t>Recent Policies</a:t>
            </a:r>
          </a:p>
        </p:txBody>
      </p:sp>
    </p:spTree>
    <p:extLst>
      <p:ext uri="{BB962C8B-B14F-4D97-AF65-F5344CB8AC3E}">
        <p14:creationId xmlns:p14="http://schemas.microsoft.com/office/powerpoint/2010/main" val="137564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790091" y="2210541"/>
            <a:ext cx="8197114" cy="4160520"/>
          </a:xfrm>
        </p:spPr>
        <p:txBody>
          <a:bodyPr/>
          <a:lstStyle/>
          <a:p>
            <a:r>
              <a:rPr lang="en-US" sz="2300" dirty="0">
                <a:solidFill>
                  <a:schemeClr val="accent4">
                    <a:lumMod val="10000"/>
                  </a:schemeClr>
                </a:solidFill>
              </a:rPr>
              <a:t>Mohammad (“Mo”) </a:t>
            </a:r>
            <a:r>
              <a:rPr lang="en-US" sz="2300" dirty="0" err="1">
                <a:solidFill>
                  <a:schemeClr val="accent4">
                    <a:lumMod val="10000"/>
                  </a:schemeClr>
                </a:solidFill>
              </a:rPr>
              <a:t>Dehghani</a:t>
            </a:r>
            <a:r>
              <a:rPr lang="en-US" sz="2300" dirty="0">
                <a:solidFill>
                  <a:schemeClr val="accent4">
                    <a:lumMod val="10000"/>
                  </a:schemeClr>
                </a:solidFill>
              </a:rPr>
              <a:t> to start August 1</a:t>
            </a:r>
          </a:p>
          <a:p>
            <a:pPr lvl="1"/>
            <a:r>
              <a:rPr lang="en-US" sz="2300" dirty="0">
                <a:solidFill>
                  <a:schemeClr val="accent4">
                    <a:lumMod val="10000"/>
                  </a:schemeClr>
                </a:solidFill>
              </a:rPr>
              <a:t>Currently Vice Provost for Research, Innovation, and Entrepreneurship at Stevens Institute of Technology</a:t>
            </a:r>
          </a:p>
          <a:p>
            <a:pPr lvl="2"/>
            <a:r>
              <a:rPr lang="en-US" sz="2300" dirty="0">
                <a:solidFill>
                  <a:schemeClr val="accent4">
                    <a:lumMod val="10000"/>
                  </a:schemeClr>
                </a:solidFill>
              </a:rPr>
              <a:t>PhD, Mechanical Engineering, LSU</a:t>
            </a:r>
          </a:p>
          <a:p>
            <a:pPr lvl="2"/>
            <a:r>
              <a:rPr lang="en-US" sz="2300" dirty="0">
                <a:solidFill>
                  <a:schemeClr val="accent4">
                    <a:lumMod val="10000"/>
                  </a:schemeClr>
                </a:solidFill>
              </a:rPr>
              <a:t>Faculty member at Ohio University </a:t>
            </a:r>
          </a:p>
          <a:p>
            <a:pPr lvl="2"/>
            <a:r>
              <a:rPr lang="en-US" sz="2300" dirty="0">
                <a:solidFill>
                  <a:schemeClr val="accent4">
                    <a:lumMod val="10000"/>
                  </a:schemeClr>
                </a:solidFill>
              </a:rPr>
              <a:t>New Technologies Division leader at Lawrence Livermore</a:t>
            </a:r>
          </a:p>
          <a:p>
            <a:pPr lvl="2"/>
            <a:r>
              <a:rPr lang="en-US" sz="2300" dirty="0">
                <a:solidFill>
                  <a:schemeClr val="accent4">
                    <a:lumMod val="10000"/>
                  </a:schemeClr>
                </a:solidFill>
              </a:rPr>
              <a:t>Founding director, Johns Hopkins Systems Institute</a:t>
            </a:r>
          </a:p>
          <a:p>
            <a:r>
              <a:rPr lang="en-US" sz="2300" dirty="0">
                <a:solidFill>
                  <a:schemeClr val="accent4">
                    <a:lumMod val="10000"/>
                  </a:schemeClr>
                </a:solidFill>
              </a:rPr>
              <a:t>Interim Provost</a:t>
            </a:r>
          </a:p>
          <a:p>
            <a:pPr lvl="1"/>
            <a:r>
              <a:rPr lang="en-US" sz="2300" dirty="0">
                <a:solidFill>
                  <a:schemeClr val="accent4">
                    <a:lumMod val="10000"/>
                  </a:schemeClr>
                </a:solidFill>
              </a:rPr>
              <a:t>President Choi: Announcement by mid-June</a:t>
            </a:r>
          </a:p>
          <a:p>
            <a:pPr marL="0" indent="0">
              <a:buNone/>
            </a:pPr>
            <a:endParaRPr lang="en-US" sz="2800" dirty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sz="28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034790" y="1631743"/>
            <a:ext cx="8184662" cy="647645"/>
          </a:xfrm>
        </p:spPr>
        <p:txBody>
          <a:bodyPr/>
          <a:lstStyle/>
          <a:p>
            <a:r>
              <a:rPr lang="en-US" dirty="0"/>
              <a:t>Chancellor and Provost Status</a:t>
            </a:r>
          </a:p>
        </p:txBody>
      </p:sp>
    </p:spTree>
    <p:extLst>
      <p:ext uri="{BB962C8B-B14F-4D97-AF65-F5344CB8AC3E}">
        <p14:creationId xmlns:p14="http://schemas.microsoft.com/office/powerpoint/2010/main" val="411257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3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458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Calibri</vt:lpstr>
      <vt:lpstr>Encode Sans Normal Black</vt:lpstr>
      <vt:lpstr>Lucida Grande</vt:lpstr>
      <vt:lpstr>Orgon Slab</vt:lpstr>
      <vt:lpstr>Orgon Slab ExtraLight</vt:lpstr>
      <vt:lpstr>Orgon Slab Light</vt:lpstr>
      <vt:lpstr>Orgon Slab Medium</vt:lpstr>
      <vt:lpstr>Times New Roman</vt:lpstr>
      <vt:lpstr>1_Custom Design</vt:lpstr>
      <vt:lpstr>23_Custom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Missouri S&amp;T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House, Misty M.</dc:creator>
  <cp:lastModifiedBy>House, Misty M.</cp:lastModifiedBy>
  <cp:revision>1</cp:revision>
  <dcterms:created xsi:type="dcterms:W3CDTF">2019-06-20T15:32:03Z</dcterms:created>
  <dcterms:modified xsi:type="dcterms:W3CDTF">2019-06-20T15:32:21Z</dcterms:modified>
</cp:coreProperties>
</file>