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257" r:id="rId2"/>
    <p:sldId id="258" r:id="rId3"/>
    <p:sldId id="259" r:id="rId4"/>
    <p:sldId id="260" r:id="rId5"/>
    <p:sldId id="261" r:id="rId6"/>
    <p:sldId id="262" r:id="rId7"/>
    <p:sldId id="263" r:id="rId8"/>
    <p:sldId id="264" r:id="rId9"/>
    <p:sldId id="265" r:id="rId1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snapToGrid="0" snapToObjects="1">
      <p:cViewPr varScale="1">
        <p:scale>
          <a:sx n="88" d="100"/>
          <a:sy n="88" d="100"/>
        </p:scale>
        <p:origin x="-165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wiebe\AppData\Local\Microsoft\Windows\Temporary%20Internet%20Files\Content.Outlook\9VN0F293\Summer%20Session%20Enrollments%20and%20Revenue%20v2.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wiebe\AppData\Local\Microsoft\Windows\Temporary%20Internet%20Files\Content.Outlook\9VN0F293\Summer%20Session%20Enrollments%20and%20Revenue%20v2.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barChart>
        <c:barDir val="col"/>
        <c:grouping val="clustered"/>
        <c:varyColors val="0"/>
        <c:ser>
          <c:idx val="0"/>
          <c:order val="0"/>
          <c:tx>
            <c:strRef>
              <c:f>Sheet1!$B$4</c:f>
              <c:strCache>
                <c:ptCount val="1"/>
                <c:pt idx="0">
                  <c:v>Enrollment</c:v>
                </c:pt>
              </c:strCache>
            </c:strRef>
          </c:tx>
          <c:spPr>
            <a:solidFill>
              <a:srgbClr val="0070C0"/>
            </a:solidFill>
          </c:spPr>
          <c:invertIfNegative val="0"/>
          <c:cat>
            <c:strRef>
              <c:f>Sheet1!$A$5:$A$12</c:f>
              <c:strCache>
                <c:ptCount val="8"/>
                <c:pt idx="0">
                  <c:v>2006</c:v>
                </c:pt>
                <c:pt idx="1">
                  <c:v>2007</c:v>
                </c:pt>
                <c:pt idx="2">
                  <c:v>2008</c:v>
                </c:pt>
                <c:pt idx="3">
                  <c:v>2009</c:v>
                </c:pt>
                <c:pt idx="4">
                  <c:v>2010</c:v>
                </c:pt>
                <c:pt idx="5">
                  <c:v>2011</c:v>
                </c:pt>
                <c:pt idx="6">
                  <c:v>2012</c:v>
                </c:pt>
                <c:pt idx="7">
                  <c:v>2013</c:v>
                </c:pt>
              </c:strCache>
            </c:strRef>
          </c:cat>
          <c:val>
            <c:numRef>
              <c:f>Sheet1!$B$5:$B$12</c:f>
              <c:numCache>
                <c:formatCode>General</c:formatCode>
                <c:ptCount val="8"/>
                <c:pt idx="0">
                  <c:v>141</c:v>
                </c:pt>
                <c:pt idx="1">
                  <c:v>185</c:v>
                </c:pt>
                <c:pt idx="2">
                  <c:v>221</c:v>
                </c:pt>
                <c:pt idx="3">
                  <c:v>184</c:v>
                </c:pt>
                <c:pt idx="4">
                  <c:v>177</c:v>
                </c:pt>
                <c:pt idx="5">
                  <c:v>234</c:v>
                </c:pt>
                <c:pt idx="6">
                  <c:v>237</c:v>
                </c:pt>
                <c:pt idx="7">
                  <c:v>254</c:v>
                </c:pt>
              </c:numCache>
            </c:numRef>
          </c:val>
        </c:ser>
        <c:dLbls>
          <c:showLegendKey val="0"/>
          <c:showVal val="0"/>
          <c:showCatName val="0"/>
          <c:showSerName val="0"/>
          <c:showPercent val="0"/>
          <c:showBubbleSize val="0"/>
        </c:dLbls>
        <c:gapWidth val="150"/>
        <c:axId val="80238848"/>
        <c:axId val="85619072"/>
      </c:barChart>
      <c:catAx>
        <c:axId val="80238848"/>
        <c:scaling>
          <c:orientation val="minMax"/>
        </c:scaling>
        <c:delete val="0"/>
        <c:axPos val="b"/>
        <c:title>
          <c:tx>
            <c:rich>
              <a:bodyPr/>
              <a:lstStyle/>
              <a:p>
                <a:pPr>
                  <a:defRPr sz="1400"/>
                </a:pPr>
                <a:r>
                  <a:rPr lang="en-US" sz="1400"/>
                  <a:t>Year</a:t>
                </a:r>
              </a:p>
            </c:rich>
          </c:tx>
          <c:layout/>
          <c:overlay val="0"/>
        </c:title>
        <c:numFmt formatCode="@" sourceLinked="1"/>
        <c:majorTickMark val="out"/>
        <c:minorTickMark val="none"/>
        <c:tickLblPos val="nextTo"/>
        <c:txPr>
          <a:bodyPr/>
          <a:lstStyle/>
          <a:p>
            <a:pPr>
              <a:defRPr b="1"/>
            </a:pPr>
            <a:endParaRPr lang="en-US"/>
          </a:p>
        </c:txPr>
        <c:crossAx val="85619072"/>
        <c:crosses val="autoZero"/>
        <c:auto val="1"/>
        <c:lblAlgn val="ctr"/>
        <c:lblOffset val="100"/>
        <c:noMultiLvlLbl val="0"/>
      </c:catAx>
      <c:valAx>
        <c:axId val="85619072"/>
        <c:scaling>
          <c:orientation val="minMax"/>
        </c:scaling>
        <c:delete val="0"/>
        <c:axPos val="l"/>
        <c:majorGridlines/>
        <c:title>
          <c:tx>
            <c:rich>
              <a:bodyPr rot="-5400000" vert="horz"/>
              <a:lstStyle/>
              <a:p>
                <a:pPr>
                  <a:defRPr sz="1400"/>
                </a:pPr>
                <a:r>
                  <a:rPr lang="en-US" sz="1400"/>
                  <a:t>Number of Students</a:t>
                </a:r>
              </a:p>
            </c:rich>
          </c:tx>
          <c:layout/>
          <c:overlay val="0"/>
        </c:title>
        <c:numFmt formatCode="General" sourceLinked="1"/>
        <c:majorTickMark val="out"/>
        <c:minorTickMark val="none"/>
        <c:tickLblPos val="nextTo"/>
        <c:txPr>
          <a:bodyPr/>
          <a:lstStyle/>
          <a:p>
            <a:pPr>
              <a:defRPr b="1"/>
            </a:pPr>
            <a:endParaRPr lang="en-US"/>
          </a:p>
        </c:txPr>
        <c:crossAx val="80238848"/>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Total Revenue from Summer Distance Courses</a:t>
            </a:r>
            <a:endParaRPr lang="en-US" dirty="0"/>
          </a:p>
        </c:rich>
      </c:tx>
      <c:layout>
        <c:manualLayout>
          <c:xMode val="edge"/>
          <c:yMode val="edge"/>
          <c:x val="0.14743464052287583"/>
          <c:y val="3.7037037037037042E-2"/>
        </c:manualLayout>
      </c:layout>
      <c:overlay val="0"/>
    </c:title>
    <c:autoTitleDeleted val="0"/>
    <c:plotArea>
      <c:layout/>
      <c:barChart>
        <c:barDir val="col"/>
        <c:grouping val="clustered"/>
        <c:varyColors val="0"/>
        <c:ser>
          <c:idx val="0"/>
          <c:order val="0"/>
          <c:tx>
            <c:strRef>
              <c:f>Sheet1!$C$4</c:f>
              <c:strCache>
                <c:ptCount val="1"/>
                <c:pt idx="0">
                  <c:v>Revenue</c:v>
                </c:pt>
              </c:strCache>
            </c:strRef>
          </c:tx>
          <c:spPr>
            <a:solidFill>
              <a:srgbClr val="0070C0"/>
            </a:solidFill>
          </c:spPr>
          <c:invertIfNegative val="0"/>
          <c:cat>
            <c:strRef>
              <c:f>Sheet1!$A$5:$A$12</c:f>
              <c:strCache>
                <c:ptCount val="8"/>
                <c:pt idx="0">
                  <c:v>2006</c:v>
                </c:pt>
                <c:pt idx="1">
                  <c:v>2007</c:v>
                </c:pt>
                <c:pt idx="2">
                  <c:v>2008</c:v>
                </c:pt>
                <c:pt idx="3">
                  <c:v>2009</c:v>
                </c:pt>
                <c:pt idx="4">
                  <c:v>2010</c:v>
                </c:pt>
                <c:pt idx="5">
                  <c:v>2011</c:v>
                </c:pt>
                <c:pt idx="6">
                  <c:v>2012</c:v>
                </c:pt>
                <c:pt idx="7">
                  <c:v>2013</c:v>
                </c:pt>
              </c:strCache>
            </c:strRef>
          </c:cat>
          <c:val>
            <c:numRef>
              <c:f>Sheet1!$C$5:$C$12</c:f>
              <c:numCache>
                <c:formatCode>#,##0_);[Red]\(#,##0\)</c:formatCode>
                <c:ptCount val="8"/>
                <c:pt idx="0">
                  <c:v>363208</c:v>
                </c:pt>
                <c:pt idx="1">
                  <c:v>552645</c:v>
                </c:pt>
                <c:pt idx="2">
                  <c:v>632628</c:v>
                </c:pt>
                <c:pt idx="3">
                  <c:v>630884</c:v>
                </c:pt>
                <c:pt idx="4">
                  <c:v>424635</c:v>
                </c:pt>
                <c:pt idx="5">
                  <c:v>568961</c:v>
                </c:pt>
                <c:pt idx="6">
                  <c:v>649497</c:v>
                </c:pt>
                <c:pt idx="7">
                  <c:v>720000</c:v>
                </c:pt>
              </c:numCache>
            </c:numRef>
          </c:val>
        </c:ser>
        <c:dLbls>
          <c:showLegendKey val="0"/>
          <c:showVal val="0"/>
          <c:showCatName val="0"/>
          <c:showSerName val="0"/>
          <c:showPercent val="0"/>
          <c:showBubbleSize val="0"/>
        </c:dLbls>
        <c:gapWidth val="150"/>
        <c:axId val="91162112"/>
        <c:axId val="91164032"/>
      </c:barChart>
      <c:catAx>
        <c:axId val="91162112"/>
        <c:scaling>
          <c:orientation val="minMax"/>
        </c:scaling>
        <c:delete val="0"/>
        <c:axPos val="b"/>
        <c:title>
          <c:tx>
            <c:rich>
              <a:bodyPr/>
              <a:lstStyle/>
              <a:p>
                <a:pPr>
                  <a:defRPr sz="1400"/>
                </a:pPr>
                <a:r>
                  <a:rPr lang="en-US" sz="1400"/>
                  <a:t>Year</a:t>
                </a:r>
              </a:p>
            </c:rich>
          </c:tx>
          <c:layout/>
          <c:overlay val="0"/>
        </c:title>
        <c:numFmt formatCode="@" sourceLinked="1"/>
        <c:majorTickMark val="out"/>
        <c:minorTickMark val="none"/>
        <c:tickLblPos val="nextTo"/>
        <c:txPr>
          <a:bodyPr/>
          <a:lstStyle/>
          <a:p>
            <a:pPr>
              <a:defRPr b="1"/>
            </a:pPr>
            <a:endParaRPr lang="en-US"/>
          </a:p>
        </c:txPr>
        <c:crossAx val="91164032"/>
        <c:crosses val="autoZero"/>
        <c:auto val="1"/>
        <c:lblAlgn val="ctr"/>
        <c:lblOffset val="100"/>
        <c:noMultiLvlLbl val="0"/>
      </c:catAx>
      <c:valAx>
        <c:axId val="91164032"/>
        <c:scaling>
          <c:orientation val="minMax"/>
        </c:scaling>
        <c:delete val="0"/>
        <c:axPos val="l"/>
        <c:majorGridlines/>
        <c:title>
          <c:tx>
            <c:rich>
              <a:bodyPr rot="-5400000" vert="horz"/>
              <a:lstStyle/>
              <a:p>
                <a:pPr>
                  <a:defRPr sz="1400"/>
                </a:pPr>
                <a:r>
                  <a:rPr lang="en-US" sz="1400"/>
                  <a:t>Dollars</a:t>
                </a:r>
              </a:p>
            </c:rich>
          </c:tx>
          <c:layout/>
          <c:overlay val="0"/>
        </c:title>
        <c:numFmt formatCode="#,##0_);[Red]\(#,##0\)" sourceLinked="1"/>
        <c:majorTickMark val="out"/>
        <c:minorTickMark val="none"/>
        <c:tickLblPos val="nextTo"/>
        <c:txPr>
          <a:bodyPr/>
          <a:lstStyle/>
          <a:p>
            <a:pPr>
              <a:defRPr b="1"/>
            </a:pPr>
            <a:endParaRPr lang="en-US"/>
          </a:p>
        </c:txPr>
        <c:crossAx val="91162112"/>
        <c:crosses val="autoZero"/>
        <c:crossBetween val="between"/>
      </c:valAx>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0.81083</cdr:x>
      <cdr:y>0.92593</cdr:y>
    </cdr:from>
    <cdr:to>
      <cdr:x>0.9775</cdr:x>
      <cdr:y>0.975</cdr:y>
    </cdr:to>
    <cdr:sp macro="" textlink="">
      <cdr:nvSpPr>
        <cdr:cNvPr id="2" name="TextBox 1"/>
        <cdr:cNvSpPr txBox="1"/>
      </cdr:nvSpPr>
      <cdr:spPr>
        <a:xfrm xmlns:a="http://schemas.openxmlformats.org/drawingml/2006/main">
          <a:off x="6302095" y="3810000"/>
          <a:ext cx="1295426" cy="20193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b="1" dirty="0" smtClean="0"/>
            <a:t>2013 is estimated</a:t>
          </a:r>
          <a:endParaRPr lang="en-US" sz="10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FAF722D-E207-417A-8C9C-F4E361E7A422}" type="datetimeFigureOut">
              <a:rPr lang="en-US" smtClean="0"/>
              <a:t>6/10/2013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4A861C8-651A-4D3A-BC72-57B3BDB5CFF6}" type="slidenum">
              <a:rPr lang="en-US" smtClean="0"/>
              <a:t>‹#›</a:t>
            </a:fld>
            <a:endParaRPr lang="en-US"/>
          </a:p>
        </p:txBody>
      </p:sp>
    </p:spTree>
    <p:extLst>
      <p:ext uri="{BB962C8B-B14F-4D97-AF65-F5344CB8AC3E}">
        <p14:creationId xmlns:p14="http://schemas.microsoft.com/office/powerpoint/2010/main" val="308470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F39BB3D-6501-4092-A18C-681B66D7FADB}" type="datetimeFigureOut">
              <a:rPr lang="en-US" smtClean="0"/>
              <a:t>6/10/2013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37C9267-2827-413B-AD5A-7CDAC2FEF689}" type="slidenum">
              <a:rPr lang="en-US" smtClean="0"/>
              <a:t>‹#›</a:t>
            </a:fld>
            <a:endParaRPr lang="en-US"/>
          </a:p>
        </p:txBody>
      </p:sp>
    </p:spTree>
    <p:extLst>
      <p:ext uri="{BB962C8B-B14F-4D97-AF65-F5344CB8AC3E}">
        <p14:creationId xmlns:p14="http://schemas.microsoft.com/office/powerpoint/2010/main" val="966821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7C9267-2827-413B-AD5A-7CDAC2FEF689}"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7C9267-2827-413B-AD5A-7CDAC2FEF689}"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7C9267-2827-413B-AD5A-7CDAC2FEF689}"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3970734" y="8829121"/>
            <a:ext cx="3038145" cy="4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6" rIns="93150" bIns="46576" anchor="b"/>
          <a:lstStyle>
            <a:lvl1pPr defTabSz="966788" eaLnBrk="0" hangingPunct="0">
              <a:defRPr sz="3200" b="1">
                <a:solidFill>
                  <a:schemeClr val="tx1"/>
                </a:solidFill>
                <a:latin typeface="Arial" charset="0"/>
                <a:ea typeface="ＭＳ Ｐゴシック" pitchFamily="34" charset="-128"/>
              </a:defRPr>
            </a:lvl1pPr>
            <a:lvl2pPr marL="742950" indent="-285750" defTabSz="966788" eaLnBrk="0" hangingPunct="0">
              <a:defRPr sz="3200" b="1">
                <a:solidFill>
                  <a:schemeClr val="tx1"/>
                </a:solidFill>
                <a:latin typeface="Arial" charset="0"/>
                <a:ea typeface="ＭＳ Ｐゴシック" pitchFamily="34" charset="-128"/>
              </a:defRPr>
            </a:lvl2pPr>
            <a:lvl3pPr marL="1143000" indent="-228600" defTabSz="966788" eaLnBrk="0" hangingPunct="0">
              <a:defRPr sz="3200" b="1">
                <a:solidFill>
                  <a:schemeClr val="tx1"/>
                </a:solidFill>
                <a:latin typeface="Arial" charset="0"/>
                <a:ea typeface="ＭＳ Ｐゴシック" pitchFamily="34" charset="-128"/>
              </a:defRPr>
            </a:lvl3pPr>
            <a:lvl4pPr marL="1600200" indent="-228600" defTabSz="966788" eaLnBrk="0" hangingPunct="0">
              <a:defRPr sz="3200" b="1">
                <a:solidFill>
                  <a:schemeClr val="tx1"/>
                </a:solidFill>
                <a:latin typeface="Arial" charset="0"/>
                <a:ea typeface="ＭＳ Ｐゴシック" pitchFamily="34" charset="-128"/>
              </a:defRPr>
            </a:lvl4pPr>
            <a:lvl5pPr marL="2057400" indent="-228600" defTabSz="966788" eaLnBrk="0" hangingPunct="0">
              <a:defRPr sz="3200" b="1">
                <a:solidFill>
                  <a:schemeClr val="tx1"/>
                </a:solidFill>
                <a:latin typeface="Arial" charset="0"/>
                <a:ea typeface="ＭＳ Ｐゴシック" pitchFamily="34" charset="-128"/>
              </a:defRPr>
            </a:lvl5pPr>
            <a:lvl6pPr marL="2514600" indent="-228600" defTabSz="966788" eaLnBrk="0" fontAlgn="base" hangingPunct="0">
              <a:spcBef>
                <a:spcPct val="0"/>
              </a:spcBef>
              <a:spcAft>
                <a:spcPct val="0"/>
              </a:spcAft>
              <a:defRPr sz="3200" b="1">
                <a:solidFill>
                  <a:schemeClr val="tx1"/>
                </a:solidFill>
                <a:latin typeface="Arial" charset="0"/>
                <a:ea typeface="ＭＳ Ｐゴシック" pitchFamily="34" charset="-128"/>
              </a:defRPr>
            </a:lvl6pPr>
            <a:lvl7pPr marL="2971800" indent="-228600" defTabSz="966788" eaLnBrk="0" fontAlgn="base" hangingPunct="0">
              <a:spcBef>
                <a:spcPct val="0"/>
              </a:spcBef>
              <a:spcAft>
                <a:spcPct val="0"/>
              </a:spcAft>
              <a:defRPr sz="3200" b="1">
                <a:solidFill>
                  <a:schemeClr val="tx1"/>
                </a:solidFill>
                <a:latin typeface="Arial" charset="0"/>
                <a:ea typeface="ＭＳ Ｐゴシック" pitchFamily="34" charset="-128"/>
              </a:defRPr>
            </a:lvl7pPr>
            <a:lvl8pPr marL="3429000" indent="-228600" defTabSz="966788" eaLnBrk="0" fontAlgn="base" hangingPunct="0">
              <a:spcBef>
                <a:spcPct val="0"/>
              </a:spcBef>
              <a:spcAft>
                <a:spcPct val="0"/>
              </a:spcAft>
              <a:defRPr sz="3200" b="1">
                <a:solidFill>
                  <a:schemeClr val="tx1"/>
                </a:solidFill>
                <a:latin typeface="Arial" charset="0"/>
                <a:ea typeface="ＭＳ Ｐゴシック" pitchFamily="34" charset="-128"/>
              </a:defRPr>
            </a:lvl8pPr>
            <a:lvl9pPr marL="3886200" indent="-228600" defTabSz="966788" eaLnBrk="0" fontAlgn="base" hangingPunct="0">
              <a:spcBef>
                <a:spcPct val="0"/>
              </a:spcBef>
              <a:spcAft>
                <a:spcPct val="0"/>
              </a:spcAft>
              <a:defRPr sz="3200" b="1">
                <a:solidFill>
                  <a:schemeClr val="tx1"/>
                </a:solidFill>
                <a:latin typeface="Arial" charset="0"/>
                <a:ea typeface="ＭＳ Ｐゴシック" pitchFamily="34" charset="-128"/>
              </a:defRPr>
            </a:lvl9pPr>
          </a:lstStyle>
          <a:p>
            <a:pPr algn="r"/>
            <a:fld id="{6EEF4886-358B-4FC8-833D-F543EAB240F5}" type="slidenum">
              <a:rPr lang="en-US" sz="1200" b="0"/>
              <a:pPr algn="r"/>
              <a:t>8</a:t>
            </a:fld>
            <a:endParaRPr lang="en-US" sz="1200" b="0"/>
          </a:p>
        </p:txBody>
      </p:sp>
      <p:sp>
        <p:nvSpPr>
          <p:cNvPr id="5123" name="Rectangle 2"/>
          <p:cNvSpPr>
            <a:spLocks noGrp="1" noRot="1" noChangeAspect="1" noChangeArrowheads="1" noTextEdit="1"/>
          </p:cNvSpPr>
          <p:nvPr>
            <p:ph type="sldImg"/>
          </p:nvPr>
        </p:nvSpPr>
        <p:spPr>
          <a:xfrm>
            <a:off x="1181100" y="696913"/>
            <a:ext cx="4648200" cy="3486150"/>
          </a:xfrm>
          <a:ln/>
        </p:spPr>
      </p:sp>
      <p:sp>
        <p:nvSpPr>
          <p:cNvPr id="5124" name="Rectangle 3"/>
          <p:cNvSpPr>
            <a:spLocks noGrp="1" noChangeArrowheads="1"/>
          </p:cNvSpPr>
          <p:nvPr>
            <p:ph type="body" idx="1"/>
          </p:nvPr>
        </p:nvSpPr>
        <p:spPr>
          <a:xfrm>
            <a:off x="701345" y="4416098"/>
            <a:ext cx="5607711" cy="418399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6" rIns="93150" bIns="46576"/>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amp;T Power Point 7_A.jpg"/>
          <p:cNvPicPr>
            <a:picLocks noChangeAspect="1"/>
          </p:cNvPicPr>
          <p:nvPr userDrawn="1"/>
        </p:nvPicPr>
        <p:blipFill>
          <a:blip r:embed="rId2"/>
          <a:stretch>
            <a:fillRect/>
          </a:stretch>
        </p:blipFill>
        <p:spPr>
          <a:xfrm>
            <a:off x="6909" y="0"/>
            <a:ext cx="9142571"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705C89-5CD5-674F-9A6A-95ECBDA896D2}" type="datetimeFigureOut">
              <a:rPr lang="en-US" smtClean="0"/>
              <a:pPr/>
              <a:t>6/10/2013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B24C3-0094-F34E-BA47-4F2A6C0FC1A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705C89-5CD5-674F-9A6A-95ECBDA896D2}" type="datetimeFigureOut">
              <a:rPr lang="en-US" smtClean="0"/>
              <a:pPr/>
              <a:t>6/10/2013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B24C3-0094-F34E-BA47-4F2A6C0FC1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705C89-5CD5-674F-9A6A-95ECBDA896D2}" type="datetimeFigureOut">
              <a:rPr lang="en-US" smtClean="0"/>
              <a:pPr/>
              <a:t>6/10/2013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B24C3-0094-F34E-BA47-4F2A6C0FC1A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705C89-5CD5-674F-9A6A-95ECBDA896D2}" type="datetimeFigureOut">
              <a:rPr lang="en-US" smtClean="0"/>
              <a:pPr/>
              <a:t>6/10/2013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B24C3-0094-F34E-BA47-4F2A6C0FC1A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705C89-5CD5-674F-9A6A-95ECBDA896D2}" type="datetimeFigureOut">
              <a:rPr lang="en-US" smtClean="0"/>
              <a:pPr/>
              <a:t>6/10/2013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B24C3-0094-F34E-BA47-4F2A6C0FC1A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705C89-5CD5-674F-9A6A-95ECBDA896D2}" type="datetimeFigureOut">
              <a:rPr lang="en-US" smtClean="0"/>
              <a:pPr/>
              <a:t>6/10/2013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2B24C3-0094-F34E-BA47-4F2A6C0FC1A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705C89-5CD5-674F-9A6A-95ECBDA896D2}" type="datetimeFigureOut">
              <a:rPr lang="en-US" smtClean="0"/>
              <a:pPr/>
              <a:t>6/10/2013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2B24C3-0094-F34E-BA47-4F2A6C0FC1A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705C89-5CD5-674F-9A6A-95ECBDA896D2}" type="datetimeFigureOut">
              <a:rPr lang="en-US" smtClean="0"/>
              <a:pPr/>
              <a:t>6/10/2013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2B24C3-0094-F34E-BA47-4F2A6C0FC1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705C89-5CD5-674F-9A6A-95ECBDA896D2}" type="datetimeFigureOut">
              <a:rPr lang="en-US" smtClean="0"/>
              <a:pPr/>
              <a:t>6/10/2013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2B24C3-0094-F34E-BA47-4F2A6C0FC1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705C89-5CD5-674F-9A6A-95ECBDA896D2}" type="datetimeFigureOut">
              <a:rPr lang="en-US" smtClean="0"/>
              <a:pPr/>
              <a:t>6/10/2013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2B24C3-0094-F34E-BA47-4F2A6C0FC1A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705C89-5CD5-674F-9A6A-95ECBDA896D2}" type="datetimeFigureOut">
              <a:rPr lang="en-US" smtClean="0"/>
              <a:pPr/>
              <a:t>6/10/2013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2B24C3-0094-F34E-BA47-4F2A6C0FC1A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amp;T Power Point 7_A.jpg"/>
          <p:cNvPicPr>
            <a:picLocks noChangeAspect="1"/>
          </p:cNvPicPr>
          <p:nvPr userDrawn="1"/>
        </p:nvPicPr>
        <p:blipFill>
          <a:blip r:embed="rId13"/>
          <a:stretch>
            <a:fillRect/>
          </a:stretch>
        </p:blipFill>
        <p:spPr>
          <a:xfrm>
            <a:off x="714" y="0"/>
            <a:ext cx="9142571"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705C89-5CD5-674F-9A6A-95ECBDA896D2}" type="datetimeFigureOut">
              <a:rPr lang="en-US" smtClean="0"/>
              <a:pPr/>
              <a:t>6/10/2013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2B24C3-0094-F34E-BA47-4F2A6C0FC1A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017"/>
            <a:ext cx="8229600" cy="857126"/>
          </a:xfrm>
        </p:spPr>
        <p:txBody>
          <a:bodyPr>
            <a:normAutofit/>
          </a:bodyPr>
          <a:lstStyle/>
          <a:p>
            <a:r>
              <a:rPr lang="en-US" sz="2800" b="1" dirty="0" smtClean="0">
                <a:solidFill>
                  <a:srgbClr val="006600"/>
                </a:solidFill>
                <a:latin typeface="Arial" pitchFamily="34" charset="0"/>
                <a:cs typeface="Arial" pitchFamily="34" charset="0"/>
              </a:rPr>
              <a:t>Office of International Affairs</a:t>
            </a:r>
            <a:endParaRPr lang="en-US" sz="2800" b="1" dirty="0">
              <a:solidFill>
                <a:srgbClr val="006600"/>
              </a:solidFill>
              <a:latin typeface="Arial" pitchFamily="34" charset="0"/>
              <a:cs typeface="Arial" pitchFamily="34" charset="0"/>
            </a:endParaRPr>
          </a:p>
        </p:txBody>
      </p:sp>
      <p:sp>
        <p:nvSpPr>
          <p:cNvPr id="3" name="Content Placeholder 2"/>
          <p:cNvSpPr>
            <a:spLocks noGrp="1"/>
          </p:cNvSpPr>
          <p:nvPr>
            <p:ph idx="1"/>
          </p:nvPr>
        </p:nvSpPr>
        <p:spPr>
          <a:xfrm>
            <a:off x="504395" y="1548143"/>
            <a:ext cx="8182405" cy="5200129"/>
          </a:xfrm>
        </p:spPr>
        <p:txBody>
          <a:bodyPr>
            <a:normAutofit/>
          </a:bodyPr>
          <a:lstStyle/>
          <a:p>
            <a:pPr marL="0" indent="0">
              <a:buNone/>
            </a:pPr>
            <a:r>
              <a:rPr lang="en-US" sz="2000" dirty="0" smtClean="0">
                <a:latin typeface="Arial" pitchFamily="34" charset="0"/>
                <a:cs typeface="Arial" pitchFamily="34" charset="0"/>
              </a:rPr>
              <a:t>A Team from Missouri S&amp;T’s Office of International Affairs attended the International Exhibition and Conference on Higher Education held in Riyadh, Saudi Arabia from April 16</a:t>
            </a:r>
            <a:r>
              <a:rPr lang="en-US" sz="2000" baseline="30000" dirty="0" smtClean="0">
                <a:latin typeface="Arial" pitchFamily="34" charset="0"/>
                <a:cs typeface="Arial" pitchFamily="34" charset="0"/>
              </a:rPr>
              <a:t>th</a:t>
            </a:r>
            <a:r>
              <a:rPr lang="en-US" sz="2000" dirty="0" smtClean="0">
                <a:latin typeface="Arial" pitchFamily="34" charset="0"/>
                <a:cs typeface="Arial" pitchFamily="34" charset="0"/>
              </a:rPr>
              <a:t>-19th.  </a:t>
            </a:r>
          </a:p>
          <a:p>
            <a:pPr marL="0" indent="0">
              <a:buNone/>
            </a:pPr>
            <a:endParaRPr lang="en-US" sz="2000" dirty="0" smtClean="0">
              <a:latin typeface="Arial" pitchFamily="34" charset="0"/>
              <a:cs typeface="Arial" pitchFamily="34" charset="0"/>
            </a:endParaRPr>
          </a:p>
          <a:p>
            <a:pPr marL="0" indent="0">
              <a:buNone/>
            </a:pPr>
            <a:endParaRPr lang="en-US" sz="2000" dirty="0">
              <a:latin typeface="Arial" pitchFamily="34" charset="0"/>
              <a:cs typeface="Arial" pitchFamily="34" charset="0"/>
            </a:endParaRPr>
          </a:p>
          <a:p>
            <a:pPr marL="0" indent="0">
              <a:buNone/>
            </a:pPr>
            <a:endParaRPr lang="en-US" sz="2000" dirty="0" smtClean="0">
              <a:latin typeface="Arial" pitchFamily="34" charset="0"/>
              <a:cs typeface="Arial" pitchFamily="34" charset="0"/>
            </a:endParaRPr>
          </a:p>
          <a:p>
            <a:pPr marL="0" indent="0">
              <a:buNone/>
            </a:pPr>
            <a:endParaRPr lang="en-US" sz="2000" dirty="0">
              <a:latin typeface="Arial" pitchFamily="34" charset="0"/>
              <a:cs typeface="Arial" pitchFamily="34" charset="0"/>
            </a:endParaRPr>
          </a:p>
          <a:p>
            <a:pPr marL="0" indent="0">
              <a:buNone/>
            </a:pPr>
            <a:endParaRPr lang="en-US" sz="2000" dirty="0" smtClean="0">
              <a:latin typeface="Arial" pitchFamily="34" charset="0"/>
              <a:cs typeface="Arial" pitchFamily="34" charset="0"/>
            </a:endParaRPr>
          </a:p>
          <a:p>
            <a:pPr marL="0" indent="0">
              <a:buNone/>
            </a:pPr>
            <a:endParaRPr lang="en-US" sz="2000" dirty="0">
              <a:latin typeface="Arial" pitchFamily="34" charset="0"/>
              <a:cs typeface="Arial" pitchFamily="34" charset="0"/>
            </a:endParaRPr>
          </a:p>
          <a:p>
            <a:pPr marL="0" indent="0">
              <a:buNone/>
            </a:pPr>
            <a:endParaRPr lang="en-US" sz="2000" dirty="0" smtClean="0">
              <a:latin typeface="Arial" pitchFamily="34" charset="0"/>
              <a:cs typeface="Arial" pitchFamily="34" charset="0"/>
            </a:endParaRPr>
          </a:p>
          <a:p>
            <a:pPr marL="0" indent="0">
              <a:buNone/>
            </a:pPr>
            <a:endParaRPr lang="en-US" sz="2000" dirty="0">
              <a:latin typeface="Arial" pitchFamily="34" charset="0"/>
              <a:cs typeface="Arial" pitchFamily="34" charset="0"/>
            </a:endParaRPr>
          </a:p>
          <a:p>
            <a:pPr marL="0" indent="0">
              <a:buNone/>
            </a:pPr>
            <a:r>
              <a:rPr lang="en-US" sz="2000" dirty="0" smtClean="0">
                <a:latin typeface="Arial" pitchFamily="34" charset="0"/>
                <a:cs typeface="Arial" pitchFamily="34" charset="0"/>
              </a:rPr>
              <a:t>Thousands of potential students asked questions about attending S&amp;T, and over 420 individuals provided contact information in order to receive additional information regarding the application process.</a:t>
            </a:r>
            <a:endParaRPr lang="en-US" sz="2000" dirty="0">
              <a:latin typeface="Arial" pitchFamily="34" charset="0"/>
              <a:cs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7538" y="2763454"/>
            <a:ext cx="3314360" cy="248716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854" y="2762471"/>
            <a:ext cx="2487168" cy="248716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1326" y="2750279"/>
            <a:ext cx="1883664" cy="251155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017"/>
            <a:ext cx="8229600" cy="857126"/>
          </a:xfrm>
        </p:spPr>
        <p:txBody>
          <a:bodyPr>
            <a:normAutofit/>
          </a:bodyPr>
          <a:lstStyle/>
          <a:p>
            <a:r>
              <a:rPr lang="en-US" sz="2800" b="1" dirty="0" smtClean="0">
                <a:solidFill>
                  <a:srgbClr val="006600"/>
                </a:solidFill>
                <a:latin typeface="Arial" pitchFamily="34" charset="0"/>
                <a:cs typeface="Arial" pitchFamily="34" charset="0"/>
              </a:rPr>
              <a:t>Office of International Affairs</a:t>
            </a:r>
            <a:endParaRPr lang="en-US" sz="2800" b="1" dirty="0">
              <a:solidFill>
                <a:srgbClr val="006600"/>
              </a:solidFill>
              <a:latin typeface="Arial" pitchFamily="34" charset="0"/>
              <a:cs typeface="Arial" pitchFamily="34" charset="0"/>
            </a:endParaRPr>
          </a:p>
        </p:txBody>
      </p:sp>
      <p:sp>
        <p:nvSpPr>
          <p:cNvPr id="3" name="Content Placeholder 2"/>
          <p:cNvSpPr>
            <a:spLocks noGrp="1"/>
          </p:cNvSpPr>
          <p:nvPr>
            <p:ph idx="1"/>
          </p:nvPr>
        </p:nvSpPr>
        <p:spPr>
          <a:xfrm>
            <a:off x="457200" y="1548144"/>
            <a:ext cx="8229600" cy="4872322"/>
          </a:xfrm>
        </p:spPr>
        <p:txBody>
          <a:bodyPr>
            <a:normAutofit fontScale="92500" lnSpcReduction="10000"/>
          </a:bodyPr>
          <a:lstStyle/>
          <a:p>
            <a:pPr marL="0" indent="0">
              <a:buNone/>
            </a:pPr>
            <a:r>
              <a:rPr lang="en-US" sz="2200" dirty="0" smtClean="0">
                <a:latin typeface="Arial" pitchFamily="34" charset="0"/>
                <a:cs typeface="Arial" pitchFamily="34" charset="0"/>
              </a:rPr>
              <a:t>On April 15</a:t>
            </a:r>
            <a:r>
              <a:rPr lang="en-US" sz="2200" baseline="30000" dirty="0" smtClean="0">
                <a:latin typeface="Arial" pitchFamily="34" charset="0"/>
                <a:cs typeface="Arial" pitchFamily="34" charset="0"/>
              </a:rPr>
              <a:t>th</a:t>
            </a:r>
            <a:r>
              <a:rPr lang="en-US" sz="2200" dirty="0" smtClean="0">
                <a:latin typeface="Arial" pitchFamily="34" charset="0"/>
                <a:cs typeface="Arial" pitchFamily="34" charset="0"/>
              </a:rPr>
              <a:t>, Missouri S&amp;T and its partner, King Saud University, held a recognition ceremony and reception for the first graduating class of the Applied Engineering Management Program at the Riyadh Palace Hotel.</a:t>
            </a:r>
          </a:p>
          <a:p>
            <a:pPr marL="0" indent="0">
              <a:buNone/>
            </a:pPr>
            <a:endParaRPr lang="en-US" sz="2000" dirty="0" smtClean="0">
              <a:latin typeface="Arial" pitchFamily="34" charset="0"/>
              <a:cs typeface="Arial" pitchFamily="34" charset="0"/>
            </a:endParaRPr>
          </a:p>
          <a:p>
            <a:pPr marL="0" indent="0">
              <a:buNone/>
            </a:pPr>
            <a:endParaRPr lang="en-US" sz="2000" dirty="0">
              <a:latin typeface="Arial" pitchFamily="34" charset="0"/>
              <a:cs typeface="Arial" pitchFamily="34" charset="0"/>
            </a:endParaRPr>
          </a:p>
          <a:p>
            <a:pPr marL="0" indent="0">
              <a:buNone/>
            </a:pPr>
            <a:endParaRPr lang="en-US" sz="2000" dirty="0" smtClean="0">
              <a:latin typeface="Arial" pitchFamily="34" charset="0"/>
              <a:cs typeface="Arial" pitchFamily="34" charset="0"/>
            </a:endParaRPr>
          </a:p>
          <a:p>
            <a:pPr marL="0" indent="0">
              <a:buNone/>
            </a:pPr>
            <a:endParaRPr lang="en-US" sz="2000" dirty="0">
              <a:latin typeface="Arial" pitchFamily="34" charset="0"/>
              <a:cs typeface="Arial" pitchFamily="34" charset="0"/>
            </a:endParaRPr>
          </a:p>
          <a:p>
            <a:pPr marL="0" indent="0">
              <a:buNone/>
            </a:pPr>
            <a:endParaRPr lang="en-US" sz="2000" dirty="0" smtClean="0">
              <a:latin typeface="Arial" pitchFamily="34" charset="0"/>
              <a:cs typeface="Arial" pitchFamily="34" charset="0"/>
            </a:endParaRPr>
          </a:p>
          <a:p>
            <a:pPr marL="0" indent="0">
              <a:buNone/>
            </a:pPr>
            <a:endParaRPr lang="en-US" sz="2000" dirty="0">
              <a:latin typeface="Arial" pitchFamily="34" charset="0"/>
              <a:cs typeface="Arial" pitchFamily="34" charset="0"/>
            </a:endParaRPr>
          </a:p>
          <a:p>
            <a:pPr marL="0" indent="0">
              <a:buNone/>
            </a:pPr>
            <a:endParaRPr lang="en-US" sz="2000" dirty="0" smtClean="0">
              <a:latin typeface="Arial" pitchFamily="34" charset="0"/>
              <a:cs typeface="Arial" pitchFamily="34" charset="0"/>
            </a:endParaRPr>
          </a:p>
          <a:p>
            <a:pPr marL="0" indent="0">
              <a:buNone/>
            </a:pPr>
            <a:endParaRPr lang="en-US" sz="2000" dirty="0" smtClean="0">
              <a:latin typeface="Arial" pitchFamily="34" charset="0"/>
              <a:cs typeface="Arial" pitchFamily="34" charset="0"/>
            </a:endParaRPr>
          </a:p>
          <a:p>
            <a:pPr marL="0" indent="0">
              <a:buNone/>
            </a:pPr>
            <a:endParaRPr lang="en-US" sz="2000" dirty="0">
              <a:latin typeface="Arial" pitchFamily="34" charset="0"/>
              <a:cs typeface="Arial" pitchFamily="34" charset="0"/>
            </a:endParaRPr>
          </a:p>
          <a:p>
            <a:pPr marL="0" indent="0">
              <a:lnSpc>
                <a:spcPct val="110000"/>
              </a:lnSpc>
              <a:spcBef>
                <a:spcPts val="0"/>
              </a:spcBef>
              <a:buNone/>
            </a:pPr>
            <a:r>
              <a:rPr lang="en-US" sz="2200" dirty="0" smtClean="0">
                <a:latin typeface="Arial" pitchFamily="34" charset="0"/>
                <a:cs typeface="Arial" pitchFamily="34" charset="0"/>
              </a:rPr>
              <a:t>The </a:t>
            </a:r>
            <a:r>
              <a:rPr lang="en-US" sz="2200" dirty="0">
                <a:latin typeface="Arial" pitchFamily="34" charset="0"/>
                <a:cs typeface="Arial" pitchFamily="34" charset="0"/>
              </a:rPr>
              <a:t>event was attended by current students, as well as </a:t>
            </a:r>
            <a:r>
              <a:rPr lang="en-US" sz="2200" dirty="0" smtClean="0">
                <a:latin typeface="Arial" pitchFamily="34" charset="0"/>
                <a:cs typeface="Arial" pitchFamily="34" charset="0"/>
              </a:rPr>
              <a:t>graduates.  </a:t>
            </a:r>
          </a:p>
          <a:p>
            <a:pPr marL="0" indent="0">
              <a:lnSpc>
                <a:spcPct val="110000"/>
              </a:lnSpc>
              <a:spcBef>
                <a:spcPts val="0"/>
              </a:spcBef>
              <a:buNone/>
            </a:pPr>
            <a:r>
              <a:rPr lang="en-US" sz="2200" dirty="0" smtClean="0">
                <a:latin typeface="Arial" pitchFamily="34" charset="0"/>
                <a:cs typeface="Arial" pitchFamily="34" charset="0"/>
              </a:rPr>
              <a:t>Administrative professionals from both schools lauded the successful partnership between our universities on this innovative project.</a:t>
            </a:r>
            <a:endParaRPr lang="en-US" sz="2200" dirty="0">
              <a:latin typeface="Arial" pitchFamily="34" charset="0"/>
              <a:cs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548" y="2603386"/>
            <a:ext cx="3287277" cy="25510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8851" y="2603386"/>
            <a:ext cx="3361436" cy="2522673"/>
          </a:xfrm>
          <a:prstGeom prst="rect">
            <a:avLst/>
          </a:prstGeom>
        </p:spPr>
      </p:pic>
    </p:spTree>
    <p:extLst>
      <p:ext uri="{BB962C8B-B14F-4D97-AF65-F5344CB8AC3E}">
        <p14:creationId xmlns:p14="http://schemas.microsoft.com/office/powerpoint/2010/main" val="156451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017"/>
            <a:ext cx="8229600" cy="857126"/>
          </a:xfrm>
        </p:spPr>
        <p:txBody>
          <a:bodyPr>
            <a:normAutofit/>
          </a:bodyPr>
          <a:lstStyle/>
          <a:p>
            <a:r>
              <a:rPr lang="en-US" sz="2800" b="1" dirty="0" smtClean="0">
                <a:solidFill>
                  <a:srgbClr val="006600"/>
                </a:solidFill>
                <a:latin typeface="Arial" pitchFamily="34" charset="0"/>
                <a:cs typeface="Arial" pitchFamily="34" charset="0"/>
              </a:rPr>
              <a:t>Office of International Affairs</a:t>
            </a:r>
            <a:endParaRPr lang="en-US" sz="2800" b="1" dirty="0">
              <a:solidFill>
                <a:srgbClr val="006600"/>
              </a:solidFill>
              <a:latin typeface="Arial" pitchFamily="34" charset="0"/>
              <a:cs typeface="Arial" pitchFamily="34" charset="0"/>
            </a:endParaRPr>
          </a:p>
        </p:txBody>
      </p:sp>
      <p:sp>
        <p:nvSpPr>
          <p:cNvPr id="3" name="Content Placeholder 2"/>
          <p:cNvSpPr>
            <a:spLocks noGrp="1"/>
          </p:cNvSpPr>
          <p:nvPr>
            <p:ph idx="1"/>
          </p:nvPr>
        </p:nvSpPr>
        <p:spPr>
          <a:xfrm>
            <a:off x="457200" y="1548143"/>
            <a:ext cx="8229600" cy="4714109"/>
          </a:xfrm>
        </p:spPr>
        <p:txBody>
          <a:bodyPr>
            <a:normAutofit/>
          </a:bodyPr>
          <a:lstStyle/>
          <a:p>
            <a:r>
              <a:rPr lang="en-US" sz="2000" dirty="0">
                <a:latin typeface="Arial" pitchFamily="34" charset="0"/>
                <a:cs typeface="Arial" pitchFamily="34" charset="0"/>
              </a:rPr>
              <a:t>As of </a:t>
            </a:r>
            <a:r>
              <a:rPr lang="en-US" sz="2000" dirty="0" smtClean="0">
                <a:latin typeface="Arial" pitchFamily="34" charset="0"/>
                <a:cs typeface="Arial" pitchFamily="34" charset="0"/>
              </a:rPr>
              <a:t>4.24.13 </a:t>
            </a:r>
            <a:r>
              <a:rPr lang="en-US" sz="2000" dirty="0">
                <a:latin typeface="Arial" pitchFamily="34" charset="0"/>
                <a:cs typeface="Arial" pitchFamily="34" charset="0"/>
              </a:rPr>
              <a:t>we have issued 296 I-20’s/DS-2019’s for fall semester 2013 enrollment. Last year at this time we had issued 288 such documents.</a:t>
            </a:r>
          </a:p>
          <a:p>
            <a:r>
              <a:rPr lang="en-US" sz="2000" dirty="0">
                <a:latin typeface="Arial" pitchFamily="34" charset="0"/>
                <a:cs typeface="Arial" pitchFamily="34" charset="0"/>
              </a:rPr>
              <a:t>Laura Stoll, Dr. </a:t>
            </a:r>
            <a:r>
              <a:rPr lang="en-US" sz="2000" dirty="0" smtClean="0">
                <a:latin typeface="Arial" pitchFamily="34" charset="0"/>
                <a:cs typeface="Arial" pitchFamily="34" charset="0"/>
              </a:rPr>
              <a:t>Venkata </a:t>
            </a:r>
            <a:r>
              <a:rPr lang="en-US" sz="2000" dirty="0">
                <a:latin typeface="Arial" pitchFamily="34" charset="0"/>
                <a:cs typeface="Arial" pitchFamily="34" charset="0"/>
              </a:rPr>
              <a:t>Allada, Dr. Jerry Tien and Emma </a:t>
            </a:r>
            <a:r>
              <a:rPr lang="en-US" sz="2000" dirty="0" smtClean="0">
                <a:latin typeface="Arial" pitchFamily="34" charset="0"/>
                <a:cs typeface="Arial" pitchFamily="34" charset="0"/>
              </a:rPr>
              <a:t>Heithold </a:t>
            </a:r>
            <a:r>
              <a:rPr lang="en-US" sz="2000" dirty="0">
                <a:latin typeface="Arial" pitchFamily="34" charset="0"/>
                <a:cs typeface="Arial" pitchFamily="34" charset="0"/>
              </a:rPr>
              <a:t>traveled to China in March to visit current and potential China partner universities from which we recruit undergraduate transfer students.  As of 4.24.13 we have issued I-20’s to 37 students as a result of the delegation’s visit.</a:t>
            </a:r>
          </a:p>
          <a:p>
            <a:r>
              <a:rPr lang="en-US" sz="2000" dirty="0" smtClean="0">
                <a:latin typeface="Arial" pitchFamily="34" charset="0"/>
                <a:cs typeface="Arial" pitchFamily="34" charset="0"/>
              </a:rPr>
              <a:t>Several </a:t>
            </a:r>
            <a:r>
              <a:rPr lang="en-US" sz="2000" dirty="0">
                <a:latin typeface="Arial" pitchFamily="34" charset="0"/>
                <a:cs typeface="Arial" pitchFamily="34" charset="0"/>
              </a:rPr>
              <a:t>staff members </a:t>
            </a:r>
            <a:r>
              <a:rPr lang="en-US" sz="2000" dirty="0" smtClean="0">
                <a:latin typeface="Arial" pitchFamily="34" charset="0"/>
                <a:cs typeface="Arial" pitchFamily="34" charset="0"/>
              </a:rPr>
              <a:t>attended the </a:t>
            </a:r>
            <a:r>
              <a:rPr lang="en-US" sz="2000" dirty="0">
                <a:latin typeface="Arial" pitchFamily="34" charset="0"/>
                <a:cs typeface="Arial" pitchFamily="34" charset="0"/>
              </a:rPr>
              <a:t>national NAFSA Conference </a:t>
            </a:r>
            <a:r>
              <a:rPr lang="en-US" sz="2000" dirty="0" smtClean="0">
                <a:latin typeface="Arial" pitchFamily="34" charset="0"/>
                <a:cs typeface="Arial" pitchFamily="34" charset="0"/>
              </a:rPr>
              <a:t>in </a:t>
            </a:r>
            <a:r>
              <a:rPr lang="en-US" sz="2000" dirty="0">
                <a:latin typeface="Arial" pitchFamily="34" charset="0"/>
                <a:cs typeface="Arial" pitchFamily="34" charset="0"/>
              </a:rPr>
              <a:t>St. Louis. This annual conference addresses a broad spectrum of international education issues and topics.</a:t>
            </a:r>
          </a:p>
          <a:p>
            <a:endParaRPr lang="en-US" sz="2000" dirty="0">
              <a:latin typeface="Arial" pitchFamily="34" charset="0"/>
              <a:cs typeface="Arial" pitchFamily="34" charset="0"/>
            </a:endParaRPr>
          </a:p>
        </p:txBody>
      </p:sp>
    </p:spTree>
    <p:extLst>
      <p:ext uri="{BB962C8B-B14F-4D97-AF65-F5344CB8AC3E}">
        <p14:creationId xmlns:p14="http://schemas.microsoft.com/office/powerpoint/2010/main" val="3719262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a:xfrm>
            <a:off x="762000" y="2133600"/>
            <a:ext cx="7772400" cy="4114800"/>
          </a:xfrm>
        </p:spPr>
        <p:txBody>
          <a:bodyPr/>
          <a:lstStyle/>
          <a:p>
            <a:pPr eaLnBrk="1" hangingPunct="1">
              <a:defRPr/>
            </a:pPr>
            <a:r>
              <a:rPr lang="en-US" sz="2800" dirty="0" smtClean="0"/>
              <a:t>Preregistration numbers for Fall 2013 are up about 1.7%.  New freshmen class estimated at 1,221 compared to 1,125 last year.</a:t>
            </a:r>
          </a:p>
          <a:p>
            <a:pPr marL="0" indent="0" eaLnBrk="1" hangingPunct="1">
              <a:buFontTx/>
              <a:buNone/>
              <a:defRPr/>
            </a:pPr>
            <a:endParaRPr lang="en-US" sz="2800" dirty="0" smtClean="0"/>
          </a:p>
          <a:p>
            <a:pPr eaLnBrk="1" hangingPunct="1">
              <a:defRPr/>
            </a:pPr>
            <a:r>
              <a:rPr lang="en-US" sz="2800" dirty="0" smtClean="0"/>
              <a:t>Tim Albers is the new Director of Recruitment Marketing &amp; </a:t>
            </a:r>
            <a:r>
              <a:rPr lang="en-US" sz="2800" smtClean="0"/>
              <a:t>Enrollment Development. </a:t>
            </a:r>
            <a:endParaRPr lang="en-US" sz="2800" dirty="0" smtClean="0"/>
          </a:p>
          <a:p>
            <a:pPr marL="0" indent="0" eaLnBrk="1" hangingPunct="1">
              <a:buFontTx/>
              <a:buNone/>
              <a:defRPr/>
            </a:pPr>
            <a:r>
              <a:rPr lang="en-US" dirty="0" smtClean="0"/>
              <a:t>  </a:t>
            </a:r>
          </a:p>
          <a:p>
            <a:pPr marL="0" indent="0" eaLnBrk="1" hangingPunct="1">
              <a:buFontTx/>
              <a:buNone/>
              <a:defRPr/>
            </a:pPr>
            <a:endParaRPr lang="en-US" dirty="0" smtClean="0"/>
          </a:p>
        </p:txBody>
      </p:sp>
      <p:sp>
        <p:nvSpPr>
          <p:cNvPr id="2051" name="Title 2"/>
          <p:cNvSpPr>
            <a:spLocks noGrp="1"/>
          </p:cNvSpPr>
          <p:nvPr>
            <p:ph type="title"/>
          </p:nvPr>
        </p:nvSpPr>
        <p:spPr>
          <a:xfrm>
            <a:off x="457200" y="685800"/>
            <a:ext cx="7772400" cy="1143000"/>
          </a:xfrm>
        </p:spPr>
        <p:txBody>
          <a:bodyPr/>
          <a:lstStyle/>
          <a:p>
            <a:r>
              <a:rPr lang="en-US" sz="3600" b="1" dirty="0" smtClean="0">
                <a:solidFill>
                  <a:srgbClr val="006600"/>
                </a:solidFill>
              </a:rPr>
              <a:t>Enrollment</a:t>
            </a:r>
            <a:r>
              <a:rPr lang="en-US" sz="3600" dirty="0" smtClean="0">
                <a:solidFill>
                  <a:srgbClr val="006600"/>
                </a:solidFill>
              </a:rPr>
              <a:t> </a:t>
            </a:r>
            <a:r>
              <a:rPr lang="en-US" sz="3600" b="1" dirty="0" smtClean="0">
                <a:solidFill>
                  <a:srgbClr val="006600"/>
                </a:solidFill>
              </a:rPr>
              <a:t>Management</a:t>
            </a:r>
          </a:p>
        </p:txBody>
      </p:sp>
    </p:spTree>
    <p:extLst>
      <p:ext uri="{BB962C8B-B14F-4D97-AF65-F5344CB8AC3E}">
        <p14:creationId xmlns:p14="http://schemas.microsoft.com/office/powerpoint/2010/main" val="1399362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r>
              <a:rPr lang="en-US" b="1" dirty="0" smtClean="0">
                <a:solidFill>
                  <a:srgbClr val="006600"/>
                </a:solidFill>
              </a:rPr>
              <a:t>Global Learning</a:t>
            </a:r>
            <a:endParaRPr lang="en-US" dirty="0" smtClean="0">
              <a:solidFill>
                <a:srgbClr val="006600"/>
              </a:solidFill>
            </a:endParaRPr>
          </a:p>
        </p:txBody>
      </p:sp>
      <p:sp>
        <p:nvSpPr>
          <p:cNvPr id="2051" name="Content Placeholder 2"/>
          <p:cNvSpPr>
            <a:spLocks noGrp="1"/>
          </p:cNvSpPr>
          <p:nvPr>
            <p:ph idx="1"/>
          </p:nvPr>
        </p:nvSpPr>
        <p:spPr>
          <a:xfrm>
            <a:off x="685800" y="1752600"/>
            <a:ext cx="7772400" cy="4343400"/>
          </a:xfrm>
        </p:spPr>
        <p:txBody>
          <a:bodyPr>
            <a:normAutofit lnSpcReduction="10000"/>
          </a:bodyPr>
          <a:lstStyle/>
          <a:p>
            <a:r>
              <a:rPr lang="en-US" sz="2400" smtClean="0"/>
              <a:t>With more students asking for classes during the summer, departments are encouraged to examine summer distance course schedules to insure that students have sufficient choices to still make progress toward one of S&amp;T’s 15 on-line degrees. </a:t>
            </a:r>
          </a:p>
          <a:p>
            <a:endParaRPr lang="en-US" sz="800" smtClean="0"/>
          </a:p>
          <a:p>
            <a:pPr lvl="3">
              <a:buFontTx/>
              <a:buNone/>
            </a:pPr>
            <a:r>
              <a:rPr lang="en-US" sz="1800" b="1" u="sng" smtClean="0"/>
              <a:t>Year	Number of courses offered</a:t>
            </a:r>
          </a:p>
          <a:p>
            <a:pPr lvl="3">
              <a:buFontTx/>
              <a:buNone/>
            </a:pPr>
            <a:r>
              <a:rPr lang="en-US" b="1" smtClean="0"/>
              <a:t>2011		10</a:t>
            </a:r>
          </a:p>
          <a:p>
            <a:pPr lvl="3">
              <a:buFontTx/>
              <a:buNone/>
            </a:pPr>
            <a:r>
              <a:rPr lang="en-US" b="1" smtClean="0"/>
              <a:t>2012		10</a:t>
            </a:r>
          </a:p>
          <a:p>
            <a:pPr lvl="3">
              <a:buFontTx/>
              <a:buNone/>
            </a:pPr>
            <a:r>
              <a:rPr lang="en-US" b="1" smtClean="0"/>
              <a:t>2013		13</a:t>
            </a:r>
          </a:p>
          <a:p>
            <a:pPr lvl="3">
              <a:buFontTx/>
              <a:buNone/>
            </a:pPr>
            <a:endParaRPr lang="en-US" sz="800" b="1" smtClean="0"/>
          </a:p>
          <a:p>
            <a:r>
              <a:rPr lang="en-US" sz="2400" smtClean="0"/>
              <a:t>The following slides represent summer enrollment growth in the last three years. </a:t>
            </a:r>
          </a:p>
        </p:txBody>
      </p:sp>
    </p:spTree>
    <p:extLst>
      <p:ext uri="{BB962C8B-B14F-4D97-AF65-F5344CB8AC3E}">
        <p14:creationId xmlns:p14="http://schemas.microsoft.com/office/powerpoint/2010/main" val="441954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p:txBody>
          <a:bodyPr/>
          <a:lstStyle/>
          <a:p>
            <a:pPr marL="0" indent="0" eaLnBrk="1" hangingPunct="1">
              <a:buFontTx/>
              <a:buNone/>
            </a:pPr>
            <a:r>
              <a:rPr lang="en-US" sz="2000" smtClean="0"/>
              <a:t>Summer Enrollment in Distance Courses at Close of Registration</a:t>
            </a:r>
          </a:p>
        </p:txBody>
      </p:sp>
      <p:sp>
        <p:nvSpPr>
          <p:cNvPr id="3075" name="Title 2"/>
          <p:cNvSpPr>
            <a:spLocks noGrp="1"/>
          </p:cNvSpPr>
          <p:nvPr>
            <p:ph type="title"/>
          </p:nvPr>
        </p:nvSpPr>
        <p:spPr/>
        <p:txBody>
          <a:bodyPr/>
          <a:lstStyle/>
          <a:p>
            <a:r>
              <a:rPr lang="en-US" b="1" dirty="0" smtClean="0">
                <a:solidFill>
                  <a:srgbClr val="006600"/>
                </a:solidFill>
              </a:rPr>
              <a:t>Global Learning</a:t>
            </a:r>
          </a:p>
        </p:txBody>
      </p:sp>
      <p:graphicFrame>
        <p:nvGraphicFramePr>
          <p:cNvPr id="4" name="Chart 3"/>
          <p:cNvGraphicFramePr/>
          <p:nvPr/>
        </p:nvGraphicFramePr>
        <p:xfrm>
          <a:off x="1371600" y="2514600"/>
          <a:ext cx="6400800" cy="3886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6695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b="1" dirty="0" smtClean="0">
                <a:solidFill>
                  <a:srgbClr val="006600"/>
                </a:solidFill>
              </a:rPr>
              <a:t>Global Learning</a:t>
            </a:r>
            <a:endParaRPr lang="en-US" dirty="0" smtClean="0">
              <a:solidFill>
                <a:srgbClr val="006600"/>
              </a:solidFill>
            </a:endParaRPr>
          </a:p>
        </p:txBody>
      </p:sp>
      <p:graphicFrame>
        <p:nvGraphicFramePr>
          <p:cNvPr id="4" name="Content Placeholder 3"/>
          <p:cNvGraphicFramePr>
            <a:graphicFrameLocks noGrp="1"/>
          </p:cNvGraphicFramePr>
          <p:nvPr>
            <p:ph idx="1"/>
          </p:nvPr>
        </p:nvGraphicFramePr>
        <p:xfrm>
          <a:off x="6858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2482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a:xfrm>
            <a:off x="381000" y="762000"/>
            <a:ext cx="8382000" cy="685800"/>
          </a:xfrm>
        </p:spPr>
        <p:txBody>
          <a:bodyPr/>
          <a:lstStyle/>
          <a:p>
            <a:pPr eaLnBrk="1" hangingPunct="1"/>
            <a:r>
              <a:rPr lang="en-US" sz="3200" b="1" dirty="0" smtClean="0">
                <a:solidFill>
                  <a:srgbClr val="316600"/>
                </a:solidFill>
              </a:rPr>
              <a:t>Office of Sponsored Programs</a:t>
            </a:r>
          </a:p>
        </p:txBody>
      </p:sp>
      <p:sp>
        <p:nvSpPr>
          <p:cNvPr id="2051" name="Rectangle 3"/>
          <p:cNvSpPr>
            <a:spLocks noGrp="1" noChangeArrowheads="1"/>
          </p:cNvSpPr>
          <p:nvPr>
            <p:ph type="body" idx="4294967295"/>
          </p:nvPr>
        </p:nvSpPr>
        <p:spPr>
          <a:xfrm>
            <a:off x="76200" y="1447800"/>
            <a:ext cx="8839200" cy="5105400"/>
          </a:xfrm>
        </p:spPr>
        <p:txBody>
          <a:bodyPr/>
          <a:lstStyle/>
          <a:p>
            <a:pPr marL="233363" indent="-233363" eaLnBrk="1" hangingPunct="1">
              <a:lnSpc>
                <a:spcPct val="110000"/>
              </a:lnSpc>
            </a:pPr>
            <a:r>
              <a:rPr lang="en-US" sz="2600" dirty="0" smtClean="0"/>
              <a:t>FY13 activities through the end of May and a year-over-year comparison are as follows:</a:t>
            </a:r>
          </a:p>
          <a:p>
            <a:pPr marL="798513" lvl="1" indent="-341313" eaLnBrk="1" hangingPunct="1">
              <a:lnSpc>
                <a:spcPct val="110000"/>
              </a:lnSpc>
            </a:pPr>
            <a:r>
              <a:rPr lang="en-US" sz="2400" dirty="0"/>
              <a:t>Proposals awarded in total dollars: </a:t>
            </a:r>
            <a:r>
              <a:rPr lang="en-US" sz="2400" dirty="0" smtClean="0"/>
              <a:t>$48.4M (up 113.2%)</a:t>
            </a:r>
            <a:endParaRPr lang="en-US" sz="2400" dirty="0"/>
          </a:p>
          <a:p>
            <a:pPr marL="798513" lvl="1" indent="-341313" eaLnBrk="1" hangingPunct="1">
              <a:lnSpc>
                <a:spcPct val="110000"/>
              </a:lnSpc>
            </a:pPr>
            <a:r>
              <a:rPr lang="en-US" sz="2400" dirty="0"/>
              <a:t>Number of proposals awarded and amendments: </a:t>
            </a:r>
            <a:r>
              <a:rPr lang="en-US" sz="2400" dirty="0" smtClean="0"/>
              <a:t>239 (down 3.6%)</a:t>
            </a:r>
            <a:endParaRPr lang="en-US" sz="2400" dirty="0"/>
          </a:p>
          <a:p>
            <a:pPr marL="798513" lvl="1" indent="-341313" eaLnBrk="1" hangingPunct="1">
              <a:lnSpc>
                <a:spcPct val="110000"/>
              </a:lnSpc>
            </a:pPr>
            <a:r>
              <a:rPr lang="en-US" sz="2400" dirty="0"/>
              <a:t>Proposals submitted in total dollars: </a:t>
            </a:r>
            <a:r>
              <a:rPr lang="en-US" sz="2400" dirty="0" smtClean="0"/>
              <a:t>$125M (down 13.3%)</a:t>
            </a:r>
            <a:endParaRPr lang="en-US" sz="2400" dirty="0"/>
          </a:p>
          <a:p>
            <a:pPr marL="798513" lvl="1" indent="-341313" eaLnBrk="1" hangingPunct="1">
              <a:lnSpc>
                <a:spcPct val="110000"/>
              </a:lnSpc>
            </a:pPr>
            <a:r>
              <a:rPr lang="en-US" sz="2400" dirty="0"/>
              <a:t>Number of proposals submitted: </a:t>
            </a:r>
            <a:r>
              <a:rPr lang="en-US" sz="2400" dirty="0" smtClean="0"/>
              <a:t>441 (down 3.5%)</a:t>
            </a:r>
            <a:endParaRPr lang="en-US" sz="2400" dirty="0"/>
          </a:p>
          <a:p>
            <a:pPr marL="798513" lvl="1" indent="-341313" eaLnBrk="1" hangingPunct="1">
              <a:lnSpc>
                <a:spcPct val="110000"/>
              </a:lnSpc>
            </a:pPr>
            <a:r>
              <a:rPr lang="en-US" sz="2400" dirty="0"/>
              <a:t>Research expenditures: </a:t>
            </a:r>
            <a:r>
              <a:rPr lang="en-US" sz="2400" dirty="0" smtClean="0"/>
              <a:t>$37.1M (up 0.7%)</a:t>
            </a:r>
            <a:endParaRPr lang="en-US" sz="2400" dirty="0"/>
          </a:p>
          <a:p>
            <a:pPr marL="798513" lvl="1" indent="-341313" eaLnBrk="1" hangingPunct="1">
              <a:lnSpc>
                <a:spcPct val="110000"/>
              </a:lnSpc>
            </a:pPr>
            <a:r>
              <a:rPr lang="en-US" sz="2400" dirty="0"/>
              <a:t>F&amp;A recovered: </a:t>
            </a:r>
            <a:r>
              <a:rPr lang="en-US" sz="2400" dirty="0" smtClean="0"/>
              <a:t>$5.7M (down 1.5%)</a:t>
            </a:r>
            <a:endParaRPr lang="en-US" sz="2400" dirty="0"/>
          </a:p>
          <a:p>
            <a:pPr marL="798513" lvl="1" indent="-341313" eaLnBrk="1" hangingPunct="1">
              <a:lnSpc>
                <a:spcPct val="110000"/>
              </a:lnSpc>
            </a:pPr>
            <a:r>
              <a:rPr lang="en-US" sz="2400" dirty="0"/>
              <a:t>Number of active awards: </a:t>
            </a:r>
            <a:r>
              <a:rPr lang="en-US" sz="2400" dirty="0" smtClean="0"/>
              <a:t>568 (up 1.4%)</a:t>
            </a:r>
            <a:endParaRPr lang="en-US" sz="2400" dirty="0"/>
          </a:p>
        </p:txBody>
      </p:sp>
    </p:spTree>
    <p:extLst>
      <p:ext uri="{BB962C8B-B14F-4D97-AF65-F5344CB8AC3E}">
        <p14:creationId xmlns:p14="http://schemas.microsoft.com/office/powerpoint/2010/main" val="1559197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
          <p:cNvSpPr>
            <a:spLocks noChangeArrowheads="1"/>
          </p:cNvSpPr>
          <p:nvPr/>
        </p:nvSpPr>
        <p:spPr bwMode="auto">
          <a:xfrm>
            <a:off x="0" y="762000"/>
            <a:ext cx="9144000" cy="523220"/>
          </a:xfrm>
          <a:prstGeom prst="rect">
            <a:avLst/>
          </a:prstGeom>
          <a:noFill/>
          <a:ln w="9525">
            <a:noFill/>
            <a:miter lim="800000"/>
            <a:headEnd/>
            <a:tailEnd/>
          </a:ln>
        </p:spPr>
        <p:txBody>
          <a:bodyPr>
            <a:spAutoFit/>
          </a:bodyPr>
          <a:lstStyle/>
          <a:p>
            <a:pPr algn="ctr" eaLnBrk="0" hangingPunct="0">
              <a:defRPr/>
            </a:pPr>
            <a:r>
              <a:rPr lang="en-US" sz="2800" dirty="0" smtClean="0">
                <a:solidFill>
                  <a:srgbClr val="316600"/>
                </a:solidFill>
              </a:rPr>
              <a:t>Congratulations to …</a:t>
            </a:r>
            <a:endParaRPr lang="en-US" sz="2800" i="1" dirty="0">
              <a:solidFill>
                <a:srgbClr val="CC3300"/>
              </a:solidFill>
              <a:latin typeface="+mj-lt"/>
            </a:endParaRPr>
          </a:p>
        </p:txBody>
      </p:sp>
      <p:sp>
        <p:nvSpPr>
          <p:cNvPr id="4" name="Rectangle 3"/>
          <p:cNvSpPr/>
          <p:nvPr/>
        </p:nvSpPr>
        <p:spPr>
          <a:xfrm>
            <a:off x="4308842" y="1447800"/>
            <a:ext cx="4530357" cy="3539430"/>
          </a:xfrm>
          <a:prstGeom prst="rect">
            <a:avLst/>
          </a:prstGeom>
        </p:spPr>
        <p:txBody>
          <a:bodyPr wrap="square">
            <a:spAutoFit/>
          </a:bodyPr>
          <a:lstStyle/>
          <a:p>
            <a:r>
              <a:rPr lang="en-US" b="0" dirty="0" smtClean="0"/>
              <a:t>Yew San Hor, </a:t>
            </a:r>
            <a:r>
              <a:rPr lang="en-US" b="0" dirty="0"/>
              <a:t>“CAREER: Surface State Studies of Topological Insulators</a:t>
            </a:r>
            <a:r>
              <a:rPr lang="en-US" b="0" dirty="0" smtClean="0"/>
              <a:t>/ Superconductors</a:t>
            </a:r>
            <a:r>
              <a:rPr lang="en-US" b="0" dirty="0"/>
              <a:t>,” </a:t>
            </a:r>
            <a:r>
              <a:rPr lang="en-US" b="0" dirty="0" smtClean="0"/>
              <a:t>National Science Foundation, $538,000.</a:t>
            </a:r>
          </a:p>
        </p:txBody>
      </p:sp>
      <p:pic>
        <p:nvPicPr>
          <p:cNvPr id="2" name="Picture 2" descr="C:\VPR Pictures\2013 05 10 Hor Yew San edit file 0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599" y="1606421"/>
            <a:ext cx="3703425" cy="2508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191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6331</TotalTime>
  <Words>473</Words>
  <Application>Microsoft Office PowerPoint</Application>
  <PresentationFormat>On-screen Show (4:3)</PresentationFormat>
  <Paragraphs>67</Paragraphs>
  <Slides>9</Slides>
  <Notes>5</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Office of International Affairs</vt:lpstr>
      <vt:lpstr>Office of International Affairs</vt:lpstr>
      <vt:lpstr>Office of International Affairs</vt:lpstr>
      <vt:lpstr>Enrollment Management</vt:lpstr>
      <vt:lpstr>Global Learning</vt:lpstr>
      <vt:lpstr>Global Learning</vt:lpstr>
      <vt:lpstr>Global Learning</vt:lpstr>
      <vt:lpstr>Office of Sponsored Programs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Joann Stiritz</dc:creator>
  <cp:lastModifiedBy>Werner, Jeannie</cp:lastModifiedBy>
  <cp:revision>27</cp:revision>
  <cp:lastPrinted>2013-06-04T18:46:22Z</cp:lastPrinted>
  <dcterms:created xsi:type="dcterms:W3CDTF">2011-02-16T17:05:27Z</dcterms:created>
  <dcterms:modified xsi:type="dcterms:W3CDTF">2013-06-10T14:01:12Z</dcterms:modified>
</cp:coreProperties>
</file>