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8" r:id="rId3"/>
    <p:sldId id="264" r:id="rId4"/>
    <p:sldId id="263" r:id="rId5"/>
    <p:sldId id="269" r:id="rId6"/>
    <p:sldId id="265" r:id="rId7"/>
    <p:sldId id="266" r:id="rId8"/>
    <p:sldId id="267" r:id="rId9"/>
    <p:sldId id="268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CA225-213E-4EBD-BF65-071917D912FA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75253-2311-4A4D-BFA2-79DAAF58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3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9CEAC-BDA6-4218-82CF-D6F2D7507C80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D0D4F-9096-42C7-8337-4FB85BB77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6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0" tIns="46576" rIns="93150" bIns="46576" anchor="b"/>
          <a:lstStyle>
            <a:lvl1pPr defTabSz="966788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DFF3DE00-7402-408F-8A95-98C0F5BF93E2}" type="slidenum">
              <a:rPr lang="en-US" altLang="en-US" sz="1200" b="0"/>
              <a:pPr algn="r"/>
              <a:t>8</a:t>
            </a:fld>
            <a:endParaRPr lang="en-US" altLang="en-US" sz="1200" b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45" y="4416098"/>
            <a:ext cx="5607711" cy="418399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0" tIns="46576" rIns="93150" bIns="46576"/>
          <a:lstStyle/>
          <a:p>
            <a:pPr eaLnBrk="1" hangingPunct="1"/>
            <a:r>
              <a:rPr lang="en-US" altLang="en-US" smtClean="0"/>
              <a:t>Net grant and contract expenditures is calculated as total expenditures - federal student financial aid.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E4F4F-B7B4-44D8-826E-E33FFD6FA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0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17219-0858-4A70-8552-7EA85E071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4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D211A-D271-450E-A02E-37DCA3FE8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57A8-53C7-4821-857B-07E7A223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4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DB57B-20E2-4454-82EC-E63C19F3E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7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908F2-EDDC-466C-9B95-0F09129A5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5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4EBAD-9453-467D-BACC-19B613E16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2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7F92-F60A-4E5A-A3D9-013F3A674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9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E4654-0453-4DCB-925E-C31D5A1FE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0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65626-8762-4118-B051-EF468A79F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4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2D0C4-2B5D-4E69-887C-3BED40050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9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80" charset="-128"/>
              </a:defRPr>
            </a:lvl1pPr>
          </a:lstStyle>
          <a:p>
            <a:pPr>
              <a:defRPr/>
            </a:pPr>
            <a:fld id="{6B45912F-C91A-4B24-8E10-9320CF253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00"/>
                </a:solidFill>
              </a:rPr>
              <a:t>Office of International Affairs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/>
              <a:t>On April 21, 2014 the International Affairs Associate Director, James Monahan, visited American University in Dubai (AUD)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/>
              <a:t>to strengthen our cooperative agreement with them.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300" dirty="0"/>
          </a:p>
          <a:p>
            <a:pPr marL="0" indent="0" algn="ctr">
              <a:spcBef>
                <a:spcPts val="0"/>
              </a:spcBef>
              <a:buNone/>
            </a:pPr>
            <a:endParaRPr lang="en-US" sz="2300" dirty="0"/>
          </a:p>
          <a:p>
            <a:pPr marL="0" indent="0" algn="ctr"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300" dirty="0" smtClean="0">
              <a:solidFill>
                <a:srgbClr val="00B05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/>
              <a:t>David Zdvorak (Jr., Civil Engineering – pictured far right)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/>
              <a:t>received a Clinton scholarship for a semester abroad at AUD and met the former U.S. President while studying in Dubai.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667000"/>
            <a:ext cx="3950208" cy="263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3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447800"/>
            <a:ext cx="8191500" cy="4114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400" dirty="0" smtClean="0"/>
              <a:t>In April, S&amp;T hosted nine students from the</a:t>
            </a:r>
          </a:p>
          <a:p>
            <a:pPr marL="0" indent="0" algn="ctr" eaLnBrk="1" hangingPunct="1">
              <a:buFontTx/>
              <a:buNone/>
            </a:pPr>
            <a:r>
              <a:rPr lang="en-US" sz="2400" dirty="0" err="1" smtClean="0"/>
              <a:t>Universiti</a:t>
            </a:r>
            <a:r>
              <a:rPr lang="en-US" sz="2400" dirty="0" smtClean="0"/>
              <a:t> Malaysia Pahang for a Student Mobility Program. Top students were chosen for the program to introduce them to graduate studies at an American university.</a:t>
            </a:r>
          </a:p>
          <a:p>
            <a:pPr marL="0" indent="0" eaLnBrk="1" hangingPunct="1">
              <a:buFontTx/>
              <a:buNone/>
            </a:pPr>
            <a:endParaRPr lang="en-US" sz="2200" dirty="0" smtClean="0"/>
          </a:p>
          <a:p>
            <a:pPr marL="0" indent="0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2051" name="Title 2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00"/>
                </a:solidFill>
              </a:rPr>
              <a:t>Office of International Affairs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785" y="3048000"/>
            <a:ext cx="4457700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6019800"/>
            <a:ext cx="769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UMP students pose with S&amp;T student ambassador Sarah </a:t>
            </a:r>
            <a:r>
              <a:rPr lang="en-US" sz="1500" dirty="0" err="1" smtClean="0"/>
              <a:t>Pavlowsky</a:t>
            </a:r>
            <a:r>
              <a:rPr lang="en-US" sz="1500" dirty="0" smtClean="0"/>
              <a:t> outside Parker Hall.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630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Preregistration numbers for Fall 2014 are up about </a:t>
            </a:r>
            <a:r>
              <a:rPr lang="en-US" sz="2800" dirty="0"/>
              <a:t>6</a:t>
            </a:r>
            <a:r>
              <a:rPr lang="en-US" sz="2800" dirty="0" smtClean="0"/>
              <a:t>%.  Largest increase is at the master’s degree level.  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 smtClean="0"/>
              <a:t>New Fall 2014 freshmen class estimated at 1,294 compared to 1,263 last year (+2.4%).  Academic index anticipated to rise:</a:t>
            </a:r>
          </a:p>
          <a:p>
            <a:pPr lvl="1" eaLnBrk="1" hangingPunct="1">
              <a:defRPr/>
            </a:pPr>
            <a:r>
              <a:rPr lang="en-US" sz="2400" dirty="0" smtClean="0"/>
              <a:t>ACT average increase from 27.9 to 28.3.  </a:t>
            </a:r>
          </a:p>
          <a:p>
            <a:pPr lvl="1" eaLnBrk="1" hangingPunct="1">
              <a:defRPr/>
            </a:pPr>
            <a:r>
              <a:rPr lang="en-US" sz="2400" dirty="0" smtClean="0"/>
              <a:t>High school GPA increase from 3.81 to 3.84.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 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051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6600"/>
                </a:solidFill>
              </a:rPr>
              <a:t>Enrollment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27545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sz="2300" dirty="0" smtClean="0"/>
              <a:t>Technical Editing:</a:t>
            </a:r>
          </a:p>
          <a:p>
            <a:pPr lvl="1"/>
            <a:r>
              <a:rPr lang="en-US" altLang="en-US" sz="2300" dirty="0" smtClean="0"/>
              <a:t>Sixteen more documents (a 26% increase) were submitted for technical editing during the Spring 2014 semester (46) than were submitted during the Spring 2013 semester (62).</a:t>
            </a:r>
          </a:p>
          <a:p>
            <a:pPr lvl="1"/>
            <a:r>
              <a:rPr lang="en-US" altLang="en-US" sz="2300" dirty="0" smtClean="0"/>
              <a:t>Fifteen of seventeen respondents rated the editing services we provide as either “Excellent” or “Great.”  (Two did not respond.)</a:t>
            </a:r>
          </a:p>
          <a:p>
            <a:r>
              <a:rPr lang="en-US" altLang="en-US" sz="2300" dirty="0" smtClean="0"/>
              <a:t>Tutoring:</a:t>
            </a:r>
          </a:p>
          <a:p>
            <a:pPr lvl="1"/>
            <a:r>
              <a:rPr lang="en-US" altLang="en-US" sz="2300" dirty="0" smtClean="0"/>
              <a:t>35 of 36 respondents either “Strongly Agree” or “Agree” that they would recommend our tutoring services to others.</a:t>
            </a:r>
          </a:p>
          <a:p>
            <a:endParaRPr lang="en-US" altLang="en-US" sz="1800" dirty="0" smtClean="0"/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sz="1800" dirty="0" smtClean="0"/>
          </a:p>
        </p:txBody>
      </p:sp>
      <p:sp>
        <p:nvSpPr>
          <p:cNvPr id="205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6600"/>
                </a:solidFill>
              </a:rPr>
              <a:t>Office of Graduate Studies</a:t>
            </a:r>
          </a:p>
        </p:txBody>
      </p:sp>
    </p:spTree>
    <p:extLst>
      <p:ext uri="{BB962C8B-B14F-4D97-AF65-F5344CB8AC3E}">
        <p14:creationId xmlns:p14="http://schemas.microsoft.com/office/powerpoint/2010/main" val="26848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altLang="en-US" b="1" dirty="0">
                <a:solidFill>
                  <a:srgbClr val="006600"/>
                </a:solidFill>
              </a:rPr>
              <a:t>Office of Graduate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7086600" cy="3581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The “Parent Program” of the </a:t>
            </a:r>
            <a:r>
              <a:rPr lang="en-US" altLang="en-US" sz="2800" dirty="0" err="1"/>
              <a:t>Geotechnics</a:t>
            </a:r>
            <a:r>
              <a:rPr lang="en-US" altLang="en-US" sz="2800" dirty="0"/>
              <a:t> Graduate Certificate was successfully changed from the Geological Engineering Program to the </a:t>
            </a:r>
            <a:r>
              <a:rPr lang="en-US" altLang="en-US" sz="2800" dirty="0" err="1"/>
              <a:t>Geotechnics</a:t>
            </a:r>
            <a:r>
              <a:rPr lang="en-US" altLang="en-US" sz="2800" dirty="0"/>
              <a:t> ME Program.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Over 475 admission files were processed during the month of May, 2014.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2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850" b="1" dirty="0" smtClean="0"/>
              <a:t>Hit the Ground Running (</a:t>
            </a:r>
            <a:r>
              <a:rPr lang="en-US" sz="1850" b="1" dirty="0" err="1" smtClean="0"/>
              <a:t>HGR</a:t>
            </a:r>
            <a:r>
              <a:rPr lang="en-US" sz="1850" b="1" dirty="0" smtClean="0"/>
              <a:t>)</a:t>
            </a:r>
          </a:p>
          <a:p>
            <a:pPr>
              <a:defRPr/>
            </a:pPr>
            <a:r>
              <a:rPr lang="en-US" sz="1850" dirty="0" smtClean="0"/>
              <a:t>Program runs from July 13</a:t>
            </a:r>
            <a:r>
              <a:rPr lang="en-US" sz="1850" baseline="30000" dirty="0" smtClean="0"/>
              <a:t>th</a:t>
            </a:r>
            <a:r>
              <a:rPr lang="en-US" sz="1850" dirty="0" smtClean="0"/>
              <a:t> – August 1</a:t>
            </a:r>
            <a:r>
              <a:rPr lang="en-US" sz="1850" baseline="30000" dirty="0" smtClean="0"/>
              <a:t>st</a:t>
            </a:r>
            <a:r>
              <a:rPr lang="en-US" sz="1850" dirty="0" smtClean="0"/>
              <a:t> </a:t>
            </a:r>
            <a:endParaRPr lang="en-US" sz="1850" dirty="0"/>
          </a:p>
          <a:p>
            <a:pPr marL="0" indent="0">
              <a:buFontTx/>
              <a:buNone/>
              <a:defRPr/>
            </a:pPr>
            <a:r>
              <a:rPr lang="en-US" sz="1850" b="1" dirty="0" smtClean="0"/>
              <a:t>Student Design and Experiential Learning Center (SDELC)</a:t>
            </a:r>
          </a:p>
          <a:p>
            <a:pPr eaLnBrk="1" hangingPunct="1">
              <a:defRPr/>
            </a:pPr>
            <a:r>
              <a:rPr lang="en-US" altLang="en-US" sz="1850" dirty="0" smtClean="0"/>
              <a:t>FSAE:  Formula Car, 12</a:t>
            </a:r>
            <a:r>
              <a:rPr lang="en-US" altLang="en-US" sz="1850" baseline="30000" dirty="0" smtClean="0"/>
              <a:t>th</a:t>
            </a:r>
            <a:r>
              <a:rPr lang="en-US" altLang="en-US" sz="1850" dirty="0" smtClean="0"/>
              <a:t> place overall in Michigan out of 120 teams.</a:t>
            </a:r>
          </a:p>
          <a:p>
            <a:pPr eaLnBrk="1" hangingPunct="1">
              <a:defRPr/>
            </a:pPr>
            <a:r>
              <a:rPr lang="en-US" altLang="en-US" sz="1850" dirty="0" err="1" smtClean="0"/>
              <a:t>HPV</a:t>
            </a:r>
            <a:r>
              <a:rPr lang="en-US" altLang="en-US" sz="1850" dirty="0" smtClean="0"/>
              <a:t>: Human Powered Vehicle, 3</a:t>
            </a:r>
            <a:r>
              <a:rPr lang="en-US" altLang="en-US" sz="1850" baseline="30000" dirty="0" smtClean="0"/>
              <a:t>rd</a:t>
            </a:r>
            <a:r>
              <a:rPr lang="en-US" altLang="en-US" sz="1850" dirty="0" smtClean="0"/>
              <a:t> place at </a:t>
            </a:r>
            <a:r>
              <a:rPr lang="en-US" altLang="en-US" sz="1850" dirty="0" err="1" smtClean="0"/>
              <a:t>HPVC</a:t>
            </a:r>
            <a:r>
              <a:rPr lang="en-US" altLang="en-US" sz="1850" dirty="0" smtClean="0"/>
              <a:t> West in California, 4</a:t>
            </a:r>
            <a:r>
              <a:rPr lang="en-US" altLang="en-US" sz="1850" baseline="30000" dirty="0" smtClean="0"/>
              <a:t>th</a:t>
            </a:r>
            <a:r>
              <a:rPr lang="en-US" altLang="en-US" sz="1850" dirty="0" smtClean="0"/>
              <a:t> Place at </a:t>
            </a:r>
            <a:r>
              <a:rPr lang="en-US" altLang="en-US" sz="1850" dirty="0" err="1" smtClean="0"/>
              <a:t>HPVC</a:t>
            </a:r>
            <a:r>
              <a:rPr lang="en-US" altLang="en-US" sz="1850" dirty="0" smtClean="0"/>
              <a:t> East in Orlando.</a:t>
            </a:r>
          </a:p>
          <a:p>
            <a:pPr eaLnBrk="1" hangingPunct="1">
              <a:defRPr/>
            </a:pPr>
            <a:r>
              <a:rPr lang="en-US" altLang="en-US" sz="1850" dirty="0" smtClean="0"/>
              <a:t>AAVG: Advanced Aero Vehicle Group, Heavy Lift Airplane, 4</a:t>
            </a:r>
            <a:r>
              <a:rPr lang="en-US" altLang="en-US" sz="1850" baseline="30000" dirty="0" smtClean="0"/>
              <a:t>th</a:t>
            </a:r>
            <a:r>
              <a:rPr lang="en-US" altLang="en-US" sz="1850" dirty="0" smtClean="0"/>
              <a:t> place at SAE West in Ft. Worth</a:t>
            </a:r>
          </a:p>
          <a:p>
            <a:pPr eaLnBrk="1" hangingPunct="1">
              <a:defRPr/>
            </a:pPr>
            <a:r>
              <a:rPr lang="en-US" altLang="en-US" sz="1850" dirty="0" smtClean="0"/>
              <a:t>Steel Bridge:  First place at Regional Competition in Stillwater, OK.   2</a:t>
            </a:r>
            <a:r>
              <a:rPr lang="en-US" altLang="en-US" sz="1850" baseline="30000" dirty="0" smtClean="0"/>
              <a:t>nd</a:t>
            </a:r>
            <a:r>
              <a:rPr lang="en-US" altLang="en-US" sz="1850" dirty="0" smtClean="0"/>
              <a:t> fastest build time and 3</a:t>
            </a:r>
            <a:r>
              <a:rPr lang="en-US" altLang="en-US" sz="1850" baseline="30000" dirty="0" smtClean="0"/>
              <a:t>rd</a:t>
            </a:r>
            <a:r>
              <a:rPr lang="en-US" altLang="en-US" sz="1850" dirty="0" smtClean="0"/>
              <a:t> best cost at Nationals but only 35</a:t>
            </a:r>
            <a:r>
              <a:rPr lang="en-US" altLang="en-US" sz="1850" baseline="30000" dirty="0" smtClean="0"/>
              <a:t>th</a:t>
            </a:r>
            <a:r>
              <a:rPr lang="en-US" altLang="en-US" sz="1850" dirty="0" smtClean="0"/>
              <a:t> overall out of 47 teams.</a:t>
            </a:r>
          </a:p>
          <a:p>
            <a:pPr eaLnBrk="1" hangingPunct="1">
              <a:defRPr/>
            </a:pPr>
            <a:r>
              <a:rPr lang="en-US" altLang="en-US" sz="1850" dirty="0" smtClean="0"/>
              <a:t>MRDT:  Mars Rover Design Team:  2</a:t>
            </a:r>
            <a:r>
              <a:rPr lang="en-US" altLang="en-US" sz="1850" baseline="30000" dirty="0" smtClean="0"/>
              <a:t>nd</a:t>
            </a:r>
            <a:r>
              <a:rPr lang="en-US" altLang="en-US" sz="1850" dirty="0" smtClean="0"/>
              <a:t> place overall at the International University Rover Challenge in </a:t>
            </a:r>
            <a:r>
              <a:rPr lang="en-US" altLang="en-US" sz="1850" dirty="0" err="1" smtClean="0"/>
              <a:t>Hanksville</a:t>
            </a:r>
            <a:r>
              <a:rPr lang="en-US" altLang="en-US" sz="1850" dirty="0" smtClean="0"/>
              <a:t>, UT.  First place was taken by the Hyperion Team from Poland – So S&amp;T has the best rover in North America!</a:t>
            </a:r>
          </a:p>
        </p:txBody>
      </p:sp>
      <p:sp>
        <p:nvSpPr>
          <p:cNvPr id="2051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006600"/>
                </a:solidFill>
              </a:rPr>
              <a:t>Office of Undergraduate Studies</a:t>
            </a:r>
          </a:p>
        </p:txBody>
      </p:sp>
    </p:spTree>
    <p:extLst>
      <p:ext uri="{BB962C8B-B14F-4D97-AF65-F5344CB8AC3E}">
        <p14:creationId xmlns:p14="http://schemas.microsoft.com/office/powerpoint/2010/main" val="12205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800" b="1" dirty="0" smtClean="0"/>
              <a:t>South-Central Regional Professional Development Center (SC </a:t>
            </a:r>
            <a:r>
              <a:rPr lang="en-US" altLang="en-US" sz="1800" b="1" dirty="0" err="1" smtClean="0"/>
              <a:t>RPDC</a:t>
            </a:r>
            <a:r>
              <a:rPr lang="en-US" altLang="en-US" sz="1800" b="1" dirty="0" smtClean="0"/>
              <a:t>)</a:t>
            </a:r>
            <a:endParaRPr lang="en-US" altLang="en-US" sz="1800" b="1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/>
              <a:t>New Buildings in Collaborative Initiative</a:t>
            </a:r>
          </a:p>
          <a:p>
            <a:pPr lvl="1" eaLnBrk="1" hangingPunct="1">
              <a:buFont typeface="Arial" panose="020B0604020202020204" pitchFamily="34" charset="0"/>
              <a:buChar char="‒"/>
              <a:defRPr/>
            </a:pPr>
            <a:r>
              <a:rPr lang="en-US" altLang="en-US" sz="1600" dirty="0" smtClean="0"/>
              <a:t>SC </a:t>
            </a:r>
            <a:r>
              <a:rPr lang="en-US" altLang="en-US" sz="1600" dirty="0" err="1" smtClean="0"/>
              <a:t>RPDC</a:t>
            </a:r>
            <a:r>
              <a:rPr lang="en-US" altLang="en-US" sz="1600" dirty="0" smtClean="0"/>
              <a:t> has increased regional buildings in this project for the 2014-15 year from 32 to 46.</a:t>
            </a:r>
          </a:p>
          <a:p>
            <a:pPr lvl="1" eaLnBrk="1" hangingPunct="1">
              <a:buFont typeface="Arial" panose="020B0604020202020204" pitchFamily="34" charset="0"/>
              <a:buChar char="‒"/>
              <a:defRPr/>
            </a:pPr>
            <a:r>
              <a:rPr lang="en-US" altLang="en-US" sz="1600" dirty="0" smtClean="0"/>
              <a:t>The initiative is designed to improve learning outcomes for all students.</a:t>
            </a:r>
          </a:p>
          <a:p>
            <a:pPr lvl="1" eaLnBrk="1" hangingPunct="1">
              <a:buFont typeface="Arial" panose="020B0604020202020204" pitchFamily="34" charset="0"/>
              <a:buChar char="‒"/>
              <a:defRPr/>
            </a:pPr>
            <a:r>
              <a:rPr lang="en-US" altLang="en-US" sz="1600" dirty="0" smtClean="0"/>
              <a:t>The focus is on collaborative data teams, assessment, and instructional practice.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New Director for SC </a:t>
            </a:r>
            <a:r>
              <a:rPr lang="en-US" altLang="en-US" sz="1800" dirty="0" err="1" smtClean="0"/>
              <a:t>RPDC</a:t>
            </a:r>
            <a:endParaRPr lang="en-US" altLang="en-US" sz="1800" dirty="0" smtClean="0"/>
          </a:p>
          <a:p>
            <a:pPr lvl="1">
              <a:buFont typeface="Arial" panose="020B0604020202020204" pitchFamily="34" charset="0"/>
              <a:buChar char="‒"/>
              <a:defRPr/>
            </a:pPr>
            <a:r>
              <a:rPr lang="en-US" altLang="en-US" sz="1800" dirty="0" smtClean="0"/>
              <a:t>Mary Ann Burns has been hired as the new Director at SC RPDC.</a:t>
            </a:r>
          </a:p>
          <a:p>
            <a:pPr lvl="1">
              <a:buFont typeface="Arial" panose="020B0604020202020204" pitchFamily="34" charset="0"/>
              <a:buChar char="‒"/>
              <a:defRPr/>
            </a:pPr>
            <a:r>
              <a:rPr lang="en-US" altLang="en-US" sz="1800" dirty="0" smtClean="0"/>
              <a:t>She was previously employed at the Department of Education, and led the statewide implementation of the Missouri Professional Learning Project.</a:t>
            </a:r>
          </a:p>
          <a:p>
            <a:pPr lvl="1">
              <a:buFont typeface="Arial" panose="020B0604020202020204" pitchFamily="34" charset="0"/>
              <a:buChar char="‒"/>
              <a:defRPr/>
            </a:pPr>
            <a:r>
              <a:rPr lang="en-US" altLang="en-US" sz="1800" dirty="0" smtClean="0"/>
              <a:t>She began her duties June 1.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altLang="en-US" sz="1400" dirty="0" smtClean="0"/>
          </a:p>
          <a:p>
            <a:pPr eaLnBrk="1" hangingPunct="1">
              <a:defRPr/>
            </a:pPr>
            <a:endParaRPr lang="en-US" altLang="en-US" sz="2000" dirty="0" smtClean="0"/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006600"/>
                </a:solidFill>
              </a:rPr>
              <a:t>Office of Undergraduate Studies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-1066800" y="1828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4787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0"/>
            <a:ext cx="8382000" cy="6858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085706"/>
                </a:solidFill>
              </a:rPr>
              <a:t>Office of Sponsored Programs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447800"/>
            <a:ext cx="8915400" cy="5029200"/>
          </a:xfrm>
        </p:spPr>
        <p:txBody>
          <a:bodyPr/>
          <a:lstStyle/>
          <a:p>
            <a:pPr marL="233363" indent="-233363"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800" smtClean="0"/>
              <a:t>Summary of FY14 activities through the end of April</a:t>
            </a:r>
          </a:p>
          <a:p>
            <a:pPr marL="798513" lvl="1" indent="-341313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smtClean="0"/>
              <a:t>Proposals awarded in total dollars: $24.2M (down 47%)</a:t>
            </a:r>
          </a:p>
          <a:p>
            <a:pPr marL="798513" lvl="1" indent="-341313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smtClean="0"/>
              <a:t>Number of proposals awarded and amendments: 235 (up 9%)</a:t>
            </a:r>
          </a:p>
          <a:p>
            <a:pPr marL="798513" lvl="1" indent="-341313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smtClean="0"/>
              <a:t>Proposals submitted in total dollars: $109.6M (down 9%)</a:t>
            </a:r>
          </a:p>
          <a:p>
            <a:pPr marL="798513" lvl="1" indent="-341313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smtClean="0"/>
              <a:t>Number of proposals submitted: 462 (up 11%)</a:t>
            </a:r>
          </a:p>
          <a:p>
            <a:pPr marL="798513" lvl="1" indent="-341313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smtClean="0"/>
              <a:t>Total expenditures: $35M (up 4%)</a:t>
            </a:r>
          </a:p>
          <a:p>
            <a:pPr marL="798513" lvl="1" indent="-341313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smtClean="0"/>
              <a:t>Net grant and contract expenditures: $28.2M (up 3%)</a:t>
            </a:r>
          </a:p>
          <a:p>
            <a:pPr marL="798513" lvl="1" indent="-341313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smtClean="0"/>
              <a:t>F&amp;A recovered: $5.6M (up 8%)</a:t>
            </a:r>
          </a:p>
          <a:p>
            <a:pPr marL="798513" lvl="1" indent="-341313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smtClean="0"/>
              <a:t>Number of active awards: 627 (up 16%) </a:t>
            </a:r>
          </a:p>
        </p:txBody>
      </p:sp>
    </p:spTree>
    <p:extLst>
      <p:ext uri="{BB962C8B-B14F-4D97-AF65-F5344CB8AC3E}">
        <p14:creationId xmlns:p14="http://schemas.microsoft.com/office/powerpoint/2010/main" val="34654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smtClean="0">
                <a:solidFill>
                  <a:srgbClr val="006600"/>
                </a:solidFill>
              </a:rPr>
              <a:t>Congratulations to …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4876800" cy="5029200"/>
          </a:xfrm>
        </p:spPr>
        <p:txBody>
          <a:bodyPr/>
          <a:lstStyle/>
          <a:p>
            <a:r>
              <a:rPr lang="en-US" altLang="en-US" sz="2700" dirty="0" smtClean="0"/>
              <a:t>Jie Gao, a member of Mechanical &amp; Aerospace Engineering is one of 34 junior faculty members in the nation to win the Oak Ridge Associated Universities Ralph E. </a:t>
            </a:r>
            <a:r>
              <a:rPr lang="en-US" altLang="en-US" sz="2700" dirty="0" err="1" smtClean="0"/>
              <a:t>Powe</a:t>
            </a:r>
            <a:r>
              <a:rPr lang="en-US" altLang="en-US" sz="2700" dirty="0" smtClean="0"/>
              <a:t> Junior Faculty Enhancement Award for the proposal entitled “Spontaneous Emission Engineering with Optical </a:t>
            </a:r>
            <a:r>
              <a:rPr lang="en-US" altLang="en-US" dirty="0" err="1" smtClean="0"/>
              <a:t>Metamaterials</a:t>
            </a:r>
            <a:r>
              <a:rPr lang="en-US" altLang="en-US" dirty="0" smtClean="0"/>
              <a:t>.”</a:t>
            </a:r>
          </a:p>
        </p:txBody>
      </p:sp>
      <p:pic>
        <p:nvPicPr>
          <p:cNvPr id="3076" name="Picture 2" descr="Gao 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133600"/>
            <a:ext cx="2295525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5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3465</TotalTime>
  <Words>719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Office of International Affairs</vt:lpstr>
      <vt:lpstr>Office of International Affairs</vt:lpstr>
      <vt:lpstr>Enrollment Management</vt:lpstr>
      <vt:lpstr>Office of Graduate Studies</vt:lpstr>
      <vt:lpstr>Office of Graduate Studies</vt:lpstr>
      <vt:lpstr>Office of Undergraduate Studies</vt:lpstr>
      <vt:lpstr>Office of Undergraduate Studies</vt:lpstr>
      <vt:lpstr>Office of Sponsored Programs</vt:lpstr>
      <vt:lpstr>Congratulations to …</vt:lpstr>
    </vt:vector>
  </TitlesOfParts>
  <Company>UMR UMR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UMR UMR</dc:creator>
  <cp:lastModifiedBy>Werner, Jeannie</cp:lastModifiedBy>
  <cp:revision>28</cp:revision>
  <cp:lastPrinted>2014-06-06T17:58:07Z</cp:lastPrinted>
  <dcterms:created xsi:type="dcterms:W3CDTF">2007-12-17T20:33:59Z</dcterms:created>
  <dcterms:modified xsi:type="dcterms:W3CDTF">2014-06-17T19:11:59Z</dcterms:modified>
</cp:coreProperties>
</file>