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68" r:id="rId2"/>
  </p:sldMasterIdLst>
  <p:notesMasterIdLst>
    <p:notesMasterId r:id="rId7"/>
  </p:notesMasterIdLst>
  <p:handoutMasterIdLst>
    <p:handoutMasterId r:id="rId8"/>
  </p:handoutMasterIdLst>
  <p:sldIdLst>
    <p:sldId id="381" r:id="rId3"/>
    <p:sldId id="383" r:id="rId4"/>
    <p:sldId id="385" r:id="rId5"/>
    <p:sldId id="387"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CC0FBF"/>
    <a:srgbClr val="2B6FFF"/>
    <a:srgbClr val="CC0000"/>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483" autoAdjust="0"/>
    <p:restoredTop sz="94660"/>
  </p:normalViewPr>
  <p:slideViewPr>
    <p:cSldViewPr>
      <p:cViewPr varScale="1">
        <p:scale>
          <a:sx n="88" d="100"/>
          <a:sy n="88" d="100"/>
        </p:scale>
        <p:origin x="-1650" y="-108"/>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6246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algn="r" defTabSz="965200" eaLnBrk="1" hangingPunct="1">
              <a:defRPr sz="1300">
                <a:ea typeface="ＭＳ Ｐゴシック" charset="-128"/>
              </a:defRPr>
            </a:lvl1pPr>
          </a:lstStyle>
          <a:p>
            <a:pPr>
              <a:defRPr/>
            </a:pPr>
            <a:endParaRPr lang="en-US"/>
          </a:p>
        </p:txBody>
      </p:sp>
      <p:sp>
        <p:nvSpPr>
          <p:cNvPr id="6246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6246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algn="r" defTabSz="965200" eaLnBrk="1" hangingPunct="1">
              <a:defRPr sz="1300">
                <a:ea typeface="ＭＳ Ｐゴシック" charset="-128"/>
              </a:defRPr>
            </a:lvl1pPr>
          </a:lstStyle>
          <a:p>
            <a:pPr>
              <a:defRPr/>
            </a:pPr>
            <a:fld id="{1FEDC7FF-CDBF-4118-836E-F5B1EF63C407}" type="slidenum">
              <a:rPr lang="en-US"/>
              <a:pPr>
                <a:defRPr/>
              </a:pPr>
              <a:t>‹#›</a:t>
            </a:fld>
            <a:endParaRPr lang="en-US"/>
          </a:p>
        </p:txBody>
      </p:sp>
    </p:spTree>
    <p:extLst>
      <p:ext uri="{BB962C8B-B14F-4D97-AF65-F5344CB8AC3E}">
        <p14:creationId xmlns:p14="http://schemas.microsoft.com/office/powerpoint/2010/main" val="929578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lvl1pPr algn="r" defTabSz="965200" eaLnBrk="1" hangingPunct="1">
              <a:defRPr sz="1300">
                <a:ea typeface="ＭＳ Ｐゴシック" charset="-128"/>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442" tIns="48221" rIns="96442" bIns="48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defTabSz="965200" eaLnBrk="1" hangingPunct="1">
              <a:defRPr sz="130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442" tIns="48221" rIns="96442" bIns="48221" numCol="1" anchor="b" anchorCtr="0" compatLnSpc="1">
            <a:prstTxWarp prst="textNoShape">
              <a:avLst/>
            </a:prstTxWarp>
          </a:bodyPr>
          <a:lstStyle>
            <a:lvl1pPr algn="r" defTabSz="965200" eaLnBrk="1" hangingPunct="1">
              <a:defRPr sz="1300">
                <a:ea typeface="ＭＳ Ｐゴシック" charset="-128"/>
              </a:defRPr>
            </a:lvl1pPr>
          </a:lstStyle>
          <a:p>
            <a:pPr>
              <a:defRPr/>
            </a:pPr>
            <a:fld id="{612BB0FB-23F5-4ABA-9540-C990716D2517}" type="slidenum">
              <a:rPr lang="en-US"/>
              <a:pPr>
                <a:defRPr/>
              </a:pPr>
              <a:t>‹#›</a:t>
            </a:fld>
            <a:endParaRPr lang="en-US"/>
          </a:p>
        </p:txBody>
      </p:sp>
    </p:spTree>
    <p:extLst>
      <p:ext uri="{BB962C8B-B14F-4D97-AF65-F5344CB8AC3E}">
        <p14:creationId xmlns:p14="http://schemas.microsoft.com/office/powerpoint/2010/main" val="245806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661F1C7-20AD-4052-B04A-7D4E9588AF8F}" type="slidenum">
              <a:rPr lang="en-US" smtClean="0">
                <a:solidFill>
                  <a:srgbClr val="000000"/>
                </a:solidFill>
                <a:ea typeface="ＭＳ Ｐゴシック" pitchFamily="-109" charset="-128"/>
              </a:rPr>
              <a:pPr/>
              <a:t>1</a:t>
            </a:fld>
            <a:endParaRPr lang="en-US" smtClean="0">
              <a:solidFill>
                <a:srgbClr val="000000"/>
              </a:solidFill>
              <a:ea typeface="ＭＳ Ｐゴシック" pitchFamily="-109"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419600" cy="1119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143000"/>
            <a:ext cx="8534400" cy="5257800"/>
          </a:xfrm>
        </p:spPr>
        <p:txBody>
          <a:bodyPr/>
          <a:lstStyle/>
          <a:p>
            <a:pPr lvl="0"/>
            <a:r>
              <a:rPr lang="en-US" noProof="0" smtClean="0"/>
              <a:t>Click icon to add table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8"/>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10" descr="fs"/>
          <p:cNvPicPr>
            <a:picLocks noChangeAspect="1" noChangeArrowheads="1"/>
          </p:cNvPicPr>
          <p:nvPr/>
        </p:nvPicPr>
        <p:blipFill>
          <a:blip r:embed="rId14"/>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eaLnBrk="1" fontAlgn="base" hangingPunct="1">
        <a:spcBef>
          <a:spcPct val="0"/>
        </a:spcBef>
        <a:spcAft>
          <a:spcPct val="0"/>
        </a:spcAft>
        <a:defRPr sz="4000" b="1">
          <a:solidFill>
            <a:schemeClr val="tx1"/>
          </a:solidFill>
          <a:latin typeface="+mj-lt"/>
          <a:ea typeface="ＭＳ Ｐゴシック" charset="-128"/>
          <a:cs typeface="+mj-cs"/>
        </a:defRPr>
      </a:lvl1pPr>
      <a:lvl2pPr algn="ctr" rtl="0" eaLnBrk="1" fontAlgn="base" hangingPunct="1">
        <a:spcBef>
          <a:spcPct val="0"/>
        </a:spcBef>
        <a:spcAft>
          <a:spcPct val="0"/>
        </a:spcAft>
        <a:defRPr sz="4000" b="1">
          <a:solidFill>
            <a:schemeClr val="tx1"/>
          </a:solidFill>
          <a:latin typeface="Arial" pitchFamily="-112" charset="0"/>
          <a:ea typeface="ＭＳ Ｐゴシック" charset="-128"/>
        </a:defRPr>
      </a:lvl2pPr>
      <a:lvl3pPr algn="ctr" rtl="0" eaLnBrk="1" fontAlgn="base" hangingPunct="1">
        <a:spcBef>
          <a:spcPct val="0"/>
        </a:spcBef>
        <a:spcAft>
          <a:spcPct val="0"/>
        </a:spcAft>
        <a:defRPr sz="4000" b="1">
          <a:solidFill>
            <a:schemeClr val="tx1"/>
          </a:solidFill>
          <a:latin typeface="Arial" pitchFamily="-112" charset="0"/>
          <a:ea typeface="ＭＳ Ｐゴシック" charset="-128"/>
        </a:defRPr>
      </a:lvl3pPr>
      <a:lvl4pPr algn="ctr" rtl="0" eaLnBrk="1" fontAlgn="base" hangingPunct="1">
        <a:spcBef>
          <a:spcPct val="0"/>
        </a:spcBef>
        <a:spcAft>
          <a:spcPct val="0"/>
        </a:spcAft>
        <a:defRPr sz="4000" b="1">
          <a:solidFill>
            <a:schemeClr val="tx1"/>
          </a:solidFill>
          <a:latin typeface="Arial" pitchFamily="-112" charset="0"/>
          <a:ea typeface="ＭＳ Ｐゴシック" charset="-128"/>
        </a:defRPr>
      </a:lvl4pPr>
      <a:lvl5pPr algn="ctr" rtl="0" eaLnBrk="1" fontAlgn="base" hangingPunct="1">
        <a:spcBef>
          <a:spcPct val="0"/>
        </a:spcBef>
        <a:spcAft>
          <a:spcPct val="0"/>
        </a:spcAft>
        <a:defRPr sz="4000" b="1">
          <a:solidFill>
            <a:schemeClr val="tx1"/>
          </a:solidFill>
          <a:latin typeface="Arial" pitchFamily="-112" charset="0"/>
          <a:ea typeface="ＭＳ Ｐゴシック" charset="-128"/>
        </a:defRPr>
      </a:lvl5pPr>
      <a:lvl6pPr marL="457200" algn="ctr" rtl="0" eaLnBrk="1" fontAlgn="base" hangingPunct="1">
        <a:spcBef>
          <a:spcPct val="0"/>
        </a:spcBef>
        <a:spcAft>
          <a:spcPct val="0"/>
        </a:spcAft>
        <a:defRPr sz="4000" b="1">
          <a:solidFill>
            <a:schemeClr val="tx1"/>
          </a:solidFill>
          <a:latin typeface="Arial" pitchFamily="-112" charset="0"/>
        </a:defRPr>
      </a:lvl6pPr>
      <a:lvl7pPr marL="914400" algn="ctr" rtl="0" eaLnBrk="1" fontAlgn="base" hangingPunct="1">
        <a:spcBef>
          <a:spcPct val="0"/>
        </a:spcBef>
        <a:spcAft>
          <a:spcPct val="0"/>
        </a:spcAft>
        <a:defRPr sz="4000" b="1">
          <a:solidFill>
            <a:schemeClr val="tx1"/>
          </a:solidFill>
          <a:latin typeface="Arial" pitchFamily="-112" charset="0"/>
        </a:defRPr>
      </a:lvl7pPr>
      <a:lvl8pPr marL="1371600" algn="ctr" rtl="0" eaLnBrk="1" fontAlgn="base" hangingPunct="1">
        <a:spcBef>
          <a:spcPct val="0"/>
        </a:spcBef>
        <a:spcAft>
          <a:spcPct val="0"/>
        </a:spcAft>
        <a:defRPr sz="4000" b="1">
          <a:solidFill>
            <a:schemeClr val="tx1"/>
          </a:solidFill>
          <a:latin typeface="Arial" pitchFamily="-112" charset="0"/>
        </a:defRPr>
      </a:lvl8pPr>
      <a:lvl9pPr marL="1828800" algn="ctr" rtl="0" eaLnBrk="1" fontAlgn="base" hangingPunct="1">
        <a:spcBef>
          <a:spcPct val="0"/>
        </a:spcBef>
        <a:spcAft>
          <a:spcPct val="0"/>
        </a:spcAft>
        <a:defRPr sz="4000" b="1">
          <a:solidFill>
            <a:schemeClr val="tx1"/>
          </a:solidFill>
          <a:latin typeface="Arial" pitchFamily="-112"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Motion from Curricula Committee to approve the Curricula Committee report (distributed)</a:t>
            </a:r>
          </a:p>
          <a:p>
            <a:pPr lvl="1"/>
            <a:r>
              <a:rPr lang="en-US" smtClean="0"/>
              <a:t>Includes items from March 4 and April 1 (continued on April 7) meetings.</a:t>
            </a:r>
          </a:p>
          <a:p>
            <a:pPr lvl="1"/>
            <a:r>
              <a:rPr lang="en-US" smtClean="0"/>
              <a:t>Includes approximately 20 DCs, 90 CCs</a:t>
            </a:r>
          </a:p>
          <a:p>
            <a:pPr lvl="2"/>
            <a:endParaRPr lang="en-US" smtClean="0"/>
          </a:p>
        </p:txBody>
      </p:sp>
      <p:sp>
        <p:nvSpPr>
          <p:cNvPr id="1027" name="Rectangle 4"/>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Curricula Committee Report</a:t>
            </a:r>
          </a:p>
        </p:txBody>
      </p:sp>
      <p:pic>
        <p:nvPicPr>
          <p:cNvPr id="1028" name="Picture 9" descr="fs"/>
          <p:cNvPicPr>
            <a:picLocks noChangeAspect="1" noChangeArrowheads="1"/>
          </p:cNvPicPr>
          <p:nvPr userDrawn="1"/>
        </p:nvPicPr>
        <p:blipFill>
          <a:blip r:embed="rId3" cstate="print"/>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rtl="0" eaLnBrk="0" fontAlgn="base" hangingPunct="0">
        <a:lnSpc>
          <a:spcPct val="70000"/>
        </a:lnSpc>
        <a:spcBef>
          <a:spcPct val="0"/>
        </a:spcBef>
        <a:spcAft>
          <a:spcPct val="0"/>
        </a:spcAft>
        <a:defRPr sz="4000" b="1">
          <a:solidFill>
            <a:srgbClr val="008000"/>
          </a:solidFill>
          <a:latin typeface="+mj-lt"/>
          <a:ea typeface="+mj-ea"/>
          <a:cs typeface="+mj-cs"/>
        </a:defRPr>
      </a:lvl1pPr>
      <a:lvl2pPr algn="ctr" rtl="0" eaLnBrk="0" fontAlgn="base" hangingPunct="0">
        <a:lnSpc>
          <a:spcPct val="70000"/>
        </a:lnSpc>
        <a:spcBef>
          <a:spcPct val="0"/>
        </a:spcBef>
        <a:spcAft>
          <a:spcPct val="0"/>
        </a:spcAft>
        <a:defRPr sz="4000" b="1">
          <a:solidFill>
            <a:srgbClr val="008000"/>
          </a:solidFill>
          <a:latin typeface="Times New Roman" pitchFamily="18" charset="0"/>
        </a:defRPr>
      </a:lvl2pPr>
      <a:lvl3pPr algn="ctr" rtl="0" eaLnBrk="0" fontAlgn="base" hangingPunct="0">
        <a:lnSpc>
          <a:spcPct val="70000"/>
        </a:lnSpc>
        <a:spcBef>
          <a:spcPct val="0"/>
        </a:spcBef>
        <a:spcAft>
          <a:spcPct val="0"/>
        </a:spcAft>
        <a:defRPr sz="4000" b="1">
          <a:solidFill>
            <a:srgbClr val="008000"/>
          </a:solidFill>
          <a:latin typeface="Times New Roman" pitchFamily="18" charset="0"/>
        </a:defRPr>
      </a:lvl3pPr>
      <a:lvl4pPr algn="ctr" rtl="0" eaLnBrk="0" fontAlgn="base" hangingPunct="0">
        <a:lnSpc>
          <a:spcPct val="70000"/>
        </a:lnSpc>
        <a:spcBef>
          <a:spcPct val="0"/>
        </a:spcBef>
        <a:spcAft>
          <a:spcPct val="0"/>
        </a:spcAft>
        <a:defRPr sz="4000" b="1">
          <a:solidFill>
            <a:srgbClr val="008000"/>
          </a:solidFill>
          <a:latin typeface="Times New Roman" pitchFamily="18" charset="0"/>
        </a:defRPr>
      </a:lvl4pPr>
      <a:lvl5pPr algn="ctr" rtl="0" eaLnBrk="0" fontAlgn="base" hangingPunct="0">
        <a:lnSpc>
          <a:spcPct val="70000"/>
        </a:lnSpc>
        <a:spcBef>
          <a:spcPct val="0"/>
        </a:spcBef>
        <a:spcAft>
          <a:spcPct val="0"/>
        </a:spcAft>
        <a:defRPr sz="4000" b="1">
          <a:solidFill>
            <a:srgbClr val="008000"/>
          </a:solidFill>
          <a:latin typeface="Times New Roman" pitchFamily="18" charset="0"/>
        </a:defRPr>
      </a:lvl5pPr>
      <a:lvl6pPr marL="457200" algn="ctr" rtl="0" eaLnBrk="0" fontAlgn="base" hangingPunct="0">
        <a:lnSpc>
          <a:spcPct val="70000"/>
        </a:lnSpc>
        <a:spcBef>
          <a:spcPct val="0"/>
        </a:spcBef>
        <a:spcAft>
          <a:spcPct val="0"/>
        </a:spcAft>
        <a:defRPr sz="4000" b="1">
          <a:solidFill>
            <a:srgbClr val="008000"/>
          </a:solidFill>
          <a:latin typeface="Times New Roman" pitchFamily="18" charset="0"/>
        </a:defRPr>
      </a:lvl6pPr>
      <a:lvl7pPr marL="914400" algn="ctr" rtl="0" eaLnBrk="0" fontAlgn="base" hangingPunct="0">
        <a:lnSpc>
          <a:spcPct val="70000"/>
        </a:lnSpc>
        <a:spcBef>
          <a:spcPct val="0"/>
        </a:spcBef>
        <a:spcAft>
          <a:spcPct val="0"/>
        </a:spcAft>
        <a:defRPr sz="4000" b="1">
          <a:solidFill>
            <a:srgbClr val="008000"/>
          </a:solidFill>
          <a:latin typeface="Times New Roman" pitchFamily="18" charset="0"/>
        </a:defRPr>
      </a:lvl7pPr>
      <a:lvl8pPr marL="1371600" algn="ctr" rtl="0" eaLnBrk="0" fontAlgn="base" hangingPunct="0">
        <a:lnSpc>
          <a:spcPct val="70000"/>
        </a:lnSpc>
        <a:spcBef>
          <a:spcPct val="0"/>
        </a:spcBef>
        <a:spcAft>
          <a:spcPct val="0"/>
        </a:spcAft>
        <a:defRPr sz="4000" b="1">
          <a:solidFill>
            <a:srgbClr val="008000"/>
          </a:solidFill>
          <a:latin typeface="Times New Roman" pitchFamily="18" charset="0"/>
        </a:defRPr>
      </a:lvl8pPr>
      <a:lvl9pPr marL="1828800" algn="ctr" rtl="0" eaLnBrk="0" fontAlgn="base" hangingPunct="0">
        <a:lnSpc>
          <a:spcPct val="70000"/>
        </a:lnSpc>
        <a:spcBef>
          <a:spcPct val="0"/>
        </a:spcBef>
        <a:spcAft>
          <a:spcPct val="0"/>
        </a:spcAft>
        <a:defRPr sz="4000" b="1">
          <a:solidFill>
            <a:srgbClr val="0080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96"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Monotype Sorts" pitchFamily="96"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95400"/>
            <a:ext cx="8305800" cy="4038600"/>
          </a:xfrm>
        </p:spPr>
        <p:txBody>
          <a:bodyPr/>
          <a:lstStyle/>
          <a:p>
            <a:r>
              <a:rPr lang="en-US" sz="4800" b="0" dirty="0" smtClean="0">
                <a:ea typeface="ＭＳ Ｐゴシック" pitchFamily="-109" charset="-128"/>
              </a:rPr>
              <a:t>RP&amp;A Report</a:t>
            </a:r>
            <a:br>
              <a:rPr lang="en-US" sz="4800" b="0" dirty="0" smtClean="0">
                <a:ea typeface="ＭＳ Ｐゴシック" pitchFamily="-109" charset="-128"/>
              </a:rPr>
            </a:br>
            <a:r>
              <a:rPr lang="en-US" sz="4800" b="0" dirty="0" smtClean="0">
                <a:ea typeface="ＭＳ Ｐゴシック" pitchFamily="-109" charset="-128"/>
              </a:rPr>
              <a:t/>
            </a:r>
            <a:br>
              <a:rPr lang="en-US" sz="4800" b="0" dirty="0" smtClean="0">
                <a:ea typeface="ＭＳ Ｐゴシック" pitchFamily="-109" charset="-128"/>
              </a:rPr>
            </a:br>
            <a:r>
              <a:rPr lang="en-US" sz="3600" b="0" dirty="0" smtClean="0">
                <a:ea typeface="ＭＳ Ｐゴシック" pitchFamily="-109" charset="-128"/>
              </a:rPr>
              <a:t>January 23, 2014</a:t>
            </a:r>
            <a:br>
              <a:rPr lang="en-US" sz="3600" b="0" dirty="0" smtClean="0">
                <a:ea typeface="ＭＳ Ｐゴシック" pitchFamily="-109" charset="-128"/>
              </a:rPr>
            </a:br>
            <a:r>
              <a:rPr lang="en-US" sz="3600" b="0" dirty="0" smtClean="0">
                <a:ea typeface="ＭＳ Ｐゴシック" pitchFamily="-109" charset="-128"/>
              </a:rPr>
              <a:t/>
            </a:r>
            <a:br>
              <a:rPr lang="en-US" sz="3600" b="0" dirty="0" smtClean="0">
                <a:ea typeface="ＭＳ Ｐゴシック" pitchFamily="-109" charset="-128"/>
              </a:rPr>
            </a:br>
            <a:endParaRPr lang="en-US" sz="3600" b="0" dirty="0" smtClean="0">
              <a:ea typeface="ＭＳ Ｐゴシック" pitchFamily="-109" charset="-128"/>
            </a:endParaRPr>
          </a:p>
        </p:txBody>
      </p:sp>
      <p:sp>
        <p:nvSpPr>
          <p:cNvPr id="2051" name="Rectangle 5"/>
          <p:cNvSpPr>
            <a:spLocks noChangeArrowheads="1"/>
          </p:cNvSpPr>
          <p:nvPr/>
        </p:nvSpPr>
        <p:spPr bwMode="auto">
          <a:xfrm>
            <a:off x="609600" y="2971800"/>
            <a:ext cx="8077200" cy="1219200"/>
          </a:xfrm>
          <a:prstGeom prst="rect">
            <a:avLst/>
          </a:prstGeom>
          <a:noFill/>
          <a:ln w="12700">
            <a:noFill/>
            <a:miter lim="800000"/>
            <a:headEnd/>
            <a:tailEnd/>
          </a:ln>
        </p:spPr>
        <p:txBody>
          <a:bodyPr lIns="90488" tIns="44450" rIns="90488" bIns="44450" anchor="b"/>
          <a:lstStyle/>
          <a:p>
            <a:endParaRPr lang="en-US" sz="1400">
              <a:solidFill>
                <a:srgbClr val="000000"/>
              </a:solidFill>
            </a:endParaRPr>
          </a:p>
        </p:txBody>
      </p:sp>
      <p:sp>
        <p:nvSpPr>
          <p:cNvPr id="4" name="Title 1"/>
          <p:cNvSpPr txBox="1">
            <a:spLocks/>
          </p:cNvSpPr>
          <p:nvPr/>
        </p:nvSpPr>
        <p:spPr>
          <a:xfrm>
            <a:off x="4495800" y="390525"/>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rPr>
              <a:t>Faculty Senate Report</a:t>
            </a:r>
          </a:p>
          <a:p>
            <a:pPr algn="ctr">
              <a:lnSpc>
                <a:spcPct val="70000"/>
              </a:lnSpc>
              <a:defRPr/>
            </a:pPr>
            <a:endParaRPr lang="en-US" sz="2400" b="1" kern="0" dirty="0" smtClean="0">
              <a:solidFill>
                <a:srgbClr val="008000"/>
              </a:solidFill>
              <a:latin typeface="Times New Roman"/>
            </a:endParaRPr>
          </a:p>
          <a:p>
            <a:pPr algn="ctr">
              <a:lnSpc>
                <a:spcPct val="70000"/>
              </a:lnSpc>
              <a:defRPr/>
            </a:pPr>
            <a:r>
              <a:rPr lang="en-US" sz="2400" b="1" kern="0" dirty="0" smtClean="0">
                <a:solidFill>
                  <a:srgbClr val="008000"/>
                </a:solidFill>
                <a:latin typeface="Times New Roman"/>
              </a:rPr>
              <a:t>January 23, 2014</a:t>
            </a:r>
          </a:p>
        </p:txBody>
      </p:sp>
      <p:sp>
        <p:nvSpPr>
          <p:cNvPr id="5" name="Title 1"/>
          <p:cNvSpPr txBox="1">
            <a:spLocks/>
          </p:cNvSpPr>
          <p:nvPr/>
        </p:nvSpPr>
        <p:spPr>
          <a:xfrm>
            <a:off x="4757670" y="406199"/>
            <a:ext cx="4419600" cy="1498801"/>
          </a:xfrm>
          <a:prstGeom prst="rect">
            <a:avLst/>
          </a:prstGeom>
        </p:spPr>
        <p:txBody>
          <a:bodyPr/>
          <a:lstStyle/>
          <a:p>
            <a:pPr algn="ctr">
              <a:lnSpc>
                <a:spcPct val="70000"/>
              </a:lnSpc>
              <a:defRPr/>
            </a:pPr>
            <a:endParaRPr lang="en-US" sz="2400" b="1" kern="0" dirty="0" smtClean="0">
              <a:solidFill>
                <a:srgbClr val="008000"/>
              </a:solidFill>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1" y="1219200"/>
            <a:ext cx="7467600" cy="3724096"/>
          </a:xfrm>
          <a:prstGeom prst="rect">
            <a:avLst/>
          </a:prstGeom>
          <a:noFill/>
        </p:spPr>
        <p:txBody>
          <a:bodyPr wrap="square" rtlCol="0">
            <a:spAutoFit/>
          </a:bodyPr>
          <a:lstStyle/>
          <a:p>
            <a:pPr algn="ctr"/>
            <a:r>
              <a:rPr lang="en-US" sz="2400" dirty="0" smtClean="0">
                <a:solidFill>
                  <a:srgbClr val="000000"/>
                </a:solidFill>
              </a:rPr>
              <a:t>                  </a:t>
            </a:r>
          </a:p>
          <a:p>
            <a:pPr algn="ctr"/>
            <a:r>
              <a:rPr lang="en-US" sz="2400" i="1" dirty="0" smtClean="0"/>
              <a:t>Referral 1</a:t>
            </a:r>
            <a:r>
              <a:rPr lang="en-US" sz="2000" dirty="0" smtClean="0">
                <a:solidFill>
                  <a:srgbClr val="000000"/>
                </a:solidFill>
              </a:rPr>
              <a:t> </a:t>
            </a:r>
          </a:p>
          <a:p>
            <a:endParaRPr lang="en-US" sz="2000" dirty="0" smtClean="0"/>
          </a:p>
          <a:p>
            <a:pPr lvl="0"/>
            <a:r>
              <a:rPr lang="en-US" sz="2400" i="1" dirty="0"/>
              <a:t>Experiential learning (info shared by VPUS) to CCC asking their opinion about implementation</a:t>
            </a:r>
            <a:endParaRPr lang="en-US" sz="2400" dirty="0"/>
          </a:p>
          <a:p>
            <a:endParaRPr lang="en-US" sz="2400" dirty="0">
              <a:solidFill>
                <a:srgbClr val="000000"/>
              </a:solidFill>
            </a:endParaRPr>
          </a:p>
          <a:p>
            <a:r>
              <a:rPr lang="en-US" sz="2400" dirty="0"/>
              <a:t>M</a:t>
            </a:r>
            <a:r>
              <a:rPr lang="en-US" sz="2400" dirty="0" smtClean="0"/>
              <a:t>otion </a:t>
            </a:r>
            <a:r>
              <a:rPr lang="en-US" sz="2400" dirty="0"/>
              <a:t>to seek input from the Campus Curriculum Committee (CCC) in regards to their opinion about implementing experiential learning into the undergraduate </a:t>
            </a:r>
            <a:r>
              <a:rPr lang="en-US" sz="2400" dirty="0" smtClean="0"/>
              <a:t>curriculum was passed.</a:t>
            </a:r>
            <a:endParaRPr lang="en-US" sz="2400" dirty="0">
              <a:solidFill>
                <a:srgbClr val="000000"/>
              </a:solidFill>
            </a:endParaRPr>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Faculty Senate Report</a:t>
            </a:r>
          </a:p>
          <a:p>
            <a:pPr algn="ctr">
              <a:lnSpc>
                <a:spcPct val="70000"/>
              </a:lnSpc>
              <a:defRPr/>
            </a:pPr>
            <a:endParaRPr lang="en-US" sz="2400" b="1" kern="0" dirty="0" smtClean="0">
              <a:solidFill>
                <a:srgbClr val="008000"/>
              </a:solidFill>
              <a:latin typeface="Times New Roman"/>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1" y="1219200"/>
            <a:ext cx="7467600" cy="4278094"/>
          </a:xfrm>
          <a:prstGeom prst="rect">
            <a:avLst/>
          </a:prstGeom>
          <a:noFill/>
        </p:spPr>
        <p:txBody>
          <a:bodyPr wrap="square" rtlCol="0">
            <a:spAutoFit/>
          </a:bodyPr>
          <a:lstStyle/>
          <a:p>
            <a:pPr algn="ctr"/>
            <a:r>
              <a:rPr lang="en-US" sz="2400" dirty="0" smtClean="0">
                <a:solidFill>
                  <a:srgbClr val="000000"/>
                </a:solidFill>
              </a:rPr>
              <a:t>                  </a:t>
            </a:r>
          </a:p>
          <a:p>
            <a:pPr algn="ctr"/>
            <a:r>
              <a:rPr lang="en-US" sz="2800" dirty="0">
                <a:solidFill>
                  <a:srgbClr val="000000"/>
                </a:solidFill>
              </a:rPr>
              <a:t> </a:t>
            </a:r>
          </a:p>
          <a:p>
            <a:pPr algn="ctr"/>
            <a:r>
              <a:rPr lang="en-US" sz="2800" i="1" dirty="0"/>
              <a:t>Referral </a:t>
            </a:r>
            <a:r>
              <a:rPr lang="en-US" sz="2800" i="1" dirty="0" smtClean="0"/>
              <a:t>2</a:t>
            </a:r>
            <a:r>
              <a:rPr lang="en-US" sz="2400" dirty="0" smtClean="0">
                <a:solidFill>
                  <a:srgbClr val="000000"/>
                </a:solidFill>
              </a:rPr>
              <a:t> </a:t>
            </a:r>
            <a:endParaRPr lang="en-US" sz="2400" dirty="0">
              <a:solidFill>
                <a:srgbClr val="000000"/>
              </a:solidFill>
            </a:endParaRPr>
          </a:p>
          <a:p>
            <a:endParaRPr lang="en-US" sz="2400" dirty="0"/>
          </a:p>
          <a:p>
            <a:pPr lvl="0"/>
            <a:r>
              <a:rPr lang="en-US" sz="2400" dirty="0"/>
              <a:t> </a:t>
            </a:r>
            <a:r>
              <a:rPr lang="en-US" sz="2400" i="1" dirty="0"/>
              <a:t>Experiential learning (info shared by VPUS) to AF&amp;S asking their opinion about standards</a:t>
            </a:r>
            <a:endParaRPr lang="en-US" sz="2400" dirty="0"/>
          </a:p>
          <a:p>
            <a:endParaRPr lang="en-US" sz="2400" dirty="0">
              <a:solidFill>
                <a:srgbClr val="000000"/>
              </a:solidFill>
            </a:endParaRPr>
          </a:p>
          <a:p>
            <a:r>
              <a:rPr lang="en-US" sz="2400" dirty="0"/>
              <a:t>M</a:t>
            </a:r>
            <a:r>
              <a:rPr lang="en-US" sz="2400" dirty="0" smtClean="0"/>
              <a:t>otion </a:t>
            </a:r>
            <a:r>
              <a:rPr lang="en-US" sz="2400" dirty="0"/>
              <a:t>that the Academic Freedoms and Standards (AF&amp;S) Committee establish the standards involved in experiential </a:t>
            </a:r>
            <a:r>
              <a:rPr lang="en-US" sz="2400" dirty="0" smtClean="0"/>
              <a:t>learning passed.  </a:t>
            </a:r>
            <a:r>
              <a:rPr lang="en-US" sz="2400" dirty="0"/>
              <a:t>This would set the basis of what would define experiential learning.</a:t>
            </a:r>
            <a:endParaRPr lang="en-US" sz="2000" dirty="0">
              <a:solidFill>
                <a:srgbClr val="000000"/>
              </a:solidFill>
            </a:endParaRPr>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Faculty Senate Report</a:t>
            </a:r>
          </a:p>
          <a:p>
            <a:pPr algn="ctr">
              <a:lnSpc>
                <a:spcPct val="70000"/>
              </a:lnSpc>
              <a:defRPr/>
            </a:pPr>
            <a:endParaRPr lang="en-US" sz="2400" b="1" kern="0" dirty="0" smtClean="0">
              <a:solidFill>
                <a:srgbClr val="008000"/>
              </a:solidFill>
              <a:latin typeface="Times New Roman"/>
              <a:ea typeface="+mn-ea"/>
            </a:endParaRPr>
          </a:p>
        </p:txBody>
      </p:sp>
    </p:spTree>
    <p:extLst>
      <p:ext uri="{BB962C8B-B14F-4D97-AF65-F5344CB8AC3E}">
        <p14:creationId xmlns:p14="http://schemas.microsoft.com/office/powerpoint/2010/main" val="3514834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1" y="1219200"/>
            <a:ext cx="7467600" cy="3908762"/>
          </a:xfrm>
          <a:prstGeom prst="rect">
            <a:avLst/>
          </a:prstGeom>
          <a:noFill/>
        </p:spPr>
        <p:txBody>
          <a:bodyPr wrap="square" rtlCol="0">
            <a:spAutoFit/>
          </a:bodyPr>
          <a:lstStyle/>
          <a:p>
            <a:pPr algn="ctr"/>
            <a:r>
              <a:rPr lang="en-US" sz="2400" dirty="0" smtClean="0">
                <a:solidFill>
                  <a:srgbClr val="000000"/>
                </a:solidFill>
              </a:rPr>
              <a:t>                  </a:t>
            </a:r>
          </a:p>
          <a:p>
            <a:pPr algn="ctr"/>
            <a:r>
              <a:rPr lang="en-US" sz="2800" dirty="0">
                <a:solidFill>
                  <a:srgbClr val="000000"/>
                </a:solidFill>
              </a:rPr>
              <a:t> </a:t>
            </a:r>
          </a:p>
          <a:p>
            <a:pPr algn="ctr"/>
            <a:r>
              <a:rPr lang="en-US" sz="2800" i="1" dirty="0"/>
              <a:t>Referral </a:t>
            </a:r>
            <a:r>
              <a:rPr lang="en-US" sz="2800" i="1" dirty="0" smtClean="0"/>
              <a:t>3</a:t>
            </a:r>
            <a:r>
              <a:rPr lang="en-US" sz="2400" dirty="0" smtClean="0">
                <a:solidFill>
                  <a:srgbClr val="000000"/>
                </a:solidFill>
              </a:rPr>
              <a:t> </a:t>
            </a:r>
            <a:endParaRPr lang="en-US" sz="2400" dirty="0">
              <a:solidFill>
                <a:srgbClr val="000000"/>
              </a:solidFill>
            </a:endParaRPr>
          </a:p>
          <a:p>
            <a:endParaRPr lang="en-US" sz="2400" dirty="0"/>
          </a:p>
          <a:p>
            <a:pPr lvl="0"/>
            <a:r>
              <a:rPr lang="en-US" sz="2400" dirty="0"/>
              <a:t> </a:t>
            </a:r>
            <a:r>
              <a:rPr lang="en-US" sz="2400" i="1" dirty="0"/>
              <a:t>Rule changes on Deans to </a:t>
            </a:r>
            <a:r>
              <a:rPr lang="en-US" sz="2400" i="1" dirty="0" smtClean="0"/>
              <a:t>RP&amp;A</a:t>
            </a:r>
          </a:p>
          <a:p>
            <a:pPr lvl="0"/>
            <a:endParaRPr lang="en-US" sz="2400" dirty="0">
              <a:solidFill>
                <a:srgbClr val="000000"/>
              </a:solidFill>
            </a:endParaRPr>
          </a:p>
          <a:p>
            <a:r>
              <a:rPr lang="en-US" sz="2400" dirty="0"/>
              <a:t>M</a:t>
            </a:r>
            <a:r>
              <a:rPr lang="en-US" sz="2400" dirty="0" smtClean="0"/>
              <a:t>otion </a:t>
            </a:r>
            <a:r>
              <a:rPr lang="en-US" sz="2400" dirty="0"/>
              <a:t>was made </a:t>
            </a:r>
            <a:r>
              <a:rPr lang="en-US" sz="2400" dirty="0" smtClean="0"/>
              <a:t>to </a:t>
            </a:r>
            <a:r>
              <a:rPr lang="en-US" sz="2400" dirty="0"/>
              <a:t>refer the revision of the CRR in regards to the role of Deans in the promotion and tenure process to the Tenure Committee.  The revisions would be due in April 2014.</a:t>
            </a:r>
            <a:endParaRPr lang="en-US" sz="2000" dirty="0">
              <a:solidFill>
                <a:srgbClr val="000000"/>
              </a:solidFill>
            </a:endParaRPr>
          </a:p>
        </p:txBody>
      </p:sp>
      <p:sp>
        <p:nvSpPr>
          <p:cNvPr id="6" name="Title 1"/>
          <p:cNvSpPr txBox="1">
            <a:spLocks/>
          </p:cNvSpPr>
          <p:nvPr/>
        </p:nvSpPr>
        <p:spPr>
          <a:xfrm>
            <a:off x="4572000" y="3048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Faculty Senate Report</a:t>
            </a:r>
          </a:p>
          <a:p>
            <a:pPr algn="ctr">
              <a:lnSpc>
                <a:spcPct val="70000"/>
              </a:lnSpc>
              <a:defRPr/>
            </a:pPr>
            <a:endParaRPr lang="en-US" sz="2400" b="1" kern="0" dirty="0" smtClean="0">
              <a:solidFill>
                <a:srgbClr val="008000"/>
              </a:solidFill>
              <a:latin typeface="Times New Roman"/>
              <a:ea typeface="+mn-ea"/>
            </a:endParaRPr>
          </a:p>
        </p:txBody>
      </p:sp>
    </p:spTree>
    <p:extLst>
      <p:ext uri="{BB962C8B-B14F-4D97-AF65-F5344CB8AC3E}">
        <p14:creationId xmlns:p14="http://schemas.microsoft.com/office/powerpoint/2010/main" val="2545973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S.Slides.Template">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FS.Slides.Template</Template>
  <TotalTime>530</TotalTime>
  <Words>165</Words>
  <Application>Microsoft Office PowerPoint</Application>
  <PresentationFormat>On-screen Show (4:3)</PresentationFormat>
  <Paragraphs>28</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FS.Slides.Template</vt:lpstr>
      <vt:lpstr>default</vt:lpstr>
      <vt:lpstr>RP&amp;A Report  January 23, 2014  </vt:lpstr>
      <vt:lpstr>PowerPoint Presentation</vt:lpstr>
      <vt:lpstr>PowerPoint Presentation</vt:lpstr>
      <vt:lpstr>PowerPoint Presentation</vt:lpstr>
    </vt:vector>
  </TitlesOfParts>
  <Company>Missouri S&amp;T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August 11, 2011</dc:title>
  <dc:creator>mdaniels</dc:creator>
  <cp:lastModifiedBy>Werner, Jeannie</cp:lastModifiedBy>
  <cp:revision>63</cp:revision>
  <cp:lastPrinted>2013-03-21T15:46:23Z</cp:lastPrinted>
  <dcterms:created xsi:type="dcterms:W3CDTF">2011-08-11T14:37:45Z</dcterms:created>
  <dcterms:modified xsi:type="dcterms:W3CDTF">2014-01-22T19:01:01Z</dcterms:modified>
</cp:coreProperties>
</file>