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Sheet1!$B$2:$B$6</c:f>
              <c:strCache>
                <c:ptCount val="5"/>
                <c:pt idx="0">
                  <c:v>1-2</c:v>
                </c:pt>
                <c:pt idx="1">
                  <c:v>3-4</c:v>
                </c:pt>
                <c:pt idx="2">
                  <c:v>5-6</c:v>
                </c:pt>
                <c:pt idx="3">
                  <c:v>7-8</c:v>
                </c:pt>
                <c:pt idx="4">
                  <c:v>8+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444</c:v>
                </c:pt>
                <c:pt idx="1">
                  <c:v>322</c:v>
                </c:pt>
                <c:pt idx="2">
                  <c:v>292</c:v>
                </c:pt>
                <c:pt idx="3">
                  <c:v>239</c:v>
                </c:pt>
                <c:pt idx="4">
                  <c:v>168</c:v>
                </c:pt>
              </c:numCache>
            </c:numRef>
          </c:val>
        </c:ser>
        <c:axId val="65687936"/>
        <c:axId val="65689856"/>
      </c:barChart>
      <c:catAx>
        <c:axId val="65687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/>
                  <a:t>Number of</a:t>
                </a:r>
                <a:r>
                  <a:rPr lang="en-US" sz="1800" baseline="0" dirty="0"/>
                  <a:t> Semester </a:t>
                </a:r>
                <a:r>
                  <a:rPr lang="en-US" sz="1800" baseline="0" dirty="0" smtClean="0"/>
                  <a:t>Students</a:t>
                </a:r>
                <a:endParaRPr lang="en-US" sz="1800" baseline="0" dirty="0"/>
              </a:p>
              <a:p>
                <a:pPr>
                  <a:defRPr/>
                </a:pPr>
                <a:r>
                  <a:rPr lang="en-US" sz="1800" baseline="0" dirty="0"/>
                  <a:t>have Attended Missouri S&amp;T</a:t>
                </a:r>
                <a:endParaRPr lang="en-US" sz="1800" dirty="0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89856"/>
        <c:crosses val="autoZero"/>
        <c:auto val="1"/>
        <c:lblAlgn val="ctr"/>
        <c:lblOffset val="100"/>
      </c:catAx>
      <c:valAx>
        <c:axId val="656898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/>
                  <a:t>Number</a:t>
                </a:r>
                <a:r>
                  <a:rPr lang="en-US" sz="1800" baseline="0" dirty="0"/>
                  <a:t> of Students</a:t>
                </a:r>
                <a:endParaRPr lang="en-US" sz="1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879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Sheet1!$B$30:$B$31</c:f>
              <c:strCache>
                <c:ptCount val="2"/>
                <c:pt idx="0">
                  <c:v>Undergraduate</c:v>
                </c:pt>
                <c:pt idx="1">
                  <c:v>Graduate</c:v>
                </c:pt>
              </c:strCache>
            </c:strRef>
          </c:cat>
          <c:val>
            <c:numRef>
              <c:f>Sheet1!$C$30:$C$31</c:f>
              <c:numCache>
                <c:formatCode>General</c:formatCode>
                <c:ptCount val="2"/>
                <c:pt idx="0">
                  <c:v>1283</c:v>
                </c:pt>
                <c:pt idx="1">
                  <c:v>182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Sheet1!$B$46:$B$47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Sheet1!$C$46:$C$47</c:f>
              <c:numCache>
                <c:formatCode>General</c:formatCode>
                <c:ptCount val="2"/>
                <c:pt idx="0">
                  <c:v>1254</c:v>
                </c:pt>
                <c:pt idx="1">
                  <c:v>187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Sheet1!$B$53:$B$56</c:f>
              <c:strCache>
                <c:ptCount val="4"/>
                <c:pt idx="0">
                  <c:v>No Tests</c:v>
                </c:pt>
                <c:pt idx="1">
                  <c:v>No Finals</c:v>
                </c:pt>
                <c:pt idx="2">
                  <c:v>No Large Assignments Due</c:v>
                </c:pt>
                <c:pt idx="3">
                  <c:v>N/A</c:v>
                </c:pt>
              </c:strCache>
            </c:strRef>
          </c:cat>
          <c:val>
            <c:numRef>
              <c:f>Sheet1!$C$53:$C$56</c:f>
              <c:numCache>
                <c:formatCode>General</c:formatCode>
                <c:ptCount val="4"/>
                <c:pt idx="0">
                  <c:v>1037</c:v>
                </c:pt>
                <c:pt idx="1">
                  <c:v>450</c:v>
                </c:pt>
                <c:pt idx="2">
                  <c:v>1071</c:v>
                </c:pt>
                <c:pt idx="3">
                  <c:v>186</c:v>
                </c:pt>
              </c:numCache>
            </c:numRef>
          </c:val>
        </c:ser>
        <c:axId val="65903232"/>
        <c:axId val="65921408"/>
      </c:barChart>
      <c:catAx>
        <c:axId val="659032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5921408"/>
        <c:crosses val="autoZero"/>
        <c:auto val="1"/>
        <c:lblAlgn val="ctr"/>
        <c:lblOffset val="100"/>
      </c:catAx>
      <c:valAx>
        <c:axId val="659214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Number of Students</a:t>
                </a:r>
              </a:p>
            </c:rich>
          </c:tx>
          <c:layout/>
        </c:title>
        <c:numFmt formatCode="General" sourceLinked="1"/>
        <c:tickLblPos val="nextTo"/>
        <c:crossAx val="659032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Sheet1!$B$58:$B$59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Sheet1!$C$58:$C$59</c:f>
              <c:numCache>
                <c:formatCode>General</c:formatCode>
                <c:ptCount val="2"/>
                <c:pt idx="0">
                  <c:v>1184</c:v>
                </c:pt>
                <c:pt idx="1">
                  <c:v>257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Sheet1!$B$63:$B$64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Sheet1!$C$63:$C$64</c:f>
              <c:numCache>
                <c:formatCode>General</c:formatCode>
                <c:ptCount val="2"/>
                <c:pt idx="0">
                  <c:v>1153</c:v>
                </c:pt>
                <c:pt idx="1">
                  <c:v>255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Sheet1!$B$78:$B$79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Sheet1!$C$78:$C$79</c:f>
              <c:numCache>
                <c:formatCode>General</c:formatCode>
                <c:ptCount val="2"/>
                <c:pt idx="0">
                  <c:v>402</c:v>
                </c:pt>
                <c:pt idx="1">
                  <c:v>1003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Sheet1!$B$81:$B$82</c:f>
              <c:strCache>
                <c:ptCount val="2"/>
                <c:pt idx="0">
                  <c:v>Keep the Free Hour</c:v>
                </c:pt>
                <c:pt idx="1">
                  <c:v>Get Rid of the Free Hour</c:v>
                </c:pt>
              </c:strCache>
            </c:strRef>
          </c:cat>
          <c:val>
            <c:numRef>
              <c:f>Sheet1!$C$81:$C$82</c:f>
              <c:numCache>
                <c:formatCode>General</c:formatCode>
                <c:ptCount val="2"/>
                <c:pt idx="0">
                  <c:v>807</c:v>
                </c:pt>
                <c:pt idx="1">
                  <c:v>456</c:v>
                </c:pt>
              </c:numCache>
            </c:numRef>
          </c:val>
        </c:ser>
        <c:axId val="66411520"/>
        <c:axId val="66437888"/>
      </c:barChart>
      <c:catAx>
        <c:axId val="66411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6437888"/>
        <c:crosses val="autoZero"/>
        <c:auto val="1"/>
        <c:lblAlgn val="ctr"/>
        <c:lblOffset val="100"/>
      </c:catAx>
      <c:valAx>
        <c:axId val="664378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Number of Students</a:t>
                </a:r>
              </a:p>
            </c:rich>
          </c:tx>
          <c:layout/>
        </c:title>
        <c:numFmt formatCode="General" sourceLinked="1"/>
        <c:tickLblPos val="nextTo"/>
        <c:crossAx val="6641152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659D3-F467-4424-803A-63EA2D3442A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75E48-B6D0-4300-9D4F-9BA0D8F2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75E48-B6D0-4300-9D4F-9BA0D8F20F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4A18C-39A5-4ECC-A5CF-0BBECB7BD9A9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5166-1AB0-4350-8ED4-DB9818685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Interest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 Free Hour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Taking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1399 students completed the Student Interest survey this year.</a:t>
            </a:r>
          </a:p>
          <a:p>
            <a:r>
              <a:rPr lang="en-US" dirty="0" smtClean="0"/>
              <a:t>1263 students completed the survey last year.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Taking the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Taking the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Students Want an Official Dead Week?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Thoughts on Dead Week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Would Students Support an Academic Honor </a:t>
            </a:r>
            <a:r>
              <a:rPr lang="en-US" dirty="0"/>
              <a:t>C</a:t>
            </a:r>
            <a:r>
              <a:rPr lang="en-US" dirty="0" smtClean="0"/>
              <a:t>ode Written by the Students?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Students Want More Blackboard usage?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Would Students support </a:t>
            </a:r>
            <a:r>
              <a:rPr lang="en-US" sz="3600" dirty="0"/>
              <a:t>an </a:t>
            </a:r>
            <a:r>
              <a:rPr lang="en-US" sz="3600" dirty="0" smtClean="0"/>
              <a:t>additional fee for renovations </a:t>
            </a:r>
            <a:r>
              <a:rPr lang="en-US" sz="3600" dirty="0"/>
              <a:t>for educational </a:t>
            </a:r>
            <a:r>
              <a:rPr lang="en-US" sz="3600" dirty="0" smtClean="0"/>
              <a:t>buildings?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99</Words>
  <Application>Microsoft Office PowerPoint</Application>
  <PresentationFormat>On-screen Show (4:3)</PresentationFormat>
  <Paragraphs>18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Student Interest Survey Results</vt:lpstr>
      <vt:lpstr>Student Taking the Survey</vt:lpstr>
      <vt:lpstr>Students Taking the Survey</vt:lpstr>
      <vt:lpstr>Students Taking the Survey</vt:lpstr>
      <vt:lpstr>Do Students Want an Official Dead Week?</vt:lpstr>
      <vt:lpstr>Student Thoughts on Dead Week</vt:lpstr>
      <vt:lpstr>Would Students Support an Academic Honor Code Written by the Students?</vt:lpstr>
      <vt:lpstr>Do Students Want More Blackboard usage? </vt:lpstr>
      <vt:lpstr>Would Students support an additional fee for renovations for educational buildings?</vt:lpstr>
      <vt:lpstr>12-1 Free Hour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nawkv5</dc:creator>
  <cp:lastModifiedBy>mdaniels</cp:lastModifiedBy>
  <cp:revision>4</cp:revision>
  <dcterms:created xsi:type="dcterms:W3CDTF">2011-01-18T15:46:12Z</dcterms:created>
  <dcterms:modified xsi:type="dcterms:W3CDTF">2011-01-18T18:00:39Z</dcterms:modified>
</cp:coreProperties>
</file>