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0.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3.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88" r:id="rId2"/>
    <p:sldMasterId id="2147484211" r:id="rId3"/>
    <p:sldMasterId id="2147484221" r:id="rId4"/>
    <p:sldMasterId id="2147484344" r:id="rId5"/>
    <p:sldMasterId id="2147484349" r:id="rId6"/>
    <p:sldMasterId id="2147484372" r:id="rId7"/>
    <p:sldMasterId id="2147484375" r:id="rId8"/>
    <p:sldMasterId id="2147484400" r:id="rId9"/>
    <p:sldMasterId id="2147484404" r:id="rId10"/>
    <p:sldMasterId id="2147484423" r:id="rId11"/>
    <p:sldMasterId id="2147484441" r:id="rId12"/>
    <p:sldMasterId id="2147484446" r:id="rId13"/>
    <p:sldMasterId id="2147484460" r:id="rId14"/>
    <p:sldMasterId id="2147484465" r:id="rId15"/>
    <p:sldMasterId id="2147484491" r:id="rId16"/>
    <p:sldMasterId id="2147484518" r:id="rId17"/>
    <p:sldMasterId id="2147484547" r:id="rId18"/>
    <p:sldMasterId id="2147484561" r:id="rId19"/>
    <p:sldMasterId id="2147484575" r:id="rId20"/>
    <p:sldMasterId id="2147484590" r:id="rId21"/>
    <p:sldMasterId id="2147484604" r:id="rId22"/>
    <p:sldMasterId id="2147484618" r:id="rId23"/>
    <p:sldMasterId id="2147484630" r:id="rId24"/>
    <p:sldMasterId id="2147484636" r:id="rId25"/>
  </p:sldMasterIdLst>
  <p:notesMasterIdLst>
    <p:notesMasterId r:id="rId100"/>
  </p:notesMasterIdLst>
  <p:handoutMasterIdLst>
    <p:handoutMasterId r:id="rId101"/>
  </p:handoutMasterIdLst>
  <p:sldIdLst>
    <p:sldId id="259" r:id="rId26"/>
    <p:sldId id="599" r:id="rId27"/>
    <p:sldId id="1382" r:id="rId28"/>
    <p:sldId id="531" r:id="rId29"/>
    <p:sldId id="266" r:id="rId30"/>
    <p:sldId id="574" r:id="rId31"/>
    <p:sldId id="412" r:id="rId32"/>
    <p:sldId id="410" r:id="rId33"/>
    <p:sldId id="415" r:id="rId34"/>
    <p:sldId id="413" r:id="rId35"/>
    <p:sldId id="524" r:id="rId36"/>
    <p:sldId id="257" r:id="rId37"/>
    <p:sldId id="2794" r:id="rId38"/>
    <p:sldId id="2795" r:id="rId39"/>
    <p:sldId id="265" r:id="rId40"/>
    <p:sldId id="2796" r:id="rId41"/>
    <p:sldId id="267" r:id="rId42"/>
    <p:sldId id="260" r:id="rId43"/>
    <p:sldId id="2797" r:id="rId44"/>
    <p:sldId id="372" r:id="rId45"/>
    <p:sldId id="1386" r:id="rId46"/>
    <p:sldId id="610" r:id="rId47"/>
    <p:sldId id="595" r:id="rId48"/>
    <p:sldId id="601" r:id="rId49"/>
    <p:sldId id="2575" r:id="rId50"/>
    <p:sldId id="2787" r:id="rId51"/>
    <p:sldId id="2790" r:id="rId52"/>
    <p:sldId id="2791" r:id="rId53"/>
    <p:sldId id="2789" r:id="rId54"/>
    <p:sldId id="258" r:id="rId55"/>
    <p:sldId id="525" r:id="rId56"/>
    <p:sldId id="380" r:id="rId57"/>
    <p:sldId id="411" r:id="rId58"/>
    <p:sldId id="625" r:id="rId59"/>
    <p:sldId id="596" r:id="rId60"/>
    <p:sldId id="261" r:id="rId61"/>
    <p:sldId id="611" r:id="rId62"/>
    <p:sldId id="609" r:id="rId63"/>
    <p:sldId id="2792" r:id="rId64"/>
    <p:sldId id="263" r:id="rId65"/>
    <p:sldId id="607" r:id="rId66"/>
    <p:sldId id="556" r:id="rId67"/>
    <p:sldId id="1383" r:id="rId68"/>
    <p:sldId id="264" r:id="rId69"/>
    <p:sldId id="324" r:id="rId70"/>
    <p:sldId id="326" r:id="rId71"/>
    <p:sldId id="314" r:id="rId72"/>
    <p:sldId id="316" r:id="rId73"/>
    <p:sldId id="319" r:id="rId74"/>
    <p:sldId id="576" r:id="rId75"/>
    <p:sldId id="383" r:id="rId76"/>
    <p:sldId id="396" r:id="rId77"/>
    <p:sldId id="393" r:id="rId78"/>
    <p:sldId id="399" r:id="rId79"/>
    <p:sldId id="404" r:id="rId80"/>
    <p:sldId id="398" r:id="rId81"/>
    <p:sldId id="405" r:id="rId82"/>
    <p:sldId id="400" r:id="rId83"/>
    <p:sldId id="406" r:id="rId84"/>
    <p:sldId id="407" r:id="rId85"/>
    <p:sldId id="555" r:id="rId86"/>
    <p:sldId id="1387" r:id="rId87"/>
    <p:sldId id="2793" r:id="rId88"/>
    <p:sldId id="270" r:id="rId89"/>
    <p:sldId id="271" r:id="rId90"/>
    <p:sldId id="272" r:id="rId91"/>
    <p:sldId id="281" r:id="rId92"/>
    <p:sldId id="274" r:id="rId93"/>
    <p:sldId id="275" r:id="rId94"/>
    <p:sldId id="276" r:id="rId95"/>
    <p:sldId id="277" r:id="rId96"/>
    <p:sldId id="278" r:id="rId97"/>
    <p:sldId id="279" r:id="rId98"/>
    <p:sldId id="624" r:id="rId9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9">
          <p15:clr>
            <a:srgbClr val="A4A3A4"/>
          </p15:clr>
        </p15:guide>
        <p15:guide id="2" pos="344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49"/>
    <a:srgbClr val="000000"/>
    <a:srgbClr val="509E2F"/>
    <a:srgbClr val="005F83"/>
    <a:srgbClr val="0A0AA6"/>
    <a:srgbClr val="B2B4B2"/>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1" autoAdjust="0"/>
    <p:restoredTop sz="94586" autoAdjust="0"/>
  </p:normalViewPr>
  <p:slideViewPr>
    <p:cSldViewPr snapToGrid="0" snapToObjects="1" showGuides="1">
      <p:cViewPr varScale="1">
        <p:scale>
          <a:sx n="81" d="100"/>
          <a:sy n="81" d="100"/>
        </p:scale>
        <p:origin x="1536" y="62"/>
      </p:cViewPr>
      <p:guideLst>
        <p:guide orient="horz" pos="2109"/>
        <p:guide pos="3448"/>
      </p:guideLst>
    </p:cSldViewPr>
  </p:slideViewPr>
  <p:outlineViewPr>
    <p:cViewPr>
      <p:scale>
        <a:sx n="33" d="100"/>
        <a:sy n="33" d="100"/>
      </p:scale>
      <p:origin x="0" y="-22338"/>
    </p:cViewPr>
  </p:outlineViewPr>
  <p:notesTextViewPr>
    <p:cViewPr>
      <p:scale>
        <a:sx n="3" d="2"/>
        <a:sy n="3" d="2"/>
      </p:scale>
      <p:origin x="0" y="0"/>
    </p:cViewPr>
  </p:notesTextViewPr>
  <p:sorterViewPr>
    <p:cViewPr>
      <p:scale>
        <a:sx n="100" d="100"/>
        <a:sy n="100" d="100"/>
      </p:scale>
      <p:origin x="0" y="-3456"/>
    </p:cViewPr>
  </p:sorterViewPr>
  <p:notesViewPr>
    <p:cSldViewPr snapToGrid="0" snapToObjects="1">
      <p:cViewPr varScale="1">
        <p:scale>
          <a:sx n="82" d="100"/>
          <a:sy n="82" d="100"/>
        </p:scale>
        <p:origin x="383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dirty="0">
                <a:solidFill>
                  <a:schemeClr val="accent6"/>
                </a:solidFill>
                <a:latin typeface="Cambria" panose="02040503050406030204" pitchFamily="18" charset="0"/>
                <a:ea typeface="Cambria" panose="02040503050406030204" pitchFamily="18" charset="0"/>
              </a:rPr>
              <a:t>Enrollment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Undergrad</c:v>
                </c:pt>
              </c:strCache>
            </c:strRef>
          </c:tx>
          <c:spPr>
            <a:solidFill>
              <a:schemeClr val="accent1"/>
            </a:solidFill>
            <a:ln>
              <a:noFill/>
            </a:ln>
            <a:effectLst/>
          </c:spPr>
          <c:invertIfNegative val="0"/>
          <c:dLbls>
            <c:dLbl>
              <c:idx val="0"/>
              <c:layout>
                <c:manualLayout>
                  <c:x val="-0.14608962924676033"/>
                  <c:y val="-6.2439663022480114E-2"/>
                </c:manualLayout>
              </c:layout>
              <c:tx>
                <c:rich>
                  <a:bodyPr/>
                  <a:lstStyle/>
                  <a:p>
                    <a:fld id="{859847B2-2EB8-4031-B637-BE7683906844}" type="VALUE">
                      <a:rPr lang="en-US" sz="1000">
                        <a:solidFill>
                          <a:schemeClr val="accent6"/>
                        </a:solidFill>
                        <a:latin typeface="Orgon Slab Medium" panose="02000603000000020004"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642-4946-9FB9-3364D5867863}"/>
                </c:ext>
              </c:extLst>
            </c:dLbl>
            <c:dLbl>
              <c:idx val="1"/>
              <c:layout>
                <c:manualLayout>
                  <c:x val="-0.16556824647966162"/>
                  <c:y val="-4.9059735231948599E-2"/>
                </c:manualLayout>
              </c:layout>
              <c:tx>
                <c:rich>
                  <a:bodyPr/>
                  <a:lstStyle/>
                  <a:p>
                    <a:fld id="{7A59A8D9-1036-4568-96B8-0B3AB99E8BE0}" type="VALUE">
                      <a:rPr lang="en-US" sz="1000">
                        <a:solidFill>
                          <a:schemeClr val="accent6"/>
                        </a:solidFill>
                        <a:latin typeface="Orgon Slab Medium" panose="02000603000000020004" pitchFamily="50"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42-4946-9FB9-3364D5867863}"/>
                </c:ext>
              </c:extLst>
            </c:dLbl>
            <c:spPr>
              <a:solidFill>
                <a:srgbClr val="B2B4B2"/>
              </a:solidFill>
              <a:ln>
                <a:solidFill>
                  <a:srgbClr val="509E2F">
                    <a:lumMod val="25000"/>
                    <a:lumOff val="75000"/>
                  </a:srgbClr>
                </a:solid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Current state</c:v>
                </c:pt>
                <c:pt idx="1">
                  <c:v>Desired state</c:v>
                </c:pt>
              </c:strCache>
            </c:strRef>
          </c:cat>
          <c:val>
            <c:numRef>
              <c:f>Sheet1!$B$2:$B$3</c:f>
              <c:numCache>
                <c:formatCode>#,##0</c:formatCode>
                <c:ptCount val="2"/>
                <c:pt idx="0">
                  <c:v>5700</c:v>
                </c:pt>
                <c:pt idx="1">
                  <c:v>8000</c:v>
                </c:pt>
              </c:numCache>
            </c:numRef>
          </c:val>
          <c:extLst>
            <c:ext xmlns:c16="http://schemas.microsoft.com/office/drawing/2014/chart" uri="{C3380CC4-5D6E-409C-BE32-E72D297353CC}">
              <c16:uniqueId val="{00000002-9642-4946-9FB9-3364D5867863}"/>
            </c:ext>
          </c:extLst>
        </c:ser>
        <c:ser>
          <c:idx val="1"/>
          <c:order val="1"/>
          <c:tx>
            <c:strRef>
              <c:f>Sheet1!$C$1</c:f>
              <c:strCache>
                <c:ptCount val="1"/>
                <c:pt idx="0">
                  <c:v>Graduate</c:v>
                </c:pt>
              </c:strCache>
            </c:strRef>
          </c:tx>
          <c:spPr>
            <a:solidFill>
              <a:schemeClr val="accent2"/>
            </a:solidFill>
            <a:ln>
              <a:noFill/>
            </a:ln>
            <a:effectLst/>
          </c:spPr>
          <c:invertIfNegative val="0"/>
          <c:dLbls>
            <c:dLbl>
              <c:idx val="0"/>
              <c:layout>
                <c:manualLayout>
                  <c:x val="-4.8696543082253491E-2"/>
                  <c:y val="-0.11149939825442863"/>
                </c:manualLayout>
              </c:layout>
              <c:tx>
                <c:rich>
                  <a:bodyPr/>
                  <a:lstStyle/>
                  <a:p>
                    <a:fld id="{93A61FCE-0BAC-4B00-9DB9-6EC7E48C7E0A}" type="VALUE">
                      <a:rPr lang="en-US" sz="1000" baseline="0" smtClean="0">
                        <a:solidFill>
                          <a:schemeClr val="accent6"/>
                        </a:solidFill>
                        <a:latin typeface="Orgon Slab Medium" panose="02000603000000020004" pitchFamily="50" charset="0"/>
                      </a:rPr>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42-4946-9FB9-3364D5867863}"/>
                </c:ext>
              </c:extLst>
            </c:dLbl>
            <c:dLbl>
              <c:idx val="1"/>
              <c:layout>
                <c:manualLayout>
                  <c:x val="-0.141219974938535"/>
                  <c:y val="-0.12933930197513721"/>
                </c:manualLayout>
              </c:layout>
              <c:tx>
                <c:rich>
                  <a:bodyPr/>
                  <a:lstStyle/>
                  <a:p>
                    <a:fld id="{F7C9AC34-D871-4DD1-AE56-7721359A192A}" type="VALUE">
                      <a:rPr lang="en-US" sz="1000" baseline="0" smtClean="0">
                        <a:solidFill>
                          <a:schemeClr val="accent6"/>
                        </a:solidFill>
                        <a:latin typeface="Orgon Slab Medium" panose="02000603000000020004" pitchFamily="50" charset="0"/>
                      </a:rPr>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642-4946-9FB9-3364D5867863}"/>
                </c:ext>
              </c:extLst>
            </c:dLbl>
            <c:spPr>
              <a:solidFill>
                <a:srgbClr val="B2B4B2"/>
              </a:solidFill>
              <a:ln>
                <a:solidFill>
                  <a:srgbClr val="509E2F">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0">
                  <c:v>Current state</c:v>
                </c:pt>
                <c:pt idx="1">
                  <c:v>Desired state</c:v>
                </c:pt>
              </c:strCache>
            </c:strRef>
          </c:cat>
          <c:val>
            <c:numRef>
              <c:f>Sheet1!$C$2:$C$3</c:f>
              <c:numCache>
                <c:formatCode>#,##0</c:formatCode>
                <c:ptCount val="2"/>
                <c:pt idx="0">
                  <c:v>1545</c:v>
                </c:pt>
                <c:pt idx="1">
                  <c:v>4000</c:v>
                </c:pt>
              </c:numCache>
            </c:numRef>
          </c:val>
          <c:extLst>
            <c:ext xmlns:c16="http://schemas.microsoft.com/office/drawing/2014/chart" uri="{C3380CC4-5D6E-409C-BE32-E72D297353CC}">
              <c16:uniqueId val="{00000005-9642-4946-9FB9-3364D5867863}"/>
            </c:ext>
          </c:extLst>
        </c:ser>
        <c:dLbls>
          <c:showLegendKey val="0"/>
          <c:showVal val="0"/>
          <c:showCatName val="0"/>
          <c:showSerName val="0"/>
          <c:showPercent val="0"/>
          <c:showBubbleSize val="0"/>
        </c:dLbls>
        <c:gapWidth val="150"/>
        <c:overlap val="100"/>
        <c:axId val="654882400"/>
        <c:axId val="654882728"/>
      </c:barChart>
      <c:catAx>
        <c:axId val="65488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accent6"/>
                </a:solidFill>
                <a:latin typeface="+mn-lt"/>
                <a:ea typeface="+mn-ea"/>
                <a:cs typeface="+mn-cs"/>
              </a:defRPr>
            </a:pPr>
            <a:endParaRPr lang="en-US"/>
          </a:p>
        </c:txPr>
        <c:crossAx val="654882728"/>
        <c:crosses val="autoZero"/>
        <c:auto val="1"/>
        <c:lblAlgn val="ctr"/>
        <c:lblOffset val="100"/>
        <c:noMultiLvlLbl val="0"/>
      </c:catAx>
      <c:valAx>
        <c:axId val="654882728"/>
        <c:scaling>
          <c:orientation val="minMax"/>
          <c:max val="12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654882400"/>
        <c:crosses val="autoZero"/>
        <c:crossBetween val="between"/>
        <c:majorUnit val="3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accent6"/>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chart>
  <c:spPr>
    <a:noFill/>
    <a:ln>
      <a:solidFill>
        <a:srgbClr val="509E2F"/>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r>
              <a:rPr lang="en-US" sz="1600" b="1" dirty="0">
                <a:solidFill>
                  <a:schemeClr val="accent6"/>
                </a:solidFill>
                <a:latin typeface="Cambria" panose="02040503050406030204" pitchFamily="18" charset="0"/>
                <a:ea typeface="Cambria" panose="02040503050406030204" pitchFamily="18" charset="0"/>
              </a:rPr>
              <a:t>U.S.</a:t>
            </a:r>
            <a:r>
              <a:rPr lang="en-US" sz="1600" b="1" baseline="0" dirty="0">
                <a:solidFill>
                  <a:schemeClr val="accent6"/>
                </a:solidFill>
                <a:latin typeface="Cambria" panose="02040503050406030204" pitchFamily="18" charset="0"/>
                <a:ea typeface="Cambria" panose="02040503050406030204" pitchFamily="18" charset="0"/>
              </a:rPr>
              <a:t> News Ranking</a:t>
            </a:r>
            <a:endParaRPr lang="en-US" sz="1600" b="1" dirty="0">
              <a:solidFill>
                <a:schemeClr val="accent6"/>
              </a:solidFill>
              <a:latin typeface="Cambria" panose="02040503050406030204" pitchFamily="18" charset="0"/>
              <a:ea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scatterChart>
        <c:scatterStyle val="lineMarker"/>
        <c:varyColors val="0"/>
        <c:ser>
          <c:idx val="0"/>
          <c:order val="0"/>
          <c:tx>
            <c:strRef>
              <c:f>Sheet1!$B$1</c:f>
              <c:strCache>
                <c:ptCount val="1"/>
                <c:pt idx="0">
                  <c:v>National ranking</c:v>
                </c:pt>
              </c:strCache>
            </c:strRef>
          </c:tx>
          <c:spPr>
            <a:ln w="25400" cap="rnd">
              <a:noFill/>
              <a:round/>
            </a:ln>
            <a:effectLst/>
          </c:spPr>
          <c:marker>
            <c:symbol val="circle"/>
            <c:size val="5"/>
            <c:spPr>
              <a:solidFill>
                <a:schemeClr val="accent1"/>
              </a:solidFill>
              <a:ln w="9525">
                <a:solidFill>
                  <a:schemeClr val="accent1"/>
                </a:solidFill>
              </a:ln>
              <a:effectLst/>
            </c:spPr>
          </c:marker>
          <c:dLbls>
            <c:dLbl>
              <c:idx val="0"/>
              <c:layout>
                <c:manualLayout>
                  <c:x val="1.0408482849562032E-2"/>
                  <c:y val="-8.969075404853118E-3"/>
                </c:manualLayout>
              </c:layout>
              <c:tx>
                <c:rich>
                  <a:bodyPr/>
                  <a:lstStyle/>
                  <a:p>
                    <a:r>
                      <a:rPr lang="en-US" sz="1200" dirty="0">
                        <a:solidFill>
                          <a:schemeClr val="accent6"/>
                        </a:solidFill>
                        <a:latin typeface="Orgon Slab Light" panose="02000503000000020004" pitchFamily="50" charset="0"/>
                      </a:rPr>
                      <a:t>Current: 179</a:t>
                    </a:r>
                  </a:p>
                </c:rich>
              </c:tx>
              <c:showLegendKey val="0"/>
              <c:showVal val="1"/>
              <c:showCatName val="0"/>
              <c:showSerName val="0"/>
              <c:showPercent val="0"/>
              <c:showBubbleSize val="0"/>
              <c:extLst>
                <c:ext xmlns:c15="http://schemas.microsoft.com/office/drawing/2012/chart" uri="{CE6537A1-D6FC-4f65-9D91-7224C49458BB}">
                  <c15:layout>
                    <c:manualLayout>
                      <c:w val="0.3911435508589699"/>
                      <c:h val="0.25925112457727933"/>
                    </c:manualLayout>
                  </c15:layout>
                  <c15:showDataLabelsRange val="0"/>
                </c:ext>
                <c:ext xmlns:c16="http://schemas.microsoft.com/office/drawing/2014/chart" uri="{C3380CC4-5D6E-409C-BE32-E72D297353CC}">
                  <c16:uniqueId val="{00000000-BF60-44EB-97E8-9806FBBEF31C}"/>
                </c:ext>
              </c:extLst>
            </c:dLbl>
            <c:dLbl>
              <c:idx val="1"/>
              <c:layout>
                <c:manualLayout>
                  <c:x val="-6.0922244454370146E-2"/>
                  <c:y val="-8.5206216346104618E-2"/>
                </c:manualLayout>
              </c:layout>
              <c:tx>
                <c:rich>
                  <a:bodyPr/>
                  <a:lstStyle/>
                  <a:p>
                    <a:r>
                      <a:rPr lang="en-US" sz="1200">
                        <a:solidFill>
                          <a:schemeClr val="accent6"/>
                        </a:solidFill>
                        <a:latin typeface="Orgon Slab Light" panose="02000503000000020004" pitchFamily="50" charset="0"/>
                      </a:rPr>
                      <a:t>Desired: </a:t>
                    </a:r>
                    <a:fld id="{A1AF5F23-D57E-48A6-B15B-F496666266A3}" type="YVALUE">
                      <a:rPr lang="en-US" sz="1200" smtClean="0">
                        <a:solidFill>
                          <a:schemeClr val="accent6"/>
                        </a:solidFill>
                        <a:latin typeface="Orgon Slab Light" panose="02000503000000020004" pitchFamily="50" charset="0"/>
                      </a:rPr>
                      <a:pPr/>
                      <a:t>[Y VALUE]</a:t>
                    </a:fld>
                    <a:endParaRPr lang="en-US" sz="1200">
                      <a:solidFill>
                        <a:schemeClr val="accent6"/>
                      </a:solidFill>
                      <a:latin typeface="Orgon Slab Light" panose="02000503000000020004" pitchFamily="50" charset="0"/>
                    </a:endParaRPr>
                  </a:p>
                </c:rich>
              </c:tx>
              <c:showLegendKey val="0"/>
              <c:showVal val="1"/>
              <c:showCatName val="0"/>
              <c:showSerName val="0"/>
              <c:showPercent val="0"/>
              <c:showBubbleSize val="0"/>
              <c:extLst>
                <c:ext xmlns:c15="http://schemas.microsoft.com/office/drawing/2012/chart" uri="{CE6537A1-D6FC-4f65-9D91-7224C49458BB}">
                  <c15:layout>
                    <c:manualLayout>
                      <c:w val="0.50425922708166993"/>
                      <c:h val="0.25925112457727933"/>
                    </c:manualLayout>
                  </c15:layout>
                  <c15:dlblFieldTable/>
                  <c15:showDataLabelsRange val="0"/>
                </c:ext>
                <c:ext xmlns:c16="http://schemas.microsoft.com/office/drawing/2014/chart" uri="{C3380CC4-5D6E-409C-BE32-E72D297353CC}">
                  <c16:uniqueId val="{00000001-BF60-44EB-97E8-9806FBBEF31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Sheet1!$A$2:$A$3</c:f>
              <c:strCache>
                <c:ptCount val="2"/>
                <c:pt idx="0">
                  <c:v>Current state</c:v>
                </c:pt>
                <c:pt idx="1">
                  <c:v>Desired state</c:v>
                </c:pt>
              </c:strCache>
            </c:strRef>
          </c:xVal>
          <c:yVal>
            <c:numRef>
              <c:f>Sheet1!$B$2:$B$3</c:f>
              <c:numCache>
                <c:formatCode>#,##0</c:formatCode>
                <c:ptCount val="2"/>
                <c:pt idx="0">
                  <c:v>176</c:v>
                </c:pt>
                <c:pt idx="1">
                  <c:v>100</c:v>
                </c:pt>
              </c:numCache>
            </c:numRef>
          </c:yVal>
          <c:smooth val="0"/>
          <c:extLst>
            <c:ext xmlns:c16="http://schemas.microsoft.com/office/drawing/2014/chart" uri="{C3380CC4-5D6E-409C-BE32-E72D297353CC}">
              <c16:uniqueId val="{00000002-BF60-44EB-97E8-9806FBBEF31C}"/>
            </c:ext>
          </c:extLst>
        </c:ser>
        <c:dLbls>
          <c:showLegendKey val="0"/>
          <c:showVal val="0"/>
          <c:showCatName val="0"/>
          <c:showSerName val="0"/>
          <c:showPercent val="0"/>
          <c:showBubbleSize val="0"/>
        </c:dLbls>
        <c:axId val="654882400"/>
        <c:axId val="654882728"/>
      </c:scatterChart>
      <c:valAx>
        <c:axId val="654882400"/>
        <c:scaling>
          <c:orientation val="minMax"/>
        </c:scaling>
        <c:delete val="1"/>
        <c:axPos val="t"/>
        <c:numFmt formatCode="General" sourceLinked="1"/>
        <c:majorTickMark val="none"/>
        <c:minorTickMark val="none"/>
        <c:tickLblPos val="nextTo"/>
        <c:crossAx val="654882728"/>
        <c:crosses val="autoZero"/>
        <c:crossBetween val="midCat"/>
      </c:valAx>
      <c:valAx>
        <c:axId val="654882728"/>
        <c:scaling>
          <c:orientation val="maxMin"/>
          <c:max val="3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in"/>
        <c:minorTickMark val="none"/>
        <c:tickLblPos val="nextTo"/>
        <c:spPr>
          <a:noFill/>
          <a:ln>
            <a:solidFill>
              <a:srgbClr val="509E2F">
                <a:lumMod val="25000"/>
                <a:lumOff val="75000"/>
              </a:srgbClr>
            </a:solidFill>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654882400"/>
        <c:crosses val="autoZero"/>
        <c:crossBetween val="midCat"/>
        <c:majorUnit val="50"/>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accent6"/>
                </a:solidFill>
                <a:latin typeface="Cambria" panose="02040503050406030204" pitchFamily="18" charset="0"/>
                <a:ea typeface="Cambria" panose="02040503050406030204" pitchFamily="18" charset="0"/>
                <a:cs typeface="+mn-cs"/>
              </a:defRPr>
            </a:pPr>
            <a:endParaRPr lang="en-US"/>
          </a:p>
        </c:txPr>
      </c:legendEntry>
      <c:overlay val="0"/>
      <c:spPr>
        <a:noFill/>
        <a:ln>
          <a:noFill/>
        </a:ln>
        <a:effectLst/>
      </c:spPr>
      <c:txPr>
        <a:bodyPr rot="0" spcFirstLastPara="1" vertOverflow="ellipsis" vert="horz" wrap="square" anchor="ctr" anchorCtr="1"/>
        <a:lstStyle/>
        <a:p>
          <a:pPr>
            <a:defRPr sz="1000" b="0"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solidFill>
        <a:srgbClr val="509E2F"/>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tx1"/>
                </a:solidFill>
              </a:rPr>
              <a:t>Expenditures per T/TT, NTT and research faculty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Expenditures per T/TT, NTT and research faculty</c:v>
                </c:pt>
              </c:strCache>
            </c:strRef>
          </c:tx>
          <c:spPr>
            <a:solidFill>
              <a:schemeClr val="accent1"/>
            </a:solidFill>
            <a:ln>
              <a:noFill/>
            </a:ln>
            <a:effectLst/>
            <a:sp3d/>
          </c:spPr>
          <c:invertIfNegative val="0"/>
          <c:dLbls>
            <c:dLbl>
              <c:idx val="0"/>
              <c:layout>
                <c:manualLayout>
                  <c:x val="1.0305735466742839E-2"/>
                  <c:y val="-0.335346237041236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CD-4C9D-AFB2-67E2065BC1BE}"/>
                </c:ext>
              </c:extLst>
            </c:dLbl>
            <c:dLbl>
              <c:idx val="1"/>
              <c:layout>
                <c:manualLayout>
                  <c:x val="4.5096043315998088E-3"/>
                  <c:y val="-0.177938819654533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6CD-4C9D-AFB2-67E2065BC1BE}"/>
                </c:ext>
              </c:extLst>
            </c:dLbl>
            <c:dLbl>
              <c:idx val="2"/>
              <c:layout>
                <c:manualLayout>
                  <c:x val="8.8747589029840711E-3"/>
                  <c:y val="-0.1539855170087309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D-4C9D-AFB2-67E2065BC1BE}"/>
                </c:ext>
              </c:extLst>
            </c:dLbl>
            <c:dLbl>
              <c:idx val="3"/>
              <c:layout>
                <c:manualLayout>
                  <c:x val="2.7897282474097632E-3"/>
                  <c:y val="-0.123188413606984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6CD-4C9D-AFB2-67E2065BC1BE}"/>
                </c:ext>
              </c:extLst>
            </c:dLbl>
            <c:dLbl>
              <c:idx val="4"/>
              <c:layout>
                <c:manualLayout>
                  <c:x val="9.9446110662036319E-3"/>
                  <c:y val="-0.116344612851041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6CD-4C9D-AFB2-67E2065BC1BE}"/>
                </c:ext>
              </c:extLst>
            </c:dLbl>
            <c:dLbl>
              <c:idx val="5"/>
              <c:layout>
                <c:manualLayout>
                  <c:x val="6.0128057754663764E-3"/>
                  <c:y val="-0.12661031398495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6CD-4C9D-AFB2-67E2065BC1BE}"/>
                </c:ext>
              </c:extLst>
            </c:dLbl>
            <c:dLbl>
              <c:idx val="6"/>
              <c:layout>
                <c:manualLayout>
                  <c:x val="1.3384363234583932E-2"/>
                  <c:y val="-0.123188413606984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6CD-4C9D-AFB2-67E2065BC1BE}"/>
                </c:ext>
              </c:extLst>
            </c:dLbl>
            <c:dLbl>
              <c:idx val="7"/>
              <c:layout>
                <c:manualLayout>
                  <c:x val="1.3384363234583932E-2"/>
                  <c:y val="-0.119766513229013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6CD-4C9D-AFB2-67E2065BC1BE}"/>
                </c:ext>
              </c:extLst>
            </c:dLbl>
            <c:dLbl>
              <c:idx val="8"/>
              <c:layout>
                <c:manualLayout>
                  <c:x val="1.4959676883238187E-2"/>
                  <c:y val="-0.109500812095097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6CD-4C9D-AFB2-67E2065BC1B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University of Alabama in Huntsville</c:v>
                </c:pt>
                <c:pt idx="1">
                  <c:v>New Jersey Institute of Technology</c:v>
                </c:pt>
                <c:pt idx="2">
                  <c:v>Iowa State University</c:v>
                </c:pt>
                <c:pt idx="3">
                  <c:v>University of Missouri</c:v>
                </c:pt>
                <c:pt idx="4">
                  <c:v>Michigan Tech</c:v>
                </c:pt>
                <c:pt idx="5">
                  <c:v>Missouri S&amp;T</c:v>
                </c:pt>
                <c:pt idx="6">
                  <c:v>Colorado School of Mines</c:v>
                </c:pt>
                <c:pt idx="7">
                  <c:v>Illinois Institute of Technology</c:v>
                </c:pt>
                <c:pt idx="8">
                  <c:v>Rochester Institute of Technology</c:v>
                </c:pt>
              </c:strCache>
            </c:strRef>
          </c:cat>
          <c:val>
            <c:numRef>
              <c:f>Sheet1!$B$2:$B$10</c:f>
              <c:numCache>
                <c:formatCode>"$"#,##0_);[Red]\("$"#,##0\)</c:formatCode>
                <c:ptCount val="9"/>
                <c:pt idx="0">
                  <c:v>1617472</c:v>
                </c:pt>
                <c:pt idx="1">
                  <c:v>592048</c:v>
                </c:pt>
                <c:pt idx="2">
                  <c:v>387157</c:v>
                </c:pt>
                <c:pt idx="3">
                  <c:v>243814</c:v>
                </c:pt>
                <c:pt idx="4">
                  <c:v>230656</c:v>
                </c:pt>
                <c:pt idx="5">
                  <c:v>211560</c:v>
                </c:pt>
                <c:pt idx="6">
                  <c:v>202154</c:v>
                </c:pt>
                <c:pt idx="7">
                  <c:v>200500</c:v>
                </c:pt>
                <c:pt idx="8">
                  <c:v>196991</c:v>
                </c:pt>
              </c:numCache>
            </c:numRef>
          </c:val>
          <c:extLst>
            <c:ext xmlns:c16="http://schemas.microsoft.com/office/drawing/2014/chart" uri="{C3380CC4-5D6E-409C-BE32-E72D297353CC}">
              <c16:uniqueId val="{00000000-56CD-4C9D-AFB2-67E2065BC1BE}"/>
            </c:ext>
          </c:extLst>
        </c:ser>
        <c:dLbls>
          <c:showLegendKey val="0"/>
          <c:showVal val="1"/>
          <c:showCatName val="0"/>
          <c:showSerName val="0"/>
          <c:showPercent val="0"/>
          <c:showBubbleSize val="0"/>
        </c:dLbls>
        <c:gapWidth val="150"/>
        <c:shape val="box"/>
        <c:axId val="52446688"/>
        <c:axId val="52443776"/>
        <c:axId val="0"/>
      </c:bar3DChart>
      <c:catAx>
        <c:axId val="52446688"/>
        <c:scaling>
          <c:orientation val="minMax"/>
        </c:scaling>
        <c:delete val="0"/>
        <c:axPos val="b"/>
        <c:numFmt formatCode="General" sourceLinked="0"/>
        <c:majorTickMark val="none"/>
        <c:minorTickMark val="none"/>
        <c:tickLblPos val="low"/>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Calibri" panose="020F0502020204030204" pitchFamily="34" charset="0"/>
                <a:ea typeface="+mn-ea"/>
                <a:cs typeface="+mn-cs"/>
              </a:defRPr>
            </a:pPr>
            <a:endParaRPr lang="en-US"/>
          </a:p>
        </c:txPr>
        <c:crossAx val="52443776"/>
        <c:crosses val="autoZero"/>
        <c:auto val="0"/>
        <c:lblAlgn val="ctr"/>
        <c:lblOffset val="100"/>
        <c:noMultiLvlLbl val="0"/>
      </c:catAx>
      <c:valAx>
        <c:axId val="52443776"/>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446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258EE4D-8A6D-FE43-9221-048F51E281B9}" type="datetimeFigureOut">
              <a:rPr lang="en-US" smtClean="0"/>
              <a:t>6/9/2022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0D20F39-116C-1340-B5D6-764DD69AD68F}" type="slidenum">
              <a:rPr lang="en-US" smtClean="0"/>
              <a:t>‹#›</a:t>
            </a:fld>
            <a:endParaRPr lang="en-US" dirty="0"/>
          </a:p>
        </p:txBody>
      </p:sp>
    </p:spTree>
    <p:extLst>
      <p:ext uri="{BB962C8B-B14F-4D97-AF65-F5344CB8AC3E}">
        <p14:creationId xmlns:p14="http://schemas.microsoft.com/office/powerpoint/2010/main" val="432078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7AD45B-D55B-416C-938F-6E117D78AE10}" type="datetimeFigureOut">
              <a:rPr lang="en-US" smtClean="0"/>
              <a:t>6/9/2022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A66E6F-1E71-40F1-A2D2-2FDF91F15AFC}" type="slidenum">
              <a:rPr lang="en-US" smtClean="0"/>
              <a:t>‹#›</a:t>
            </a:fld>
            <a:endParaRPr lang="en-US" dirty="0"/>
          </a:p>
        </p:txBody>
      </p:sp>
    </p:spTree>
    <p:extLst>
      <p:ext uri="{BB962C8B-B14F-4D97-AF65-F5344CB8AC3E}">
        <p14:creationId xmlns:p14="http://schemas.microsoft.com/office/powerpoint/2010/main" val="33615564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22A66E6F-1E71-40F1-A2D2-2FDF91F15AFC}" type="slidenum">
              <a:rPr lang="en-US" smtClean="0"/>
              <a:t>1</a:t>
            </a:fld>
            <a:endParaRPr lang="en-US" dirty="0"/>
          </a:p>
        </p:txBody>
      </p:sp>
    </p:spTree>
    <p:extLst>
      <p:ext uri="{BB962C8B-B14F-4D97-AF65-F5344CB8AC3E}">
        <p14:creationId xmlns:p14="http://schemas.microsoft.com/office/powerpoint/2010/main" val="368533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21</a:t>
            </a:fld>
            <a:endParaRPr lang="en-US" dirty="0"/>
          </a:p>
        </p:txBody>
      </p:sp>
    </p:spTree>
    <p:extLst>
      <p:ext uri="{BB962C8B-B14F-4D97-AF65-F5344CB8AC3E}">
        <p14:creationId xmlns:p14="http://schemas.microsoft.com/office/powerpoint/2010/main" val="1749170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23</a:t>
            </a:fld>
            <a:endParaRPr lang="en-US" dirty="0"/>
          </a:p>
        </p:txBody>
      </p:sp>
    </p:spTree>
    <p:extLst>
      <p:ext uri="{BB962C8B-B14F-4D97-AF65-F5344CB8AC3E}">
        <p14:creationId xmlns:p14="http://schemas.microsoft.com/office/powerpoint/2010/main" val="3856779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24</a:t>
            </a:fld>
            <a:endParaRPr lang="en-US" dirty="0"/>
          </a:p>
        </p:txBody>
      </p:sp>
    </p:spTree>
    <p:extLst>
      <p:ext uri="{BB962C8B-B14F-4D97-AF65-F5344CB8AC3E}">
        <p14:creationId xmlns:p14="http://schemas.microsoft.com/office/powerpoint/2010/main" val="3492985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31</a:t>
            </a:fld>
            <a:endParaRPr lang="en-US" dirty="0"/>
          </a:p>
        </p:txBody>
      </p:sp>
    </p:spTree>
    <p:extLst>
      <p:ext uri="{BB962C8B-B14F-4D97-AF65-F5344CB8AC3E}">
        <p14:creationId xmlns:p14="http://schemas.microsoft.com/office/powerpoint/2010/main" val="10109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667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34</a:t>
            </a:fld>
            <a:endParaRPr lang="en-US" dirty="0"/>
          </a:p>
        </p:txBody>
      </p:sp>
    </p:spTree>
    <p:extLst>
      <p:ext uri="{BB962C8B-B14F-4D97-AF65-F5344CB8AC3E}">
        <p14:creationId xmlns:p14="http://schemas.microsoft.com/office/powerpoint/2010/main" val="58524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336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6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29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84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760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171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165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045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42</a:t>
            </a:fld>
            <a:endParaRPr lang="en-US" dirty="0"/>
          </a:p>
        </p:txBody>
      </p:sp>
    </p:spTree>
    <p:extLst>
      <p:ext uri="{BB962C8B-B14F-4D97-AF65-F5344CB8AC3E}">
        <p14:creationId xmlns:p14="http://schemas.microsoft.com/office/powerpoint/2010/main" val="221388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010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29AAD-2604-425D-8AED-EE3752077B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73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50</a:t>
            </a:fld>
            <a:endParaRPr lang="en-US" dirty="0"/>
          </a:p>
        </p:txBody>
      </p:sp>
    </p:spTree>
    <p:extLst>
      <p:ext uri="{BB962C8B-B14F-4D97-AF65-F5344CB8AC3E}">
        <p14:creationId xmlns:p14="http://schemas.microsoft.com/office/powerpoint/2010/main" val="2647417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34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943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62</a:t>
            </a:fld>
            <a:endParaRPr lang="en-US" dirty="0"/>
          </a:p>
        </p:txBody>
      </p:sp>
    </p:spTree>
    <p:extLst>
      <p:ext uri="{BB962C8B-B14F-4D97-AF65-F5344CB8AC3E}">
        <p14:creationId xmlns:p14="http://schemas.microsoft.com/office/powerpoint/2010/main" val="121330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22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A66E6F-1E71-40F1-A2D2-2FDF91F15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644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66E6F-1E71-40F1-A2D2-2FDF91F15AFC}" type="slidenum">
              <a:rPr lang="en-US" smtClean="0"/>
              <a:t>4</a:t>
            </a:fld>
            <a:endParaRPr lang="en-US" dirty="0"/>
          </a:p>
        </p:txBody>
      </p:sp>
    </p:spTree>
    <p:extLst>
      <p:ext uri="{BB962C8B-B14F-4D97-AF65-F5344CB8AC3E}">
        <p14:creationId xmlns:p14="http://schemas.microsoft.com/office/powerpoint/2010/main" val="68165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5</a:t>
            </a:fld>
            <a:endParaRPr lang="en-US" dirty="0"/>
          </a:p>
        </p:txBody>
      </p:sp>
    </p:spTree>
    <p:extLst>
      <p:ext uri="{BB962C8B-B14F-4D97-AF65-F5344CB8AC3E}">
        <p14:creationId xmlns:p14="http://schemas.microsoft.com/office/powerpoint/2010/main" val="2106006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6</a:t>
            </a:fld>
            <a:endParaRPr lang="en-US" dirty="0"/>
          </a:p>
        </p:txBody>
      </p:sp>
    </p:spTree>
    <p:extLst>
      <p:ext uri="{BB962C8B-B14F-4D97-AF65-F5344CB8AC3E}">
        <p14:creationId xmlns:p14="http://schemas.microsoft.com/office/powerpoint/2010/main" val="367642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388E3E53-C1FF-4D03-B3F2-95E2E720386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48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11</a:t>
            </a:fld>
            <a:endParaRPr lang="en-US" dirty="0"/>
          </a:p>
        </p:txBody>
      </p:sp>
    </p:spTree>
    <p:extLst>
      <p:ext uri="{BB962C8B-B14F-4D97-AF65-F5344CB8AC3E}">
        <p14:creationId xmlns:p14="http://schemas.microsoft.com/office/powerpoint/2010/main" val="138185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A66E6F-1E71-40F1-A2D2-2FDF91F15AFC}" type="slidenum">
              <a:rPr lang="en-US" smtClean="0"/>
              <a:t>20</a:t>
            </a:fld>
            <a:endParaRPr lang="en-US" dirty="0"/>
          </a:p>
        </p:txBody>
      </p:sp>
    </p:spTree>
    <p:extLst>
      <p:ext uri="{BB962C8B-B14F-4D97-AF65-F5344CB8AC3E}">
        <p14:creationId xmlns:p14="http://schemas.microsoft.com/office/powerpoint/2010/main" val="3629891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4.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emf"/><Relationship Id="rId1" Type="http://schemas.openxmlformats.org/officeDocument/2006/relationships/slideMaster" Target="../slideMasters/slideMaster24.xml"/><Relationship Id="rId4" Type="http://schemas.openxmlformats.org/officeDocument/2006/relationships/image" Target="../media/image16.emf"/></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emf"/><Relationship Id="rId1" Type="http://schemas.openxmlformats.org/officeDocument/2006/relationships/slideMaster" Target="../slideMasters/slideMaster24.xml"/><Relationship Id="rId4" Type="http://schemas.openxmlformats.org/officeDocument/2006/relationships/image" Target="../media/image16.emf"/></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emf"/><Relationship Id="rId1" Type="http://schemas.openxmlformats.org/officeDocument/2006/relationships/slideMaster" Target="../slideMasters/slideMaster24.xml"/><Relationship Id="rId4" Type="http://schemas.openxmlformats.org/officeDocument/2006/relationships/image" Target="../media/image16.emf"/></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emf"/><Relationship Id="rId1" Type="http://schemas.openxmlformats.org/officeDocument/2006/relationships/slideMaster" Target="../slideMasters/slideMaster24.xml"/><Relationship Id="rId4" Type="http://schemas.openxmlformats.org/officeDocument/2006/relationships/image" Target="../media/image16.emf"/></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
        <p:nvSpPr>
          <p:cNvPr id="3" name="Slide Number Placeholder 2"/>
          <p:cNvSpPr>
            <a:spLocks noGrp="1"/>
          </p:cNvSpPr>
          <p:nvPr>
            <p:ph type="sldNum" sz="quarter" idx="11"/>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339719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1" y="3042961"/>
            <a:ext cx="8021637" cy="3416457"/>
          </a:xfrm>
          <a:prstGeom prst="rect">
            <a:avLst/>
          </a:prstGeom>
        </p:spPr>
        <p:txBody>
          <a:bodyPr>
            <a:normAutofit/>
          </a:bodyPr>
          <a:lstStyle>
            <a:lvl1pPr marL="0" indent="0">
              <a:buNone/>
              <a:defRPr sz="18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534841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1"/>
            <a:ext cx="4629150" cy="4873625"/>
          </a:xfrm>
        </p:spPr>
        <p:txBody>
          <a:bodyPr anchor="t"/>
          <a:lstStyle>
            <a:lvl1pPr marL="0" indent="0">
              <a:buNone/>
              <a:defRPr sz="2400" baseline="0">
                <a:latin typeface="Cambria" panose="02040503050406030204" pitchFamily="18" charset="0"/>
              </a:defRPr>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14355320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1"/>
            <a:ext cx="74485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636442"/>
            <a:ext cx="7886700" cy="4467852"/>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77083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1875" y="365131"/>
            <a:ext cx="1971675" cy="5811839"/>
          </a:xfrm>
          <a:prstGeom prst="rect">
            <a:avLst/>
          </a:prstGeom>
        </p:spPr>
        <p:txBody>
          <a:bodyPr vert="eaVert"/>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47134" y="365131"/>
            <a:ext cx="5650442" cy="5811839"/>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67095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a:prstGeom prst="rect">
            <a:avLst/>
          </a:prstGeo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240411"/>
            <a:ext cx="6858000" cy="1655763"/>
          </a:xfrm>
        </p:spPr>
        <p:txBody>
          <a:bodyPr/>
          <a:lstStyle>
            <a:lvl1pPr marL="0" indent="0" algn="l">
              <a:spcBef>
                <a:spcPts val="300"/>
              </a:spcBef>
              <a:spcAft>
                <a:spcPts val="3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437468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75550" cy="957397"/>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hasCustomPrompt="1"/>
          </p:nvPr>
        </p:nvSpPr>
        <p:spPr>
          <a:xfrm>
            <a:off x="628650" y="1628148"/>
            <a:ext cx="7886700" cy="4442971"/>
          </a:xfrm>
        </p:spPr>
        <p:txBody>
          <a:bodyPr/>
          <a:lstStyle>
            <a:lvl1pPr>
              <a:buFont typeface="Arial" panose="020B0604020202020204" pitchFamily="34" charset="0"/>
              <a:buChar char="•"/>
              <a:defRPr baseline="0">
                <a:latin typeface="Cambria" panose="02040503050406030204" pitchFamily="18" charset="0"/>
              </a:defRPr>
            </a:lvl1pPr>
            <a:lvl2pPr marL="342900" indent="-334963">
              <a:buFont typeface="Arial" panose="020B0604020202020204" pitchFamily="34" charset="0"/>
              <a:buChar char="•"/>
              <a:tabLst/>
              <a:defRPr baseline="0">
                <a:latin typeface="Cambria" panose="02040503050406030204" pitchFamily="18" charset="0"/>
              </a:defRPr>
            </a:lvl2pPr>
            <a:lvl3pPr marL="574675" indent="-255588">
              <a:spcAft>
                <a:spcPts val="375"/>
              </a:spcAft>
              <a:buFont typeface="Arial" panose="020B0604020202020204" pitchFamily="34" charset="0"/>
              <a:buChar char="•"/>
              <a:tabLst/>
              <a:defRPr baseline="0">
                <a:latin typeface="Cambria" panose="02040503050406030204" pitchFamily="18" charset="0"/>
              </a:defRPr>
            </a:lvl3pPr>
            <a:lvl4pPr marL="749300" indent="-177800">
              <a:buFont typeface="Arial" panose="020B0604020202020204" pitchFamily="34" charset="0"/>
              <a:buChar char="•"/>
              <a:tabLst/>
              <a:defRPr baseline="0">
                <a:latin typeface="Cambria" panose="02040503050406030204" pitchFamily="18" charset="0"/>
              </a:defRPr>
            </a:lvl4pPr>
            <a:lvl5pPr>
              <a:buFont typeface="Arial" panose="020B0604020202020204" pitchFamily="34" charset="0"/>
              <a:buChar char="•"/>
              <a:defRPr baseline="0">
                <a:latin typeface="Cambria" panose="02040503050406030204" pitchFamily="18" charset="0"/>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25984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a:prstGeom prst="rect">
            <a:avLst/>
          </a:prstGeom>
        </p:spPr>
        <p:txBody>
          <a:bodyPr anchor="b"/>
          <a:lstStyle>
            <a:lvl1pPr>
              <a:defRPr sz="450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320039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501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0321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586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noChangeAspect="1"/>
          </p:cNvSpPr>
          <p:nvPr>
            <p:ph sz="half" idx="1"/>
          </p:nvPr>
        </p:nvSpPr>
        <p:spPr>
          <a:xfrm>
            <a:off x="640087" y="1663769"/>
            <a:ext cx="2571825" cy="2438400"/>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77184" y="1663766"/>
            <a:ext cx="5138166"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49175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4824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1"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2"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6"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Tree>
    <p:extLst>
      <p:ext uri="{BB962C8B-B14F-4D97-AF65-F5344CB8AC3E}">
        <p14:creationId xmlns:p14="http://schemas.microsoft.com/office/powerpoint/2010/main" val="30444103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5"/>
            <a:ext cx="7498159" cy="1325563"/>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2486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9" name="Picture 8"/>
          <p:cNvPicPr>
            <a:picLocks noChangeAspect="1"/>
          </p:cNvPicPr>
          <p:nvPr userDrawn="1"/>
        </p:nvPicPr>
        <p:blipFill>
          <a:blip r:embed="rId2"/>
          <a:stretch>
            <a:fillRect/>
          </a:stretch>
        </p:blipFill>
        <p:spPr>
          <a:xfrm>
            <a:off x="7644384" y="5522977"/>
            <a:ext cx="1347216" cy="1089660"/>
          </a:xfrm>
          <a:prstGeom prst="rect">
            <a:avLst/>
          </a:prstGeom>
        </p:spPr>
      </p:pic>
      <p:pic>
        <p:nvPicPr>
          <p:cNvPr id="6" name="Picture 5" descr="SquGrid_36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Tree>
    <p:extLst>
      <p:ext uri="{BB962C8B-B14F-4D97-AF65-F5344CB8AC3E}">
        <p14:creationId xmlns:p14="http://schemas.microsoft.com/office/powerpoint/2010/main" val="3989085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16283"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5963384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2056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baseline="0">
                <a:latin typeface="Cambria" panose="02040503050406030204" pitchFamily="18" charset="0"/>
              </a:defRPr>
            </a:lvl1pPr>
            <a:lvl2pPr>
              <a:defRPr sz="2100" baseline="0">
                <a:latin typeface="Cambria" panose="02040503050406030204" pitchFamily="18" charset="0"/>
              </a:defRPr>
            </a:lvl2pPr>
            <a:lvl3pPr>
              <a:defRPr sz="1800" baseline="0">
                <a:latin typeface="Cambria" panose="02040503050406030204" pitchFamily="18" charset="0"/>
              </a:defRPr>
            </a:lvl3pPr>
            <a:lvl4pPr>
              <a:defRPr sz="1500" baseline="0">
                <a:latin typeface="Cambria" panose="02040503050406030204" pitchFamily="18" charset="0"/>
              </a:defRPr>
            </a:lvl4pPr>
            <a:lvl5pPr>
              <a:defRPr sz="1500" baseline="0">
                <a:latin typeface="Cambria" panose="02040503050406030204" pitchFamily="18"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5957938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baseline="0">
                <a:latin typeface="Cambria" panose="02040503050406030204"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4678915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4485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636442"/>
            <a:ext cx="7886700" cy="4467852"/>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58429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1876" y="365126"/>
            <a:ext cx="1971675" cy="5811839"/>
          </a:xfrm>
          <a:prstGeom prst="rect">
            <a:avLst/>
          </a:prstGeom>
        </p:spPr>
        <p:txBody>
          <a:bodyPr vert="eaVert"/>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47133" y="365126"/>
            <a:ext cx="5650442" cy="5811839"/>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21518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a:prstGeom prst="rect">
            <a:avLst/>
          </a:prstGeo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240416"/>
            <a:ext cx="6858000" cy="1655763"/>
          </a:xfrm>
        </p:spPr>
        <p:txBody>
          <a:bodyPr/>
          <a:lstStyle>
            <a:lvl1pPr marL="0" indent="0" algn="l">
              <a:spcBef>
                <a:spcPts val="300"/>
              </a:spcBef>
              <a:spcAft>
                <a:spcPts val="300"/>
              </a:spcAft>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808643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1"/>
            <a:ext cx="7575550" cy="957397"/>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28650" y="1628153"/>
            <a:ext cx="7886700" cy="4442971"/>
          </a:xfrm>
        </p:spPr>
        <p:txBody>
          <a:bodyPr/>
          <a:lstStyle>
            <a:lvl1pPr>
              <a:defRPr baseline="0">
                <a:latin typeface="Cambria" panose="02040503050406030204" pitchFamily="18" charset="0"/>
              </a:defRPr>
            </a:lvl1pPr>
            <a:lvl2pPr marL="342884" indent="-334947">
              <a:tabLst/>
              <a:defRPr baseline="0">
                <a:latin typeface="Cambria" panose="02040503050406030204" pitchFamily="18" charset="0"/>
              </a:defRPr>
            </a:lvl2pPr>
            <a:lvl3pPr marL="574647" indent="-255575">
              <a:spcAft>
                <a:spcPts val="375"/>
              </a:spcAft>
              <a:tabLst/>
              <a:defRPr baseline="0">
                <a:latin typeface="Cambria" panose="02040503050406030204" pitchFamily="18" charset="0"/>
              </a:defRPr>
            </a:lvl3pPr>
            <a:lvl4pPr marL="749264" indent="-177791">
              <a:tabLst/>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13950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a:prstGeom prst="rect">
            <a:avLst/>
          </a:prstGeom>
        </p:spPr>
        <p:txBody>
          <a:bodyPr anchor="b"/>
          <a:lstStyle>
            <a:lvl1pPr>
              <a:defRPr sz="450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9"/>
            <a:ext cx="7886700" cy="1500187"/>
          </a:xfrm>
        </p:spPr>
        <p:txBody>
          <a:bodyPr/>
          <a:lstStyle>
            <a:lvl1pPr marL="0" indent="0">
              <a:buNone/>
              <a:defRPr sz="1800">
                <a:solidFill>
                  <a:schemeClr val="tx1">
                    <a:tint val="75000"/>
                  </a:schemeClr>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20189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31"/>
            <a:ext cx="75501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6057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8368" y="2320241"/>
            <a:ext cx="8197114" cy="3117863"/>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0" name="Picture 9"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3"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9145250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a:xfrm>
            <a:off x="628652" y="365131"/>
            <a:ext cx="75586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noChangeAspect="1"/>
          </p:cNvSpPr>
          <p:nvPr>
            <p:ph sz="half" idx="1"/>
          </p:nvPr>
        </p:nvSpPr>
        <p:spPr>
          <a:xfrm>
            <a:off x="640087" y="1663769"/>
            <a:ext cx="2571825" cy="2438400"/>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77184" y="1663766"/>
            <a:ext cx="5138166"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69718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2" y="365131"/>
            <a:ext cx="74824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2" y="1869023"/>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3" y="1869023"/>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7" y="1869023"/>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Tree>
    <p:extLst>
      <p:ext uri="{BB962C8B-B14F-4D97-AF65-F5344CB8AC3E}">
        <p14:creationId xmlns:p14="http://schemas.microsoft.com/office/powerpoint/2010/main" val="2243346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4" y="365129"/>
            <a:ext cx="7498159" cy="1325563"/>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6952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3" y="365131"/>
            <a:ext cx="7516283"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0396642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1724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31"/>
            <a:ext cx="4629150" cy="4873625"/>
          </a:xfrm>
        </p:spPr>
        <p:txBody>
          <a:bodyPr/>
          <a:lstStyle>
            <a:lvl1pPr>
              <a:defRPr sz="2400" baseline="0">
                <a:latin typeface="Cambria" panose="02040503050406030204" pitchFamily="18" charset="0"/>
              </a:defRPr>
            </a:lvl1pPr>
            <a:lvl2pPr>
              <a:defRPr sz="2100" baseline="0">
                <a:latin typeface="Cambria" panose="02040503050406030204" pitchFamily="18" charset="0"/>
              </a:defRPr>
            </a:lvl2pPr>
            <a:lvl3pPr>
              <a:defRPr sz="1800" baseline="0">
                <a:latin typeface="Cambria" panose="02040503050406030204" pitchFamily="18" charset="0"/>
              </a:defRPr>
            </a:lvl3pPr>
            <a:lvl4pPr>
              <a:defRPr sz="1500" baseline="0">
                <a:latin typeface="Cambria" panose="02040503050406030204" pitchFamily="18" charset="0"/>
              </a:defRPr>
            </a:lvl4pPr>
            <a:lvl5pPr>
              <a:defRPr sz="1500" baseline="0">
                <a:latin typeface="Cambria" panose="02040503050406030204" pitchFamily="18"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34251962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1"/>
            <a:ext cx="4629150" cy="4873625"/>
          </a:xfrm>
        </p:spPr>
        <p:txBody>
          <a:bodyPr anchor="t"/>
          <a:lstStyle>
            <a:lvl1pPr marL="0" indent="0">
              <a:buNone/>
              <a:defRPr sz="2400" baseline="0">
                <a:latin typeface="Cambria" panose="02040503050406030204" pitchFamily="18" charset="0"/>
              </a:defRPr>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7508586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1"/>
            <a:ext cx="74485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636442"/>
            <a:ext cx="7886700" cy="4467852"/>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3524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1875" y="365131"/>
            <a:ext cx="1971675" cy="5811839"/>
          </a:xfrm>
          <a:prstGeom prst="rect">
            <a:avLst/>
          </a:prstGeom>
        </p:spPr>
        <p:txBody>
          <a:bodyPr vert="eaVert"/>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47134" y="365131"/>
            <a:ext cx="5650442" cy="5811839"/>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57138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_Two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rIns="0" anchor="b">
            <a:noAutofit/>
          </a:bodyPr>
          <a:lstStyle>
            <a:lvl1pPr algn="l" fontAlgn="b">
              <a:lnSpc>
                <a:spcPct val="100000"/>
              </a:lnSpc>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77045"/>
            <a:ext cx="7653867" cy="469753"/>
          </a:xfrm>
          <a:prstGeom prst="rect">
            <a:avLst/>
          </a:prstGeom>
        </p:spPr>
        <p:txBody>
          <a:bodyPr>
            <a:noAutofit/>
          </a:bodyPr>
          <a:lstStyle>
            <a:lvl1pPr marL="0" indent="0" algn="l" fontAlgn="t">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Content Placeholder 9">
            <a:extLst>
              <a:ext uri="{FF2B5EF4-FFF2-40B4-BE49-F238E27FC236}">
                <a16:creationId xmlns:a16="http://schemas.microsoft.com/office/drawing/2014/main" id="{E6D2B059-05BA-1B85-FE44-8AAA66DA3FB4}"/>
              </a:ext>
            </a:extLst>
          </p:cNvPr>
          <p:cNvSpPr>
            <a:spLocks noGrp="1"/>
          </p:cNvSpPr>
          <p:nvPr>
            <p:ph sz="quarter" idx="15"/>
          </p:nvPr>
        </p:nvSpPr>
        <p:spPr>
          <a:xfrm>
            <a:off x="4756690" y="1564217"/>
            <a:ext cx="4114800" cy="4053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0EB38602-97DE-0715-DF54-042AC30FD493}"/>
              </a:ext>
            </a:extLst>
          </p:cNvPr>
          <p:cNvSpPr>
            <a:spLocks noGrp="1"/>
          </p:cNvSpPr>
          <p:nvPr>
            <p:ph sz="quarter" idx="16"/>
          </p:nvPr>
        </p:nvSpPr>
        <p:spPr>
          <a:xfrm>
            <a:off x="347663" y="1564217"/>
            <a:ext cx="4114800" cy="4053416"/>
          </a:xfrm>
        </p:spPr>
        <p:txBody>
          <a:bodyPr/>
          <a:lstStyle>
            <a:lvl6pPr>
              <a:defRPr/>
            </a:lvl6pPr>
            <a:lvl7pP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6931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sp>
        <p:nvSpPr>
          <p:cNvPr id="7" name="Text Placeholder 5"/>
          <p:cNvSpPr>
            <a:spLocks noGrp="1"/>
          </p:cNvSpPr>
          <p:nvPr>
            <p:ph type="body" sz="quarter" idx="12"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8274522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Title Slide_3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rIns="0" anchor="b">
            <a:noAutofit/>
          </a:bodyPr>
          <a:lstStyle>
            <a:lvl1pPr algn="l" fontAlgn="b">
              <a:defRPr sz="2400" b="1">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347134" y="877045"/>
            <a:ext cx="7653867" cy="469753"/>
          </a:xfrm>
          <a:prstGeom prst="rect">
            <a:avLst/>
          </a:prstGeom>
        </p:spPr>
        <p:txBody>
          <a:bodyPr>
            <a:noAutofit/>
          </a:bodyPr>
          <a:lstStyle>
            <a:lvl1pPr marL="0" indent="0" algn="l" fontAlgn="t">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 Placeholder 2">
            <a:extLst>
              <a:ext uri="{FF2B5EF4-FFF2-40B4-BE49-F238E27FC236}">
                <a16:creationId xmlns:a16="http://schemas.microsoft.com/office/drawing/2014/main" id="{12C5F59B-113A-42AA-4CE1-3EA20DFD2BAF}"/>
              </a:ext>
            </a:extLst>
          </p:cNvPr>
          <p:cNvSpPr>
            <a:spLocks noGrp="1"/>
          </p:cNvSpPr>
          <p:nvPr>
            <p:ph idx="12"/>
          </p:nvPr>
        </p:nvSpPr>
        <p:spPr>
          <a:xfrm>
            <a:off x="347134" y="1569157"/>
            <a:ext cx="2660904" cy="4053417"/>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a:extLst>
              <a:ext uri="{FF2B5EF4-FFF2-40B4-BE49-F238E27FC236}">
                <a16:creationId xmlns:a16="http://schemas.microsoft.com/office/drawing/2014/main" id="{F9E42541-41FB-766B-B9AA-A12D48E7DBB2}"/>
              </a:ext>
            </a:extLst>
          </p:cNvPr>
          <p:cNvSpPr>
            <a:spLocks noGrp="1"/>
          </p:cNvSpPr>
          <p:nvPr>
            <p:ph idx="15"/>
          </p:nvPr>
        </p:nvSpPr>
        <p:spPr>
          <a:xfrm>
            <a:off x="3245805" y="1569154"/>
            <a:ext cx="2660904" cy="4053417"/>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BBEB429A-0839-17AC-E05E-0E173BCB3FC6}"/>
              </a:ext>
            </a:extLst>
          </p:cNvPr>
          <p:cNvSpPr>
            <a:spLocks noGrp="1"/>
          </p:cNvSpPr>
          <p:nvPr>
            <p:ph idx="16"/>
          </p:nvPr>
        </p:nvSpPr>
        <p:spPr>
          <a:xfrm>
            <a:off x="6144476" y="1569153"/>
            <a:ext cx="2660904" cy="4053417"/>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45186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Title Slide_Table_with Photo">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D000B954-58F8-C64B-BA4C-960AFC8BB3A4}"/>
              </a:ext>
            </a:extLst>
          </p:cNvPr>
          <p:cNvSpPr>
            <a:spLocks noGrp="1"/>
          </p:cNvSpPr>
          <p:nvPr>
            <p:ph type="tbl" sz="quarter" idx="12"/>
          </p:nvPr>
        </p:nvSpPr>
        <p:spPr>
          <a:xfrm>
            <a:off x="347663" y="1557867"/>
            <a:ext cx="4114800" cy="4053417"/>
          </a:xfrm>
          <a:prstGeom prst="rect">
            <a:avLst/>
          </a:prstGeom>
        </p:spPr>
        <p:txBody>
          <a:bodyPr>
            <a:noAutofit/>
          </a:bodyPr>
          <a:lstStyle/>
          <a:p>
            <a:r>
              <a:rPr lang="en-US"/>
              <a:t>Click icon to add table</a:t>
            </a:r>
          </a:p>
        </p:txBody>
      </p:sp>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86010"/>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2">
            <a:extLst>
              <a:ext uri="{FF2B5EF4-FFF2-40B4-BE49-F238E27FC236}">
                <a16:creationId xmlns:a16="http://schemas.microsoft.com/office/drawing/2014/main" id="{7EE8CB12-2FA1-56A4-2D70-E65A6A30C2CA}"/>
              </a:ext>
            </a:extLst>
          </p:cNvPr>
          <p:cNvSpPr>
            <a:spLocks noGrp="1"/>
          </p:cNvSpPr>
          <p:nvPr>
            <p:ph idx="13"/>
          </p:nvPr>
        </p:nvSpPr>
        <p:spPr>
          <a:xfrm>
            <a:off x="4690579" y="1564594"/>
            <a:ext cx="4114800" cy="4053417"/>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3612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Title Slide_Three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86010"/>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Content Placeholder 2">
            <a:extLst>
              <a:ext uri="{FF2B5EF4-FFF2-40B4-BE49-F238E27FC236}">
                <a16:creationId xmlns:a16="http://schemas.microsoft.com/office/drawing/2014/main" id="{6F0501DE-8D14-774D-BB0D-EF7CAF07E9BC}"/>
              </a:ext>
            </a:extLst>
          </p:cNvPr>
          <p:cNvSpPr>
            <a:spLocks noGrp="1"/>
          </p:cNvSpPr>
          <p:nvPr>
            <p:ph sz="half" idx="10"/>
          </p:nvPr>
        </p:nvSpPr>
        <p:spPr>
          <a:xfrm>
            <a:off x="347133" y="5039931"/>
            <a:ext cx="2151126" cy="932060"/>
          </a:xfrm>
          <a:prstGeom prst="rect">
            <a:avLst/>
          </a:prstGeom>
        </p:spPr>
        <p:txBody>
          <a:bodyPr>
            <a:normAutofit/>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sz="1600" baseline="0">
                <a:latin typeface="Cambria" panose="02040503050406030204" pitchFamily="18" charset="0"/>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sz="1600" baseline="0">
                <a:solidFill>
                  <a:schemeClr val="accent2"/>
                </a:solidFill>
                <a:latin typeface="Cambria" panose="02040503050406030204" pitchFamily="18" charset="0"/>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8" name="Content Placeholder 2">
            <a:extLst>
              <a:ext uri="{FF2B5EF4-FFF2-40B4-BE49-F238E27FC236}">
                <a16:creationId xmlns:a16="http://schemas.microsoft.com/office/drawing/2014/main" id="{400AF5E7-D323-6F47-B904-196B75225C04}"/>
              </a:ext>
            </a:extLst>
          </p:cNvPr>
          <p:cNvSpPr>
            <a:spLocks noGrp="1"/>
          </p:cNvSpPr>
          <p:nvPr>
            <p:ph sz="half" idx="18"/>
          </p:nvPr>
        </p:nvSpPr>
        <p:spPr>
          <a:xfrm>
            <a:off x="3105108" y="5039931"/>
            <a:ext cx="2151126" cy="932060"/>
          </a:xfrm>
          <a:prstGeom prst="rect">
            <a:avLst/>
          </a:prstGeom>
        </p:spPr>
        <p:txBody>
          <a:bodyPr>
            <a:normAutofit/>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sz="1600" baseline="0">
                <a:latin typeface="Cambria" panose="02040503050406030204" pitchFamily="18" charset="0"/>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sz="1600" baseline="0">
                <a:solidFill>
                  <a:schemeClr val="accent2"/>
                </a:solidFill>
                <a:latin typeface="Cambria" panose="02040503050406030204" pitchFamily="18" charset="0"/>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9" name="Content Placeholder 2">
            <a:extLst>
              <a:ext uri="{FF2B5EF4-FFF2-40B4-BE49-F238E27FC236}">
                <a16:creationId xmlns:a16="http://schemas.microsoft.com/office/drawing/2014/main" id="{0C6C7BF1-EF81-2A4F-A830-61143CCB25C0}"/>
              </a:ext>
            </a:extLst>
          </p:cNvPr>
          <p:cNvSpPr>
            <a:spLocks noGrp="1"/>
          </p:cNvSpPr>
          <p:nvPr>
            <p:ph sz="half" idx="19"/>
          </p:nvPr>
        </p:nvSpPr>
        <p:spPr>
          <a:xfrm>
            <a:off x="5849874" y="5039931"/>
            <a:ext cx="2151126" cy="932060"/>
          </a:xfrm>
          <a:prstGeom prst="rect">
            <a:avLst/>
          </a:prstGeom>
        </p:spPr>
        <p:txBody>
          <a:bodyPr>
            <a:normAutofit/>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sz="1600" baseline="0">
                <a:latin typeface="Cambria" panose="02040503050406030204" pitchFamily="18" charset="0"/>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sz="1600" baseline="0">
                <a:solidFill>
                  <a:schemeClr val="accent2"/>
                </a:solidFill>
                <a:latin typeface="Cambria" panose="02040503050406030204" pitchFamily="18" charset="0"/>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10" name="Picture Placeholder 18">
            <a:extLst>
              <a:ext uri="{FF2B5EF4-FFF2-40B4-BE49-F238E27FC236}">
                <a16:creationId xmlns:a16="http://schemas.microsoft.com/office/drawing/2014/main" id="{5E6764AA-7202-0C41-A69E-369A410B5DB4}"/>
              </a:ext>
            </a:extLst>
          </p:cNvPr>
          <p:cNvSpPr>
            <a:spLocks noGrp="1"/>
          </p:cNvSpPr>
          <p:nvPr>
            <p:ph type="pic" sz="quarter" idx="20"/>
          </p:nvPr>
        </p:nvSpPr>
        <p:spPr>
          <a:xfrm>
            <a:off x="347134" y="1869018"/>
            <a:ext cx="2151063" cy="2990849"/>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11" name="Picture Placeholder 18">
            <a:extLst>
              <a:ext uri="{FF2B5EF4-FFF2-40B4-BE49-F238E27FC236}">
                <a16:creationId xmlns:a16="http://schemas.microsoft.com/office/drawing/2014/main" id="{CA25764F-6BBE-8142-A2E1-3F93CA7CB8B7}"/>
              </a:ext>
            </a:extLst>
          </p:cNvPr>
          <p:cNvSpPr>
            <a:spLocks noGrp="1"/>
          </p:cNvSpPr>
          <p:nvPr>
            <p:ph type="pic" sz="quarter" idx="21"/>
          </p:nvPr>
        </p:nvSpPr>
        <p:spPr>
          <a:xfrm>
            <a:off x="3091774" y="1869018"/>
            <a:ext cx="2151063" cy="2990849"/>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12" name="Picture Placeholder 18">
            <a:extLst>
              <a:ext uri="{FF2B5EF4-FFF2-40B4-BE49-F238E27FC236}">
                <a16:creationId xmlns:a16="http://schemas.microsoft.com/office/drawing/2014/main" id="{CE89926E-2BCD-C141-9260-080C4CC07FC4}"/>
              </a:ext>
            </a:extLst>
          </p:cNvPr>
          <p:cNvSpPr>
            <a:spLocks noGrp="1"/>
          </p:cNvSpPr>
          <p:nvPr>
            <p:ph type="pic" sz="quarter" idx="22"/>
          </p:nvPr>
        </p:nvSpPr>
        <p:spPr>
          <a:xfrm>
            <a:off x="5849938" y="1869018"/>
            <a:ext cx="2151063" cy="2990849"/>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Tree>
    <p:extLst>
      <p:ext uri="{BB962C8B-B14F-4D97-AF65-F5344CB8AC3E}">
        <p14:creationId xmlns:p14="http://schemas.microsoft.com/office/powerpoint/2010/main" val="31303571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2_Title Slide_Leadership-7">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86010"/>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Picture Placeholder 18">
            <a:extLst>
              <a:ext uri="{FF2B5EF4-FFF2-40B4-BE49-F238E27FC236}">
                <a16:creationId xmlns:a16="http://schemas.microsoft.com/office/drawing/2014/main" id="{5E6764AA-7202-0C41-A69E-369A410B5DB4}"/>
              </a:ext>
            </a:extLst>
          </p:cNvPr>
          <p:cNvSpPr>
            <a:spLocks noGrp="1" noChangeAspect="1"/>
          </p:cNvSpPr>
          <p:nvPr>
            <p:ph type="pic" sz="quarter" idx="20"/>
          </p:nvPr>
        </p:nvSpPr>
        <p:spPr>
          <a:xfrm>
            <a:off x="325336"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24" name="Picture Placeholder 18">
            <a:extLst>
              <a:ext uri="{FF2B5EF4-FFF2-40B4-BE49-F238E27FC236}">
                <a16:creationId xmlns:a16="http://schemas.microsoft.com/office/drawing/2014/main" id="{EB97785C-935E-D648-B48C-BDCD2B29249F}"/>
              </a:ext>
            </a:extLst>
          </p:cNvPr>
          <p:cNvSpPr>
            <a:spLocks noGrp="1" noChangeAspect="1"/>
          </p:cNvSpPr>
          <p:nvPr>
            <p:ph type="pic" sz="quarter" idx="22"/>
          </p:nvPr>
        </p:nvSpPr>
        <p:spPr>
          <a:xfrm>
            <a:off x="1522041"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26" name="Picture Placeholder 18">
            <a:extLst>
              <a:ext uri="{FF2B5EF4-FFF2-40B4-BE49-F238E27FC236}">
                <a16:creationId xmlns:a16="http://schemas.microsoft.com/office/drawing/2014/main" id="{4DE275B2-6784-B84D-AED0-4EB2513E52B5}"/>
              </a:ext>
            </a:extLst>
          </p:cNvPr>
          <p:cNvSpPr>
            <a:spLocks noGrp="1" noChangeAspect="1"/>
          </p:cNvSpPr>
          <p:nvPr>
            <p:ph type="pic" sz="quarter" idx="24"/>
          </p:nvPr>
        </p:nvSpPr>
        <p:spPr>
          <a:xfrm>
            <a:off x="2718746"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28" name="Picture Placeholder 18">
            <a:extLst>
              <a:ext uri="{FF2B5EF4-FFF2-40B4-BE49-F238E27FC236}">
                <a16:creationId xmlns:a16="http://schemas.microsoft.com/office/drawing/2014/main" id="{7EF00EC7-DB41-1542-A4F4-C0B59B1586E9}"/>
              </a:ext>
            </a:extLst>
          </p:cNvPr>
          <p:cNvSpPr>
            <a:spLocks noGrp="1" noChangeAspect="1"/>
          </p:cNvSpPr>
          <p:nvPr>
            <p:ph type="pic" sz="quarter" idx="26"/>
          </p:nvPr>
        </p:nvSpPr>
        <p:spPr>
          <a:xfrm>
            <a:off x="3915451"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30" name="Picture Placeholder 18">
            <a:extLst>
              <a:ext uri="{FF2B5EF4-FFF2-40B4-BE49-F238E27FC236}">
                <a16:creationId xmlns:a16="http://schemas.microsoft.com/office/drawing/2014/main" id="{BC39EDE0-4D7A-D44F-AB30-D326A545A820}"/>
              </a:ext>
            </a:extLst>
          </p:cNvPr>
          <p:cNvSpPr>
            <a:spLocks noGrp="1" noChangeAspect="1"/>
          </p:cNvSpPr>
          <p:nvPr>
            <p:ph type="pic" sz="quarter" idx="28"/>
          </p:nvPr>
        </p:nvSpPr>
        <p:spPr>
          <a:xfrm>
            <a:off x="5142162"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32" name="Picture Placeholder 18">
            <a:extLst>
              <a:ext uri="{FF2B5EF4-FFF2-40B4-BE49-F238E27FC236}">
                <a16:creationId xmlns:a16="http://schemas.microsoft.com/office/drawing/2014/main" id="{235C57B5-BF4C-AE4C-B209-05C53761B463}"/>
              </a:ext>
            </a:extLst>
          </p:cNvPr>
          <p:cNvSpPr>
            <a:spLocks noGrp="1" noChangeAspect="1"/>
          </p:cNvSpPr>
          <p:nvPr>
            <p:ph type="pic" sz="quarter" idx="30"/>
          </p:nvPr>
        </p:nvSpPr>
        <p:spPr>
          <a:xfrm>
            <a:off x="6338867"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34" name="Picture Placeholder 18">
            <a:extLst>
              <a:ext uri="{FF2B5EF4-FFF2-40B4-BE49-F238E27FC236}">
                <a16:creationId xmlns:a16="http://schemas.microsoft.com/office/drawing/2014/main" id="{9FF56F44-7180-6A44-BE2F-071CF6687AD6}"/>
              </a:ext>
            </a:extLst>
          </p:cNvPr>
          <p:cNvSpPr>
            <a:spLocks noGrp="1" noChangeAspect="1"/>
          </p:cNvSpPr>
          <p:nvPr>
            <p:ph type="pic" sz="quarter" idx="32"/>
          </p:nvPr>
        </p:nvSpPr>
        <p:spPr>
          <a:xfrm>
            <a:off x="7535572"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21" name="Content Placeholder 5">
            <a:extLst>
              <a:ext uri="{FF2B5EF4-FFF2-40B4-BE49-F238E27FC236}">
                <a16:creationId xmlns:a16="http://schemas.microsoft.com/office/drawing/2014/main" id="{ED606EC4-7F40-8197-1DEC-021523E46F14}"/>
              </a:ext>
            </a:extLst>
          </p:cNvPr>
          <p:cNvSpPr>
            <a:spLocks noGrp="1"/>
          </p:cNvSpPr>
          <p:nvPr>
            <p:ph sz="quarter" idx="34"/>
          </p:nvPr>
        </p:nvSpPr>
        <p:spPr>
          <a:xfrm>
            <a:off x="325337"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a:extLst>
              <a:ext uri="{FF2B5EF4-FFF2-40B4-BE49-F238E27FC236}">
                <a16:creationId xmlns:a16="http://schemas.microsoft.com/office/drawing/2014/main" id="{194D16D4-A035-2E0E-701B-A47EC56F9B6E}"/>
              </a:ext>
            </a:extLst>
          </p:cNvPr>
          <p:cNvSpPr>
            <a:spLocks noGrp="1"/>
          </p:cNvSpPr>
          <p:nvPr>
            <p:ph sz="quarter" idx="35"/>
          </p:nvPr>
        </p:nvSpPr>
        <p:spPr>
          <a:xfrm>
            <a:off x="1522042"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5">
            <a:extLst>
              <a:ext uri="{FF2B5EF4-FFF2-40B4-BE49-F238E27FC236}">
                <a16:creationId xmlns:a16="http://schemas.microsoft.com/office/drawing/2014/main" id="{C98CCD34-3BA2-1E77-B2A3-89378A2354A9}"/>
              </a:ext>
            </a:extLst>
          </p:cNvPr>
          <p:cNvSpPr>
            <a:spLocks noGrp="1"/>
          </p:cNvSpPr>
          <p:nvPr>
            <p:ph sz="quarter" idx="36"/>
          </p:nvPr>
        </p:nvSpPr>
        <p:spPr>
          <a:xfrm>
            <a:off x="2718747"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5">
            <a:extLst>
              <a:ext uri="{FF2B5EF4-FFF2-40B4-BE49-F238E27FC236}">
                <a16:creationId xmlns:a16="http://schemas.microsoft.com/office/drawing/2014/main" id="{FFBE6604-CE59-F330-F1E4-0D21C9D1441B}"/>
              </a:ext>
            </a:extLst>
          </p:cNvPr>
          <p:cNvSpPr>
            <a:spLocks noGrp="1"/>
          </p:cNvSpPr>
          <p:nvPr>
            <p:ph sz="quarter" idx="37"/>
          </p:nvPr>
        </p:nvSpPr>
        <p:spPr>
          <a:xfrm>
            <a:off x="3915452"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5">
            <a:extLst>
              <a:ext uri="{FF2B5EF4-FFF2-40B4-BE49-F238E27FC236}">
                <a16:creationId xmlns:a16="http://schemas.microsoft.com/office/drawing/2014/main" id="{F1002D85-6AD1-0772-C59B-2A6FA9FC01C3}"/>
              </a:ext>
            </a:extLst>
          </p:cNvPr>
          <p:cNvSpPr>
            <a:spLocks noGrp="1"/>
          </p:cNvSpPr>
          <p:nvPr>
            <p:ph sz="quarter" idx="38"/>
          </p:nvPr>
        </p:nvSpPr>
        <p:spPr>
          <a:xfrm>
            <a:off x="5142163"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5">
            <a:extLst>
              <a:ext uri="{FF2B5EF4-FFF2-40B4-BE49-F238E27FC236}">
                <a16:creationId xmlns:a16="http://schemas.microsoft.com/office/drawing/2014/main" id="{0C7DDDD9-AAE3-35E3-2061-892E1EE3BD83}"/>
              </a:ext>
            </a:extLst>
          </p:cNvPr>
          <p:cNvSpPr>
            <a:spLocks noGrp="1"/>
          </p:cNvSpPr>
          <p:nvPr>
            <p:ph sz="quarter" idx="39"/>
          </p:nvPr>
        </p:nvSpPr>
        <p:spPr>
          <a:xfrm>
            <a:off x="6338868"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Content Placeholder 5">
            <a:extLst>
              <a:ext uri="{FF2B5EF4-FFF2-40B4-BE49-F238E27FC236}">
                <a16:creationId xmlns:a16="http://schemas.microsoft.com/office/drawing/2014/main" id="{21D65536-CB2C-718F-62AF-4F8A55CB17BA}"/>
              </a:ext>
            </a:extLst>
          </p:cNvPr>
          <p:cNvSpPr>
            <a:spLocks noGrp="1"/>
          </p:cNvSpPr>
          <p:nvPr>
            <p:ph sz="quarter" idx="40"/>
          </p:nvPr>
        </p:nvSpPr>
        <p:spPr>
          <a:xfrm>
            <a:off x="7535573"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49760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_Title Slide_Four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86010"/>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E652AC5D-23A9-F14E-BE80-D83F5A8EC144}"/>
              </a:ext>
            </a:extLst>
          </p:cNvPr>
          <p:cNvSpPr>
            <a:spLocks noGrp="1"/>
          </p:cNvSpPr>
          <p:nvPr>
            <p:ph type="body" sz="quarter" idx="27"/>
          </p:nvPr>
        </p:nvSpPr>
        <p:spPr>
          <a:xfrm>
            <a:off x="347664" y="1869019"/>
            <a:ext cx="7851775" cy="3661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9C427EC5-6565-1BB5-2875-51C7C192B893}"/>
              </a:ext>
            </a:extLst>
          </p:cNvPr>
          <p:cNvSpPr>
            <a:spLocks noGrp="1"/>
          </p:cNvSpPr>
          <p:nvPr>
            <p:ph sz="quarter" idx="28"/>
          </p:nvPr>
        </p:nvSpPr>
        <p:spPr>
          <a:xfrm>
            <a:off x="347662" y="2516717"/>
            <a:ext cx="1947672"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5">
            <a:extLst>
              <a:ext uri="{FF2B5EF4-FFF2-40B4-BE49-F238E27FC236}">
                <a16:creationId xmlns:a16="http://schemas.microsoft.com/office/drawing/2014/main" id="{B54E5D9E-DB2C-4F62-2837-B0F6907F0268}"/>
              </a:ext>
            </a:extLst>
          </p:cNvPr>
          <p:cNvSpPr>
            <a:spLocks noGrp="1"/>
          </p:cNvSpPr>
          <p:nvPr>
            <p:ph sz="quarter" idx="29"/>
          </p:nvPr>
        </p:nvSpPr>
        <p:spPr>
          <a:xfrm>
            <a:off x="347133" y="4905191"/>
            <a:ext cx="194767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id="{1CDDF975-A52B-5659-237F-70B03BCB3CC8}"/>
              </a:ext>
            </a:extLst>
          </p:cNvPr>
          <p:cNvSpPr>
            <a:spLocks noGrp="1"/>
          </p:cNvSpPr>
          <p:nvPr>
            <p:ph sz="quarter" idx="30"/>
          </p:nvPr>
        </p:nvSpPr>
        <p:spPr>
          <a:xfrm>
            <a:off x="2503960" y="2516717"/>
            <a:ext cx="1947672"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25C12FF1-13BF-4ED4-78DC-3086A31540B8}"/>
              </a:ext>
            </a:extLst>
          </p:cNvPr>
          <p:cNvSpPr>
            <a:spLocks noGrp="1"/>
          </p:cNvSpPr>
          <p:nvPr>
            <p:ph sz="quarter" idx="31"/>
          </p:nvPr>
        </p:nvSpPr>
        <p:spPr>
          <a:xfrm>
            <a:off x="2503431" y="4905191"/>
            <a:ext cx="194767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5">
            <a:extLst>
              <a:ext uri="{FF2B5EF4-FFF2-40B4-BE49-F238E27FC236}">
                <a16:creationId xmlns:a16="http://schemas.microsoft.com/office/drawing/2014/main" id="{08654245-4045-7D08-9CC5-B098C2564BD5}"/>
              </a:ext>
            </a:extLst>
          </p:cNvPr>
          <p:cNvSpPr>
            <a:spLocks noGrp="1"/>
          </p:cNvSpPr>
          <p:nvPr>
            <p:ph sz="quarter" idx="32"/>
          </p:nvPr>
        </p:nvSpPr>
        <p:spPr>
          <a:xfrm>
            <a:off x="4692899" y="2516717"/>
            <a:ext cx="1947672"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E3EE61B2-3EDC-423D-1253-DC423F14D095}"/>
              </a:ext>
            </a:extLst>
          </p:cNvPr>
          <p:cNvSpPr>
            <a:spLocks noGrp="1"/>
          </p:cNvSpPr>
          <p:nvPr>
            <p:ph sz="quarter" idx="33"/>
          </p:nvPr>
        </p:nvSpPr>
        <p:spPr>
          <a:xfrm>
            <a:off x="4692370" y="4905191"/>
            <a:ext cx="194767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5">
            <a:extLst>
              <a:ext uri="{FF2B5EF4-FFF2-40B4-BE49-F238E27FC236}">
                <a16:creationId xmlns:a16="http://schemas.microsoft.com/office/drawing/2014/main" id="{0A86933C-38A7-F117-A58E-F6F675B55AD0}"/>
              </a:ext>
            </a:extLst>
          </p:cNvPr>
          <p:cNvSpPr>
            <a:spLocks noGrp="1"/>
          </p:cNvSpPr>
          <p:nvPr>
            <p:ph sz="quarter" idx="34"/>
          </p:nvPr>
        </p:nvSpPr>
        <p:spPr>
          <a:xfrm>
            <a:off x="6881309" y="2516717"/>
            <a:ext cx="1947672"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5">
            <a:extLst>
              <a:ext uri="{FF2B5EF4-FFF2-40B4-BE49-F238E27FC236}">
                <a16:creationId xmlns:a16="http://schemas.microsoft.com/office/drawing/2014/main" id="{C72E69F4-3326-3ECD-C15B-5BDD56B3EE25}"/>
              </a:ext>
            </a:extLst>
          </p:cNvPr>
          <p:cNvSpPr>
            <a:spLocks noGrp="1"/>
          </p:cNvSpPr>
          <p:nvPr>
            <p:ph sz="quarter" idx="35"/>
          </p:nvPr>
        </p:nvSpPr>
        <p:spPr>
          <a:xfrm>
            <a:off x="6880780" y="4905191"/>
            <a:ext cx="194767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94451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Title Slide_Single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77045"/>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Content Placeholder 4">
            <a:extLst>
              <a:ext uri="{FF2B5EF4-FFF2-40B4-BE49-F238E27FC236}">
                <a16:creationId xmlns:a16="http://schemas.microsoft.com/office/drawing/2014/main" id="{533E0FB3-9230-8146-84B1-074BC351E394}"/>
              </a:ext>
            </a:extLst>
          </p:cNvPr>
          <p:cNvSpPr>
            <a:spLocks noGrp="1"/>
          </p:cNvSpPr>
          <p:nvPr>
            <p:ph sz="quarter" idx="11"/>
          </p:nvPr>
        </p:nvSpPr>
        <p:spPr>
          <a:xfrm>
            <a:off x="347134" y="1557867"/>
            <a:ext cx="8448675" cy="4053417"/>
          </a:xfrm>
          <a:prstGeom prst="rect">
            <a:avLst/>
          </a:prstGeom>
        </p:spPr>
        <p:txBody>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093181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2_Title Slide_SmartArt">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77045"/>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SmartArt Placeholder 4">
            <a:extLst>
              <a:ext uri="{FF2B5EF4-FFF2-40B4-BE49-F238E27FC236}">
                <a16:creationId xmlns:a16="http://schemas.microsoft.com/office/drawing/2014/main" id="{FF7A1824-03FA-6646-8545-8A13ADED22DD}"/>
              </a:ext>
            </a:extLst>
          </p:cNvPr>
          <p:cNvSpPr>
            <a:spLocks noGrp="1"/>
          </p:cNvSpPr>
          <p:nvPr>
            <p:ph type="dgm" sz="quarter" idx="12"/>
          </p:nvPr>
        </p:nvSpPr>
        <p:spPr>
          <a:xfrm>
            <a:off x="347663" y="1557866"/>
            <a:ext cx="8522017" cy="4224625"/>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9036389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AF2443C-6F35-E94A-B0C1-B89FA4D4E202}"/>
              </a:ext>
            </a:extLst>
          </p:cNvPr>
          <p:cNvCxnSpPr/>
          <p:nvPr/>
        </p:nvCxnSpPr>
        <p:spPr>
          <a:xfrm>
            <a:off x="623888" y="4562476"/>
            <a:ext cx="7886700" cy="0"/>
          </a:xfrm>
          <a:prstGeom prst="line">
            <a:avLst/>
          </a:prstGeom>
          <a:ln>
            <a:solidFill>
              <a:schemeClr val="accent2"/>
            </a:solidFill>
          </a:ln>
        </p:spPr>
        <p:style>
          <a:lnRef idx="1">
            <a:schemeClr val="accent2"/>
          </a:lnRef>
          <a:fillRef idx="0">
            <a:schemeClr val="accent2"/>
          </a:fillRef>
          <a:effectRef idx="0">
            <a:schemeClr val="accent2"/>
          </a:effectRef>
          <a:fontRef idx="minor">
            <a:schemeClr val="tx1"/>
          </a:fontRef>
        </p:style>
      </p:cxnSp>
      <p:sp>
        <p:nvSpPr>
          <p:cNvPr id="6" name="Title 1">
            <a:extLst>
              <a:ext uri="{FF2B5EF4-FFF2-40B4-BE49-F238E27FC236}">
                <a16:creationId xmlns:a16="http://schemas.microsoft.com/office/drawing/2014/main" id="{B5FF702D-7525-BA79-D68F-371AEDF88ADC}"/>
              </a:ext>
            </a:extLst>
          </p:cNvPr>
          <p:cNvSpPr>
            <a:spLocks noGrp="1"/>
          </p:cNvSpPr>
          <p:nvPr>
            <p:ph type="title"/>
          </p:nvPr>
        </p:nvSpPr>
        <p:spPr>
          <a:xfrm>
            <a:off x="623888" y="1709740"/>
            <a:ext cx="7886700" cy="2852737"/>
          </a:xfrm>
          <a:prstGeom prst="rect">
            <a:avLst/>
          </a:prstGeom>
        </p:spPr>
        <p:txBody>
          <a:bodyPr anchor="b"/>
          <a:lstStyle>
            <a:lvl1pPr algn="l">
              <a:defRPr sz="2400">
                <a:solidFill>
                  <a:schemeClr val="accent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099624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16283"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24531465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740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824157" y="1736726"/>
            <a:ext cx="8021637" cy="3656655"/>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pic>
        <p:nvPicPr>
          <p:cNvPr id="8" name="Picture 7"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6" name="Text Placeholder 5"/>
          <p:cNvSpPr>
            <a:spLocks noGrp="1"/>
          </p:cNvSpPr>
          <p:nvPr>
            <p:ph type="body" sz="quarter" idx="13" hasCustomPrompt="1"/>
          </p:nvPr>
        </p:nvSpPr>
        <p:spPr>
          <a:xfrm>
            <a:off x="824157" y="523910"/>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2698312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5"/>
            <a:ext cx="7498159" cy="1325563"/>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25981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75550" cy="957397"/>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28650" y="1628148"/>
            <a:ext cx="7886700" cy="4442971"/>
          </a:xfrm>
        </p:spPr>
        <p:txBody>
          <a:bodyPr/>
          <a:lstStyle>
            <a:lvl1pPr>
              <a:defRPr baseline="0">
                <a:latin typeface="Cambria" panose="02040503050406030204" pitchFamily="18" charset="0"/>
              </a:defRPr>
            </a:lvl1pPr>
            <a:lvl2pPr marL="342900" indent="-334963">
              <a:tabLst/>
              <a:defRPr baseline="0">
                <a:latin typeface="Cambria" panose="02040503050406030204" pitchFamily="18" charset="0"/>
              </a:defRPr>
            </a:lvl2pPr>
            <a:lvl3pPr marL="574675" indent="-255588">
              <a:spcAft>
                <a:spcPts val="375"/>
              </a:spcAft>
              <a:tabLst/>
              <a:defRPr baseline="0">
                <a:latin typeface="Cambria" panose="02040503050406030204" pitchFamily="18" charset="0"/>
              </a:defRPr>
            </a:lvl3pPr>
            <a:lvl4pPr marL="749300" indent="-177800">
              <a:tabLst/>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7974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501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30747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_Two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rIns="0" anchor="b">
            <a:noAutofit/>
          </a:bodyPr>
          <a:lstStyle>
            <a:lvl1pPr algn="l" fontAlgn="b">
              <a:lnSpc>
                <a:spcPct val="100000"/>
              </a:lnSpc>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77045"/>
            <a:ext cx="7653867" cy="469753"/>
          </a:xfrm>
          <a:prstGeom prst="rect">
            <a:avLst/>
          </a:prstGeom>
        </p:spPr>
        <p:txBody>
          <a:bodyPr>
            <a:noAutofit/>
          </a:bodyPr>
          <a:lstStyle>
            <a:lvl1pPr marL="0" indent="0" algn="l" fontAlgn="t">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Content Placeholder 9">
            <a:extLst>
              <a:ext uri="{FF2B5EF4-FFF2-40B4-BE49-F238E27FC236}">
                <a16:creationId xmlns:a16="http://schemas.microsoft.com/office/drawing/2014/main" id="{E6D2B059-05BA-1B85-FE44-8AAA66DA3FB4}"/>
              </a:ext>
            </a:extLst>
          </p:cNvPr>
          <p:cNvSpPr>
            <a:spLocks noGrp="1"/>
          </p:cNvSpPr>
          <p:nvPr>
            <p:ph sz="quarter" idx="15"/>
          </p:nvPr>
        </p:nvSpPr>
        <p:spPr>
          <a:xfrm>
            <a:off x="4756690" y="1564217"/>
            <a:ext cx="4114800" cy="40534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a:extLst>
              <a:ext uri="{FF2B5EF4-FFF2-40B4-BE49-F238E27FC236}">
                <a16:creationId xmlns:a16="http://schemas.microsoft.com/office/drawing/2014/main" id="{0EB38602-97DE-0715-DF54-042AC30FD493}"/>
              </a:ext>
            </a:extLst>
          </p:cNvPr>
          <p:cNvSpPr>
            <a:spLocks noGrp="1"/>
          </p:cNvSpPr>
          <p:nvPr>
            <p:ph sz="quarter" idx="16"/>
          </p:nvPr>
        </p:nvSpPr>
        <p:spPr>
          <a:xfrm>
            <a:off x="347663" y="1564217"/>
            <a:ext cx="4114800" cy="4053416"/>
          </a:xfrm>
        </p:spPr>
        <p:txBody>
          <a:bodyPr/>
          <a:lstStyle>
            <a:lvl6pPr>
              <a:defRPr/>
            </a:lvl6pPr>
            <a:lvl7pPr>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31749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Slide_3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rIns="0" anchor="b">
            <a:noAutofit/>
          </a:bodyPr>
          <a:lstStyle>
            <a:lvl1pPr algn="l" fontAlgn="b">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77045"/>
            <a:ext cx="7653867" cy="469753"/>
          </a:xfrm>
          <a:prstGeom prst="rect">
            <a:avLst/>
          </a:prstGeom>
        </p:spPr>
        <p:txBody>
          <a:bodyPr>
            <a:noAutofit/>
          </a:bodyPr>
          <a:lstStyle>
            <a:lvl1pPr marL="0" indent="0" algn="l" fontAlgn="t">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Text Placeholder 2">
            <a:extLst>
              <a:ext uri="{FF2B5EF4-FFF2-40B4-BE49-F238E27FC236}">
                <a16:creationId xmlns:a16="http://schemas.microsoft.com/office/drawing/2014/main" id="{12C5F59B-113A-42AA-4CE1-3EA20DFD2BAF}"/>
              </a:ext>
            </a:extLst>
          </p:cNvPr>
          <p:cNvSpPr>
            <a:spLocks noGrp="1"/>
          </p:cNvSpPr>
          <p:nvPr>
            <p:ph idx="12"/>
          </p:nvPr>
        </p:nvSpPr>
        <p:spPr>
          <a:xfrm>
            <a:off x="347134" y="1569157"/>
            <a:ext cx="2660904" cy="4053417"/>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a:extLst>
              <a:ext uri="{FF2B5EF4-FFF2-40B4-BE49-F238E27FC236}">
                <a16:creationId xmlns:a16="http://schemas.microsoft.com/office/drawing/2014/main" id="{F9E42541-41FB-766B-B9AA-A12D48E7DBB2}"/>
              </a:ext>
            </a:extLst>
          </p:cNvPr>
          <p:cNvSpPr>
            <a:spLocks noGrp="1"/>
          </p:cNvSpPr>
          <p:nvPr>
            <p:ph idx="15"/>
          </p:nvPr>
        </p:nvSpPr>
        <p:spPr>
          <a:xfrm>
            <a:off x="3245805" y="1569154"/>
            <a:ext cx="2660904" cy="4053417"/>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BBEB429A-0839-17AC-E05E-0E173BCB3FC6}"/>
              </a:ext>
            </a:extLst>
          </p:cNvPr>
          <p:cNvSpPr>
            <a:spLocks noGrp="1"/>
          </p:cNvSpPr>
          <p:nvPr>
            <p:ph idx="16"/>
          </p:nvPr>
        </p:nvSpPr>
        <p:spPr>
          <a:xfrm>
            <a:off x="6144476" y="1569153"/>
            <a:ext cx="2660904" cy="4053417"/>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08005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lide_Table_with Photo">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D000B954-58F8-C64B-BA4C-960AFC8BB3A4}"/>
              </a:ext>
            </a:extLst>
          </p:cNvPr>
          <p:cNvSpPr>
            <a:spLocks noGrp="1"/>
          </p:cNvSpPr>
          <p:nvPr>
            <p:ph type="tbl" sz="quarter" idx="12"/>
          </p:nvPr>
        </p:nvSpPr>
        <p:spPr>
          <a:xfrm>
            <a:off x="347663" y="1557867"/>
            <a:ext cx="4114800" cy="4053417"/>
          </a:xfrm>
          <a:prstGeom prst="rect">
            <a:avLst/>
          </a:prstGeom>
        </p:spPr>
        <p:txBody>
          <a:bodyPr>
            <a:noAutofit/>
          </a:bodyPr>
          <a:lstStyle/>
          <a:p>
            <a:r>
              <a:rPr lang="en-US"/>
              <a:t>Click icon to add table</a:t>
            </a:r>
          </a:p>
        </p:txBody>
      </p:sp>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86010"/>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2">
            <a:extLst>
              <a:ext uri="{FF2B5EF4-FFF2-40B4-BE49-F238E27FC236}">
                <a16:creationId xmlns:a16="http://schemas.microsoft.com/office/drawing/2014/main" id="{7EE8CB12-2FA1-56A4-2D70-E65A6A30C2CA}"/>
              </a:ext>
            </a:extLst>
          </p:cNvPr>
          <p:cNvSpPr>
            <a:spLocks noGrp="1"/>
          </p:cNvSpPr>
          <p:nvPr>
            <p:ph idx="13"/>
          </p:nvPr>
        </p:nvSpPr>
        <p:spPr>
          <a:xfrm>
            <a:off x="4690579" y="1564594"/>
            <a:ext cx="4114800" cy="4053417"/>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797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Slide_Three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86010"/>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Content Placeholder 2">
            <a:extLst>
              <a:ext uri="{FF2B5EF4-FFF2-40B4-BE49-F238E27FC236}">
                <a16:creationId xmlns:a16="http://schemas.microsoft.com/office/drawing/2014/main" id="{6F0501DE-8D14-774D-BB0D-EF7CAF07E9BC}"/>
              </a:ext>
            </a:extLst>
          </p:cNvPr>
          <p:cNvSpPr>
            <a:spLocks noGrp="1"/>
          </p:cNvSpPr>
          <p:nvPr>
            <p:ph sz="half" idx="10"/>
          </p:nvPr>
        </p:nvSpPr>
        <p:spPr>
          <a:xfrm>
            <a:off x="347133" y="5039931"/>
            <a:ext cx="2151126" cy="932060"/>
          </a:xfrm>
          <a:prstGeom prst="rect">
            <a:avLst/>
          </a:prstGeom>
        </p:spPr>
        <p:txBody>
          <a:bodyPr>
            <a:normAutofit/>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sz="1600" baseline="0">
                <a:latin typeface="Cambria" panose="02040503050406030204" pitchFamily="18" charset="0"/>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sz="1600" baseline="0">
                <a:solidFill>
                  <a:schemeClr val="accent2"/>
                </a:solidFill>
                <a:latin typeface="Cambria" panose="02040503050406030204" pitchFamily="18" charset="0"/>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8" name="Content Placeholder 2">
            <a:extLst>
              <a:ext uri="{FF2B5EF4-FFF2-40B4-BE49-F238E27FC236}">
                <a16:creationId xmlns:a16="http://schemas.microsoft.com/office/drawing/2014/main" id="{400AF5E7-D323-6F47-B904-196B75225C04}"/>
              </a:ext>
            </a:extLst>
          </p:cNvPr>
          <p:cNvSpPr>
            <a:spLocks noGrp="1"/>
          </p:cNvSpPr>
          <p:nvPr>
            <p:ph sz="half" idx="18"/>
          </p:nvPr>
        </p:nvSpPr>
        <p:spPr>
          <a:xfrm>
            <a:off x="3105108" y="5039931"/>
            <a:ext cx="2151126" cy="932060"/>
          </a:xfrm>
          <a:prstGeom prst="rect">
            <a:avLst/>
          </a:prstGeom>
        </p:spPr>
        <p:txBody>
          <a:bodyPr>
            <a:normAutofit/>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sz="1600" baseline="0">
                <a:latin typeface="Cambria" panose="02040503050406030204" pitchFamily="18" charset="0"/>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sz="1600" baseline="0">
                <a:solidFill>
                  <a:schemeClr val="accent2"/>
                </a:solidFill>
                <a:latin typeface="Cambria" panose="02040503050406030204" pitchFamily="18" charset="0"/>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9" name="Content Placeholder 2">
            <a:extLst>
              <a:ext uri="{FF2B5EF4-FFF2-40B4-BE49-F238E27FC236}">
                <a16:creationId xmlns:a16="http://schemas.microsoft.com/office/drawing/2014/main" id="{0C6C7BF1-EF81-2A4F-A830-61143CCB25C0}"/>
              </a:ext>
            </a:extLst>
          </p:cNvPr>
          <p:cNvSpPr>
            <a:spLocks noGrp="1"/>
          </p:cNvSpPr>
          <p:nvPr>
            <p:ph sz="half" idx="19"/>
          </p:nvPr>
        </p:nvSpPr>
        <p:spPr>
          <a:xfrm>
            <a:off x="5849874" y="5039931"/>
            <a:ext cx="2151126" cy="932060"/>
          </a:xfrm>
          <a:prstGeom prst="rect">
            <a:avLst/>
          </a:prstGeom>
        </p:spPr>
        <p:txBody>
          <a:bodyPr>
            <a:normAutofit/>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sz="1600" baseline="0">
                <a:latin typeface="Cambria" panose="02040503050406030204" pitchFamily="18" charset="0"/>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sz="1600" baseline="0">
                <a:solidFill>
                  <a:schemeClr val="accent2"/>
                </a:solidFill>
                <a:latin typeface="Cambria" panose="02040503050406030204" pitchFamily="18" charset="0"/>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10" name="Picture Placeholder 18">
            <a:extLst>
              <a:ext uri="{FF2B5EF4-FFF2-40B4-BE49-F238E27FC236}">
                <a16:creationId xmlns:a16="http://schemas.microsoft.com/office/drawing/2014/main" id="{5E6764AA-7202-0C41-A69E-369A410B5DB4}"/>
              </a:ext>
            </a:extLst>
          </p:cNvPr>
          <p:cNvSpPr>
            <a:spLocks noGrp="1"/>
          </p:cNvSpPr>
          <p:nvPr>
            <p:ph type="pic" sz="quarter" idx="20"/>
          </p:nvPr>
        </p:nvSpPr>
        <p:spPr>
          <a:xfrm>
            <a:off x="347134" y="1869018"/>
            <a:ext cx="2151063" cy="2990849"/>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11" name="Picture Placeholder 18">
            <a:extLst>
              <a:ext uri="{FF2B5EF4-FFF2-40B4-BE49-F238E27FC236}">
                <a16:creationId xmlns:a16="http://schemas.microsoft.com/office/drawing/2014/main" id="{CA25764F-6BBE-8142-A2E1-3F93CA7CB8B7}"/>
              </a:ext>
            </a:extLst>
          </p:cNvPr>
          <p:cNvSpPr>
            <a:spLocks noGrp="1"/>
          </p:cNvSpPr>
          <p:nvPr>
            <p:ph type="pic" sz="quarter" idx="21"/>
          </p:nvPr>
        </p:nvSpPr>
        <p:spPr>
          <a:xfrm>
            <a:off x="3091774" y="1869018"/>
            <a:ext cx="2151063" cy="2990849"/>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12" name="Picture Placeholder 18">
            <a:extLst>
              <a:ext uri="{FF2B5EF4-FFF2-40B4-BE49-F238E27FC236}">
                <a16:creationId xmlns:a16="http://schemas.microsoft.com/office/drawing/2014/main" id="{CE89926E-2BCD-C141-9260-080C4CC07FC4}"/>
              </a:ext>
            </a:extLst>
          </p:cNvPr>
          <p:cNvSpPr>
            <a:spLocks noGrp="1"/>
          </p:cNvSpPr>
          <p:nvPr>
            <p:ph type="pic" sz="quarter" idx="22"/>
          </p:nvPr>
        </p:nvSpPr>
        <p:spPr>
          <a:xfrm>
            <a:off x="5849938" y="1869018"/>
            <a:ext cx="2151063" cy="2990849"/>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Tree>
    <p:extLst>
      <p:ext uri="{BB962C8B-B14F-4D97-AF65-F5344CB8AC3E}">
        <p14:creationId xmlns:p14="http://schemas.microsoft.com/office/powerpoint/2010/main" val="88531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itle Slide_Leadership-7">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86010"/>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Picture Placeholder 18">
            <a:extLst>
              <a:ext uri="{FF2B5EF4-FFF2-40B4-BE49-F238E27FC236}">
                <a16:creationId xmlns:a16="http://schemas.microsoft.com/office/drawing/2014/main" id="{5E6764AA-7202-0C41-A69E-369A410B5DB4}"/>
              </a:ext>
            </a:extLst>
          </p:cNvPr>
          <p:cNvSpPr>
            <a:spLocks noGrp="1" noChangeAspect="1"/>
          </p:cNvSpPr>
          <p:nvPr>
            <p:ph type="pic" sz="quarter" idx="20"/>
          </p:nvPr>
        </p:nvSpPr>
        <p:spPr>
          <a:xfrm>
            <a:off x="325336"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24" name="Picture Placeholder 18">
            <a:extLst>
              <a:ext uri="{FF2B5EF4-FFF2-40B4-BE49-F238E27FC236}">
                <a16:creationId xmlns:a16="http://schemas.microsoft.com/office/drawing/2014/main" id="{EB97785C-935E-D648-B48C-BDCD2B29249F}"/>
              </a:ext>
            </a:extLst>
          </p:cNvPr>
          <p:cNvSpPr>
            <a:spLocks noGrp="1" noChangeAspect="1"/>
          </p:cNvSpPr>
          <p:nvPr>
            <p:ph type="pic" sz="quarter" idx="22"/>
          </p:nvPr>
        </p:nvSpPr>
        <p:spPr>
          <a:xfrm>
            <a:off x="1522041"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26" name="Picture Placeholder 18">
            <a:extLst>
              <a:ext uri="{FF2B5EF4-FFF2-40B4-BE49-F238E27FC236}">
                <a16:creationId xmlns:a16="http://schemas.microsoft.com/office/drawing/2014/main" id="{4DE275B2-6784-B84D-AED0-4EB2513E52B5}"/>
              </a:ext>
            </a:extLst>
          </p:cNvPr>
          <p:cNvSpPr>
            <a:spLocks noGrp="1" noChangeAspect="1"/>
          </p:cNvSpPr>
          <p:nvPr>
            <p:ph type="pic" sz="quarter" idx="24"/>
          </p:nvPr>
        </p:nvSpPr>
        <p:spPr>
          <a:xfrm>
            <a:off x="2718746"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28" name="Picture Placeholder 18">
            <a:extLst>
              <a:ext uri="{FF2B5EF4-FFF2-40B4-BE49-F238E27FC236}">
                <a16:creationId xmlns:a16="http://schemas.microsoft.com/office/drawing/2014/main" id="{7EF00EC7-DB41-1542-A4F4-C0B59B1586E9}"/>
              </a:ext>
            </a:extLst>
          </p:cNvPr>
          <p:cNvSpPr>
            <a:spLocks noGrp="1" noChangeAspect="1"/>
          </p:cNvSpPr>
          <p:nvPr>
            <p:ph type="pic" sz="quarter" idx="26"/>
          </p:nvPr>
        </p:nvSpPr>
        <p:spPr>
          <a:xfrm>
            <a:off x="3915451"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30" name="Picture Placeholder 18">
            <a:extLst>
              <a:ext uri="{FF2B5EF4-FFF2-40B4-BE49-F238E27FC236}">
                <a16:creationId xmlns:a16="http://schemas.microsoft.com/office/drawing/2014/main" id="{BC39EDE0-4D7A-D44F-AB30-D326A545A820}"/>
              </a:ext>
            </a:extLst>
          </p:cNvPr>
          <p:cNvSpPr>
            <a:spLocks noGrp="1" noChangeAspect="1"/>
          </p:cNvSpPr>
          <p:nvPr>
            <p:ph type="pic" sz="quarter" idx="28"/>
          </p:nvPr>
        </p:nvSpPr>
        <p:spPr>
          <a:xfrm>
            <a:off x="5142162"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32" name="Picture Placeholder 18">
            <a:extLst>
              <a:ext uri="{FF2B5EF4-FFF2-40B4-BE49-F238E27FC236}">
                <a16:creationId xmlns:a16="http://schemas.microsoft.com/office/drawing/2014/main" id="{235C57B5-BF4C-AE4C-B209-05C53761B463}"/>
              </a:ext>
            </a:extLst>
          </p:cNvPr>
          <p:cNvSpPr>
            <a:spLocks noGrp="1" noChangeAspect="1"/>
          </p:cNvSpPr>
          <p:nvPr>
            <p:ph type="pic" sz="quarter" idx="30"/>
          </p:nvPr>
        </p:nvSpPr>
        <p:spPr>
          <a:xfrm>
            <a:off x="6338867"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34" name="Picture Placeholder 18">
            <a:extLst>
              <a:ext uri="{FF2B5EF4-FFF2-40B4-BE49-F238E27FC236}">
                <a16:creationId xmlns:a16="http://schemas.microsoft.com/office/drawing/2014/main" id="{9FF56F44-7180-6A44-BE2F-071CF6687AD6}"/>
              </a:ext>
            </a:extLst>
          </p:cNvPr>
          <p:cNvSpPr>
            <a:spLocks noGrp="1" noChangeAspect="1"/>
          </p:cNvSpPr>
          <p:nvPr>
            <p:ph type="pic" sz="quarter" idx="32"/>
          </p:nvPr>
        </p:nvSpPr>
        <p:spPr>
          <a:xfrm>
            <a:off x="7535572" y="1869017"/>
            <a:ext cx="1005840" cy="1706880"/>
          </a:xfrm>
          <a:prstGeom prst="rect">
            <a:avLst/>
          </a:prstGeom>
        </p:spPr>
        <p:txBody>
          <a:bodyPr/>
          <a:lstStyle>
            <a:lvl1pPr>
              <a:defRPr baseline="0">
                <a:latin typeface="Cambria" panose="02040503050406030204" pitchFamily="18" charset="0"/>
              </a:defRPr>
            </a:lvl1pPr>
          </a:lstStyle>
          <a:p>
            <a:r>
              <a:rPr lang="en-US"/>
              <a:t>Click icon to add picture</a:t>
            </a:r>
            <a:endParaRPr lang="en-US" dirty="0"/>
          </a:p>
        </p:txBody>
      </p:sp>
      <p:sp>
        <p:nvSpPr>
          <p:cNvPr id="21" name="Content Placeholder 5">
            <a:extLst>
              <a:ext uri="{FF2B5EF4-FFF2-40B4-BE49-F238E27FC236}">
                <a16:creationId xmlns:a16="http://schemas.microsoft.com/office/drawing/2014/main" id="{ED606EC4-7F40-8197-1DEC-021523E46F14}"/>
              </a:ext>
            </a:extLst>
          </p:cNvPr>
          <p:cNvSpPr>
            <a:spLocks noGrp="1"/>
          </p:cNvSpPr>
          <p:nvPr>
            <p:ph sz="quarter" idx="34"/>
          </p:nvPr>
        </p:nvSpPr>
        <p:spPr>
          <a:xfrm>
            <a:off x="325337"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a:extLst>
              <a:ext uri="{FF2B5EF4-FFF2-40B4-BE49-F238E27FC236}">
                <a16:creationId xmlns:a16="http://schemas.microsoft.com/office/drawing/2014/main" id="{194D16D4-A035-2E0E-701B-A47EC56F9B6E}"/>
              </a:ext>
            </a:extLst>
          </p:cNvPr>
          <p:cNvSpPr>
            <a:spLocks noGrp="1"/>
          </p:cNvSpPr>
          <p:nvPr>
            <p:ph sz="quarter" idx="35"/>
          </p:nvPr>
        </p:nvSpPr>
        <p:spPr>
          <a:xfrm>
            <a:off x="1522042"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5">
            <a:extLst>
              <a:ext uri="{FF2B5EF4-FFF2-40B4-BE49-F238E27FC236}">
                <a16:creationId xmlns:a16="http://schemas.microsoft.com/office/drawing/2014/main" id="{C98CCD34-3BA2-1E77-B2A3-89378A2354A9}"/>
              </a:ext>
            </a:extLst>
          </p:cNvPr>
          <p:cNvSpPr>
            <a:spLocks noGrp="1"/>
          </p:cNvSpPr>
          <p:nvPr>
            <p:ph sz="quarter" idx="36"/>
          </p:nvPr>
        </p:nvSpPr>
        <p:spPr>
          <a:xfrm>
            <a:off x="2718747"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5">
            <a:extLst>
              <a:ext uri="{FF2B5EF4-FFF2-40B4-BE49-F238E27FC236}">
                <a16:creationId xmlns:a16="http://schemas.microsoft.com/office/drawing/2014/main" id="{FFBE6604-CE59-F330-F1E4-0D21C9D1441B}"/>
              </a:ext>
            </a:extLst>
          </p:cNvPr>
          <p:cNvSpPr>
            <a:spLocks noGrp="1"/>
          </p:cNvSpPr>
          <p:nvPr>
            <p:ph sz="quarter" idx="37"/>
          </p:nvPr>
        </p:nvSpPr>
        <p:spPr>
          <a:xfrm>
            <a:off x="3915452"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5">
            <a:extLst>
              <a:ext uri="{FF2B5EF4-FFF2-40B4-BE49-F238E27FC236}">
                <a16:creationId xmlns:a16="http://schemas.microsoft.com/office/drawing/2014/main" id="{F1002D85-6AD1-0772-C59B-2A6FA9FC01C3}"/>
              </a:ext>
            </a:extLst>
          </p:cNvPr>
          <p:cNvSpPr>
            <a:spLocks noGrp="1"/>
          </p:cNvSpPr>
          <p:nvPr>
            <p:ph sz="quarter" idx="38"/>
          </p:nvPr>
        </p:nvSpPr>
        <p:spPr>
          <a:xfrm>
            <a:off x="5142163"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5">
            <a:extLst>
              <a:ext uri="{FF2B5EF4-FFF2-40B4-BE49-F238E27FC236}">
                <a16:creationId xmlns:a16="http://schemas.microsoft.com/office/drawing/2014/main" id="{0C7DDDD9-AAE3-35E3-2061-892E1EE3BD83}"/>
              </a:ext>
            </a:extLst>
          </p:cNvPr>
          <p:cNvSpPr>
            <a:spLocks noGrp="1"/>
          </p:cNvSpPr>
          <p:nvPr>
            <p:ph sz="quarter" idx="39"/>
          </p:nvPr>
        </p:nvSpPr>
        <p:spPr>
          <a:xfrm>
            <a:off x="6338868"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Content Placeholder 5">
            <a:extLst>
              <a:ext uri="{FF2B5EF4-FFF2-40B4-BE49-F238E27FC236}">
                <a16:creationId xmlns:a16="http://schemas.microsoft.com/office/drawing/2014/main" id="{21D65536-CB2C-718F-62AF-4F8A55CB17BA}"/>
              </a:ext>
            </a:extLst>
          </p:cNvPr>
          <p:cNvSpPr>
            <a:spLocks noGrp="1"/>
          </p:cNvSpPr>
          <p:nvPr>
            <p:ph sz="quarter" idx="40"/>
          </p:nvPr>
        </p:nvSpPr>
        <p:spPr>
          <a:xfrm>
            <a:off x="7535573" y="3717532"/>
            <a:ext cx="1027637" cy="2112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74941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Slide_Four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86010"/>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E652AC5D-23A9-F14E-BE80-D83F5A8EC144}"/>
              </a:ext>
            </a:extLst>
          </p:cNvPr>
          <p:cNvSpPr>
            <a:spLocks noGrp="1"/>
          </p:cNvSpPr>
          <p:nvPr>
            <p:ph type="body" sz="quarter" idx="27"/>
          </p:nvPr>
        </p:nvSpPr>
        <p:spPr>
          <a:xfrm>
            <a:off x="347664" y="1869019"/>
            <a:ext cx="7851775" cy="3661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9C427EC5-6565-1BB5-2875-51C7C192B893}"/>
              </a:ext>
            </a:extLst>
          </p:cNvPr>
          <p:cNvSpPr>
            <a:spLocks noGrp="1"/>
          </p:cNvSpPr>
          <p:nvPr>
            <p:ph sz="quarter" idx="28"/>
          </p:nvPr>
        </p:nvSpPr>
        <p:spPr>
          <a:xfrm>
            <a:off x="347662" y="2516717"/>
            <a:ext cx="1947672"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5">
            <a:extLst>
              <a:ext uri="{FF2B5EF4-FFF2-40B4-BE49-F238E27FC236}">
                <a16:creationId xmlns:a16="http://schemas.microsoft.com/office/drawing/2014/main" id="{B54E5D9E-DB2C-4F62-2837-B0F6907F0268}"/>
              </a:ext>
            </a:extLst>
          </p:cNvPr>
          <p:cNvSpPr>
            <a:spLocks noGrp="1"/>
          </p:cNvSpPr>
          <p:nvPr>
            <p:ph sz="quarter" idx="29"/>
          </p:nvPr>
        </p:nvSpPr>
        <p:spPr>
          <a:xfrm>
            <a:off x="347133" y="4905191"/>
            <a:ext cx="194767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id="{1CDDF975-A52B-5659-237F-70B03BCB3CC8}"/>
              </a:ext>
            </a:extLst>
          </p:cNvPr>
          <p:cNvSpPr>
            <a:spLocks noGrp="1"/>
          </p:cNvSpPr>
          <p:nvPr>
            <p:ph sz="quarter" idx="30"/>
          </p:nvPr>
        </p:nvSpPr>
        <p:spPr>
          <a:xfrm>
            <a:off x="2503960" y="2516717"/>
            <a:ext cx="1947672"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25C12FF1-13BF-4ED4-78DC-3086A31540B8}"/>
              </a:ext>
            </a:extLst>
          </p:cNvPr>
          <p:cNvSpPr>
            <a:spLocks noGrp="1"/>
          </p:cNvSpPr>
          <p:nvPr>
            <p:ph sz="quarter" idx="31"/>
          </p:nvPr>
        </p:nvSpPr>
        <p:spPr>
          <a:xfrm>
            <a:off x="2503431" y="4905191"/>
            <a:ext cx="194767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5">
            <a:extLst>
              <a:ext uri="{FF2B5EF4-FFF2-40B4-BE49-F238E27FC236}">
                <a16:creationId xmlns:a16="http://schemas.microsoft.com/office/drawing/2014/main" id="{08654245-4045-7D08-9CC5-B098C2564BD5}"/>
              </a:ext>
            </a:extLst>
          </p:cNvPr>
          <p:cNvSpPr>
            <a:spLocks noGrp="1"/>
          </p:cNvSpPr>
          <p:nvPr>
            <p:ph sz="quarter" idx="32"/>
          </p:nvPr>
        </p:nvSpPr>
        <p:spPr>
          <a:xfrm>
            <a:off x="4692899" y="2516717"/>
            <a:ext cx="1947672"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E3EE61B2-3EDC-423D-1253-DC423F14D095}"/>
              </a:ext>
            </a:extLst>
          </p:cNvPr>
          <p:cNvSpPr>
            <a:spLocks noGrp="1"/>
          </p:cNvSpPr>
          <p:nvPr>
            <p:ph sz="quarter" idx="33"/>
          </p:nvPr>
        </p:nvSpPr>
        <p:spPr>
          <a:xfrm>
            <a:off x="4692370" y="4905191"/>
            <a:ext cx="194767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5">
            <a:extLst>
              <a:ext uri="{FF2B5EF4-FFF2-40B4-BE49-F238E27FC236}">
                <a16:creationId xmlns:a16="http://schemas.microsoft.com/office/drawing/2014/main" id="{0A86933C-38A7-F117-A58E-F6F675B55AD0}"/>
              </a:ext>
            </a:extLst>
          </p:cNvPr>
          <p:cNvSpPr>
            <a:spLocks noGrp="1"/>
          </p:cNvSpPr>
          <p:nvPr>
            <p:ph sz="quarter" idx="34"/>
          </p:nvPr>
        </p:nvSpPr>
        <p:spPr>
          <a:xfrm>
            <a:off x="6881309" y="2516717"/>
            <a:ext cx="1947672"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5">
            <a:extLst>
              <a:ext uri="{FF2B5EF4-FFF2-40B4-BE49-F238E27FC236}">
                <a16:creationId xmlns:a16="http://schemas.microsoft.com/office/drawing/2014/main" id="{C72E69F4-3326-3ECD-C15B-5BDD56B3EE25}"/>
              </a:ext>
            </a:extLst>
          </p:cNvPr>
          <p:cNvSpPr>
            <a:spLocks noGrp="1"/>
          </p:cNvSpPr>
          <p:nvPr>
            <p:ph sz="quarter" idx="35"/>
          </p:nvPr>
        </p:nvSpPr>
        <p:spPr>
          <a:xfrm>
            <a:off x="6880780" y="4905191"/>
            <a:ext cx="1947672"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2705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Slide_Single Column">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77045"/>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Content Placeholder 4">
            <a:extLst>
              <a:ext uri="{FF2B5EF4-FFF2-40B4-BE49-F238E27FC236}">
                <a16:creationId xmlns:a16="http://schemas.microsoft.com/office/drawing/2014/main" id="{533E0FB3-9230-8146-84B1-074BC351E394}"/>
              </a:ext>
            </a:extLst>
          </p:cNvPr>
          <p:cNvSpPr>
            <a:spLocks noGrp="1"/>
          </p:cNvSpPr>
          <p:nvPr>
            <p:ph sz="quarter" idx="11"/>
          </p:nvPr>
        </p:nvSpPr>
        <p:spPr>
          <a:xfrm>
            <a:off x="347134" y="1557867"/>
            <a:ext cx="8448675" cy="4053417"/>
          </a:xfrm>
          <a:prstGeom prst="rect">
            <a:avLst/>
          </a:prstGeom>
        </p:spPr>
        <p:txBody>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236709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3897539"/>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9" name="Picture 8"/>
          <p:cNvPicPr>
            <a:picLocks noChangeAspect="1"/>
          </p:cNvPicPr>
          <p:nvPr userDrawn="1"/>
        </p:nvPicPr>
        <p:blipFill>
          <a:blip r:embed="rId2"/>
          <a:stretch>
            <a:fillRect/>
          </a:stretch>
        </p:blipFill>
        <p:spPr>
          <a:xfrm>
            <a:off x="7987284" y="5522978"/>
            <a:ext cx="1010412" cy="1089660"/>
          </a:xfrm>
          <a:prstGeom prst="rect">
            <a:avLst/>
          </a:prstGeom>
        </p:spPr>
      </p:pic>
      <p:pic>
        <p:nvPicPr>
          <p:cNvPr id="6" name="Picture 5" descr="SquGrid_36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Tree>
    <p:extLst>
      <p:ext uri="{BB962C8B-B14F-4D97-AF65-F5344CB8AC3E}">
        <p14:creationId xmlns:p14="http://schemas.microsoft.com/office/powerpoint/2010/main" val="6106281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Slide_SmartArt">
    <p:spTree>
      <p:nvGrpSpPr>
        <p:cNvPr id="1" name=""/>
        <p:cNvGrpSpPr/>
        <p:nvPr/>
      </p:nvGrpSpPr>
      <p:grpSpPr>
        <a:xfrm>
          <a:off x="0" y="0"/>
          <a:ext cx="0" cy="0"/>
          <a:chOff x="0" y="0"/>
          <a:chExt cx="0" cy="0"/>
        </a:xfrm>
      </p:grpSpPr>
      <p:sp>
        <p:nvSpPr>
          <p:cNvPr id="2" name="Title 1"/>
          <p:cNvSpPr>
            <a:spLocks noGrp="1"/>
          </p:cNvSpPr>
          <p:nvPr>
            <p:ph type="ctrTitle"/>
          </p:nvPr>
        </p:nvSpPr>
        <p:spPr>
          <a:xfrm>
            <a:off x="347134" y="399492"/>
            <a:ext cx="7653867" cy="469753"/>
          </a:xfrm>
          <a:prstGeom prst="rect">
            <a:avLst/>
          </a:prstGeom>
        </p:spPr>
        <p:txBody>
          <a:bodyPr lIns="0" anchor="b">
            <a:noAutofit/>
          </a:bodyPr>
          <a:lstStyle>
            <a:lvl1pPr algn="l">
              <a:defRPr sz="2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347134" y="877045"/>
            <a:ext cx="7653867" cy="469753"/>
          </a:xfrm>
          <a:prstGeom prst="rect">
            <a:avLst/>
          </a:prstGeom>
        </p:spPr>
        <p:txBody>
          <a:bodyPr>
            <a:noAutofit/>
          </a:bodyPr>
          <a:lstStyle>
            <a:lvl1pPr marL="0" indent="0" algn="l">
              <a:lnSpc>
                <a:spcPct val="50000"/>
              </a:lnSpc>
              <a:spcBef>
                <a:spcPts val="300"/>
              </a:spcBef>
              <a:spcAft>
                <a:spcPts val="300"/>
              </a:spcAft>
              <a:buNone/>
              <a:defRPr sz="1600" b="1">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SmartArt Placeholder 4">
            <a:extLst>
              <a:ext uri="{FF2B5EF4-FFF2-40B4-BE49-F238E27FC236}">
                <a16:creationId xmlns:a16="http://schemas.microsoft.com/office/drawing/2014/main" id="{FF7A1824-03FA-6646-8545-8A13ADED22DD}"/>
              </a:ext>
            </a:extLst>
          </p:cNvPr>
          <p:cNvSpPr>
            <a:spLocks noGrp="1"/>
          </p:cNvSpPr>
          <p:nvPr>
            <p:ph type="dgm" sz="quarter" idx="12"/>
          </p:nvPr>
        </p:nvSpPr>
        <p:spPr>
          <a:xfrm>
            <a:off x="347663" y="1557866"/>
            <a:ext cx="8522017" cy="4224625"/>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29144140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AF2443C-6F35-E94A-B0C1-B89FA4D4E202}"/>
              </a:ext>
            </a:extLst>
          </p:cNvPr>
          <p:cNvCxnSpPr/>
          <p:nvPr userDrawn="1"/>
        </p:nvCxnSpPr>
        <p:spPr>
          <a:xfrm>
            <a:off x="623888" y="4562476"/>
            <a:ext cx="7886700" cy="0"/>
          </a:xfrm>
          <a:prstGeom prst="line">
            <a:avLst/>
          </a:prstGeom>
          <a:ln>
            <a:solidFill>
              <a:schemeClr val="accent2"/>
            </a:solidFill>
          </a:ln>
        </p:spPr>
        <p:style>
          <a:lnRef idx="1">
            <a:schemeClr val="accent2"/>
          </a:lnRef>
          <a:fillRef idx="0">
            <a:schemeClr val="accent2"/>
          </a:fillRef>
          <a:effectRef idx="0">
            <a:schemeClr val="accent2"/>
          </a:effectRef>
          <a:fontRef idx="minor">
            <a:schemeClr val="tx1"/>
          </a:fontRef>
        </p:style>
      </p:cxnSp>
      <p:sp>
        <p:nvSpPr>
          <p:cNvPr id="6" name="Title 1">
            <a:extLst>
              <a:ext uri="{FF2B5EF4-FFF2-40B4-BE49-F238E27FC236}">
                <a16:creationId xmlns:a16="http://schemas.microsoft.com/office/drawing/2014/main" id="{B5FF702D-7525-BA79-D68F-371AEDF88ADC}"/>
              </a:ext>
            </a:extLst>
          </p:cNvPr>
          <p:cNvSpPr>
            <a:spLocks noGrp="1"/>
          </p:cNvSpPr>
          <p:nvPr>
            <p:ph type="title"/>
          </p:nvPr>
        </p:nvSpPr>
        <p:spPr>
          <a:xfrm>
            <a:off x="623888" y="1709740"/>
            <a:ext cx="7886700" cy="2852737"/>
          </a:xfrm>
          <a:prstGeom prst="rect">
            <a:avLst/>
          </a:prstGeom>
        </p:spPr>
        <p:txBody>
          <a:bodyPr anchor="b"/>
          <a:lstStyle>
            <a:lvl1pPr algn="l">
              <a:defRPr sz="2400">
                <a:solidFill>
                  <a:schemeClr val="accent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339889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16283"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42051457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9820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1480" y="365126"/>
            <a:ext cx="776732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411480" y="1628149"/>
            <a:ext cx="4114800" cy="3684588"/>
          </a:xfrm>
          <a:prstGeom prst="rect">
            <a:avLst/>
          </a:prstGeom>
          <a:noFill/>
        </p:spPr>
        <p:txBody>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baseline="0">
                <a:latin typeface="Cambria" panose="02040503050406030204" pitchFamily="18" charset="0"/>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baseline="0">
                <a:latin typeface="Cambria" panose="02040503050406030204" pitchFamily="18" charset="0"/>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baseline="0">
                <a:latin typeface="Cambria" panose="02040503050406030204" pitchFamily="18" charset="0"/>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baseline="0">
                <a:latin typeface="Cambria" panose="02040503050406030204" pitchFamily="18" charset="0"/>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baseline="0">
                <a:latin typeface="Cambria" panose="02040503050406030204" pitchFamily="18" charset="0"/>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
        <p:nvSpPr>
          <p:cNvPr id="4" name="Content Placeholder 3"/>
          <p:cNvSpPr>
            <a:spLocks noGrp="1"/>
          </p:cNvSpPr>
          <p:nvPr>
            <p:ph sz="half" idx="2"/>
          </p:nvPr>
        </p:nvSpPr>
        <p:spPr>
          <a:xfrm>
            <a:off x="4983480" y="1628148"/>
            <a:ext cx="3886200" cy="4351339"/>
          </a:xfrm>
          <a:prstGeom prst="rect">
            <a:avLst/>
          </a:prstGeom>
        </p:spPr>
        <p:txBody>
          <a:bodyPr/>
          <a:lstStyle>
            <a:lvl1pPr marL="0" marR="0" indent="0" algn="l" defTabSz="685800" rtl="0" eaLnBrk="1" fontAlgn="auto" latinLnBrk="0" hangingPunct="1">
              <a:lnSpc>
                <a:spcPct val="90000"/>
              </a:lnSpc>
              <a:spcBef>
                <a:spcPts val="1800"/>
              </a:spcBef>
              <a:spcAft>
                <a:spcPts val="600"/>
              </a:spcAft>
              <a:buClrTx/>
              <a:buSzTx/>
              <a:buFont typeface="System Font Regular"/>
              <a:buChar char="​"/>
              <a:tabLst/>
              <a:defRPr baseline="0">
                <a:latin typeface="Cambria" panose="02040503050406030204" pitchFamily="18" charset="0"/>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2">
                  <a:extLst>
                    <a:ext uri="{96DAC541-7B7A-43D3-8B79-37D633B846F1}">
                      <asvg:svgBlip xmlns:asvg="http://schemas.microsoft.com/office/drawing/2016/SVG/main" r:embed="rId3"/>
                    </a:ext>
                  </a:extLst>
                </a:blip>
              </a:buBlip>
              <a:tabLst/>
              <a:defRPr baseline="0">
                <a:latin typeface="Cambria" panose="02040503050406030204" pitchFamily="18" charset="0"/>
              </a:defRPr>
            </a:lvl2pPr>
            <a:lvl3pPr marL="285750" marR="0" indent="-112713" algn="l" defTabSz="685800" rtl="0" eaLnBrk="1" fontAlgn="auto" latinLnBrk="0" hangingPunct="1">
              <a:lnSpc>
                <a:spcPct val="100000"/>
              </a:lnSpc>
              <a:spcBef>
                <a:spcPts val="75"/>
              </a:spcBef>
              <a:spcAft>
                <a:spcPts val="75"/>
              </a:spcAft>
              <a:buClr>
                <a:srgbClr val="003B49"/>
              </a:buClr>
              <a:buSzTx/>
              <a:buFont typeface="System Font Regular"/>
              <a:buChar char="▸"/>
              <a:tabLst/>
              <a:defRPr baseline="0">
                <a:latin typeface="Cambria" panose="02040503050406030204" pitchFamily="18" charset="0"/>
              </a:defRPr>
            </a:lvl3pPr>
            <a:lvl4pPr marL="460375" marR="0" indent="-117475" algn="l" defTabSz="685800" rtl="0" eaLnBrk="1" fontAlgn="auto" latinLnBrk="0" hangingPunct="1">
              <a:lnSpc>
                <a:spcPct val="100000"/>
              </a:lnSpc>
              <a:spcBef>
                <a:spcPts val="100"/>
              </a:spcBef>
              <a:spcAft>
                <a:spcPts val="100"/>
              </a:spcAft>
              <a:buClr>
                <a:srgbClr val="E87722"/>
              </a:buClr>
              <a:buSzPct val="85000"/>
              <a:buFont typeface=".Lucida Grande UI Regular"/>
              <a:buChar char="▪"/>
              <a:tabLst/>
              <a:defRPr baseline="0">
                <a:latin typeface="Cambria" panose="02040503050406030204" pitchFamily="18" charset="0"/>
              </a:defRPr>
            </a:lvl4pPr>
            <a:lvl5pPr marL="0" marR="0" indent="0" algn="l" defTabSz="685800" rtl="0" eaLnBrk="1" fontAlgn="auto" latinLnBrk="0" hangingPunct="1">
              <a:lnSpc>
                <a:spcPct val="90000"/>
              </a:lnSpc>
              <a:spcBef>
                <a:spcPts val="1200"/>
              </a:spcBef>
              <a:spcAft>
                <a:spcPts val="1200"/>
              </a:spcAft>
              <a:buClrTx/>
              <a:buSzTx/>
              <a:buFont typeface="System Font Regular"/>
              <a:buChar char="​"/>
              <a:tabLst/>
              <a:defRPr baseline="0">
                <a:latin typeface="Cambria" panose="02040503050406030204" pitchFamily="18" charset="0"/>
              </a:defRPr>
            </a:lvl5pPr>
            <a:lvl6pPr marL="0" marR="0" indent="0" algn="l" defTabSz="685800" rtl="0" eaLnBrk="1" fontAlgn="auto" latinLnBrk="0" hangingPunct="1">
              <a:lnSpc>
                <a:spcPct val="90000"/>
              </a:lnSpc>
              <a:spcBef>
                <a:spcPts val="375"/>
              </a:spcBef>
              <a:spcAft>
                <a:spcPts val="0"/>
              </a:spcAft>
              <a:buClrTx/>
              <a:buSzTx/>
              <a:buFont typeface="System Font Regular"/>
              <a:buChar char="​"/>
              <a:tabLst/>
              <a:defRPr/>
            </a:lvl6pPr>
            <a:lvl7pPr marL="0" marR="0" indent="0" algn="l" defTabSz="685800" rtl="0" eaLnBrk="1" fontAlgn="auto" latinLnBrk="0" hangingPunct="1">
              <a:lnSpc>
                <a:spcPct val="90000"/>
              </a:lnSpc>
              <a:spcBef>
                <a:spcPts val="375"/>
              </a:spcBef>
              <a:spcAft>
                <a:spcPts val="0"/>
              </a:spcAft>
              <a:buClr>
                <a:srgbClr val="2CCCD3"/>
              </a:buClr>
              <a:buSzTx/>
              <a:buFontTx/>
              <a:buNone/>
              <a:tabLst/>
              <a:defRPr/>
            </a:lvl7pPr>
            <a:lvl8pPr marL="0" marR="0" indent="0" algn="l" defTabSz="685800" rtl="0" eaLnBrk="1" fontAlgn="auto" latinLnBrk="0" hangingPunct="1">
              <a:lnSpc>
                <a:spcPct val="90000"/>
              </a:lnSpc>
              <a:spcBef>
                <a:spcPts val="375"/>
              </a:spcBef>
              <a:spcAft>
                <a:spcPts val="0"/>
              </a:spcAft>
              <a:buClr>
                <a:srgbClr val="E87722"/>
              </a:buClr>
              <a:buSzTx/>
              <a:buFontTx/>
              <a:buNone/>
              <a:tabLst/>
              <a:defRPr/>
            </a:lvl8pPr>
            <a:lvl9pPr marL="0" marR="0" indent="0" algn="l" defTabSz="685800" rtl="0" eaLnBrk="1" fontAlgn="auto" latinLnBrk="0" hangingPunct="1">
              <a:lnSpc>
                <a:spcPct val="90000"/>
              </a:lnSpc>
              <a:spcBef>
                <a:spcPts val="375"/>
              </a:spcBef>
              <a:spcAft>
                <a:spcPts val="0"/>
              </a:spcAft>
              <a:buClrTx/>
              <a:buSzTx/>
              <a:buFont typeface="System Font Regular"/>
              <a:buChar char="​"/>
              <a:tabLst/>
              <a:defRPr/>
            </a:lvl9pPr>
          </a:lstStyle>
          <a:p>
            <a:pPr marL="0" marR="0" lvl="0"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Click to edit Master text styles</a:t>
            </a:r>
          </a:p>
          <a:p>
            <a:pPr marL="0" marR="0" lvl="1"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Second level</a:t>
            </a:r>
          </a:p>
          <a:p>
            <a:pPr marL="0" marR="0" lvl="2"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Third level</a:t>
            </a:r>
          </a:p>
          <a:p>
            <a:pPr marL="0" marR="0" lvl="3"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Fourth level</a:t>
            </a:r>
          </a:p>
          <a:p>
            <a:pPr marL="0" marR="0" lvl="4" indent="0" algn="l" defTabSz="685800" rtl="0" eaLnBrk="1" fontAlgn="auto" latinLnBrk="0" hangingPunct="1">
              <a:lnSpc>
                <a:spcPct val="90000"/>
              </a:lnSpc>
              <a:spcBef>
                <a:spcPts val="1800"/>
              </a:spcBef>
              <a:spcAft>
                <a:spcPts val="600"/>
              </a:spcAft>
              <a:buClrTx/>
              <a:buSzTx/>
              <a:buFont typeface="System Font Regular"/>
              <a:buChar char="​"/>
              <a:tabLst/>
              <a:defRPr/>
            </a:pPr>
            <a:r>
              <a:rPr kumimoji="0" lang="en-US" sz="1600" b="0" i="0" u="none" strike="noStrike" kern="1200" cap="none" spc="0" normalizeH="0" baseline="0" noProof="0">
                <a:ln>
                  <a:noFill/>
                </a:ln>
                <a:solidFill>
                  <a:srgbClr val="007933"/>
                </a:solidFill>
                <a:effectLst/>
                <a:uLnTx/>
                <a:uFillTx/>
                <a:latin typeface="Cambria" panose="02040503050406030204" pitchFamily="18" charset="0"/>
                <a:ea typeface="+mn-ea"/>
                <a:cs typeface="+mn-cs"/>
              </a:rPr>
              <a:t>Fifth level</a:t>
            </a:r>
            <a:endParaRPr kumimoji="0" lang="en-US" sz="105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462300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75550" cy="957397"/>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28650" y="1628148"/>
            <a:ext cx="7886700" cy="4442971"/>
          </a:xfrm>
        </p:spPr>
        <p:txBody>
          <a:bodyPr/>
          <a:lstStyle>
            <a:lvl1pPr>
              <a:defRPr baseline="0">
                <a:latin typeface="Cambria" panose="02040503050406030204" pitchFamily="18" charset="0"/>
              </a:defRPr>
            </a:lvl1pPr>
            <a:lvl2pPr marL="342900" indent="-334963">
              <a:tabLst/>
              <a:defRPr baseline="0">
                <a:latin typeface="Cambria" panose="02040503050406030204" pitchFamily="18" charset="0"/>
              </a:defRPr>
            </a:lvl2pPr>
            <a:lvl3pPr marL="574675" indent="-255588">
              <a:spcAft>
                <a:spcPts val="375"/>
              </a:spcAft>
              <a:tabLst/>
              <a:defRPr baseline="0">
                <a:latin typeface="Cambria" panose="02040503050406030204" pitchFamily="18" charset="0"/>
              </a:defRPr>
            </a:lvl3pPr>
            <a:lvl4pPr marL="749300" indent="-177800">
              <a:tabLst/>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13275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a:prstGeom prst="rect">
            <a:avLst/>
          </a:prstGeo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240411"/>
            <a:ext cx="6858000" cy="1655763"/>
          </a:xfrm>
        </p:spPr>
        <p:txBody>
          <a:bodyPr/>
          <a:lstStyle>
            <a:lvl1pPr marL="0" indent="0" algn="l">
              <a:spcBef>
                <a:spcPts val="300"/>
              </a:spcBef>
              <a:spcAft>
                <a:spcPts val="3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01197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75550" cy="957397"/>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28650" y="1628148"/>
            <a:ext cx="7886700" cy="4442971"/>
          </a:xfrm>
        </p:spPr>
        <p:txBody>
          <a:bodyPr/>
          <a:lstStyle>
            <a:lvl1pPr>
              <a:defRPr baseline="0">
                <a:latin typeface="Cambria" panose="02040503050406030204" pitchFamily="18" charset="0"/>
              </a:defRPr>
            </a:lvl1pPr>
            <a:lvl2pPr marL="342900" indent="-334963">
              <a:tabLst/>
              <a:defRPr baseline="0">
                <a:latin typeface="Cambria" panose="02040503050406030204" pitchFamily="18" charset="0"/>
              </a:defRPr>
            </a:lvl2pPr>
            <a:lvl3pPr marL="574675" indent="-255588">
              <a:spcAft>
                <a:spcPts val="375"/>
              </a:spcAft>
              <a:tabLst/>
              <a:defRPr baseline="0">
                <a:latin typeface="Cambria" panose="02040503050406030204" pitchFamily="18" charset="0"/>
              </a:defRPr>
            </a:lvl3pPr>
            <a:lvl4pPr marL="749300" indent="-177800">
              <a:tabLst/>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74330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a:prstGeom prst="rect">
            <a:avLst/>
          </a:prstGeom>
        </p:spPr>
        <p:txBody>
          <a:bodyPr anchor="b"/>
          <a:lstStyle>
            <a:lvl1pPr>
              <a:defRPr sz="4500">
                <a:latin typeface="+mj-lt"/>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953352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501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3941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8368" y="2320242"/>
            <a:ext cx="8197114" cy="3117863"/>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9"/>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0" name="Picture 9"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9" name="Picture 8"/>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24623814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586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noChangeAspect="1"/>
          </p:cNvSpPr>
          <p:nvPr>
            <p:ph sz="half" idx="1"/>
          </p:nvPr>
        </p:nvSpPr>
        <p:spPr>
          <a:xfrm>
            <a:off x="640087" y="1663769"/>
            <a:ext cx="2571825" cy="2438400"/>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77184" y="1663766"/>
            <a:ext cx="5138166"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80964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4824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1"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2"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6"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Tree>
    <p:extLst>
      <p:ext uri="{BB962C8B-B14F-4D97-AF65-F5344CB8AC3E}">
        <p14:creationId xmlns:p14="http://schemas.microsoft.com/office/powerpoint/2010/main" val="30636397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5"/>
            <a:ext cx="7498159" cy="1325563"/>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07093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16283"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8662647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2263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baseline="0">
                <a:latin typeface="Cambria" panose="02040503050406030204" pitchFamily="18" charset="0"/>
              </a:defRPr>
            </a:lvl1pPr>
            <a:lvl2pPr>
              <a:defRPr sz="2100" baseline="0">
                <a:latin typeface="Cambria" panose="02040503050406030204" pitchFamily="18" charset="0"/>
              </a:defRPr>
            </a:lvl2pPr>
            <a:lvl3pPr>
              <a:defRPr sz="1800" baseline="0">
                <a:latin typeface="Cambria" panose="02040503050406030204" pitchFamily="18" charset="0"/>
              </a:defRPr>
            </a:lvl3pPr>
            <a:lvl4pPr>
              <a:defRPr sz="1500" baseline="0">
                <a:latin typeface="Cambria" panose="02040503050406030204" pitchFamily="18" charset="0"/>
              </a:defRPr>
            </a:lvl4pPr>
            <a:lvl5pPr>
              <a:defRPr sz="1500" baseline="0">
                <a:latin typeface="Cambria" panose="02040503050406030204" pitchFamily="18"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8029537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baseline="0">
                <a:latin typeface="Cambria" panose="02040503050406030204"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3255989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4485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636442"/>
            <a:ext cx="7886700" cy="4467852"/>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783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1876" y="365126"/>
            <a:ext cx="1971675" cy="5811839"/>
          </a:xfrm>
          <a:prstGeom prst="rect">
            <a:avLst/>
          </a:prstGeom>
        </p:spPr>
        <p:txBody>
          <a:bodyPr vert="eaVert"/>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47133" y="365126"/>
            <a:ext cx="5650442" cy="5811839"/>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202042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508F4-5379-41F5-A07C-5298D32013D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F6AA1C8-E695-40CC-9D8C-ECED94E1E45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B6EE6B6-CCC8-42E4-8B6D-ECF2E1AE04C0}"/>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5" name="Footer Placeholder 4">
            <a:extLst>
              <a:ext uri="{FF2B5EF4-FFF2-40B4-BE49-F238E27FC236}">
                <a16:creationId xmlns:a16="http://schemas.microsoft.com/office/drawing/2014/main" id="{DBE4ECC9-6ADE-4685-AE0B-C8F2CD974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5850C-5A6C-426B-A3E9-85B19EA0717E}"/>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556085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2"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6937244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3ADC-808A-4EC2-8E25-EE4C7BB7F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F0B7F-341A-4F90-BBC0-A859B8172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C962B-E8CC-444E-8358-716D3D753C5F}"/>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5" name="Footer Placeholder 4">
            <a:extLst>
              <a:ext uri="{FF2B5EF4-FFF2-40B4-BE49-F238E27FC236}">
                <a16:creationId xmlns:a16="http://schemas.microsoft.com/office/drawing/2014/main" id="{234EEB30-792E-4DF1-963B-5D756778A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7F3D4-5A77-4BED-B138-E1F5F1382E0D}"/>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9274712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8604-97B2-428F-9745-064D31FD3F2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76FCD9-C10F-4C59-98AC-179A052CEFD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C826C7-86D4-4FE8-9D6B-EFFD99D8D876}"/>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5" name="Footer Placeholder 4">
            <a:extLst>
              <a:ext uri="{FF2B5EF4-FFF2-40B4-BE49-F238E27FC236}">
                <a16:creationId xmlns:a16="http://schemas.microsoft.com/office/drawing/2014/main" id="{E41EDF82-C335-4BA0-B5F8-0FA35297C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1E7BD-32D2-434B-BD3D-F41C0CB13082}"/>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5243251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E10F-3DE1-4CC6-A29B-29793BEBA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65D33D-BF8B-43FB-BD39-D714E463420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C5513-F408-4D3E-A06E-E5E04DC1B97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ECC51-52E0-4796-A66F-FE32AE950D17}"/>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6" name="Footer Placeholder 5">
            <a:extLst>
              <a:ext uri="{FF2B5EF4-FFF2-40B4-BE49-F238E27FC236}">
                <a16:creationId xmlns:a16="http://schemas.microsoft.com/office/drawing/2014/main" id="{95FA0EDB-950D-423D-9CF1-577D73F3A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657C7-C722-48EF-B2D6-5F2B601DDB74}"/>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15804991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291C-755D-4249-B451-03FC1EE32E6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D067F4-389C-4EFC-8D10-2BD4ACC243C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8DC52D-F3AF-49E0-A72A-5B3F932A470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1CC465-DB74-4EC0-A056-62F73ED49E2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6E6341-8CA3-4461-99D2-51ECB562686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64E5D3-7125-49DF-B442-3E1DFAD6ACC7}"/>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8" name="Footer Placeholder 7">
            <a:extLst>
              <a:ext uri="{FF2B5EF4-FFF2-40B4-BE49-F238E27FC236}">
                <a16:creationId xmlns:a16="http://schemas.microsoft.com/office/drawing/2014/main" id="{A082252A-074F-4465-87F5-63EC4DBC3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94AFF0-602B-45B3-87A7-CC0BA8C96C36}"/>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27711193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3CBD-9C59-43A6-A356-82DE1B6EA3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1D9A9-CEB4-4FBA-9E8D-4D6CE2157642}"/>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4" name="Footer Placeholder 3">
            <a:extLst>
              <a:ext uri="{FF2B5EF4-FFF2-40B4-BE49-F238E27FC236}">
                <a16:creationId xmlns:a16="http://schemas.microsoft.com/office/drawing/2014/main" id="{0E8E9F1B-72F5-4FB7-9770-9CC9B8604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FC0B6B-574A-46D8-970E-51F66C8F9CF0}"/>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6368818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69AF26-8923-4B3A-B6F8-88A6346CB3D3}"/>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3" name="Footer Placeholder 2">
            <a:extLst>
              <a:ext uri="{FF2B5EF4-FFF2-40B4-BE49-F238E27FC236}">
                <a16:creationId xmlns:a16="http://schemas.microsoft.com/office/drawing/2014/main" id="{7AD9093F-6332-4DAA-B0D8-093243F3BB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D54370-C2B2-41E8-8FBA-5068BB7D934D}"/>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0424900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FC0FC-006A-43C6-86FB-6346A605478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E815264-69F2-4710-BB1C-5FDCD6D139C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97BFCA-AC25-4BA9-B340-8B2A474B4A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1F59C8E-9116-47A3-95D1-A2966E0B2948}"/>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6" name="Footer Placeholder 5">
            <a:extLst>
              <a:ext uri="{FF2B5EF4-FFF2-40B4-BE49-F238E27FC236}">
                <a16:creationId xmlns:a16="http://schemas.microsoft.com/office/drawing/2014/main" id="{FF57BC26-A7BA-4C9E-8312-C587E1678C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4EF71-8FCE-484B-8F81-B962CDCCD727}"/>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18280805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5CED-0547-4E7E-93F5-1FDE5292B29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E3AF98A-D351-4448-80DA-8A9A66C7D67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9F5EF09-25A3-471D-A8E1-2E833AE178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75EDBD-EB35-4F48-9010-C7177D0AA679}"/>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6" name="Footer Placeholder 5">
            <a:extLst>
              <a:ext uri="{FF2B5EF4-FFF2-40B4-BE49-F238E27FC236}">
                <a16:creationId xmlns:a16="http://schemas.microsoft.com/office/drawing/2014/main" id="{28991BB6-AEE4-437D-8079-7BE8A47AC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C45688-1413-4349-A25C-6DC813610FA2}"/>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39928771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19C9-1C1D-4B35-B2E2-4154A0C2B0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786D7-F9DE-4C99-B03C-463FD5DF25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253A4-CE7D-46C3-93BB-94DDF41E27A3}"/>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5" name="Footer Placeholder 4">
            <a:extLst>
              <a:ext uri="{FF2B5EF4-FFF2-40B4-BE49-F238E27FC236}">
                <a16:creationId xmlns:a16="http://schemas.microsoft.com/office/drawing/2014/main" id="{FD395FBF-71DB-47D3-AB8E-D37EC60A0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B6084-2B4A-4CE9-8BD4-0D536B1CC730}"/>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25774662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E9A3D-8A8C-4AF2-84C5-82B56DEB709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953FB5-AB7A-4212-A06C-5321718649C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9AD76-7B71-413F-99C2-7612502EAED3}"/>
              </a:ext>
            </a:extLst>
          </p:cNvPr>
          <p:cNvSpPr>
            <a:spLocks noGrp="1"/>
          </p:cNvSpPr>
          <p:nvPr>
            <p:ph type="dt" sz="half" idx="10"/>
          </p:nvPr>
        </p:nvSpPr>
        <p:spPr/>
        <p:txBody>
          <a:bodyPr/>
          <a:lstStyle/>
          <a:p>
            <a:fld id="{6D7D1E69-64CF-41B4-B4B1-B7E4CDEF97AD}" type="datetimeFigureOut">
              <a:rPr lang="en-US" smtClean="0"/>
              <a:t>6/9/2022</a:t>
            </a:fld>
            <a:endParaRPr lang="en-US"/>
          </a:p>
        </p:txBody>
      </p:sp>
      <p:sp>
        <p:nvSpPr>
          <p:cNvPr id="5" name="Footer Placeholder 4">
            <a:extLst>
              <a:ext uri="{FF2B5EF4-FFF2-40B4-BE49-F238E27FC236}">
                <a16:creationId xmlns:a16="http://schemas.microsoft.com/office/drawing/2014/main" id="{978895B5-E2CC-41A2-BFD4-7EA9F5279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4E2A-1D69-4C14-B71E-BF992AA46C6C}"/>
              </a:ext>
            </a:extLst>
          </p:cNvPr>
          <p:cNvSpPr>
            <a:spLocks noGrp="1"/>
          </p:cNvSpPr>
          <p:nvPr>
            <p:ph type="sldNum" sz="quarter" idx="12"/>
          </p:nvPr>
        </p:nvSpPr>
        <p:spPr/>
        <p:txBody>
          <a:bodyPr/>
          <a:lstStyle/>
          <a:p>
            <a:fld id="{F69ACEC7-6E8B-40EB-8749-8B8AF6D74BA5}" type="slidenum">
              <a:rPr lang="en-US" smtClean="0"/>
              <a:t>‹#›</a:t>
            </a:fld>
            <a:endParaRPr lang="en-US"/>
          </a:p>
        </p:txBody>
      </p:sp>
    </p:spTree>
    <p:extLst>
      <p:ext uri="{BB962C8B-B14F-4D97-AF65-F5344CB8AC3E}">
        <p14:creationId xmlns:p14="http://schemas.microsoft.com/office/powerpoint/2010/main" val="403058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7" y="1736727"/>
            <a:ext cx="8021637" cy="3656655"/>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pic>
        <p:nvPicPr>
          <p:cNvPr id="8" name="Picture 7"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6"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7" name="Picture 6"/>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34071630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with Background im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70915" y="5490639"/>
            <a:ext cx="812800" cy="880533"/>
          </a:xfrm>
          <a:prstGeom prst="rect">
            <a:avLst/>
          </a:prstGeom>
        </p:spPr>
      </p:pic>
      <p:sp>
        <p:nvSpPr>
          <p:cNvPr id="9" name="Rectangle 8"/>
          <p:cNvSpPr/>
          <p:nvPr userDrawn="1"/>
        </p:nvSpPr>
        <p:spPr>
          <a:xfrm>
            <a:off x="0" y="597426"/>
            <a:ext cx="5681128" cy="1943101"/>
          </a:xfrm>
          <a:prstGeom prst="rect">
            <a:avLst/>
          </a:prstGeom>
          <a:solidFill>
            <a:srgbClr val="0B2F3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3">
            <a:alphaModFix amt="14000"/>
          </a:blip>
          <a:stretch>
            <a:fillRect/>
          </a:stretch>
        </p:blipFill>
        <p:spPr>
          <a:xfrm>
            <a:off x="0" y="613270"/>
            <a:ext cx="5676900" cy="1927257"/>
          </a:xfrm>
          <a:prstGeom prst="rect">
            <a:avLst/>
          </a:prstGeom>
        </p:spPr>
      </p:pic>
      <p:pic>
        <p:nvPicPr>
          <p:cNvPr id="14" name="Picture 13"/>
          <p:cNvPicPr>
            <a:picLocks noChangeAspect="1"/>
          </p:cNvPicPr>
          <p:nvPr userDrawn="1"/>
        </p:nvPicPr>
        <p:blipFill>
          <a:blip r:embed="rId4"/>
          <a:stretch>
            <a:fillRect/>
          </a:stretch>
        </p:blipFill>
        <p:spPr>
          <a:xfrm>
            <a:off x="6792" y="4978400"/>
            <a:ext cx="812800" cy="2048933"/>
          </a:xfrm>
          <a:prstGeom prst="rect">
            <a:avLst/>
          </a:prstGeom>
        </p:spPr>
      </p:pic>
      <p:pic>
        <p:nvPicPr>
          <p:cNvPr id="15" name="Picture 14"/>
          <p:cNvPicPr>
            <a:picLocks noChangeAspect="1"/>
          </p:cNvPicPr>
          <p:nvPr userDrawn="1"/>
        </p:nvPicPr>
        <p:blipFill>
          <a:blip r:embed="rId5"/>
          <a:stretch>
            <a:fillRect/>
          </a:stretch>
        </p:blipFill>
        <p:spPr>
          <a:xfrm>
            <a:off x="8472950" y="23836"/>
            <a:ext cx="660400" cy="1727200"/>
          </a:xfrm>
          <a:prstGeom prst="rect">
            <a:avLst/>
          </a:prstGeom>
        </p:spPr>
      </p:pic>
      <p:sp>
        <p:nvSpPr>
          <p:cNvPr id="16" name="Title 6"/>
          <p:cNvSpPr>
            <a:spLocks noGrp="1"/>
          </p:cNvSpPr>
          <p:nvPr>
            <p:ph type="title" hasCustomPrompt="1"/>
          </p:nvPr>
        </p:nvSpPr>
        <p:spPr>
          <a:xfrm>
            <a:off x="211667" y="613269"/>
            <a:ext cx="5308605" cy="1054095"/>
          </a:xfrm>
          <a:prstGeom prst="rect">
            <a:avLst/>
          </a:prstGeom>
        </p:spPr>
        <p:txBody>
          <a:bodyPr vert="horz"/>
          <a:lstStyle>
            <a:lvl1pPr algn="l">
              <a:defRPr sz="5800">
                <a:solidFill>
                  <a:schemeClr val="bg2"/>
                </a:solidFill>
                <a:latin typeface="Tungsten-Semibold"/>
                <a:cs typeface="Tungsten-Semibold"/>
              </a:defRPr>
            </a:lvl1pPr>
          </a:lstStyle>
          <a:p>
            <a:r>
              <a:rPr lang="en-US" dirty="0"/>
              <a:t>TITLE</a:t>
            </a:r>
          </a:p>
        </p:txBody>
      </p:sp>
      <p:sp>
        <p:nvSpPr>
          <p:cNvPr id="17" name="Text Placeholder 17"/>
          <p:cNvSpPr>
            <a:spLocks noGrp="1"/>
          </p:cNvSpPr>
          <p:nvPr>
            <p:ph type="body" sz="quarter" idx="10" hasCustomPrompt="1"/>
          </p:nvPr>
        </p:nvSpPr>
        <p:spPr>
          <a:xfrm>
            <a:off x="211667" y="1667364"/>
            <a:ext cx="5308605" cy="914400"/>
          </a:xfrm>
          <a:prstGeom prst="rect">
            <a:avLst/>
          </a:prstGeom>
        </p:spPr>
        <p:txBody>
          <a:bodyPr vert="horz"/>
          <a:lstStyle>
            <a:lvl1pPr marL="0" indent="0">
              <a:buNone/>
              <a:defRPr sz="2400" b="0" i="0">
                <a:solidFill>
                  <a:srgbClr val="FFFFFF"/>
                </a:solidFill>
                <a:latin typeface="Orgon Slab"/>
                <a:cs typeface="Orgon Slab"/>
              </a:defRPr>
            </a:lvl1pPr>
          </a:lstStyle>
          <a:p>
            <a:pPr lvl="0"/>
            <a:r>
              <a:rPr lang="en-US" dirty="0"/>
              <a:t>Subtitle</a:t>
            </a:r>
          </a:p>
        </p:txBody>
      </p:sp>
    </p:spTree>
    <p:extLst>
      <p:ext uri="{BB962C8B-B14F-4D97-AF65-F5344CB8AC3E}">
        <p14:creationId xmlns:p14="http://schemas.microsoft.com/office/powerpoint/2010/main" val="6970151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2002739"/>
            <a:ext cx="8197114" cy="3810087"/>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5" name="Text Placeholder 5"/>
          <p:cNvSpPr>
            <a:spLocks noGrp="1"/>
          </p:cNvSpPr>
          <p:nvPr>
            <p:ph type="body" sz="quarter" idx="12" hasCustomPrompt="1"/>
          </p:nvPr>
        </p:nvSpPr>
        <p:spPr>
          <a:xfrm>
            <a:off x="671757" y="1413168"/>
            <a:ext cx="8184662" cy="411171"/>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22" name="L-Shape 21"/>
          <p:cNvSpPr/>
          <p:nvPr userDrawn="1"/>
        </p:nvSpPr>
        <p:spPr>
          <a:xfrm flipH="1">
            <a:off x="-2" y="1"/>
            <a:ext cx="9155111" cy="6869113"/>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a:solidFill>
                <a:srgbClr val="CCFFCC"/>
              </a:solidFill>
            </a:endParaRPr>
          </a:p>
        </p:txBody>
      </p:sp>
      <p:sp>
        <p:nvSpPr>
          <p:cNvPr id="23" name="Rectangle 22"/>
          <p:cNvSpPr/>
          <p:nvPr userDrawn="1"/>
        </p:nvSpPr>
        <p:spPr>
          <a:xfrm>
            <a:off x="566" y="-41154"/>
            <a:ext cx="9155110" cy="1091021"/>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4" name="Picture 23"/>
          <p:cNvPicPr>
            <a:picLocks noChangeAspect="1"/>
          </p:cNvPicPr>
          <p:nvPr userDrawn="1"/>
        </p:nvPicPr>
        <p:blipFill>
          <a:blip r:embed="rId2"/>
          <a:stretch>
            <a:fillRect/>
          </a:stretch>
        </p:blipFill>
        <p:spPr>
          <a:xfrm>
            <a:off x="8472950" y="23836"/>
            <a:ext cx="660400" cy="1727200"/>
          </a:xfrm>
          <a:prstGeom prst="rect">
            <a:avLst/>
          </a:prstGeom>
        </p:spPr>
      </p:pic>
      <p:pic>
        <p:nvPicPr>
          <p:cNvPr id="25" name="Picture 24"/>
          <p:cNvPicPr>
            <a:picLocks noChangeAspect="1"/>
          </p:cNvPicPr>
          <p:nvPr userDrawn="1"/>
        </p:nvPicPr>
        <p:blipFill>
          <a:blip r:embed="rId3"/>
          <a:stretch>
            <a:fillRect/>
          </a:stretch>
        </p:blipFill>
        <p:spPr>
          <a:xfrm>
            <a:off x="6792" y="4820180"/>
            <a:ext cx="812800" cy="2048933"/>
          </a:xfrm>
          <a:prstGeom prst="rect">
            <a:avLst/>
          </a:prstGeom>
        </p:spPr>
      </p:pic>
      <p:pic>
        <p:nvPicPr>
          <p:cNvPr id="26" name="Picture 25"/>
          <p:cNvPicPr>
            <a:picLocks noChangeAspect="1"/>
          </p:cNvPicPr>
          <p:nvPr userDrawn="1"/>
        </p:nvPicPr>
        <p:blipFill>
          <a:blip r:embed="rId4"/>
          <a:stretch>
            <a:fillRect/>
          </a:stretch>
        </p:blipFill>
        <p:spPr>
          <a:xfrm>
            <a:off x="270916" y="5372559"/>
            <a:ext cx="812800" cy="880533"/>
          </a:xfrm>
          <a:prstGeom prst="rect">
            <a:avLst/>
          </a:prstGeom>
        </p:spPr>
      </p:pic>
      <p:sp>
        <p:nvSpPr>
          <p:cNvPr id="15" name="Text Placeholder 5"/>
          <p:cNvSpPr>
            <a:spLocks noGrp="1"/>
          </p:cNvSpPr>
          <p:nvPr>
            <p:ph type="body" sz="quarter" idx="10" hasCustomPrompt="1"/>
          </p:nvPr>
        </p:nvSpPr>
        <p:spPr>
          <a:xfrm>
            <a:off x="493958" y="-16933"/>
            <a:ext cx="8370643" cy="10667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18559103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431926"/>
            <a:ext cx="8076956" cy="4015497"/>
          </a:xfrm>
          <a:prstGeom prst="rect">
            <a:avLst/>
          </a:prstGeom>
        </p:spPr>
        <p:txBody>
          <a:bodyPr/>
          <a:lstStyle>
            <a:lvl1pPr marL="342900" indent="-342900">
              <a:buFont typeface="Lucida Grande"/>
              <a:buChar char="&gt;"/>
              <a:defRPr sz="2400" b="0" i="0" baseline="0">
                <a:solidFill>
                  <a:srgbClr val="005F83"/>
                </a:solidFill>
                <a:latin typeface="Orgon Slab Light"/>
                <a:cs typeface="Orgon Slab Light"/>
              </a:defRPr>
            </a:lvl1pPr>
            <a:lvl2pPr>
              <a:defRPr sz="2000" b="0" i="0" baseline="0">
                <a:solidFill>
                  <a:srgbClr val="005F83"/>
                </a:solidFill>
                <a:latin typeface="Orgon Slab Light"/>
                <a:cs typeface="Orgon Slab Light"/>
              </a:defRPr>
            </a:lvl2pPr>
            <a:lvl3pPr marL="1143000" indent="-228600">
              <a:buSzPct val="100000"/>
              <a:buFont typeface="Lucida Grande"/>
              <a:buChar char="&gt;"/>
              <a:defRPr sz="1800" b="0" i="0" baseline="0">
                <a:solidFill>
                  <a:srgbClr val="005F83"/>
                </a:solidFill>
                <a:latin typeface="Orgon Slab Light"/>
                <a:cs typeface="Orgon Slab Light"/>
              </a:defRPr>
            </a:lvl3pPr>
            <a:lvl4pPr>
              <a:defRPr sz="1600" b="0" i="0" baseline="0">
                <a:solidFill>
                  <a:srgbClr val="005F83"/>
                </a:solidFill>
                <a:latin typeface="Orgon Slab Light"/>
                <a:cs typeface="Orgon Slab Light"/>
              </a:defRPr>
            </a:lvl4pPr>
            <a:lvl5pPr marL="2057400" indent="-228600">
              <a:buFont typeface="Lucida Grande"/>
              <a:buChar char="&gt;"/>
              <a:defRPr sz="1400" b="0" i="0" baseline="0">
                <a:solidFill>
                  <a:srgbClr val="005F83"/>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sp>
        <p:nvSpPr>
          <p:cNvPr id="18" name="L-Shape 17"/>
          <p:cNvSpPr/>
          <p:nvPr userDrawn="1"/>
        </p:nvSpPr>
        <p:spPr>
          <a:xfrm flipH="1">
            <a:off x="-2" y="1"/>
            <a:ext cx="9155111" cy="6869113"/>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a:solidFill>
                <a:srgbClr val="CCFFCC"/>
              </a:solidFill>
            </a:endParaRPr>
          </a:p>
        </p:txBody>
      </p:sp>
      <p:sp>
        <p:nvSpPr>
          <p:cNvPr id="19" name="Rectangle 18"/>
          <p:cNvSpPr/>
          <p:nvPr userDrawn="1"/>
        </p:nvSpPr>
        <p:spPr>
          <a:xfrm>
            <a:off x="566" y="-41154"/>
            <a:ext cx="9155110" cy="1091021"/>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2"/>
          <a:stretch>
            <a:fillRect/>
          </a:stretch>
        </p:blipFill>
        <p:spPr>
          <a:xfrm>
            <a:off x="8472950" y="23836"/>
            <a:ext cx="660400" cy="1727200"/>
          </a:xfrm>
          <a:prstGeom prst="rect">
            <a:avLst/>
          </a:prstGeom>
        </p:spPr>
      </p:pic>
      <p:pic>
        <p:nvPicPr>
          <p:cNvPr id="21" name="Picture 20"/>
          <p:cNvPicPr>
            <a:picLocks noChangeAspect="1"/>
          </p:cNvPicPr>
          <p:nvPr userDrawn="1"/>
        </p:nvPicPr>
        <p:blipFill>
          <a:blip r:embed="rId3"/>
          <a:stretch>
            <a:fillRect/>
          </a:stretch>
        </p:blipFill>
        <p:spPr>
          <a:xfrm>
            <a:off x="6792" y="4820180"/>
            <a:ext cx="812800" cy="2048933"/>
          </a:xfrm>
          <a:prstGeom prst="rect">
            <a:avLst/>
          </a:prstGeom>
        </p:spPr>
      </p:pic>
      <p:pic>
        <p:nvPicPr>
          <p:cNvPr id="22" name="Picture 21"/>
          <p:cNvPicPr>
            <a:picLocks noChangeAspect="1"/>
          </p:cNvPicPr>
          <p:nvPr userDrawn="1"/>
        </p:nvPicPr>
        <p:blipFill>
          <a:blip r:embed="rId4"/>
          <a:stretch>
            <a:fillRect/>
          </a:stretch>
        </p:blipFill>
        <p:spPr>
          <a:xfrm>
            <a:off x="270916" y="5372559"/>
            <a:ext cx="812800" cy="880533"/>
          </a:xfrm>
          <a:prstGeom prst="rect">
            <a:avLst/>
          </a:prstGeom>
        </p:spPr>
      </p:pic>
      <p:sp>
        <p:nvSpPr>
          <p:cNvPr id="23" name="Text Placeholder 5"/>
          <p:cNvSpPr>
            <a:spLocks noGrp="1"/>
          </p:cNvSpPr>
          <p:nvPr>
            <p:ph type="body" sz="quarter" idx="10" hasCustomPrompt="1"/>
          </p:nvPr>
        </p:nvSpPr>
        <p:spPr>
          <a:xfrm>
            <a:off x="493958" y="-16933"/>
            <a:ext cx="8370643" cy="10667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25325107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1308100" y="1319237"/>
            <a:ext cx="7164850" cy="4432300"/>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a:t>Graphic Here</a:t>
            </a:r>
          </a:p>
        </p:txBody>
      </p:sp>
      <p:sp>
        <p:nvSpPr>
          <p:cNvPr id="11" name="L-Shape 10"/>
          <p:cNvSpPr/>
          <p:nvPr userDrawn="1"/>
        </p:nvSpPr>
        <p:spPr>
          <a:xfrm flipH="1">
            <a:off x="-2" y="1"/>
            <a:ext cx="9155111" cy="6869113"/>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a:solidFill>
                <a:srgbClr val="CCFFCC"/>
              </a:solidFill>
            </a:endParaRPr>
          </a:p>
        </p:txBody>
      </p:sp>
      <p:sp>
        <p:nvSpPr>
          <p:cNvPr id="14" name="Rectangle 13"/>
          <p:cNvSpPr/>
          <p:nvPr userDrawn="1"/>
        </p:nvSpPr>
        <p:spPr>
          <a:xfrm>
            <a:off x="566" y="-41154"/>
            <a:ext cx="9155110" cy="1091021"/>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2"/>
          <a:stretch>
            <a:fillRect/>
          </a:stretch>
        </p:blipFill>
        <p:spPr>
          <a:xfrm>
            <a:off x="8472950" y="23836"/>
            <a:ext cx="660400" cy="1727200"/>
          </a:xfrm>
          <a:prstGeom prst="rect">
            <a:avLst/>
          </a:prstGeom>
        </p:spPr>
      </p:pic>
      <p:pic>
        <p:nvPicPr>
          <p:cNvPr id="17" name="Picture 16"/>
          <p:cNvPicPr>
            <a:picLocks noChangeAspect="1"/>
          </p:cNvPicPr>
          <p:nvPr userDrawn="1"/>
        </p:nvPicPr>
        <p:blipFill>
          <a:blip r:embed="rId3"/>
          <a:stretch>
            <a:fillRect/>
          </a:stretch>
        </p:blipFill>
        <p:spPr>
          <a:xfrm>
            <a:off x="6792" y="4820180"/>
            <a:ext cx="812800" cy="2048933"/>
          </a:xfrm>
          <a:prstGeom prst="rect">
            <a:avLst/>
          </a:prstGeom>
        </p:spPr>
      </p:pic>
      <p:pic>
        <p:nvPicPr>
          <p:cNvPr id="18" name="Picture 17"/>
          <p:cNvPicPr>
            <a:picLocks noChangeAspect="1"/>
          </p:cNvPicPr>
          <p:nvPr userDrawn="1"/>
        </p:nvPicPr>
        <p:blipFill>
          <a:blip r:embed="rId4"/>
          <a:stretch>
            <a:fillRect/>
          </a:stretch>
        </p:blipFill>
        <p:spPr>
          <a:xfrm>
            <a:off x="270916" y="5372559"/>
            <a:ext cx="812800" cy="880533"/>
          </a:xfrm>
          <a:prstGeom prst="rect">
            <a:avLst/>
          </a:prstGeom>
        </p:spPr>
      </p:pic>
      <p:sp>
        <p:nvSpPr>
          <p:cNvPr id="19" name="Text Placeholder 5"/>
          <p:cNvSpPr>
            <a:spLocks noGrp="1"/>
          </p:cNvSpPr>
          <p:nvPr>
            <p:ph type="body" sz="quarter" idx="10" hasCustomPrompt="1"/>
          </p:nvPr>
        </p:nvSpPr>
        <p:spPr>
          <a:xfrm>
            <a:off x="493958" y="-16933"/>
            <a:ext cx="8370643" cy="10667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7332256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4711700" y="1319237"/>
            <a:ext cx="3761250" cy="4432300"/>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a:t>Graphic Here</a:t>
            </a:r>
          </a:p>
        </p:txBody>
      </p:sp>
      <p:sp>
        <p:nvSpPr>
          <p:cNvPr id="11" name="Text Placeholder 9"/>
          <p:cNvSpPr>
            <a:spLocks noGrp="1"/>
          </p:cNvSpPr>
          <p:nvPr>
            <p:ph type="body" sz="quarter" idx="11" hasCustomPrompt="1"/>
          </p:nvPr>
        </p:nvSpPr>
        <p:spPr>
          <a:xfrm>
            <a:off x="659307" y="2565401"/>
            <a:ext cx="3760295" cy="2578100"/>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p:txBody>
      </p:sp>
      <p:sp>
        <p:nvSpPr>
          <p:cNvPr id="14" name="Text Placeholder 5"/>
          <p:cNvSpPr>
            <a:spLocks noGrp="1"/>
          </p:cNvSpPr>
          <p:nvPr>
            <p:ph type="body" sz="quarter" idx="13" hasCustomPrompt="1"/>
          </p:nvPr>
        </p:nvSpPr>
        <p:spPr>
          <a:xfrm>
            <a:off x="671759" y="1336968"/>
            <a:ext cx="3747843" cy="1139533"/>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15" name="L-Shape 14"/>
          <p:cNvSpPr/>
          <p:nvPr userDrawn="1"/>
        </p:nvSpPr>
        <p:spPr>
          <a:xfrm flipH="1">
            <a:off x="-2" y="1"/>
            <a:ext cx="9155111" cy="6869113"/>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800">
              <a:solidFill>
                <a:srgbClr val="CCFFCC"/>
              </a:solidFill>
            </a:endParaRPr>
          </a:p>
        </p:txBody>
      </p:sp>
      <p:sp>
        <p:nvSpPr>
          <p:cNvPr id="17" name="Rectangle 16"/>
          <p:cNvSpPr/>
          <p:nvPr userDrawn="1"/>
        </p:nvSpPr>
        <p:spPr>
          <a:xfrm>
            <a:off x="566" y="-41154"/>
            <a:ext cx="9155110" cy="1091021"/>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userDrawn="1"/>
        </p:nvPicPr>
        <p:blipFill>
          <a:blip r:embed="rId2"/>
          <a:stretch>
            <a:fillRect/>
          </a:stretch>
        </p:blipFill>
        <p:spPr>
          <a:xfrm>
            <a:off x="8472950" y="23836"/>
            <a:ext cx="660400" cy="1727200"/>
          </a:xfrm>
          <a:prstGeom prst="rect">
            <a:avLst/>
          </a:prstGeom>
        </p:spPr>
      </p:pic>
      <p:pic>
        <p:nvPicPr>
          <p:cNvPr id="19" name="Picture 18"/>
          <p:cNvPicPr>
            <a:picLocks noChangeAspect="1"/>
          </p:cNvPicPr>
          <p:nvPr userDrawn="1"/>
        </p:nvPicPr>
        <p:blipFill>
          <a:blip r:embed="rId3"/>
          <a:stretch>
            <a:fillRect/>
          </a:stretch>
        </p:blipFill>
        <p:spPr>
          <a:xfrm>
            <a:off x="6792" y="4820180"/>
            <a:ext cx="812800" cy="2048933"/>
          </a:xfrm>
          <a:prstGeom prst="rect">
            <a:avLst/>
          </a:prstGeom>
        </p:spPr>
      </p:pic>
      <p:pic>
        <p:nvPicPr>
          <p:cNvPr id="20" name="Picture 19"/>
          <p:cNvPicPr>
            <a:picLocks noChangeAspect="1"/>
          </p:cNvPicPr>
          <p:nvPr userDrawn="1"/>
        </p:nvPicPr>
        <p:blipFill>
          <a:blip r:embed="rId4"/>
          <a:stretch>
            <a:fillRect/>
          </a:stretch>
        </p:blipFill>
        <p:spPr>
          <a:xfrm>
            <a:off x="270916" y="5372559"/>
            <a:ext cx="812800" cy="880533"/>
          </a:xfrm>
          <a:prstGeom prst="rect">
            <a:avLst/>
          </a:prstGeom>
        </p:spPr>
      </p:pic>
      <p:sp>
        <p:nvSpPr>
          <p:cNvPr id="21" name="Text Placeholder 5"/>
          <p:cNvSpPr>
            <a:spLocks noGrp="1"/>
          </p:cNvSpPr>
          <p:nvPr>
            <p:ph type="body" sz="quarter" idx="10" hasCustomPrompt="1"/>
          </p:nvPr>
        </p:nvSpPr>
        <p:spPr>
          <a:xfrm>
            <a:off x="493958" y="-16933"/>
            <a:ext cx="8370643" cy="10667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(TUNGSTEN SB 59 PT)</a:t>
            </a:r>
          </a:p>
        </p:txBody>
      </p:sp>
    </p:spTree>
    <p:extLst>
      <p:ext uri="{BB962C8B-B14F-4D97-AF65-F5344CB8AC3E}">
        <p14:creationId xmlns:p14="http://schemas.microsoft.com/office/powerpoint/2010/main" val="23844844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AC31-BBE2-4E7D-9CE3-B6C94C65A4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300F229-A4F8-4B1E-8B60-99710D9E239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9BB4603-83E6-4E87-B9A9-4203037A3570}"/>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5" name="Footer Placeholder 4">
            <a:extLst>
              <a:ext uri="{FF2B5EF4-FFF2-40B4-BE49-F238E27FC236}">
                <a16:creationId xmlns:a16="http://schemas.microsoft.com/office/drawing/2014/main" id="{F264794E-CA79-454D-ACA6-953D439F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14FF1-3134-40AA-89A9-22D7A433F9CF}"/>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1007656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5B19B-335F-42D8-95F3-C1B7203558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6BAB0-9530-449A-936D-00FE60847A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C14B-9B1F-4309-84BE-D6450A342F40}"/>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5" name="Footer Placeholder 4">
            <a:extLst>
              <a:ext uri="{FF2B5EF4-FFF2-40B4-BE49-F238E27FC236}">
                <a16:creationId xmlns:a16="http://schemas.microsoft.com/office/drawing/2014/main" id="{6A56379F-89A0-4CF4-9542-B2BEAFEAD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B7139-F6EF-4E26-8F46-E3131FBE8114}"/>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3120821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99BE-377B-4D10-86D3-544BE3B14DE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A354DE6-7ACB-4D8F-936A-0D08F144474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BB0AF0-C77E-4155-A853-3E93502FD9F6}"/>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5" name="Footer Placeholder 4">
            <a:extLst>
              <a:ext uri="{FF2B5EF4-FFF2-40B4-BE49-F238E27FC236}">
                <a16:creationId xmlns:a16="http://schemas.microsoft.com/office/drawing/2014/main" id="{E3FA2389-90D2-4DFD-A70F-8ADB3757D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033B8-5A1A-4FD3-806B-915D1F10A8C5}"/>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34438396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CD5B-E69D-4BCF-B572-ADC20387B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C79CA8-7B11-4F07-95C1-8115FC7EBEE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2BB6DC-72C2-480E-9BB6-FDFE3DAC759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5EA22D-6722-4B51-9CDC-87CA173B05A8}"/>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6" name="Footer Placeholder 5">
            <a:extLst>
              <a:ext uri="{FF2B5EF4-FFF2-40B4-BE49-F238E27FC236}">
                <a16:creationId xmlns:a16="http://schemas.microsoft.com/office/drawing/2014/main" id="{80E200CE-9CE8-49FC-A051-29C70D9B9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E1971-A096-425A-86E4-F808B34DD1CE}"/>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306108820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6830-0ABA-4C55-A476-6F7EC37E7D1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6B585B-7A72-4CAF-988C-85D3DAA90D2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43847-48B7-4167-957D-96D2292E7E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A5A48-08A0-4974-BAA3-999BF3DED6B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6D5C7C-B8F7-48F7-8317-E59682F926C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08DDB-900C-40B4-BB68-04977BC9CD2C}"/>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8" name="Footer Placeholder 7">
            <a:extLst>
              <a:ext uri="{FF2B5EF4-FFF2-40B4-BE49-F238E27FC236}">
                <a16:creationId xmlns:a16="http://schemas.microsoft.com/office/drawing/2014/main" id="{F3991969-22E6-4C2E-A7ED-794BEFAEBF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F8EE55-B7A5-48B8-B338-D6C36727DAE7}"/>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1388187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10"/>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991856" y="5522386"/>
            <a:ext cx="1010412" cy="108966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11358872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A5D5E-146D-4328-BC55-993D4CF155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56A6FB-2C15-4080-843F-6F9B563761DE}"/>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4" name="Footer Placeholder 3">
            <a:extLst>
              <a:ext uri="{FF2B5EF4-FFF2-40B4-BE49-F238E27FC236}">
                <a16:creationId xmlns:a16="http://schemas.microsoft.com/office/drawing/2014/main" id="{9D310A78-2FC0-4E75-A263-BAE22F666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DA88F7-A007-47C2-9C53-2ABD27331DFD}"/>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1353546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42F6A-CFDA-4E7A-96FB-20B912B3A8FD}"/>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3" name="Footer Placeholder 2">
            <a:extLst>
              <a:ext uri="{FF2B5EF4-FFF2-40B4-BE49-F238E27FC236}">
                <a16:creationId xmlns:a16="http://schemas.microsoft.com/office/drawing/2014/main" id="{A0ADF861-6C90-4AD9-81C5-BEA3010765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8720B1-A2BB-4452-B416-E63502E21541}"/>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14162757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12E3-A149-4BB4-AB76-82CEBE9E128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567FC1A-4CDD-48BC-9522-1AB66E6EA2C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EF6D64-1D38-49CF-B473-A201CF951DE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844FB6-200B-48A1-A428-60E2FC1B59C6}"/>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6" name="Footer Placeholder 5">
            <a:extLst>
              <a:ext uri="{FF2B5EF4-FFF2-40B4-BE49-F238E27FC236}">
                <a16:creationId xmlns:a16="http://schemas.microsoft.com/office/drawing/2014/main" id="{26E0EA95-DD59-4768-8D26-BFA681186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9A406-E206-4A55-A34C-EA27DC1B6AE8}"/>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6687904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BC00-B68A-4DA0-93ED-DE71FC5AC01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B46EB9-E31C-4968-AE47-67D3DAE9789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A8A5270-E4B4-48B4-ABF9-3CC2AE7F2C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9492F93-2B19-4F9E-AEF5-DF40B336564D}"/>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6" name="Footer Placeholder 5">
            <a:extLst>
              <a:ext uri="{FF2B5EF4-FFF2-40B4-BE49-F238E27FC236}">
                <a16:creationId xmlns:a16="http://schemas.microsoft.com/office/drawing/2014/main" id="{777A452D-A5E5-4F5F-8C83-DBAFDBA424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8EA376-AFA0-4F06-8D9C-4BA5B8567DB0}"/>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41392765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443F-BBD9-4B60-8A2B-D69BD0DDE4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10780-9FF4-48C8-97E5-3C0ACECE0E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4A8CC-2E3D-4271-A933-34EA35F212D3}"/>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5" name="Footer Placeholder 4">
            <a:extLst>
              <a:ext uri="{FF2B5EF4-FFF2-40B4-BE49-F238E27FC236}">
                <a16:creationId xmlns:a16="http://schemas.microsoft.com/office/drawing/2014/main" id="{CC357362-F07F-4205-8FC6-AB4AFAF0B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35C0A-23D5-4098-A4DC-CF92B0138A3E}"/>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9135741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B6284D-A89C-4D22-8B2D-7AF7A230A48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69B41-A7CD-41BF-A545-300A0AA59D7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742-3F56-4E82-91B3-FD1BF5581738}"/>
              </a:ext>
            </a:extLst>
          </p:cNvPr>
          <p:cNvSpPr>
            <a:spLocks noGrp="1"/>
          </p:cNvSpPr>
          <p:nvPr>
            <p:ph type="dt" sz="half" idx="10"/>
          </p:nvPr>
        </p:nvSpPr>
        <p:spPr/>
        <p:txBody>
          <a:bodyPr/>
          <a:lstStyle/>
          <a:p>
            <a:fld id="{3D24C824-EF66-47B9-A354-2148783B8721}" type="datetimeFigureOut">
              <a:rPr lang="en-US" smtClean="0"/>
              <a:t>6/9/2022</a:t>
            </a:fld>
            <a:endParaRPr lang="en-US"/>
          </a:p>
        </p:txBody>
      </p:sp>
      <p:sp>
        <p:nvSpPr>
          <p:cNvPr id="5" name="Footer Placeholder 4">
            <a:extLst>
              <a:ext uri="{FF2B5EF4-FFF2-40B4-BE49-F238E27FC236}">
                <a16:creationId xmlns:a16="http://schemas.microsoft.com/office/drawing/2014/main" id="{BFE9DE57-DDAF-450D-BF9B-FB59AF3A0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871B8-FAFB-40C0-82B0-6806CC1F3E4C}"/>
              </a:ext>
            </a:extLst>
          </p:cNvPr>
          <p:cNvSpPr>
            <a:spLocks noGrp="1"/>
          </p:cNvSpPr>
          <p:nvPr>
            <p:ph type="sldNum" sz="quarter" idx="12"/>
          </p:nvPr>
        </p:nvSpPr>
        <p:spPr/>
        <p:txBody>
          <a:bodyPr/>
          <a:lstStyle/>
          <a:p>
            <a:fld id="{EB887E46-76F9-4BDD-B176-2273775EFFA9}" type="slidenum">
              <a:rPr lang="en-US" smtClean="0"/>
              <a:t>‹#›</a:t>
            </a:fld>
            <a:endParaRPr lang="en-US"/>
          </a:p>
        </p:txBody>
      </p:sp>
    </p:spTree>
    <p:extLst>
      <p:ext uri="{BB962C8B-B14F-4D97-AF65-F5344CB8AC3E}">
        <p14:creationId xmlns:p14="http://schemas.microsoft.com/office/powerpoint/2010/main" val="26958325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257175" indent="-257175">
              <a:buFont typeface="Lucida Grande"/>
              <a:buChar char="&gt;"/>
              <a:defRPr sz="1800" b="0" i="0" baseline="0">
                <a:solidFill>
                  <a:srgbClr val="005F83"/>
                </a:solidFill>
                <a:latin typeface="Orgon Slab Light"/>
                <a:cs typeface="Orgon Slab Light"/>
              </a:defRPr>
            </a:lvl1pPr>
            <a:lvl2pPr>
              <a:defRPr sz="1500" b="0" i="0" baseline="0">
                <a:solidFill>
                  <a:srgbClr val="005F83"/>
                </a:solidFill>
                <a:latin typeface="Orgon Slab Light"/>
                <a:cs typeface="Orgon Slab Light"/>
              </a:defRPr>
            </a:lvl2pPr>
            <a:lvl3pPr marL="857250" indent="-171450">
              <a:buSzPct val="100000"/>
              <a:buFont typeface="Lucida Grande"/>
              <a:buChar char="&gt;"/>
              <a:defRPr sz="1350" b="0" i="0" baseline="0">
                <a:solidFill>
                  <a:srgbClr val="005F83"/>
                </a:solidFill>
                <a:latin typeface="Orgon Slab Light"/>
                <a:cs typeface="Orgon Slab Light"/>
              </a:defRPr>
            </a:lvl3pPr>
            <a:lvl4pPr>
              <a:defRPr sz="1200" b="0" i="0" baseline="0">
                <a:solidFill>
                  <a:srgbClr val="005F83"/>
                </a:solidFill>
                <a:latin typeface="Orgon Slab Light"/>
                <a:cs typeface="Orgon Slab Light"/>
              </a:defRPr>
            </a:lvl4pPr>
            <a:lvl5pPr marL="1543050" indent="-171450">
              <a:buFont typeface="Lucida Grande"/>
              <a:buChar char="&gt;"/>
              <a:defRPr sz="1050" b="0" i="0" baseline="0">
                <a:solidFill>
                  <a:srgbClr val="005F83"/>
                </a:solidFill>
                <a:latin typeface="Orgon Slab Light"/>
                <a:cs typeface="Orgon Slab Light"/>
              </a:defRPr>
            </a:lvl5pPr>
          </a:lstStyle>
          <a:p>
            <a:pPr lvl="0"/>
            <a:r>
              <a:rPr lang="en-US" dirty="0"/>
              <a:t>Bulleted content here (</a:t>
            </a:r>
            <a:r>
              <a:rPr lang="en-US" dirty="0" err="1"/>
              <a:t>Orgon</a:t>
            </a:r>
            <a:r>
              <a:rPr lang="en-US" dirty="0"/>
              <a:t> Sans Light, 24 pt.)</a:t>
            </a:r>
          </a:p>
          <a:p>
            <a:pPr lvl="1"/>
            <a:r>
              <a:rPr lang="en-US" dirty="0"/>
              <a:t>Second level (</a:t>
            </a:r>
            <a:r>
              <a:rPr lang="en-US" dirty="0" err="1"/>
              <a:t>Orgon</a:t>
            </a:r>
            <a:r>
              <a:rPr lang="en-US" dirty="0"/>
              <a:t> Sans Light, 20)</a:t>
            </a:r>
          </a:p>
          <a:p>
            <a:pPr lvl="2"/>
            <a:r>
              <a:rPr lang="en-US" dirty="0"/>
              <a:t>Third level (</a:t>
            </a:r>
            <a:r>
              <a:rPr lang="en-US" dirty="0" err="1"/>
              <a:t>Orgon</a:t>
            </a:r>
            <a:r>
              <a:rPr lang="en-US" dirty="0"/>
              <a:t> Sans Light, 18)</a:t>
            </a:r>
          </a:p>
          <a:p>
            <a:pPr lvl="3"/>
            <a:r>
              <a:rPr lang="en-US" dirty="0"/>
              <a:t>Fourth level (</a:t>
            </a:r>
            <a:r>
              <a:rPr lang="en-US" dirty="0" err="1"/>
              <a:t>Orgon</a:t>
            </a:r>
            <a:r>
              <a:rPr lang="en-US" dirty="0"/>
              <a:t> Sans Light, 16)</a:t>
            </a:r>
          </a:p>
          <a:p>
            <a:pPr lvl="4"/>
            <a:r>
              <a:rPr lang="en-US" dirty="0"/>
              <a:t>Fifth level (</a:t>
            </a:r>
            <a:r>
              <a:rPr lang="en-US"/>
              <a:t>Orgon</a:t>
            </a:r>
            <a:r>
              <a:rPr lang="en-US" dirty="0"/>
              <a:t> Sans Light, 14)</a:t>
            </a:r>
          </a:p>
        </p:txBody>
      </p:sp>
      <p:sp>
        <p:nvSpPr>
          <p:cNvPr id="13" name="Rectangle 12"/>
          <p:cNvSpPr/>
          <p:nvPr userDrawn="1"/>
        </p:nvSpPr>
        <p:spPr>
          <a:xfrm>
            <a:off x="-2" y="-12829"/>
            <a:ext cx="9144003" cy="1113496"/>
          </a:xfrm>
          <a:prstGeom prst="rect">
            <a:avLst/>
          </a:prstGeom>
          <a:solidFill>
            <a:srgbClr val="509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509E2F"/>
              </a:solidFill>
            </a:endParaRPr>
          </a:p>
        </p:txBody>
      </p:sp>
      <p:pic>
        <p:nvPicPr>
          <p:cNvPr id="14" name="Picture 13" descr="DotPattern_309.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234"/>
            <a:ext cx="2755900" cy="628268"/>
          </a:xfrm>
          <a:prstGeom prst="rect">
            <a:avLst/>
          </a:prstGeom>
        </p:spPr>
      </p:pic>
      <p:sp>
        <p:nvSpPr>
          <p:cNvPr id="16" name="Text Placeholder 5"/>
          <p:cNvSpPr>
            <a:spLocks noGrp="1"/>
          </p:cNvSpPr>
          <p:nvPr>
            <p:ph type="body" sz="quarter" idx="10" hasCustomPrompt="1"/>
          </p:nvPr>
        </p:nvSpPr>
        <p:spPr>
          <a:xfrm>
            <a:off x="493957" y="467081"/>
            <a:ext cx="8370643" cy="460021"/>
          </a:xfrm>
          <a:prstGeom prst="rect">
            <a:avLst/>
          </a:prstGeom>
          <a:ln>
            <a:noFill/>
          </a:ln>
        </p:spPr>
        <p:txBody>
          <a:bodyPr>
            <a:normAutofit/>
          </a:bodyPr>
          <a:lstStyle>
            <a:lvl1pPr marL="0" indent="0">
              <a:lnSpc>
                <a:spcPct val="100000"/>
              </a:lnSpc>
              <a:buNone/>
              <a:defRPr sz="2250" b="0" i="0" baseline="0">
                <a:solidFill>
                  <a:schemeClr val="bg2"/>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(ORGON SLAB MEDIUM 30 PT)</a:t>
            </a:r>
          </a:p>
        </p:txBody>
      </p:sp>
    </p:spTree>
    <p:extLst>
      <p:ext uri="{BB962C8B-B14F-4D97-AF65-F5344CB8AC3E}">
        <p14:creationId xmlns:p14="http://schemas.microsoft.com/office/powerpoint/2010/main" val="3478132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3072872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1"/>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41"/>
            <a:ext cx="8197114" cy="3810087"/>
          </a:xfrm>
          <a:prstGeom prst="rect">
            <a:avLst/>
          </a:prstGeom>
        </p:spPr>
        <p:txBody>
          <a:bodyPr/>
          <a:lstStyle>
            <a:lvl1pPr marL="342900" indent="-342900">
              <a:buFont typeface="Lucida Grande"/>
              <a:buChar char="&gt;"/>
              <a:defRPr sz="2400" b="0" i="0" baseline="0">
                <a:solidFill>
                  <a:srgbClr val="003B49"/>
                </a:solidFill>
                <a:latin typeface="Orgon Slab ExtraLight"/>
                <a:cs typeface="Orgon Slab ExtraLight"/>
              </a:defRPr>
            </a:lvl1pPr>
            <a:lvl2pPr>
              <a:defRPr sz="2000" b="0" i="0" baseline="0">
                <a:solidFill>
                  <a:srgbClr val="003B49"/>
                </a:solidFill>
                <a:latin typeface="Orgon Slab ExtraLight"/>
                <a:cs typeface="Orgon Slab ExtraLight"/>
              </a:defRPr>
            </a:lvl2pPr>
            <a:lvl3pPr marL="1143000" indent="-228600">
              <a:buSzPct val="100000"/>
              <a:buFont typeface="Lucida Grande"/>
              <a:buChar char="&gt;"/>
              <a:defRPr sz="1800" b="0" i="0" baseline="0">
                <a:solidFill>
                  <a:srgbClr val="003B49"/>
                </a:solidFill>
                <a:latin typeface="Orgon Slab ExtraLight"/>
                <a:cs typeface="Orgon Slab ExtraLight"/>
              </a:defRPr>
            </a:lvl3pPr>
            <a:lvl4pPr>
              <a:defRPr sz="1600" b="0" i="0" baseline="0">
                <a:solidFill>
                  <a:srgbClr val="003B49"/>
                </a:solidFill>
                <a:latin typeface="Orgon Slab ExtraLight"/>
                <a:cs typeface="Orgon Slab ExtraLight"/>
              </a:defRPr>
            </a:lvl4pPr>
            <a:lvl5pPr marL="2057400" indent="-228600">
              <a:buFont typeface="Lucida Grande"/>
              <a:buChar char="&gt;"/>
              <a:defRPr sz="1400" b="0" i="0" baseline="0">
                <a:solidFill>
                  <a:srgbClr val="003B49"/>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9"/>
            <a:ext cx="8184662" cy="411171"/>
          </a:xfrm>
          <a:prstGeom prst="rect">
            <a:avLst/>
          </a:prstGeom>
        </p:spPr>
        <p:txBody>
          <a:bodyPr>
            <a:noAutofit/>
          </a:bodyPr>
          <a:lstStyle>
            <a:lvl1pPr marL="0" indent="0">
              <a:lnSpc>
                <a:spcPct val="90000"/>
              </a:lnSpc>
              <a:buNone/>
              <a:defRPr sz="2400" b="0" i="0" baseline="0">
                <a:solidFill>
                  <a:srgbClr val="003B49"/>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7" name="Picture 6"/>
          <p:cNvPicPr>
            <a:picLocks noChangeAspect="1"/>
          </p:cNvPicPr>
          <p:nvPr userDrawn="1"/>
        </p:nvPicPr>
        <p:blipFill>
          <a:blip r:embed="rId3"/>
          <a:stretch>
            <a:fillRect/>
          </a:stretch>
        </p:blipFill>
        <p:spPr>
          <a:xfrm>
            <a:off x="7991856" y="5522386"/>
            <a:ext cx="1010412" cy="1089660"/>
          </a:xfrm>
          <a:prstGeom prst="rect">
            <a:avLst/>
          </a:prstGeom>
        </p:spPr>
      </p:pic>
    </p:spTree>
    <p:extLst>
      <p:ext uri="{BB962C8B-B14F-4D97-AF65-F5344CB8AC3E}">
        <p14:creationId xmlns:p14="http://schemas.microsoft.com/office/powerpoint/2010/main" val="1618632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1"/>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7"/>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7" name="Picture 6"/>
          <p:cNvPicPr>
            <a:picLocks noChangeAspect="1"/>
          </p:cNvPicPr>
          <p:nvPr userDrawn="1"/>
        </p:nvPicPr>
        <p:blipFill>
          <a:blip r:embed="rId3"/>
          <a:stretch>
            <a:fillRect/>
          </a:stretch>
        </p:blipFill>
        <p:spPr>
          <a:xfrm>
            <a:off x="7991856" y="5522386"/>
            <a:ext cx="1010412" cy="1089660"/>
          </a:xfrm>
          <a:prstGeom prst="rect">
            <a:avLst/>
          </a:prstGeom>
        </p:spPr>
      </p:pic>
    </p:spTree>
    <p:extLst>
      <p:ext uri="{BB962C8B-B14F-4D97-AF65-F5344CB8AC3E}">
        <p14:creationId xmlns:p14="http://schemas.microsoft.com/office/powerpoint/2010/main" val="2776912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7" y="1736727"/>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1"/>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8" name="Picture 7"/>
          <p:cNvPicPr>
            <a:picLocks noChangeAspect="1"/>
          </p:cNvPicPr>
          <p:nvPr userDrawn="1"/>
        </p:nvPicPr>
        <p:blipFill>
          <a:blip r:embed="rId3"/>
          <a:stretch>
            <a:fillRect/>
          </a:stretch>
        </p:blipFill>
        <p:spPr>
          <a:xfrm>
            <a:off x="7991856" y="5522386"/>
            <a:ext cx="1010412" cy="1089660"/>
          </a:xfrm>
          <a:prstGeom prst="rect">
            <a:avLst/>
          </a:prstGeom>
        </p:spPr>
      </p:pic>
    </p:spTree>
    <p:extLst>
      <p:ext uri="{BB962C8B-B14F-4D97-AF65-F5344CB8AC3E}">
        <p14:creationId xmlns:p14="http://schemas.microsoft.com/office/powerpoint/2010/main" val="3859161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268396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413960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003B49"/>
                </a:solidFill>
                <a:latin typeface="Orgon Slab ExtraLight"/>
                <a:cs typeface="Orgon Slab ExtraLight"/>
              </a:defRPr>
            </a:lvl1pPr>
            <a:lvl2pPr>
              <a:defRPr sz="2000" b="0" i="0" baseline="0">
                <a:solidFill>
                  <a:srgbClr val="003B49"/>
                </a:solidFill>
                <a:latin typeface="Orgon Slab ExtraLight"/>
                <a:cs typeface="Orgon Slab ExtraLight"/>
              </a:defRPr>
            </a:lvl2pPr>
            <a:lvl3pPr marL="1143000" indent="-228600">
              <a:buSzPct val="100000"/>
              <a:buFont typeface="Lucida Grande"/>
              <a:buChar char="&gt;"/>
              <a:defRPr sz="1800" b="0" i="0" baseline="0">
                <a:solidFill>
                  <a:srgbClr val="003B49"/>
                </a:solidFill>
                <a:latin typeface="Orgon Slab ExtraLight"/>
                <a:cs typeface="Orgon Slab ExtraLight"/>
              </a:defRPr>
            </a:lvl3pPr>
            <a:lvl4pPr>
              <a:defRPr sz="1600" b="0" i="0" baseline="0">
                <a:solidFill>
                  <a:srgbClr val="003B49"/>
                </a:solidFill>
                <a:latin typeface="Orgon Slab ExtraLight"/>
                <a:cs typeface="Orgon Slab ExtraLight"/>
              </a:defRPr>
            </a:lvl4pPr>
            <a:lvl5pPr marL="2057400" indent="-228600">
              <a:buFont typeface="Lucida Grande"/>
              <a:buChar char="&gt;"/>
              <a:defRPr sz="1400" b="0" i="0" baseline="0">
                <a:solidFill>
                  <a:srgbClr val="003B49"/>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003B49"/>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839074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121245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1" name="Picture 10"/>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2738904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671757" y="1842046"/>
            <a:ext cx="6972300" cy="2641756"/>
          </a:xfrm>
          <a:prstGeom prst="rect">
            <a:avLst/>
          </a:prstGeom>
          <a:ln>
            <a:noFill/>
          </a:ln>
        </p:spPr>
        <p:txBody>
          <a:bodyPr>
            <a:normAutofit/>
          </a:bodyPr>
          <a:lstStyle>
            <a:lvl1pPr marL="0" indent="0">
              <a:lnSpc>
                <a:spcPct val="100000"/>
              </a:lnSpc>
              <a:buNone/>
              <a:defRPr sz="5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3" name="Picture 2"/>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599064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4" name="Text Placeholder 9"/>
          <p:cNvSpPr>
            <a:spLocks noGrp="1"/>
          </p:cNvSpPr>
          <p:nvPr>
            <p:ph type="body" sz="quarter" idx="11" hasCustomPrompt="1"/>
          </p:nvPr>
        </p:nvSpPr>
        <p:spPr>
          <a:xfrm>
            <a:off x="659305" y="2320239"/>
            <a:ext cx="8197114" cy="3810087"/>
          </a:xfrm>
          <a:prstGeom prst="rect">
            <a:avLst/>
          </a:prstGeom>
        </p:spPr>
        <p:txBody>
          <a:bodyPr/>
          <a:lstStyle>
            <a:lvl1pPr marL="342900" indent="-342900">
              <a:buFont typeface="Lucida Grande"/>
              <a:buChar char="&gt;"/>
              <a:defRPr sz="2400" b="0" i="0" baseline="0">
                <a:solidFill>
                  <a:srgbClr val="FAF6EC"/>
                </a:solidFill>
                <a:latin typeface="Orgon Slab ExtraLight"/>
                <a:cs typeface="Orgon Slab ExtraLight"/>
              </a:defRPr>
            </a:lvl1pPr>
            <a:lvl2pPr>
              <a:defRPr sz="2000" b="0" i="0" baseline="0">
                <a:solidFill>
                  <a:srgbClr val="FAF6EC"/>
                </a:solidFill>
                <a:latin typeface="Orgon Slab ExtraLight"/>
                <a:cs typeface="Orgon Slab ExtraLight"/>
              </a:defRPr>
            </a:lvl2pPr>
            <a:lvl3pPr marL="1143000" indent="-228600">
              <a:buSzPct val="100000"/>
              <a:buFont typeface="Lucida Grande"/>
              <a:buChar char="&gt;"/>
              <a:defRPr sz="1800" b="0" i="0" baseline="0">
                <a:solidFill>
                  <a:srgbClr val="FAF6EC"/>
                </a:solidFill>
                <a:latin typeface="Orgon Slab ExtraLight"/>
                <a:cs typeface="Orgon Slab ExtraLight"/>
              </a:defRPr>
            </a:lvl3pPr>
            <a:lvl4pPr>
              <a:defRPr sz="1600" b="0" i="0" baseline="0">
                <a:solidFill>
                  <a:srgbClr val="FAF6EC"/>
                </a:solidFill>
                <a:latin typeface="Orgon Slab ExtraLight"/>
                <a:cs typeface="Orgon Slab ExtraLight"/>
              </a:defRPr>
            </a:lvl4pPr>
            <a:lvl5pPr marL="2057400" indent="-228600">
              <a:buFont typeface="Lucida Grande"/>
              <a:buChar char="&gt;"/>
              <a:defRPr sz="1400" b="0" i="0" baseline="0">
                <a:solidFill>
                  <a:srgbClr val="FAF6EC"/>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5" name="Text Placeholder 5"/>
          <p:cNvSpPr>
            <a:spLocks noGrp="1"/>
          </p:cNvSpPr>
          <p:nvPr>
            <p:ph type="body" sz="quarter" idx="12" hasCustomPrompt="1"/>
          </p:nvPr>
        </p:nvSpPr>
        <p:spPr>
          <a:xfrm>
            <a:off x="671757" y="1730668"/>
            <a:ext cx="8184662" cy="411171"/>
          </a:xfrm>
          <a:prstGeom prst="rect">
            <a:avLst/>
          </a:prstGeom>
        </p:spPr>
        <p:txBody>
          <a:bodyPr>
            <a:noAutofit/>
          </a:bodyPr>
          <a:lstStyle>
            <a:lvl1pPr marL="0" indent="0">
              <a:lnSpc>
                <a:spcPct val="90000"/>
              </a:lnSpc>
              <a:buNone/>
              <a:defRPr sz="2400" b="0" i="0" baseline="0">
                <a:solidFill>
                  <a:srgbClr val="FAF6EC"/>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2246165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1450220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rgbClr val="FAF6EC"/>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59305" y="1736726"/>
            <a:ext cx="8076956" cy="4015497"/>
          </a:xfrm>
          <a:prstGeom prst="rect">
            <a:avLst/>
          </a:prstGeom>
        </p:spPr>
        <p:txBody>
          <a:bodyPr/>
          <a:lstStyle>
            <a:lvl1pPr marL="342900" indent="-342900">
              <a:buFont typeface="Lucida Grande"/>
              <a:buChar char="&gt;"/>
              <a:defRPr sz="2400" b="0" i="0" baseline="0">
                <a:solidFill>
                  <a:srgbClr val="FAF6EC"/>
                </a:solidFill>
                <a:latin typeface="Orgon Slab Light"/>
                <a:cs typeface="Orgon Slab Light"/>
              </a:defRPr>
            </a:lvl1pPr>
            <a:lvl2pPr>
              <a:defRPr sz="2000" b="0" i="0" baseline="0">
                <a:solidFill>
                  <a:srgbClr val="FAF6EC"/>
                </a:solidFill>
                <a:latin typeface="Orgon Slab Light"/>
                <a:cs typeface="Orgon Slab Light"/>
              </a:defRPr>
            </a:lvl2pPr>
            <a:lvl3pPr marL="1143000" indent="-228600">
              <a:buSzPct val="100000"/>
              <a:buFont typeface="Lucida Grande"/>
              <a:buChar char="&gt;"/>
              <a:defRPr sz="1800" b="0" i="0" baseline="0">
                <a:solidFill>
                  <a:srgbClr val="FAF6EC"/>
                </a:solidFill>
                <a:latin typeface="Orgon Slab Light"/>
                <a:cs typeface="Orgon Slab Light"/>
              </a:defRPr>
            </a:lvl3pPr>
            <a:lvl4pPr>
              <a:defRPr sz="1600" b="0" i="0" baseline="0">
                <a:solidFill>
                  <a:srgbClr val="FAF6EC"/>
                </a:solidFill>
                <a:latin typeface="Orgon Slab Light"/>
                <a:cs typeface="Orgon Slab Light"/>
              </a:defRPr>
            </a:lvl4pPr>
            <a:lvl5pPr marL="2057400" indent="-228600">
              <a:buFont typeface="Lucida Grande"/>
              <a:buChar char="&gt;"/>
              <a:defRPr sz="1400" b="0" i="0" baseline="0">
                <a:solidFill>
                  <a:srgbClr val="FAF6EC"/>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737579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5" y="1736726"/>
            <a:ext cx="8021637" cy="4432300"/>
          </a:xfrm>
          <a:prstGeom prst="rect">
            <a:avLst/>
          </a:prstGeom>
        </p:spPr>
        <p:txBody>
          <a:bodyPr>
            <a:normAutofit/>
          </a:bodyPr>
          <a:lstStyle>
            <a:lvl1pPr marL="0" indent="0">
              <a:buNone/>
              <a:defRPr sz="2400" b="0" i="0" baseline="0">
                <a:solidFill>
                  <a:srgbClr val="FAF6EC"/>
                </a:solidFill>
                <a:latin typeface="Orgon Slab"/>
                <a:cs typeface="Orgon Slab"/>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baseline="0">
                <a:solidFill>
                  <a:schemeClr val="bg1">
                    <a:lumMod val="20000"/>
                    <a:lumOff val="80000"/>
                  </a:schemeClr>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2"/>
          <a:stretch>
            <a:fillRect/>
          </a:stretch>
        </p:blipFill>
        <p:spPr>
          <a:xfrm>
            <a:off x="7644057" y="5522384"/>
            <a:ext cx="1349466" cy="109148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189984"/>
            <a:ext cx="9342553" cy="467127"/>
          </a:xfrm>
          <a:prstGeom prst="rect">
            <a:avLst/>
          </a:prstGeom>
        </p:spPr>
      </p:pic>
    </p:spTree>
    <p:extLst>
      <p:ext uri="{BB962C8B-B14F-4D97-AF65-F5344CB8AC3E}">
        <p14:creationId xmlns:p14="http://schemas.microsoft.com/office/powerpoint/2010/main" val="1575959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Tree>
    <p:extLst>
      <p:ext uri="{BB962C8B-B14F-4D97-AF65-F5344CB8AC3E}">
        <p14:creationId xmlns:p14="http://schemas.microsoft.com/office/powerpoint/2010/main" val="142685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cap="all"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6" name="Text Placeholder 9"/>
          <p:cNvSpPr>
            <a:spLocks noGrp="1"/>
          </p:cNvSpPr>
          <p:nvPr>
            <p:ph type="body" sz="quarter" idx="11" hasCustomPrompt="1"/>
          </p:nvPr>
        </p:nvSpPr>
        <p:spPr>
          <a:xfrm>
            <a:off x="660209" y="1363509"/>
            <a:ext cx="8196210" cy="4015497"/>
          </a:xfrm>
          <a:prstGeom prst="rect">
            <a:avLst/>
          </a:prstGeom>
        </p:spPr>
        <p:txBody>
          <a:bodyPr/>
          <a:lstStyle>
            <a:lvl1pPr marL="342900" indent="-342900">
              <a:buFont typeface="Lucida Grande"/>
              <a:buChar char="&gt;"/>
              <a:defRPr sz="2400" b="0" i="0" baseline="0">
                <a:solidFill>
                  <a:srgbClr val="003B49"/>
                </a:solidFill>
                <a:latin typeface="Orgon Slab Light"/>
                <a:cs typeface="Orgon Slab Light"/>
              </a:defRPr>
            </a:lvl1pPr>
            <a:lvl2pPr marL="742950" indent="-285750">
              <a:buFont typeface="ArialMT" charset="0"/>
              <a:buChar char="+"/>
              <a:defRPr sz="2000" b="0" i="0" baseline="0">
                <a:solidFill>
                  <a:srgbClr val="003B49"/>
                </a:solidFill>
                <a:latin typeface="Orgon Slab Light"/>
                <a:cs typeface="Orgon Slab Light"/>
              </a:defRPr>
            </a:lvl2pPr>
            <a:lvl3pPr marL="1143000" indent="-228600">
              <a:buSzPct val="100000"/>
              <a:buFont typeface="Lucida Grande"/>
              <a:buChar char="&gt;"/>
              <a:defRPr sz="1800" b="0" i="0" baseline="0">
                <a:solidFill>
                  <a:srgbClr val="003B49"/>
                </a:solidFill>
                <a:latin typeface="Orgon Slab Light"/>
                <a:cs typeface="Orgon Slab Light"/>
              </a:defRPr>
            </a:lvl3pPr>
            <a:lvl4pPr>
              <a:defRPr sz="1600" b="0" i="0" baseline="0">
                <a:solidFill>
                  <a:srgbClr val="003B49"/>
                </a:solidFill>
                <a:latin typeface="Orgon Slab Light"/>
                <a:cs typeface="Orgon Slab Light"/>
              </a:defRPr>
            </a:lvl4pPr>
            <a:lvl5pPr marL="2057400" indent="-228600">
              <a:buFont typeface="Lucida Grande"/>
              <a:buChar char="&gt;"/>
              <a:defRPr sz="1400" b="0" i="0" baseline="0">
                <a:solidFill>
                  <a:srgbClr val="003B49"/>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Light14)</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2" name="Picture 11"/>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20271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671757" y="1363509"/>
            <a:ext cx="8021637" cy="4432300"/>
          </a:xfrm>
          <a:prstGeom prst="rect">
            <a:avLst/>
          </a:prstGeom>
        </p:spPr>
        <p:txBody>
          <a:bodyPr>
            <a:normAutofit/>
          </a:bodyPr>
          <a:lstStyle>
            <a:lvl1pPr marL="0" indent="0">
              <a:buNone/>
              <a:defRPr sz="2400" b="0" i="0" baseline="0">
                <a:solidFill>
                  <a:srgbClr val="003B49"/>
                </a:solidFill>
                <a:latin typeface="Orgon Slab Light"/>
                <a:cs typeface="Orgon Slab Light"/>
              </a:defRPr>
            </a:lvl1pPr>
          </a:lstStyle>
          <a:p>
            <a:r>
              <a:rPr lang="en-US" dirty="0"/>
              <a:t>Graphic Here</a:t>
            </a:r>
          </a:p>
        </p:txBody>
      </p:sp>
      <p:sp>
        <p:nvSpPr>
          <p:cNvPr id="13" name="Text Placeholder 5"/>
          <p:cNvSpPr>
            <a:spLocks noGrp="1"/>
          </p:cNvSpPr>
          <p:nvPr>
            <p:ph type="body" sz="quarter" idx="10" hasCustomPrompt="1"/>
          </p:nvPr>
        </p:nvSpPr>
        <p:spPr>
          <a:xfrm>
            <a:off x="671757" y="371510"/>
            <a:ext cx="8184662" cy="991999"/>
          </a:xfrm>
          <a:prstGeom prst="rect">
            <a:avLst/>
          </a:prstGeom>
        </p:spPr>
        <p:txBody>
          <a:bodyPr>
            <a:normAutofit/>
          </a:bodyPr>
          <a:lstStyle>
            <a:lvl1pPr marL="0" indent="0">
              <a:lnSpc>
                <a:spcPct val="90000"/>
              </a:lnSpc>
              <a:buNone/>
              <a:defRPr sz="3000" b="0" i="0" cap="all"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pic>
        <p:nvPicPr>
          <p:cNvPr id="11" name="Picture 10"/>
          <p:cNvPicPr>
            <a:picLocks noChangeAspect="1"/>
          </p:cNvPicPr>
          <p:nvPr userDrawn="1"/>
        </p:nvPicPr>
        <p:blipFill>
          <a:blip r:embed="rId3"/>
          <a:stretch>
            <a:fillRect/>
          </a:stretch>
        </p:blipFill>
        <p:spPr>
          <a:xfrm>
            <a:off x="7644057" y="5522384"/>
            <a:ext cx="1349466" cy="1091480"/>
          </a:xfrm>
          <a:prstGeom prst="rect">
            <a:avLst/>
          </a:prstGeom>
        </p:spPr>
      </p:pic>
    </p:spTree>
    <p:extLst>
      <p:ext uri="{BB962C8B-B14F-4D97-AF65-F5344CB8AC3E}">
        <p14:creationId xmlns:p14="http://schemas.microsoft.com/office/powerpoint/2010/main" val="121805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4059110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2560423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569839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840274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2575602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
        <p:nvSpPr>
          <p:cNvPr id="2" name="Slide Number Placeholder 1"/>
          <p:cNvSpPr>
            <a:spLocks noGrp="1"/>
          </p:cNvSpPr>
          <p:nvPr>
            <p:ph type="sldNum" sz="quarter" idx="14"/>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2489552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576951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0" y="3042959"/>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546699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0" y="3042959"/>
            <a:ext cx="8021637" cy="3416457"/>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3490824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37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3878879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1" y="3586334"/>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2"/>
            <a:ext cx="8184662" cy="411171"/>
          </a:xfrm>
          <a:prstGeom prst="rect">
            <a:avLst/>
          </a:prstGeom>
        </p:spPr>
        <p:txBody>
          <a:bodyPr>
            <a:noAutofit/>
          </a:bodyPr>
          <a:lstStyle>
            <a:lvl1pPr marL="0" indent="0">
              <a:lnSpc>
                <a:spcPct val="90000"/>
              </a:lnSpc>
              <a:buNone/>
              <a:defRPr sz="1800" b="0" i="0" baseline="0">
                <a:solidFill>
                  <a:srgbClr val="509E2F"/>
                </a:solidFill>
                <a:latin typeface="Orgon Slab Light"/>
                <a:cs typeface="Orgon Slab Light"/>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8159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1" y="3042959"/>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421062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510791" y="3042961"/>
            <a:ext cx="8021637" cy="3416457"/>
          </a:xfrm>
          <a:prstGeom prst="rect">
            <a:avLst/>
          </a:prstGeom>
        </p:spPr>
        <p:txBody>
          <a:bodyPr>
            <a:normAutofit/>
          </a:bodyPr>
          <a:lstStyle>
            <a:lvl1pPr marL="0" indent="0">
              <a:buNone/>
              <a:defRPr sz="1800" b="0" i="0" baseline="0">
                <a:solidFill>
                  <a:srgbClr val="509E2F"/>
                </a:solidFill>
                <a:latin typeface="Orgon Slab Light"/>
                <a:cs typeface="Orgon Slab Light"/>
              </a:defRPr>
            </a:lvl1pPr>
          </a:lstStyle>
          <a:p>
            <a:r>
              <a:rPr lang="en-US" dirty="0"/>
              <a:t>Graphic Here</a:t>
            </a:r>
          </a:p>
        </p:txBody>
      </p:sp>
      <p:sp>
        <p:nvSpPr>
          <p:cNvPr id="11"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3087483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a:prstGeom prst="rect">
            <a:avLst/>
          </a:prstGeo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240411"/>
            <a:ext cx="6858000" cy="1655763"/>
          </a:xfrm>
        </p:spPr>
        <p:txBody>
          <a:bodyPr/>
          <a:lstStyle>
            <a:lvl1pPr marL="0" indent="0" algn="l">
              <a:spcBef>
                <a:spcPts val="300"/>
              </a:spcBef>
              <a:spcAft>
                <a:spcPts val="3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457506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75550" cy="957397"/>
          </a:xfrm>
          <a:prstGeom prst="rect">
            <a:avLst/>
          </a:prstGeom>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a:xfrm>
            <a:off x="628650" y="1628148"/>
            <a:ext cx="7886700" cy="4442971"/>
          </a:xfrm>
        </p:spPr>
        <p:txBody>
          <a:bodyPr/>
          <a:lstStyle>
            <a:lvl1pPr>
              <a:defRPr baseline="0">
                <a:latin typeface="Cambria" panose="02040503050406030204" pitchFamily="18" charset="0"/>
              </a:defRPr>
            </a:lvl1pPr>
            <a:lvl2pPr marL="342900" indent="-334963">
              <a:tabLst/>
              <a:defRPr baseline="0">
                <a:latin typeface="Cambria" panose="02040503050406030204" pitchFamily="18" charset="0"/>
              </a:defRPr>
            </a:lvl2pPr>
            <a:lvl3pPr marL="574675" indent="-255588">
              <a:spcAft>
                <a:spcPts val="375"/>
              </a:spcAft>
              <a:tabLst/>
              <a:defRPr baseline="0">
                <a:latin typeface="Cambria" panose="02040503050406030204" pitchFamily="18" charset="0"/>
              </a:defRPr>
            </a:lvl3pPr>
            <a:lvl4pPr marL="749300" indent="-177800">
              <a:tabLst/>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4446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a:prstGeom prst="rect">
            <a:avLst/>
          </a:prstGeom>
        </p:spPr>
        <p:txBody>
          <a:bodyPr anchor="b"/>
          <a:lstStyle>
            <a:lvl1pPr>
              <a:defRPr sz="4500">
                <a:latin typeface="+mj-lt"/>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44002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894009"/>
            <a:ext cx="6972300" cy="2641756"/>
          </a:xfrm>
          <a:prstGeom prst="rect">
            <a:avLst/>
          </a:prstGeom>
        </p:spPr>
        <p:txBody>
          <a:bodyPr>
            <a:normAutofit/>
          </a:bodyPr>
          <a:lstStyle>
            <a:lvl1pPr marL="0" indent="0">
              <a:lnSpc>
                <a:spcPct val="100000"/>
              </a:lnSpc>
              <a:buNone/>
              <a:defRPr sz="5000" b="0" i="0" baseline="0">
                <a:solidFill>
                  <a:srgbClr val="003B49"/>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10" name="Picture 9"/>
          <p:cNvPicPr>
            <a:picLocks noChangeAspect="1"/>
          </p:cNvPicPr>
          <p:nvPr userDrawn="1"/>
        </p:nvPicPr>
        <p:blipFill>
          <a:blip r:embed="rId2"/>
          <a:stretch>
            <a:fillRect/>
          </a:stretch>
        </p:blipFill>
        <p:spPr>
          <a:xfrm>
            <a:off x="7644057" y="5522384"/>
            <a:ext cx="1349466" cy="109148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53" y="-202684"/>
            <a:ext cx="9342553" cy="467127"/>
          </a:xfrm>
          <a:prstGeom prst="rect">
            <a:avLst/>
          </a:prstGeom>
        </p:spPr>
      </p:pic>
      <p:sp>
        <p:nvSpPr>
          <p:cNvPr id="3" name="Slide Number Placeholder 2"/>
          <p:cNvSpPr>
            <a:spLocks noGrp="1"/>
          </p:cNvSpPr>
          <p:nvPr>
            <p:ph type="sldNum" sz="quarter" idx="11"/>
          </p:nvPr>
        </p:nvSpPr>
        <p:spPr/>
        <p:txBody>
          <a:bodyPr/>
          <a:lstStyle/>
          <a:p>
            <a:fld id="{7E03178D-84EE-4CB8-A279-6A93DE17BCD8}" type="slidenum">
              <a:rPr lang="en-US" smtClean="0"/>
              <a:t>‹#›</a:t>
            </a:fld>
            <a:endParaRPr lang="en-US" dirty="0"/>
          </a:p>
        </p:txBody>
      </p:sp>
    </p:spTree>
    <p:extLst>
      <p:ext uri="{BB962C8B-B14F-4D97-AF65-F5344CB8AC3E}">
        <p14:creationId xmlns:p14="http://schemas.microsoft.com/office/powerpoint/2010/main" val="2024342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50150"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7340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58617"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Content Placeholder 2"/>
          <p:cNvSpPr>
            <a:spLocks noGrp="1" noChangeAspect="1"/>
          </p:cNvSpPr>
          <p:nvPr>
            <p:ph sz="half" idx="1"/>
          </p:nvPr>
        </p:nvSpPr>
        <p:spPr>
          <a:xfrm>
            <a:off x="640087" y="1663769"/>
            <a:ext cx="2571825" cy="2438400"/>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377184" y="1663766"/>
            <a:ext cx="5138166"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6487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482417"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Content Placeholder 2"/>
          <p:cNvSpPr>
            <a:spLocks noGrp="1"/>
          </p:cNvSpPr>
          <p:nvPr>
            <p:ph sz="half" idx="1"/>
          </p:nvPr>
        </p:nvSpPr>
        <p:spPr>
          <a:xfrm>
            <a:off x="628650"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dirty="0"/>
              <a:t>Click to edit Master text styles</a:t>
            </a:r>
          </a:p>
          <a:p>
            <a:pPr lvl="1"/>
            <a:r>
              <a:rPr lang="en-US" dirty="0"/>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dirty="0"/>
              <a:t>Click to edit Master text styles</a:t>
            </a:r>
          </a:p>
          <a:p>
            <a:pPr lvl="1"/>
            <a:r>
              <a:rPr lang="en-US" dirty="0"/>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dirty="0"/>
              <a:t>Click to edit Master text styles</a:t>
            </a:r>
          </a:p>
          <a:p>
            <a:pPr lvl="1"/>
            <a:r>
              <a:rPr lang="en-US" dirty="0"/>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1" y="1869018"/>
            <a:ext cx="2151063" cy="2990849"/>
          </a:xfrm>
        </p:spPr>
        <p:txBody>
          <a:bodyPr/>
          <a:lstStyle>
            <a:lvl1pPr>
              <a:defRPr baseline="0">
                <a:latin typeface="Cambria" panose="02040503050406030204" pitchFamily="18" charset="0"/>
              </a:defRPr>
            </a:lvl1pPr>
          </a:lstStyle>
          <a:p>
            <a:r>
              <a:rPr lang="en-US" dirty="0"/>
              <a:t>Click icon to add picture</a:t>
            </a:r>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2" y="1869018"/>
            <a:ext cx="2151063" cy="2990849"/>
          </a:xfrm>
        </p:spPr>
        <p:txBody>
          <a:bodyPr/>
          <a:lstStyle>
            <a:lvl1pPr>
              <a:defRPr baseline="0">
                <a:latin typeface="Cambria" panose="02040503050406030204" pitchFamily="18" charset="0"/>
              </a:defRPr>
            </a:lvl1pPr>
          </a:lstStyle>
          <a:p>
            <a:r>
              <a:rPr lang="en-US" dirty="0"/>
              <a:t>Click icon to add picture</a:t>
            </a:r>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6" y="1869018"/>
            <a:ext cx="2151063" cy="2990849"/>
          </a:xfrm>
        </p:spPr>
        <p:txBody>
          <a:bodyPr/>
          <a:lstStyle>
            <a:lvl1pPr>
              <a:defRPr baseline="0">
                <a:latin typeface="Cambria" panose="02040503050406030204" pitchFamily="18" charset="0"/>
              </a:defRPr>
            </a:lvl1pPr>
          </a:lstStyle>
          <a:p>
            <a:r>
              <a:rPr lang="en-US" dirty="0"/>
              <a:t>Click icon to add picture</a:t>
            </a:r>
          </a:p>
        </p:txBody>
      </p:sp>
    </p:spTree>
    <p:extLst>
      <p:ext uri="{BB962C8B-B14F-4D97-AF65-F5344CB8AC3E}">
        <p14:creationId xmlns:p14="http://schemas.microsoft.com/office/powerpoint/2010/main" val="3295353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5"/>
            <a:ext cx="7498159" cy="1325563"/>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7609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16283"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Tree>
    <p:extLst>
      <p:ext uri="{BB962C8B-B14F-4D97-AF65-F5344CB8AC3E}">
        <p14:creationId xmlns:p14="http://schemas.microsoft.com/office/powerpoint/2010/main" val="2267199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319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baseline="0">
                <a:latin typeface="Cambria" panose="02040503050406030204" pitchFamily="18" charset="0"/>
              </a:defRPr>
            </a:lvl1pPr>
            <a:lvl2pPr>
              <a:defRPr sz="2100" baseline="0">
                <a:latin typeface="Cambria" panose="02040503050406030204" pitchFamily="18" charset="0"/>
              </a:defRPr>
            </a:lvl2pPr>
            <a:lvl3pPr>
              <a:defRPr sz="1800" baseline="0">
                <a:latin typeface="Cambria" panose="02040503050406030204" pitchFamily="18" charset="0"/>
              </a:defRPr>
            </a:lvl3pPr>
            <a:lvl4pPr>
              <a:defRPr sz="1500" baseline="0">
                <a:latin typeface="Cambria" panose="02040503050406030204" pitchFamily="18" charset="0"/>
              </a:defRPr>
            </a:lvl4pPr>
            <a:lvl5pPr>
              <a:defRPr sz="1500" baseline="0">
                <a:latin typeface="Cambria" panose="02040503050406030204" pitchFamily="18"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3365078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baseline="0">
                <a:latin typeface="Cambria" panose="02040503050406030204"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1831478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448550" cy="957397"/>
          </a:xfrm>
          <a:prstGeom prst="rect">
            <a:avLst/>
          </a:prstGeom>
        </p:spPr>
        <p:txBody>
          <a:bodyPr/>
          <a:lstStyle>
            <a:lvl1pPr>
              <a:defRPr baseline="0">
                <a:latin typeface="Cambria" panose="020405030504060302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636442"/>
            <a:ext cx="7886700" cy="4467852"/>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5671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1876" y="365126"/>
            <a:ext cx="1971675" cy="5811839"/>
          </a:xfrm>
          <a:prstGeom prst="rect">
            <a:avLst/>
          </a:prstGeom>
        </p:spPr>
        <p:txBody>
          <a:bodyPr vert="eaVert"/>
          <a:lstStyle>
            <a:lvl1pPr>
              <a:defRPr baseline="0">
                <a:latin typeface="Cambria" panose="020405030504060302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347133" y="365126"/>
            <a:ext cx="5650442" cy="5811839"/>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05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0" y="3586334"/>
            <a:ext cx="8197114" cy="2673790"/>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0"/>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2"/>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3002901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3897539"/>
          </a:xfrm>
          <a:prstGeom prst="rect">
            <a:avLst/>
          </a:prstGeom>
        </p:spPr>
        <p:txBody>
          <a:bodyPr>
            <a:normAutofit/>
          </a:bodyPr>
          <a:lstStyle>
            <a:lvl1pPr marL="0" indent="0">
              <a:lnSpc>
                <a:spcPct val="100000"/>
              </a:lnSpc>
              <a:buNone/>
              <a:defRPr sz="5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pic>
        <p:nvPicPr>
          <p:cNvPr id="9" name="Picture 8"/>
          <p:cNvPicPr>
            <a:picLocks noChangeAspect="1"/>
          </p:cNvPicPr>
          <p:nvPr userDrawn="1"/>
        </p:nvPicPr>
        <p:blipFill>
          <a:blip r:embed="rId2"/>
          <a:stretch>
            <a:fillRect/>
          </a:stretch>
        </p:blipFill>
        <p:spPr>
          <a:xfrm>
            <a:off x="7987284" y="5522978"/>
            <a:ext cx="1010412" cy="1089660"/>
          </a:xfrm>
          <a:prstGeom prst="rect">
            <a:avLst/>
          </a:prstGeom>
        </p:spPr>
      </p:pic>
      <p:pic>
        <p:nvPicPr>
          <p:cNvPr id="6" name="Picture 5" descr="SquGrid_36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Tree>
    <p:extLst>
      <p:ext uri="{BB962C8B-B14F-4D97-AF65-F5344CB8AC3E}">
        <p14:creationId xmlns:p14="http://schemas.microsoft.com/office/powerpoint/2010/main" val="1448211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8368" y="2320242"/>
            <a:ext cx="8197114" cy="3117863"/>
          </a:xfrm>
          <a:prstGeom prst="rect">
            <a:avLst/>
          </a:prstGeom>
        </p:spPr>
        <p:txBody>
          <a:bodyPr/>
          <a:lstStyle>
            <a:lvl1pPr marL="342900" indent="-342900">
              <a:buFont typeface="Lucida Grande"/>
              <a:buChar char="&gt;"/>
              <a:defRPr sz="2400" b="0" i="0" baseline="0">
                <a:solidFill>
                  <a:srgbClr val="509E2F"/>
                </a:solidFill>
                <a:latin typeface="Orgon Slab ExtraLight"/>
                <a:cs typeface="Orgon Slab ExtraLight"/>
              </a:defRPr>
            </a:lvl1pPr>
            <a:lvl2pPr>
              <a:defRPr sz="2000" b="0" i="0" baseline="0">
                <a:solidFill>
                  <a:srgbClr val="509E2F"/>
                </a:solidFill>
                <a:latin typeface="Orgon Slab ExtraLight"/>
                <a:cs typeface="Orgon Slab ExtraLight"/>
              </a:defRPr>
            </a:lvl2pPr>
            <a:lvl3pPr marL="1143000" indent="-228600">
              <a:buSzPct val="100000"/>
              <a:buFont typeface="Lucida Grande"/>
              <a:buChar char="&gt;"/>
              <a:defRPr sz="1800" b="0" i="0" baseline="0">
                <a:solidFill>
                  <a:srgbClr val="509E2F"/>
                </a:solidFill>
                <a:latin typeface="Orgon Slab ExtraLight"/>
                <a:cs typeface="Orgon Slab ExtraLight"/>
              </a:defRPr>
            </a:lvl3pPr>
            <a:lvl4pPr>
              <a:defRPr sz="1600" b="0" i="0" baseline="0">
                <a:solidFill>
                  <a:srgbClr val="509E2F"/>
                </a:solidFill>
                <a:latin typeface="Orgon Slab ExtraLight"/>
                <a:cs typeface="Orgon Slab ExtraLight"/>
              </a:defRPr>
            </a:lvl4pPr>
            <a:lvl5pPr marL="2057400" indent="-228600">
              <a:buFont typeface="Lucida Grande"/>
              <a:buChar char="&gt;"/>
              <a:defRPr sz="140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671757" y="1730669"/>
            <a:ext cx="8184662" cy="411171"/>
          </a:xfrm>
          <a:prstGeom prst="rect">
            <a:avLst/>
          </a:prstGeom>
        </p:spPr>
        <p:txBody>
          <a:bodyPr>
            <a:noAutofit/>
          </a:bodyPr>
          <a:lstStyle>
            <a:lvl1pPr marL="0" indent="0">
              <a:lnSpc>
                <a:spcPct val="90000"/>
              </a:lnSpc>
              <a:buNone/>
              <a:defRPr sz="2400" b="0" i="0" baseline="0">
                <a:solidFill>
                  <a:srgbClr val="509E2F"/>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(ORGON SLAB LIGHT, 24 PT.)</a:t>
            </a:r>
          </a:p>
        </p:txBody>
      </p:sp>
      <p:pic>
        <p:nvPicPr>
          <p:cNvPr id="10" name="Picture 9"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9" name="Picture 8"/>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1375871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736727"/>
            <a:ext cx="8196210" cy="3701376"/>
          </a:xfrm>
          <a:prstGeom prst="rect">
            <a:avLst/>
          </a:prstGeom>
        </p:spPr>
        <p:txBody>
          <a:bodyPr/>
          <a:lstStyle>
            <a:lvl1pPr marL="342900" indent="-342900">
              <a:buFont typeface="Lucida Grande"/>
              <a:buChar char="&gt;"/>
              <a:defRPr sz="2400" b="0" i="0" baseline="0">
                <a:solidFill>
                  <a:srgbClr val="509E2F"/>
                </a:solidFill>
                <a:latin typeface="Orgon Slab Light"/>
                <a:cs typeface="Orgon Slab Light"/>
              </a:defRPr>
            </a:lvl1pPr>
            <a:lvl2pPr>
              <a:defRPr sz="2000" b="0" i="0" baseline="0">
                <a:solidFill>
                  <a:srgbClr val="509E2F"/>
                </a:solidFill>
                <a:latin typeface="Orgon Slab Light"/>
                <a:cs typeface="Orgon Slab Light"/>
              </a:defRPr>
            </a:lvl2pPr>
            <a:lvl3pPr marL="1143000" indent="-228600">
              <a:buSzPct val="100000"/>
              <a:buFont typeface="Lucida Grande"/>
              <a:buChar char="&gt;"/>
              <a:defRPr sz="1800" b="0" i="0" baseline="0">
                <a:solidFill>
                  <a:srgbClr val="509E2F"/>
                </a:solidFill>
                <a:latin typeface="Orgon Slab Light"/>
                <a:cs typeface="Orgon Slab Light"/>
              </a:defRPr>
            </a:lvl3pPr>
            <a:lvl4pPr>
              <a:defRPr sz="1600" b="0" i="0" baseline="0">
                <a:solidFill>
                  <a:srgbClr val="509E2F"/>
                </a:solidFill>
                <a:latin typeface="Orgon Slab Light"/>
                <a:cs typeface="Orgon Slab Light"/>
              </a:defRPr>
            </a:lvl4pPr>
            <a:lvl5pPr marL="2057400" indent="-228600">
              <a:buFont typeface="Lucida Grande"/>
              <a:buChar char="&gt;"/>
              <a:defRPr sz="1400" b="0" i="0" baseline="0">
                <a:solidFill>
                  <a:srgbClr val="509E2F"/>
                </a:solidFill>
                <a:latin typeface="Orgon Slab Light"/>
                <a:cs typeface="Orgon Slab Light"/>
              </a:defRPr>
            </a:lvl5pPr>
          </a:lstStyle>
          <a:p>
            <a:pPr lvl="0"/>
            <a:r>
              <a:rPr lang="en-US" dirty="0"/>
              <a:t>Bulleted content here (</a:t>
            </a:r>
            <a:r>
              <a:rPr lang="en-US" dirty="0" err="1"/>
              <a:t>Orgon</a:t>
            </a:r>
            <a:r>
              <a:rPr lang="en-US" dirty="0"/>
              <a:t> Slab Light, 24 pt.)</a:t>
            </a:r>
          </a:p>
          <a:p>
            <a:pPr lvl="1"/>
            <a:r>
              <a:rPr lang="en-US" dirty="0"/>
              <a:t>Second level (</a:t>
            </a:r>
            <a:r>
              <a:rPr lang="en-US" dirty="0" err="1"/>
              <a:t>Orgon</a:t>
            </a:r>
            <a:r>
              <a:rPr lang="en-US" dirty="0"/>
              <a:t> Slab Light, 20)</a:t>
            </a:r>
          </a:p>
          <a:p>
            <a:pPr lvl="2"/>
            <a:r>
              <a:rPr lang="en-US" dirty="0"/>
              <a:t>Third level (</a:t>
            </a:r>
            <a:r>
              <a:rPr lang="en-US" dirty="0" err="1"/>
              <a:t>Orgon</a:t>
            </a:r>
            <a:r>
              <a:rPr lang="en-US" dirty="0"/>
              <a:t> Slab Light, 18)</a:t>
            </a:r>
          </a:p>
          <a:p>
            <a:pPr lvl="3"/>
            <a:r>
              <a:rPr lang="en-US" dirty="0"/>
              <a:t>Fourth level (</a:t>
            </a:r>
            <a:r>
              <a:rPr lang="en-US" dirty="0" err="1"/>
              <a:t>Orgon</a:t>
            </a:r>
            <a:r>
              <a:rPr lang="en-US" dirty="0"/>
              <a:t> Slab Light, 16)</a:t>
            </a:r>
          </a:p>
          <a:p>
            <a:pPr lvl="4"/>
            <a:r>
              <a:rPr lang="en-US" dirty="0"/>
              <a:t>Fifth level (</a:t>
            </a:r>
            <a:r>
              <a:rPr lang="en-US" dirty="0" err="1"/>
              <a:t>Orgon</a:t>
            </a:r>
            <a:r>
              <a:rPr lang="en-US" dirty="0"/>
              <a:t> Slab Light, 14)</a:t>
            </a:r>
          </a:p>
        </p:txBody>
      </p:sp>
      <p:pic>
        <p:nvPicPr>
          <p:cNvPr id="9" name="Picture 8"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7" name="Text Placeholder 5"/>
          <p:cNvSpPr>
            <a:spLocks noGrp="1"/>
          </p:cNvSpPr>
          <p:nvPr>
            <p:ph type="body" sz="quarter" idx="12"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8" name="Picture 7"/>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4060953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7" y="1736727"/>
            <a:ext cx="8021637" cy="3656655"/>
          </a:xfrm>
          <a:prstGeom prst="rect">
            <a:avLst/>
          </a:prstGeom>
        </p:spPr>
        <p:txBody>
          <a:bodyPr>
            <a:normAutofit/>
          </a:bodyPr>
          <a:lstStyle>
            <a:lvl1pPr marL="0" indent="0">
              <a:buNone/>
              <a:defRPr sz="2400" b="0" i="0" baseline="0">
                <a:solidFill>
                  <a:srgbClr val="509E2F"/>
                </a:solidFill>
                <a:latin typeface="Orgon Slab Light"/>
                <a:cs typeface="Orgon Slab Light"/>
              </a:defRPr>
            </a:lvl1pPr>
          </a:lstStyle>
          <a:p>
            <a:r>
              <a:rPr lang="en-US" dirty="0"/>
              <a:t>Graphic Here</a:t>
            </a:r>
          </a:p>
        </p:txBody>
      </p:sp>
      <p:pic>
        <p:nvPicPr>
          <p:cNvPr id="8" name="Picture 7" descr="SquGrid_36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100"/>
            <a:ext cx="9144000" cy="457200"/>
          </a:xfrm>
          <a:prstGeom prst="rect">
            <a:avLst/>
          </a:prstGeom>
        </p:spPr>
      </p:pic>
      <p:sp>
        <p:nvSpPr>
          <p:cNvPr id="6" name="Text Placeholder 5"/>
          <p:cNvSpPr>
            <a:spLocks noGrp="1"/>
          </p:cNvSpPr>
          <p:nvPr>
            <p:ph type="body" sz="quarter" idx="13" hasCustomPrompt="1"/>
          </p:nvPr>
        </p:nvSpPr>
        <p:spPr>
          <a:xfrm>
            <a:off x="824157" y="523911"/>
            <a:ext cx="8184662" cy="991999"/>
          </a:xfrm>
          <a:prstGeom prst="rect">
            <a:avLst/>
          </a:prstGeom>
        </p:spPr>
        <p:txBody>
          <a:bodyPr>
            <a:normAutofit/>
          </a:bodyPr>
          <a:lstStyle>
            <a:lvl1pPr marL="0" indent="0">
              <a:lnSpc>
                <a:spcPct val="90000"/>
              </a:lnSpc>
              <a:buNone/>
              <a:defRPr sz="3000" b="0" i="0" baseline="0">
                <a:solidFill>
                  <a:srgbClr val="509E2F"/>
                </a:solidFill>
                <a:latin typeface="Orgon Slab Medium"/>
                <a:cs typeface="Orgon Slab Medium"/>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pic>
        <p:nvPicPr>
          <p:cNvPr id="7" name="Picture 6"/>
          <p:cNvPicPr>
            <a:picLocks noChangeAspect="1"/>
          </p:cNvPicPr>
          <p:nvPr userDrawn="1"/>
        </p:nvPicPr>
        <p:blipFill>
          <a:blip r:embed="rId3"/>
          <a:stretch>
            <a:fillRect/>
          </a:stretch>
        </p:blipFill>
        <p:spPr>
          <a:xfrm>
            <a:off x="7987284" y="5522978"/>
            <a:ext cx="1010412" cy="1089660"/>
          </a:xfrm>
          <a:prstGeom prst="rect">
            <a:avLst/>
          </a:prstGeom>
        </p:spPr>
      </p:pic>
    </p:spTree>
    <p:extLst>
      <p:ext uri="{BB962C8B-B14F-4D97-AF65-F5344CB8AC3E}">
        <p14:creationId xmlns:p14="http://schemas.microsoft.com/office/powerpoint/2010/main" val="35936637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p:spPr>
        <p:txBody>
          <a:bodyPr anchor="b"/>
          <a:lstStyle>
            <a:lvl1pPr algn="l">
              <a:defRPr sz="450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143000" y="3240411"/>
            <a:ext cx="6858000" cy="1655763"/>
          </a:xfrm>
        </p:spPr>
        <p:txBody>
          <a:bodyPr/>
          <a:lstStyle>
            <a:lvl1pPr marL="0" indent="0" algn="l">
              <a:spcBef>
                <a:spcPts val="300"/>
              </a:spcBef>
              <a:spcAft>
                <a:spcPts val="300"/>
              </a:spcAft>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2497515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628149"/>
            <a:ext cx="7886700" cy="4011689"/>
          </a:xfrm>
        </p:spPr>
        <p:txBody>
          <a:bodyPr/>
          <a:lstStyle>
            <a:lvl2pPr marL="342900" indent="-334963">
              <a:tabLst/>
              <a:defRPr/>
            </a:lvl2pPr>
            <a:lvl3pPr marL="574675" indent="-255588">
              <a:spcAft>
                <a:spcPts val="375"/>
              </a:spcAft>
              <a:tabLst/>
              <a:defRPr/>
            </a:lvl3pPr>
            <a:lvl4pPr marL="749300" indent="-177800">
              <a:tabLst/>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1049202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08354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10818054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7"/>
            <a:ext cx="3886200" cy="36845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469395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noChangeAspect="1"/>
          </p:cNvSpPr>
          <p:nvPr>
            <p:ph sz="half" idx="1"/>
          </p:nvPr>
        </p:nvSpPr>
        <p:spPr>
          <a:xfrm>
            <a:off x="640087" y="1663769"/>
            <a:ext cx="2571825" cy="2438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77184" y="1663767"/>
            <a:ext cx="5138166" cy="39594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22912888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5039931"/>
            <a:ext cx="2151126" cy="674551"/>
          </a:xfrm>
        </p:spPr>
        <p:txBody>
          <a:bodyPr>
            <a:normAutofit/>
          </a:bodyPr>
          <a:lstStyle>
            <a:lvl1pPr>
              <a:spcBef>
                <a:spcPts val="600"/>
              </a:spcBef>
              <a:spcAft>
                <a:spcPts val="300"/>
              </a:spcAft>
              <a:defRPr sz="1600"/>
            </a:lvl1pPr>
            <a:lvl2pPr marL="0" indent="0">
              <a:lnSpc>
                <a:spcPct val="40000"/>
              </a:lnSpc>
              <a:spcBef>
                <a:spcPts val="600"/>
              </a:spcBef>
              <a:buFont typeface="System Font Regular"/>
              <a:buChar char="​"/>
              <a:defRPr sz="1600">
                <a:solidFill>
                  <a:schemeClr val="accent2"/>
                </a:solidFill>
              </a:defRPr>
            </a:lvl2pPr>
          </a:lstStyle>
          <a:p>
            <a:pPr lvl="0"/>
            <a:r>
              <a:rPr lang="en-US"/>
              <a:t>Edit Master text styles</a:t>
            </a:r>
          </a:p>
          <a:p>
            <a:pPr lvl="1"/>
            <a:r>
              <a:rPr lang="en-US"/>
              <a:t>Second level</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674551"/>
          </a:xfrm>
        </p:spPr>
        <p:txBody>
          <a:bodyPr>
            <a:normAutofit/>
          </a:bodyPr>
          <a:lstStyle>
            <a:lvl1pPr>
              <a:spcBef>
                <a:spcPts val="600"/>
              </a:spcBef>
              <a:spcAft>
                <a:spcPts val="300"/>
              </a:spcAft>
              <a:defRPr sz="1600"/>
            </a:lvl1pPr>
            <a:lvl2pPr marL="0" indent="0">
              <a:lnSpc>
                <a:spcPct val="40000"/>
              </a:lnSpc>
              <a:spcBef>
                <a:spcPts val="600"/>
              </a:spcBef>
              <a:buFont typeface="System Font Regular"/>
              <a:buChar char="​"/>
              <a:defRPr sz="1600">
                <a:solidFill>
                  <a:schemeClr val="accent2"/>
                </a:solidFill>
              </a:defRPr>
            </a:lvl2pPr>
          </a:lstStyle>
          <a:p>
            <a:pPr lvl="0"/>
            <a:r>
              <a:rPr lang="en-US"/>
              <a:t>Edit Master text styles</a:t>
            </a:r>
          </a:p>
          <a:p>
            <a:pPr lvl="1"/>
            <a:r>
              <a:rPr lang="en-US"/>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674551"/>
          </a:xfrm>
        </p:spPr>
        <p:txBody>
          <a:bodyPr>
            <a:normAutofit/>
          </a:bodyPr>
          <a:lstStyle>
            <a:lvl1pPr>
              <a:spcBef>
                <a:spcPts val="600"/>
              </a:spcBef>
              <a:spcAft>
                <a:spcPts val="300"/>
              </a:spcAft>
              <a:defRPr sz="1600"/>
            </a:lvl1pPr>
            <a:lvl2pPr marL="0" indent="0">
              <a:lnSpc>
                <a:spcPct val="40000"/>
              </a:lnSpc>
              <a:spcBef>
                <a:spcPts val="600"/>
              </a:spcBef>
              <a:buFont typeface="System Font Regular"/>
              <a:buChar char="​"/>
              <a:defRPr sz="1600">
                <a:solidFill>
                  <a:schemeClr val="accent2"/>
                </a:solidFill>
              </a:defRPr>
            </a:lvl2pPr>
          </a:lstStyle>
          <a:p>
            <a:pPr lvl="0"/>
            <a:r>
              <a:rPr lang="en-US"/>
              <a:t>Edit Master text styles</a:t>
            </a:r>
          </a:p>
          <a:p>
            <a:pPr lvl="1"/>
            <a:r>
              <a:rPr lang="en-US"/>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1" y="1869018"/>
            <a:ext cx="2151063" cy="2990849"/>
          </a:xfrm>
        </p:spPr>
        <p:txBody>
          <a:bodyPr/>
          <a:lstStyle/>
          <a:p>
            <a:r>
              <a:rPr lang="en-US"/>
              <a:t>Click icon to add picture</a:t>
            </a:r>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2" y="1869018"/>
            <a:ext cx="2151063" cy="2990849"/>
          </a:xfrm>
        </p:spPr>
        <p:txBody>
          <a:bodyPr/>
          <a:lstStyle/>
          <a:p>
            <a:r>
              <a:rPr lang="en-US"/>
              <a:t>Click icon to add picture</a:t>
            </a:r>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6" y="1869018"/>
            <a:ext cx="2151063" cy="2990849"/>
          </a:xfrm>
        </p:spPr>
        <p:txBody>
          <a:bodyPr/>
          <a:lstStyle/>
          <a:p>
            <a:r>
              <a:rPr lang="en-US"/>
              <a:t>Click icon to add picture</a:t>
            </a:r>
          </a:p>
        </p:txBody>
      </p:sp>
    </p:spTree>
    <p:extLst>
      <p:ext uri="{BB962C8B-B14F-4D97-AF65-F5344CB8AC3E}">
        <p14:creationId xmlns:p14="http://schemas.microsoft.com/office/powerpoint/2010/main" val="2986682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2046061"/>
            <a:ext cx="6972300" cy="2641756"/>
          </a:xfrm>
          <a:prstGeom prst="rect">
            <a:avLst/>
          </a:prstGeom>
        </p:spPr>
        <p:txBody>
          <a:bodyPr>
            <a:normAutofit/>
          </a:bodyPr>
          <a:lstStyle>
            <a:lvl1pPr marL="0" indent="0">
              <a:lnSpc>
                <a:spcPct val="100000"/>
              </a:lnSpc>
              <a:buNone/>
              <a:defRPr sz="37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TITLE HERE</a:t>
            </a:r>
          </a:p>
          <a:p>
            <a:pPr lvl="0"/>
            <a:r>
              <a:rPr lang="en-US" dirty="0"/>
              <a:t>ORGON SLAB MEDIUM, 50 PT. </a:t>
            </a:r>
          </a:p>
        </p:txBody>
      </p:sp>
    </p:spTree>
    <p:extLst>
      <p:ext uri="{BB962C8B-B14F-4D97-AF65-F5344CB8AC3E}">
        <p14:creationId xmlns:p14="http://schemas.microsoft.com/office/powerpoint/2010/main" val="6199182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1430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6"/>
            <a:ext cx="3887391" cy="314305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9636916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41675800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42359564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0" cy="46358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62560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2151134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65241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6385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31234664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1820903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7"/>
            <a:ext cx="1971675" cy="53161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7"/>
            <a:ext cx="5800725" cy="531618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CF77CCB-A837-3E49-BD58-C1431ED74FC9}" type="slidenum">
              <a:rPr lang="en-US" smtClean="0"/>
              <a:t>‹#›</a:t>
            </a:fld>
            <a:endParaRPr lang="en-US"/>
          </a:p>
        </p:txBody>
      </p:sp>
    </p:spTree>
    <p:extLst>
      <p:ext uri="{BB962C8B-B14F-4D97-AF65-F5344CB8AC3E}">
        <p14:creationId xmlns:p14="http://schemas.microsoft.com/office/powerpoint/2010/main" val="38367878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a:prstGeom prst="rect">
            <a:avLst/>
          </a:prstGeo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240411"/>
            <a:ext cx="6858000" cy="1655763"/>
          </a:xfrm>
        </p:spPr>
        <p:txBody>
          <a:bodyPr/>
          <a:lstStyle>
            <a:lvl1pPr marL="0" indent="0" algn="l">
              <a:spcBef>
                <a:spcPts val="300"/>
              </a:spcBef>
              <a:spcAft>
                <a:spcPts val="3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8130424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75550" cy="957397"/>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28650" y="1628148"/>
            <a:ext cx="7886700" cy="4442971"/>
          </a:xfrm>
        </p:spPr>
        <p:txBody>
          <a:bodyPr/>
          <a:lstStyle>
            <a:lvl1pPr>
              <a:defRPr baseline="0">
                <a:latin typeface="Cambria" panose="02040503050406030204" pitchFamily="18" charset="0"/>
              </a:defRPr>
            </a:lvl1pPr>
            <a:lvl2pPr marL="342900" indent="-334963">
              <a:tabLst/>
              <a:defRPr baseline="0">
                <a:latin typeface="Cambria" panose="02040503050406030204" pitchFamily="18" charset="0"/>
              </a:defRPr>
            </a:lvl2pPr>
            <a:lvl3pPr marL="574675" indent="-255588">
              <a:spcAft>
                <a:spcPts val="375"/>
              </a:spcAft>
              <a:tabLst/>
              <a:defRPr baseline="0">
                <a:latin typeface="Cambria" panose="02040503050406030204" pitchFamily="18" charset="0"/>
              </a:defRPr>
            </a:lvl3pPr>
            <a:lvl4pPr marL="749300" indent="-177800">
              <a:tabLst/>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23943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a:prstGeom prst="rect">
            <a:avLst/>
          </a:prstGeom>
        </p:spPr>
        <p:txBody>
          <a:bodyPr anchor="b"/>
          <a:lstStyle>
            <a:lvl1pPr>
              <a:defRPr sz="450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9753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510791" y="3586334"/>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6" name="Text Placeholder 5"/>
          <p:cNvSpPr>
            <a:spLocks noGrp="1"/>
          </p:cNvSpPr>
          <p:nvPr>
            <p:ph type="body" sz="quarter" idx="12" hasCustomPrompt="1"/>
          </p:nvPr>
        </p:nvSpPr>
        <p:spPr>
          <a:xfrm>
            <a:off x="510790" y="2996762"/>
            <a:ext cx="8184662" cy="411171"/>
          </a:xfrm>
          <a:prstGeom prst="rect">
            <a:avLst/>
          </a:prstGeom>
        </p:spPr>
        <p:txBody>
          <a:bodyPr>
            <a:noAutofit/>
          </a:bodyPr>
          <a:lstStyle>
            <a:lvl1pPr marL="0" indent="0">
              <a:lnSpc>
                <a:spcPct val="90000"/>
              </a:lnSpc>
              <a:buNone/>
              <a:defRPr sz="1800" b="0" i="0" baseline="0">
                <a:solidFill>
                  <a:srgbClr val="509E2F"/>
                </a:solidFill>
                <a:latin typeface="Orgon Slab Light"/>
                <a:cs typeface="Orgon Slab Light"/>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SUB-HEADER HERE (ORGON SLAB LIGHT, 24 PT.)</a:t>
            </a:r>
          </a:p>
        </p:txBody>
      </p:sp>
      <p:sp>
        <p:nvSpPr>
          <p:cNvPr id="7"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1161239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501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8795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586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noChangeAspect="1"/>
          </p:cNvSpPr>
          <p:nvPr>
            <p:ph sz="half" idx="1"/>
          </p:nvPr>
        </p:nvSpPr>
        <p:spPr>
          <a:xfrm>
            <a:off x="640087" y="1663769"/>
            <a:ext cx="2571825" cy="2438400"/>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77184" y="1663766"/>
            <a:ext cx="5138166"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226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4824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1"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2"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6" y="1869018"/>
            <a:ext cx="2151063" cy="2990849"/>
          </a:xfrm>
        </p:spPr>
        <p:txBody>
          <a:bodyPr/>
          <a:lstStyle>
            <a:lvl1pPr>
              <a:defRPr baseline="0">
                <a:latin typeface="Cambria" panose="02040503050406030204" pitchFamily="18" charset="0"/>
              </a:defRPr>
            </a:lvl1pPr>
          </a:lstStyle>
          <a:p>
            <a:r>
              <a:rPr lang="en-US"/>
              <a:t>Click icon to add picture</a:t>
            </a:r>
            <a:endParaRPr lang="en-US" dirty="0"/>
          </a:p>
        </p:txBody>
      </p:sp>
    </p:spTree>
    <p:extLst>
      <p:ext uri="{BB962C8B-B14F-4D97-AF65-F5344CB8AC3E}">
        <p14:creationId xmlns:p14="http://schemas.microsoft.com/office/powerpoint/2010/main" val="2339647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5"/>
            <a:ext cx="7498159" cy="1325563"/>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17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26"/>
            <a:ext cx="7516283"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5706738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2716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baseline="0">
                <a:latin typeface="Cambria" panose="02040503050406030204" pitchFamily="18" charset="0"/>
              </a:defRPr>
            </a:lvl1pPr>
            <a:lvl2pPr>
              <a:defRPr sz="2100" baseline="0">
                <a:latin typeface="Cambria" panose="02040503050406030204" pitchFamily="18" charset="0"/>
              </a:defRPr>
            </a:lvl2pPr>
            <a:lvl3pPr>
              <a:defRPr sz="1800" baseline="0">
                <a:latin typeface="Cambria" panose="02040503050406030204" pitchFamily="18" charset="0"/>
              </a:defRPr>
            </a:lvl3pPr>
            <a:lvl4pPr>
              <a:defRPr sz="1500" baseline="0">
                <a:latin typeface="Cambria" panose="02040503050406030204" pitchFamily="18" charset="0"/>
              </a:defRPr>
            </a:lvl4pPr>
            <a:lvl5pPr>
              <a:defRPr sz="1500" baseline="0">
                <a:latin typeface="Cambria" panose="02040503050406030204" pitchFamily="18"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476309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baseline="0">
                <a:latin typeface="Cambria" panose="02040503050406030204" pitchFamily="18"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9380055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4485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636442"/>
            <a:ext cx="7886700" cy="4467852"/>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91141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11876" y="365126"/>
            <a:ext cx="1971675" cy="5811839"/>
          </a:xfrm>
          <a:prstGeom prst="rect">
            <a:avLst/>
          </a:prstGeom>
        </p:spPr>
        <p:txBody>
          <a:bodyPr vert="eaVert"/>
          <a:lstStyle>
            <a:lvl1pPr>
              <a:defRPr baseline="0">
                <a:latin typeface="Cambria" panose="02040503050406030204" pitchFamily="18"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47133" y="365126"/>
            <a:ext cx="5650442" cy="5811839"/>
          </a:xfrm>
        </p:spPr>
        <p:txBody>
          <a:bodyPr vert="eaVert"/>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474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510791" y="3042959"/>
            <a:ext cx="8197114" cy="2673790"/>
          </a:xfrm>
          <a:prstGeom prst="rect">
            <a:avLst/>
          </a:prstGeom>
        </p:spPr>
        <p:txBody>
          <a:bodyPr/>
          <a:lstStyle>
            <a:lvl1pPr marL="257175" indent="-257175">
              <a:buFont typeface="Lucida Grande"/>
              <a:buChar char="&gt;"/>
              <a:defRPr sz="1800" b="0" i="0" baseline="0">
                <a:solidFill>
                  <a:srgbClr val="509E2F"/>
                </a:solidFill>
                <a:latin typeface="Orgon Slab ExtraLight"/>
                <a:cs typeface="Orgon Slab ExtraLight"/>
              </a:defRPr>
            </a:lvl1pPr>
            <a:lvl2pPr>
              <a:defRPr sz="1500" b="0" i="0" baseline="0">
                <a:solidFill>
                  <a:srgbClr val="509E2F"/>
                </a:solidFill>
                <a:latin typeface="Orgon Slab ExtraLight"/>
                <a:cs typeface="Orgon Slab ExtraLight"/>
              </a:defRPr>
            </a:lvl2pPr>
            <a:lvl3pPr marL="857250" indent="-171450">
              <a:buSzPct val="100000"/>
              <a:buFont typeface="Lucida Grande"/>
              <a:buChar char="&gt;"/>
              <a:defRPr sz="1350" b="0" i="0" baseline="0">
                <a:solidFill>
                  <a:srgbClr val="509E2F"/>
                </a:solidFill>
                <a:latin typeface="Orgon Slab ExtraLight"/>
                <a:cs typeface="Orgon Slab ExtraLight"/>
              </a:defRPr>
            </a:lvl3pPr>
            <a:lvl4pPr>
              <a:defRPr sz="1200" b="0" i="0" baseline="0">
                <a:solidFill>
                  <a:srgbClr val="509E2F"/>
                </a:solidFill>
                <a:latin typeface="Orgon Slab ExtraLight"/>
                <a:cs typeface="Orgon Slab ExtraLight"/>
              </a:defRPr>
            </a:lvl4pPr>
            <a:lvl5pPr marL="1543050" indent="-171450">
              <a:buFont typeface="Lucida Grande"/>
              <a:buChar char="&gt;"/>
              <a:defRPr sz="1050" b="0" i="0" baseline="0">
                <a:solidFill>
                  <a:srgbClr val="509E2F"/>
                </a:solidFill>
                <a:latin typeface="Orgon Slab ExtraLight"/>
                <a:cs typeface="Orgon Slab ExtraLight"/>
              </a:defRPr>
            </a:lvl5pPr>
          </a:lstStyle>
          <a:p>
            <a:pPr lvl="0"/>
            <a:r>
              <a:rPr lang="en-US" dirty="0"/>
              <a:t>Content here (</a:t>
            </a:r>
            <a:r>
              <a:rPr lang="en-US" dirty="0" err="1"/>
              <a:t>Orgon</a:t>
            </a:r>
            <a:r>
              <a:rPr lang="en-US" dirty="0"/>
              <a:t> Slab </a:t>
            </a:r>
            <a:r>
              <a:rPr lang="en-US" dirty="0" err="1"/>
              <a:t>ExtraLight</a:t>
            </a:r>
            <a:r>
              <a:rPr lang="en-US" dirty="0"/>
              <a:t>, 24 pt.)</a:t>
            </a:r>
          </a:p>
          <a:p>
            <a:pPr lvl="1"/>
            <a:r>
              <a:rPr lang="en-US" dirty="0"/>
              <a:t>Second level (</a:t>
            </a:r>
            <a:r>
              <a:rPr lang="en-US" dirty="0" err="1"/>
              <a:t>Orgon</a:t>
            </a:r>
            <a:r>
              <a:rPr lang="en-US" dirty="0"/>
              <a:t> Slab </a:t>
            </a:r>
            <a:r>
              <a:rPr lang="en-US" dirty="0" err="1"/>
              <a:t>ExtraLight</a:t>
            </a:r>
            <a:r>
              <a:rPr lang="en-US" dirty="0"/>
              <a:t>, 20)</a:t>
            </a:r>
          </a:p>
          <a:p>
            <a:pPr lvl="2"/>
            <a:r>
              <a:rPr lang="en-US" dirty="0"/>
              <a:t>Third level (</a:t>
            </a:r>
            <a:r>
              <a:rPr lang="en-US" dirty="0" err="1"/>
              <a:t>Orgon</a:t>
            </a:r>
            <a:r>
              <a:rPr lang="en-US" dirty="0"/>
              <a:t> Slab </a:t>
            </a:r>
            <a:r>
              <a:rPr lang="en-US" dirty="0" err="1"/>
              <a:t>ExtraLight</a:t>
            </a:r>
            <a:r>
              <a:rPr lang="en-US" dirty="0"/>
              <a:t>, 18)</a:t>
            </a:r>
          </a:p>
          <a:p>
            <a:pPr lvl="3"/>
            <a:r>
              <a:rPr lang="en-US" dirty="0"/>
              <a:t>Fourth level (</a:t>
            </a:r>
            <a:r>
              <a:rPr lang="en-US" dirty="0" err="1"/>
              <a:t>Orgon</a:t>
            </a:r>
            <a:r>
              <a:rPr lang="en-US" dirty="0"/>
              <a:t> Slab </a:t>
            </a:r>
            <a:r>
              <a:rPr lang="en-US" dirty="0" err="1"/>
              <a:t>ExtraLight</a:t>
            </a:r>
            <a:r>
              <a:rPr lang="en-US" dirty="0"/>
              <a:t>, 16)</a:t>
            </a:r>
          </a:p>
          <a:p>
            <a:pPr lvl="4"/>
            <a:r>
              <a:rPr lang="en-US" dirty="0"/>
              <a:t>Fifth level (</a:t>
            </a:r>
            <a:r>
              <a:rPr lang="en-US" dirty="0" err="1"/>
              <a:t>Orgon</a:t>
            </a:r>
            <a:r>
              <a:rPr lang="en-US" dirty="0"/>
              <a:t> Slab </a:t>
            </a:r>
            <a:r>
              <a:rPr lang="en-US" dirty="0" err="1"/>
              <a:t>ExtraLight</a:t>
            </a:r>
            <a:r>
              <a:rPr lang="en-US" dirty="0"/>
              <a:t>, 14)</a:t>
            </a:r>
          </a:p>
        </p:txBody>
      </p:sp>
      <p:sp>
        <p:nvSpPr>
          <p:cNvPr id="13" name="Text Placeholder 5"/>
          <p:cNvSpPr>
            <a:spLocks noGrp="1"/>
          </p:cNvSpPr>
          <p:nvPr>
            <p:ph type="body" sz="quarter" idx="13" hasCustomPrompt="1"/>
          </p:nvPr>
        </p:nvSpPr>
        <p:spPr>
          <a:xfrm>
            <a:off x="510790" y="1790004"/>
            <a:ext cx="8184662" cy="991999"/>
          </a:xfrm>
          <a:prstGeom prst="rect">
            <a:avLst/>
          </a:prstGeom>
        </p:spPr>
        <p:txBody>
          <a:bodyPr>
            <a:normAutofit/>
          </a:bodyPr>
          <a:lstStyle>
            <a:lvl1pPr marL="0" indent="0">
              <a:lnSpc>
                <a:spcPct val="90000"/>
              </a:lnSpc>
              <a:buNone/>
              <a:defRPr sz="2250" b="0" i="0" baseline="0">
                <a:solidFill>
                  <a:srgbClr val="509E2F"/>
                </a:solidFill>
                <a:latin typeface="Orgon Slab Medium"/>
                <a:cs typeface="Orgon Slab Medium"/>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HEADER HERE </a:t>
            </a:r>
          </a:p>
          <a:p>
            <a:pPr lvl="0"/>
            <a:r>
              <a:rPr lang="en-US" dirty="0"/>
              <a:t>(ORGON SLAB MEDIUM, 30 PT.)≈</a:t>
            </a:r>
          </a:p>
        </p:txBody>
      </p:sp>
    </p:spTree>
    <p:extLst>
      <p:ext uri="{BB962C8B-B14F-4D97-AF65-F5344CB8AC3E}">
        <p14:creationId xmlns:p14="http://schemas.microsoft.com/office/powerpoint/2010/main" val="41859770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760736"/>
            <a:ext cx="6858000" cy="2387600"/>
          </a:xfrm>
          <a:prstGeom prst="rect">
            <a:avLst/>
          </a:prstGeo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240416"/>
            <a:ext cx="6858000" cy="1655763"/>
          </a:xfrm>
        </p:spPr>
        <p:txBody>
          <a:bodyPr/>
          <a:lstStyle>
            <a:lvl1pPr marL="0" indent="0" algn="l">
              <a:spcBef>
                <a:spcPts val="300"/>
              </a:spcBef>
              <a:spcAft>
                <a:spcPts val="300"/>
              </a:spcAft>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711974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1"/>
            <a:ext cx="7575550" cy="957397"/>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28650" y="1628153"/>
            <a:ext cx="7886700" cy="4442971"/>
          </a:xfrm>
        </p:spPr>
        <p:txBody>
          <a:bodyPr/>
          <a:lstStyle>
            <a:lvl1pPr>
              <a:defRPr baseline="0">
                <a:latin typeface="Cambria" panose="02040503050406030204" pitchFamily="18" charset="0"/>
              </a:defRPr>
            </a:lvl1pPr>
            <a:lvl2pPr marL="342884" indent="-334947">
              <a:tabLst/>
              <a:defRPr baseline="0">
                <a:latin typeface="Cambria" panose="02040503050406030204" pitchFamily="18" charset="0"/>
              </a:defRPr>
            </a:lvl2pPr>
            <a:lvl3pPr marL="574647" indent="-255575">
              <a:spcAft>
                <a:spcPts val="375"/>
              </a:spcAft>
              <a:tabLst/>
              <a:defRPr baseline="0">
                <a:latin typeface="Cambria" panose="02040503050406030204" pitchFamily="18" charset="0"/>
              </a:defRPr>
            </a:lvl3pPr>
            <a:lvl4pPr marL="749264" indent="-177791">
              <a:tabLst/>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33469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a:prstGeom prst="rect">
            <a:avLst/>
          </a:prstGeom>
        </p:spPr>
        <p:txBody>
          <a:bodyPr anchor="b"/>
          <a:lstStyle>
            <a:lvl1pPr>
              <a:defRPr sz="450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9"/>
            <a:ext cx="7886700" cy="1500187"/>
          </a:xfrm>
        </p:spPr>
        <p:txBody>
          <a:bodyPr/>
          <a:lstStyle>
            <a:lvl1pPr marL="0" indent="0">
              <a:buNone/>
              <a:defRPr sz="1800">
                <a:solidFill>
                  <a:schemeClr val="tx1">
                    <a:tint val="75000"/>
                  </a:schemeClr>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65040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1" y="365131"/>
            <a:ext cx="7550150"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663769"/>
            <a:ext cx="3886200" cy="3684588"/>
          </a:xfrm>
          <a:noFill/>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663766"/>
            <a:ext cx="3886200"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32630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1_Small image">
    <p:spTree>
      <p:nvGrpSpPr>
        <p:cNvPr id="1" name=""/>
        <p:cNvGrpSpPr/>
        <p:nvPr/>
      </p:nvGrpSpPr>
      <p:grpSpPr>
        <a:xfrm>
          <a:off x="0" y="0"/>
          <a:ext cx="0" cy="0"/>
          <a:chOff x="0" y="0"/>
          <a:chExt cx="0" cy="0"/>
        </a:xfrm>
      </p:grpSpPr>
      <p:sp>
        <p:nvSpPr>
          <p:cNvPr id="2" name="Title 1"/>
          <p:cNvSpPr>
            <a:spLocks noGrp="1"/>
          </p:cNvSpPr>
          <p:nvPr>
            <p:ph type="title"/>
          </p:nvPr>
        </p:nvSpPr>
        <p:spPr>
          <a:xfrm>
            <a:off x="628652" y="365131"/>
            <a:ext cx="75586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noChangeAspect="1"/>
          </p:cNvSpPr>
          <p:nvPr>
            <p:ph sz="half" idx="1"/>
          </p:nvPr>
        </p:nvSpPr>
        <p:spPr>
          <a:xfrm>
            <a:off x="640087" y="1663769"/>
            <a:ext cx="2571825" cy="2438400"/>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77184" y="1663766"/>
            <a:ext cx="5138166" cy="4351339"/>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25469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2" y="365131"/>
            <a:ext cx="7482417"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38DF611A-3BFB-674D-8829-EC7FF68654D2}"/>
              </a:ext>
            </a:extLst>
          </p:cNvPr>
          <p:cNvSpPr>
            <a:spLocks noGrp="1"/>
          </p:cNvSpPr>
          <p:nvPr>
            <p:ph sz="half" idx="18"/>
          </p:nvPr>
        </p:nvSpPr>
        <p:spPr>
          <a:xfrm>
            <a:off x="2939796"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9B5ADCA3-958D-B54D-940E-49E4F4221BAC}"/>
              </a:ext>
            </a:extLst>
          </p:cNvPr>
          <p:cNvSpPr>
            <a:spLocks noGrp="1"/>
          </p:cNvSpPr>
          <p:nvPr>
            <p:ph sz="half" idx="19"/>
          </p:nvPr>
        </p:nvSpPr>
        <p:spPr>
          <a:xfrm>
            <a:off x="5224272" y="5039931"/>
            <a:ext cx="2151126" cy="1137032"/>
          </a:xfrm>
        </p:spPr>
        <p:txBody>
          <a:bodyPr>
            <a:normAutofit/>
          </a:bodyPr>
          <a:lstStyle>
            <a:lvl1pPr>
              <a:spcBef>
                <a:spcPts val="600"/>
              </a:spcBef>
              <a:spcAft>
                <a:spcPts val="300"/>
              </a:spcAft>
              <a:defRPr sz="1600" baseline="0">
                <a:latin typeface="Cambria" panose="02040503050406030204" pitchFamily="18" charset="0"/>
              </a:defRPr>
            </a:lvl1pPr>
            <a:lvl2pPr marL="0" indent="0">
              <a:lnSpc>
                <a:spcPct val="40000"/>
              </a:lnSpc>
              <a:spcBef>
                <a:spcPts val="600"/>
              </a:spcBef>
              <a:buFont typeface="System Font Regular"/>
              <a:buChar char="​"/>
              <a:defRPr sz="1600" baseline="0">
                <a:solidFill>
                  <a:schemeClr val="accent2"/>
                </a:solidFill>
                <a:latin typeface="Cambria" panose="02040503050406030204" pitchFamily="18" charset="0"/>
              </a:defRPr>
            </a:lvl2pPr>
          </a:lstStyle>
          <a:p>
            <a:pPr lvl="0"/>
            <a:r>
              <a:rPr lang="en-US"/>
              <a:t>Click to edit Master text styles</a:t>
            </a:r>
          </a:p>
          <a:p>
            <a:pPr lvl="1"/>
            <a:r>
              <a:rPr lang="en-US"/>
              <a:t>Second level</a:t>
            </a:r>
          </a:p>
        </p:txBody>
      </p:sp>
      <p:sp>
        <p:nvSpPr>
          <p:cNvPr id="19" name="Picture Placeholder 18">
            <a:extLst>
              <a:ext uri="{FF2B5EF4-FFF2-40B4-BE49-F238E27FC236}">
                <a16:creationId xmlns:a16="http://schemas.microsoft.com/office/drawing/2014/main" id="{842E83D6-6B53-5C47-AEC7-A763EBC16E3A}"/>
              </a:ext>
            </a:extLst>
          </p:cNvPr>
          <p:cNvSpPr>
            <a:spLocks noGrp="1"/>
          </p:cNvSpPr>
          <p:nvPr>
            <p:ph type="pic" sz="quarter" idx="20"/>
          </p:nvPr>
        </p:nvSpPr>
        <p:spPr>
          <a:xfrm>
            <a:off x="628652" y="1869023"/>
            <a:ext cx="2151063" cy="2990849"/>
          </a:xfrm>
        </p:spPr>
        <p:txBody>
          <a:bodyPr/>
          <a:lstStyle>
            <a:lvl1pPr>
              <a:defRPr baseline="0">
                <a:latin typeface="Cambria" panose="02040503050406030204" pitchFamily="18" charset="0"/>
              </a:defRPr>
            </a:lvl1pPr>
          </a:lstStyle>
          <a:p>
            <a:r>
              <a:rPr lang="en-US" dirty="0"/>
              <a:t>Click icon to add picture</a:t>
            </a:r>
          </a:p>
        </p:txBody>
      </p:sp>
      <p:sp>
        <p:nvSpPr>
          <p:cNvPr id="20" name="Picture Placeholder 18">
            <a:extLst>
              <a:ext uri="{FF2B5EF4-FFF2-40B4-BE49-F238E27FC236}">
                <a16:creationId xmlns:a16="http://schemas.microsoft.com/office/drawing/2014/main" id="{AF02CDA0-0AE1-9446-9E2D-7DBD0BA32480}"/>
              </a:ext>
            </a:extLst>
          </p:cNvPr>
          <p:cNvSpPr>
            <a:spLocks noGrp="1"/>
          </p:cNvSpPr>
          <p:nvPr>
            <p:ph type="pic" sz="quarter" idx="21"/>
          </p:nvPr>
        </p:nvSpPr>
        <p:spPr>
          <a:xfrm>
            <a:off x="2926463" y="1869023"/>
            <a:ext cx="2151063" cy="2990849"/>
          </a:xfrm>
        </p:spPr>
        <p:txBody>
          <a:bodyPr/>
          <a:lstStyle>
            <a:lvl1pPr>
              <a:defRPr baseline="0">
                <a:latin typeface="Cambria" panose="02040503050406030204" pitchFamily="18" charset="0"/>
              </a:defRPr>
            </a:lvl1pPr>
          </a:lstStyle>
          <a:p>
            <a:r>
              <a:rPr lang="en-US" dirty="0"/>
              <a:t>Click icon to add picture</a:t>
            </a:r>
          </a:p>
        </p:txBody>
      </p:sp>
      <p:sp>
        <p:nvSpPr>
          <p:cNvPr id="21" name="Picture Placeholder 18">
            <a:extLst>
              <a:ext uri="{FF2B5EF4-FFF2-40B4-BE49-F238E27FC236}">
                <a16:creationId xmlns:a16="http://schemas.microsoft.com/office/drawing/2014/main" id="{2D9F2784-53CA-C04F-B202-3870F8607B7E}"/>
              </a:ext>
            </a:extLst>
          </p:cNvPr>
          <p:cNvSpPr>
            <a:spLocks noGrp="1"/>
          </p:cNvSpPr>
          <p:nvPr>
            <p:ph type="pic" sz="quarter" idx="22"/>
          </p:nvPr>
        </p:nvSpPr>
        <p:spPr>
          <a:xfrm>
            <a:off x="5224337" y="1869023"/>
            <a:ext cx="2151063" cy="2990849"/>
          </a:xfrm>
        </p:spPr>
        <p:txBody>
          <a:bodyPr/>
          <a:lstStyle>
            <a:lvl1pPr>
              <a:defRPr baseline="0">
                <a:latin typeface="Cambria" panose="02040503050406030204" pitchFamily="18" charset="0"/>
              </a:defRPr>
            </a:lvl1pPr>
          </a:lstStyle>
          <a:p>
            <a:r>
              <a:rPr lang="en-US" dirty="0"/>
              <a:t>Click icon to add picture</a:t>
            </a:r>
          </a:p>
        </p:txBody>
      </p:sp>
    </p:spTree>
    <p:extLst>
      <p:ext uri="{BB962C8B-B14F-4D97-AF65-F5344CB8AC3E}">
        <p14:creationId xmlns:p14="http://schemas.microsoft.com/office/powerpoint/2010/main" val="42690818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4" y="365129"/>
            <a:ext cx="7498159" cy="1325563"/>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baseline="0">
                <a:latin typeface="Cambria" panose="02040503050406030204" pitchFamily="18" charset="0"/>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baseline="0">
                <a:latin typeface="Cambria" panose="02040503050406030204" pitchFamily="18" charset="0"/>
              </a:defRPr>
            </a:lvl1pPr>
            <a:lvl2pPr>
              <a:defRPr baseline="0">
                <a:latin typeface="Cambria" panose="02040503050406030204" pitchFamily="18" charset="0"/>
              </a:defRPr>
            </a:lvl2pPr>
            <a:lvl3pPr>
              <a:defRPr baseline="0">
                <a:latin typeface="Cambria" panose="02040503050406030204" pitchFamily="18" charset="0"/>
              </a:defRPr>
            </a:lvl3pPr>
            <a:lvl4pPr>
              <a:defRPr baseline="0">
                <a:latin typeface="Cambria" panose="02040503050406030204" pitchFamily="18" charset="0"/>
              </a:defRPr>
            </a:lvl4pPr>
            <a:lvl5pPr>
              <a:defRPr baseline="0">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83399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3" y="365131"/>
            <a:ext cx="7516283" cy="957397"/>
          </a:xfrm>
          <a:prstGeom prst="rect">
            <a:avLst/>
          </a:prstGeom>
        </p:spPr>
        <p:txBody>
          <a:bodyPr/>
          <a:lstStyle>
            <a:lvl1pPr>
              <a:defRPr baseline="0">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7743723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6636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baseline="0">
                <a:latin typeface="Cambria" panose="020405030504060302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3887391" y="987431"/>
            <a:ext cx="4629150" cy="4873625"/>
          </a:xfrm>
        </p:spPr>
        <p:txBody>
          <a:bodyPr/>
          <a:lstStyle>
            <a:lvl1pPr>
              <a:defRPr sz="2400" baseline="0">
                <a:latin typeface="Cambria" panose="02040503050406030204" pitchFamily="18" charset="0"/>
              </a:defRPr>
            </a:lvl1pPr>
            <a:lvl2pPr>
              <a:defRPr sz="2100" baseline="0">
                <a:latin typeface="Cambria" panose="02040503050406030204" pitchFamily="18" charset="0"/>
              </a:defRPr>
            </a:lvl2pPr>
            <a:lvl3pPr>
              <a:defRPr sz="1800" baseline="0">
                <a:latin typeface="Cambria" panose="02040503050406030204" pitchFamily="18" charset="0"/>
              </a:defRPr>
            </a:lvl3pPr>
            <a:lvl4pPr>
              <a:defRPr sz="1500" baseline="0">
                <a:latin typeface="Cambria" panose="02040503050406030204" pitchFamily="18" charset="0"/>
              </a:defRPr>
            </a:lvl4pPr>
            <a:lvl5pPr>
              <a:defRPr sz="1500" baseline="0">
                <a:latin typeface="Cambria" panose="02040503050406030204" pitchFamily="18"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baseline="0">
                <a:latin typeface="Cambria" panose="02040503050406030204" pitchFamily="18" charset="0"/>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18661811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jpg"/><Relationship Id="rId5" Type="http://schemas.openxmlformats.org/officeDocument/2006/relationships/theme" Target="../theme/theme10.xml"/><Relationship Id="rId4" Type="http://schemas.openxmlformats.org/officeDocument/2006/relationships/slideLayout" Target="../slideLayouts/slideLayout3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jpg"/><Relationship Id="rId5" Type="http://schemas.openxmlformats.org/officeDocument/2006/relationships/theme" Target="../theme/theme11.xml"/><Relationship Id="rId4"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jpg"/><Relationship Id="rId5" Type="http://schemas.openxmlformats.org/officeDocument/2006/relationships/theme" Target="../theme/theme12.xml"/><Relationship Id="rId4"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emf"/><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5" Type="http://schemas.openxmlformats.org/officeDocument/2006/relationships/theme" Target="../theme/theme14.xml"/><Relationship Id="rId4" Type="http://schemas.openxmlformats.org/officeDocument/2006/relationships/slideLayout" Target="../slideLayouts/slideLayout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8.emf"/><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7.emf"/><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7.emf"/><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7.emf"/><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7.emf"/><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11.sv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image" Target="../media/image10.png"/><Relationship Id="rId2" Type="http://schemas.openxmlformats.org/officeDocument/2006/relationships/slideLayout" Target="../slideLayouts/slideLayout130.xml"/><Relationship Id="rId16" Type="http://schemas.openxmlformats.org/officeDocument/2006/relationships/image" Target="../media/image9.emf"/><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20.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image" Target="../media/image11.svg"/><Relationship Id="rId2" Type="http://schemas.openxmlformats.org/officeDocument/2006/relationships/slideLayout" Target="../slideLayouts/slideLayout144.xml"/><Relationship Id="rId16" Type="http://schemas.openxmlformats.org/officeDocument/2006/relationships/image" Target="../media/image10.pn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9.emf"/><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7.emf"/><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3.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82.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theme" Target="../theme/theme24.xml"/><Relationship Id="rId5" Type="http://schemas.openxmlformats.org/officeDocument/2006/relationships/slideLayout" Target="../slideLayouts/slideLayout184.xml"/><Relationship Id="rId4" Type="http://schemas.openxmlformats.org/officeDocument/2006/relationships/slideLayout" Target="../slideLayouts/slideLayout1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25.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5.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6.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3178D-84EE-4CB8-A279-6A93DE17BCD8}" type="slidenum">
              <a:rPr lang="en-US" smtClean="0"/>
              <a:t>‹#›</a:t>
            </a:fld>
            <a:endParaRPr lang="en-US" dirty="0"/>
          </a:p>
        </p:txBody>
      </p:sp>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674" r:id="rId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1621171458"/>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3700805683"/>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0790" y="439717"/>
            <a:ext cx="3979628" cy="1089329"/>
          </a:xfrm>
          <a:prstGeom prst="rect">
            <a:avLst/>
          </a:prstGeom>
        </p:spPr>
      </p:pic>
    </p:spTree>
    <p:extLst>
      <p:ext uri="{BB962C8B-B14F-4D97-AF65-F5344CB8AC3E}">
        <p14:creationId xmlns:p14="http://schemas.microsoft.com/office/powerpoint/2010/main" val="2710886609"/>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28148"/>
            <a:ext cx="7886700" cy="47282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628650" y="366185"/>
            <a:ext cx="7524750" cy="1325033"/>
          </a:xfrm>
          <a:prstGeom prst="rect">
            <a:avLst/>
          </a:prstGeom>
        </p:spPr>
        <p:txBody>
          <a:bodyPr vert="horz" lIns="91440" tIns="45720" rIns="91440" bIns="45720" rtlCol="0" anchor="ctr">
            <a:normAutofit/>
          </a:bodyPr>
          <a:lstStyle/>
          <a:p>
            <a:r>
              <a:rPr lang="en-US" dirty="0"/>
              <a:t>Click to edit Master title style</a:t>
            </a:r>
          </a:p>
        </p:txBody>
      </p:sp>
      <p:sp>
        <p:nvSpPr>
          <p:cNvPr id="2" name="TextBox 1">
            <a:extLst>
              <a:ext uri="{FF2B5EF4-FFF2-40B4-BE49-F238E27FC236}">
                <a16:creationId xmlns:a16="http://schemas.microsoft.com/office/drawing/2014/main" id="{D0C5A525-CEB5-401C-88F5-7DA176501986}"/>
              </a:ext>
            </a:extLst>
          </p:cNvPr>
          <p:cNvSpPr txBox="1"/>
          <p:nvPr userDrawn="1"/>
        </p:nvSpPr>
        <p:spPr>
          <a:xfrm>
            <a:off x="8794802" y="6535124"/>
            <a:ext cx="466049" cy="230832"/>
          </a:xfrm>
          <a:prstGeom prst="rect">
            <a:avLst/>
          </a:prstGeom>
          <a:noFill/>
        </p:spPr>
        <p:txBody>
          <a:bodyPr wrap="square" rtlCol="0">
            <a:spAutoFit/>
          </a:bodyPr>
          <a:lstStyle/>
          <a:p>
            <a:pPr algn="l"/>
            <a:fld id="{A1A8087B-9C9D-448B-A9E8-A5E8B8B6C022}" type="slidenum">
              <a:rPr lang="en-US" sz="900" baseline="0" smtClean="0">
                <a:solidFill>
                  <a:schemeClr val="accent2"/>
                </a:solidFill>
                <a:latin typeface="+mj-lt"/>
              </a:rPr>
              <a:pPr algn="l"/>
              <a:t>‹#›</a:t>
            </a:fld>
            <a:endParaRPr lang="en-US" sz="900" baseline="0" dirty="0">
              <a:solidFill>
                <a:schemeClr val="accent2"/>
              </a:solidFill>
              <a:latin typeface="+mj-lt"/>
            </a:endParaRPr>
          </a:p>
        </p:txBody>
      </p:sp>
    </p:spTree>
    <p:extLst>
      <p:ext uri="{BB962C8B-B14F-4D97-AF65-F5344CB8AC3E}">
        <p14:creationId xmlns:p14="http://schemas.microsoft.com/office/powerpoint/2010/main" val="1511901693"/>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 id="2147484458" r:id="rId12"/>
    <p:sldLayoutId id="2147484459" r:id="rId13"/>
  </p:sldLayoutIdLst>
  <p:txStyles>
    <p:titleStyle>
      <a:lvl1pPr algn="l" defTabSz="685800"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900" indent="-334963" algn="l" defTabSz="685800"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113" indent="-200025" algn="l" defTabSz="685800"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50" indent="-171450" algn="l" defTabSz="685800"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663792"/>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9C5D91-933B-364F-AAC6-128711C14B4C}"/>
              </a:ext>
            </a:extLst>
          </p:cNvPr>
          <p:cNvPicPr>
            <a:picLocks noChangeAspect="1"/>
          </p:cNvPicPr>
          <p:nvPr userDrawn="1"/>
        </p:nvPicPr>
        <p:blipFill rotWithShape="1">
          <a:blip r:embed="rId15"/>
          <a:srcRect t="84321"/>
          <a:stretch/>
        </p:blipFill>
        <p:spPr>
          <a:xfrm>
            <a:off x="0" y="5782733"/>
            <a:ext cx="9144000" cy="1075267"/>
          </a:xfrm>
          <a:prstGeom prst="rect">
            <a:avLst/>
          </a:prstGeom>
        </p:spPr>
      </p:pic>
      <p:sp>
        <p:nvSpPr>
          <p:cNvPr id="2" name="Title Placeholder 1"/>
          <p:cNvSpPr>
            <a:spLocks noGrp="1"/>
          </p:cNvSpPr>
          <p:nvPr>
            <p:ph type="title"/>
          </p:nvPr>
        </p:nvSpPr>
        <p:spPr>
          <a:xfrm>
            <a:off x="628650" y="365126"/>
            <a:ext cx="7886700" cy="957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628149"/>
            <a:ext cx="7886700" cy="39683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bg1"/>
                </a:solidFill>
                <a:latin typeface="Orgon Slab" panose="02000503000000020004" pitchFamily="2" charset="77"/>
              </a:defRPr>
            </a:lvl1pPr>
          </a:lstStyle>
          <a:p>
            <a:fld id="{1CF77CCB-A837-3E49-BD58-C1431ED74FC9}" type="slidenum">
              <a:rPr lang="en-US" smtClean="0"/>
              <a:pPr/>
              <a:t>‹#›</a:t>
            </a:fld>
            <a:endParaRPr lang="en-US" dirty="0"/>
          </a:p>
        </p:txBody>
      </p:sp>
    </p:spTree>
    <p:extLst>
      <p:ext uri="{BB962C8B-B14F-4D97-AF65-F5344CB8AC3E}">
        <p14:creationId xmlns:p14="http://schemas.microsoft.com/office/powerpoint/2010/main" val="2205216845"/>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Lst>
  <p:txStyles>
    <p:titleStyle>
      <a:lvl1pPr algn="l" defTabSz="685800" rtl="0" eaLnBrk="1" latinLnBrk="0" hangingPunct="1">
        <a:lnSpc>
          <a:spcPct val="90000"/>
        </a:lnSpc>
        <a:spcBef>
          <a:spcPct val="0"/>
        </a:spcBef>
        <a:buNone/>
        <a:defRPr sz="4400" b="0" i="0" kern="1200">
          <a:solidFill>
            <a:schemeClr val="accent2"/>
          </a:solidFill>
          <a:latin typeface="Orgon Slab Medium" panose="02000503000000020004" pitchFamily="2" charset="77"/>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2400" b="0" i="0" kern="1200">
          <a:solidFill>
            <a:schemeClr val="accent6"/>
          </a:solidFill>
          <a:latin typeface="Orgon Slab Medium" panose="02000503000000020004" pitchFamily="2" charset="77"/>
          <a:ea typeface="+mn-ea"/>
          <a:cs typeface="+mn-cs"/>
        </a:defRPr>
      </a:lvl1pPr>
      <a:lvl2pPr marL="342900" indent="-334963" algn="l" defTabSz="685800" rtl="0" eaLnBrk="1" latinLnBrk="0" hangingPunct="1">
        <a:lnSpc>
          <a:spcPct val="90000"/>
        </a:lnSpc>
        <a:spcBef>
          <a:spcPts val="375"/>
        </a:spcBef>
        <a:spcAft>
          <a:spcPts val="375"/>
        </a:spcAft>
        <a:buClr>
          <a:schemeClr val="accent6"/>
        </a:buClr>
        <a:buSzPct val="80000"/>
        <a:buFont typeface="Lucida Grande" panose="020B0600040502020204" pitchFamily="34" charset="0"/>
        <a:buChar char="▶"/>
        <a:tabLst/>
        <a:defRPr sz="2000" b="0" i="0" kern="1200">
          <a:solidFill>
            <a:schemeClr val="accent2"/>
          </a:solidFill>
          <a:latin typeface="Orgon Slab" panose="02000503000000020004" pitchFamily="2" charset="77"/>
          <a:ea typeface="+mn-ea"/>
          <a:cs typeface="+mn-cs"/>
        </a:defRPr>
      </a:lvl2pPr>
      <a:lvl3pPr marL="519113" indent="-200025" algn="l" defTabSz="685800" rtl="0" eaLnBrk="1" latinLnBrk="0" hangingPunct="1">
        <a:lnSpc>
          <a:spcPct val="90000"/>
        </a:lnSpc>
        <a:spcBef>
          <a:spcPts val="375"/>
        </a:spcBef>
        <a:spcAft>
          <a:spcPts val="0"/>
        </a:spcAft>
        <a:buClr>
          <a:schemeClr val="accent2"/>
        </a:buClr>
        <a:buFont typeface="System Font Regular"/>
        <a:buChar char="▸"/>
        <a:tabLst/>
        <a:defRPr sz="2000" b="0" i="0" kern="1200">
          <a:solidFill>
            <a:schemeClr val="accent2"/>
          </a:solidFill>
          <a:latin typeface="Orgon Slab Light" panose="02000503000000020004" pitchFamily="2" charset="77"/>
          <a:ea typeface="+mn-ea"/>
          <a:cs typeface="+mn-cs"/>
        </a:defRPr>
      </a:lvl3pPr>
      <a:lvl4pPr marL="742950" indent="-171450" algn="l" defTabSz="685800" rtl="0" eaLnBrk="1" latinLnBrk="0" hangingPunct="1">
        <a:lnSpc>
          <a:spcPct val="90000"/>
        </a:lnSpc>
        <a:spcBef>
          <a:spcPts val="375"/>
        </a:spcBef>
        <a:spcAft>
          <a:spcPts val="300"/>
        </a:spcAft>
        <a:buClr>
          <a:schemeClr val="accent4"/>
        </a:buClr>
        <a:buSzPct val="85000"/>
        <a:buFont typeface="Lucida Grande" panose="020B0600040502020204" pitchFamily="34" charset="0"/>
        <a:buChar char="▪"/>
        <a:tabLst/>
        <a:defRPr sz="1800" b="0" i="0" kern="1200">
          <a:solidFill>
            <a:schemeClr val="accent2"/>
          </a:solidFill>
          <a:latin typeface="Orgon Slab Light" panose="02000503000000020004" pitchFamily="2" charset="77"/>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0" i="1" kern="1200">
          <a:solidFill>
            <a:schemeClr val="accent2"/>
          </a:solidFill>
          <a:latin typeface="Orgon Slab Light" panose="02000503000000020004" pitchFamily="2" charset="77"/>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28148"/>
            <a:ext cx="7886700" cy="47282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628650" y="366185"/>
            <a:ext cx="752475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Box 1">
            <a:extLst>
              <a:ext uri="{FF2B5EF4-FFF2-40B4-BE49-F238E27FC236}">
                <a16:creationId xmlns:a16="http://schemas.microsoft.com/office/drawing/2014/main" id="{D0C5A525-CEB5-401C-88F5-7DA176501986}"/>
              </a:ext>
            </a:extLst>
          </p:cNvPr>
          <p:cNvSpPr txBox="1"/>
          <p:nvPr userDrawn="1"/>
        </p:nvSpPr>
        <p:spPr>
          <a:xfrm>
            <a:off x="8794802" y="6535124"/>
            <a:ext cx="466049" cy="230832"/>
          </a:xfrm>
          <a:prstGeom prst="rect">
            <a:avLst/>
          </a:prstGeom>
          <a:noFill/>
        </p:spPr>
        <p:txBody>
          <a:bodyPr wrap="square" rtlCol="0">
            <a:spAutoFit/>
          </a:bodyPr>
          <a:lstStyle/>
          <a:p>
            <a:pPr algn="l"/>
            <a:fld id="{A1A8087B-9C9D-448B-A9E8-A5E8B8B6C022}" type="slidenum">
              <a:rPr lang="en-US" sz="900" baseline="0" smtClean="0">
                <a:solidFill>
                  <a:schemeClr val="accent2"/>
                </a:solidFill>
                <a:latin typeface="+mj-lt"/>
              </a:rPr>
              <a:pPr algn="l"/>
              <a:t>‹#›</a:t>
            </a:fld>
            <a:endParaRPr lang="en-US" sz="900" baseline="0" dirty="0">
              <a:solidFill>
                <a:schemeClr val="accent2"/>
              </a:solidFill>
              <a:latin typeface="+mj-lt"/>
            </a:endParaRPr>
          </a:p>
        </p:txBody>
      </p:sp>
    </p:spTree>
    <p:extLst>
      <p:ext uri="{BB962C8B-B14F-4D97-AF65-F5344CB8AC3E}">
        <p14:creationId xmlns:p14="http://schemas.microsoft.com/office/powerpoint/2010/main" val="2392621629"/>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Lst>
  <p:txStyles>
    <p:titleStyle>
      <a:lvl1pPr algn="l" defTabSz="685800"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900" indent="-334963" algn="l" defTabSz="685800"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113" indent="-200025" algn="l" defTabSz="685800"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50" indent="-171450" algn="l" defTabSz="685800"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28150"/>
            <a:ext cx="7886700" cy="47282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628650" y="366186"/>
            <a:ext cx="752475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Box 1">
            <a:extLst>
              <a:ext uri="{FF2B5EF4-FFF2-40B4-BE49-F238E27FC236}">
                <a16:creationId xmlns:a16="http://schemas.microsoft.com/office/drawing/2014/main" id="{D0C5A525-CEB5-401C-88F5-7DA176501986}"/>
              </a:ext>
            </a:extLst>
          </p:cNvPr>
          <p:cNvSpPr txBox="1"/>
          <p:nvPr userDrawn="1"/>
        </p:nvSpPr>
        <p:spPr>
          <a:xfrm>
            <a:off x="8794804" y="6535128"/>
            <a:ext cx="466049" cy="230832"/>
          </a:xfrm>
          <a:prstGeom prst="rect">
            <a:avLst/>
          </a:prstGeom>
          <a:noFill/>
        </p:spPr>
        <p:txBody>
          <a:bodyPr wrap="square" rtlCol="0">
            <a:spAutoFit/>
          </a:bodyPr>
          <a:lstStyle/>
          <a:p>
            <a:pPr algn="l"/>
            <a:fld id="{A1A8087B-9C9D-448B-A9E8-A5E8B8B6C022}" type="slidenum">
              <a:rPr lang="en-US" sz="900" baseline="0" smtClean="0">
                <a:solidFill>
                  <a:schemeClr val="accent2"/>
                </a:solidFill>
                <a:latin typeface="+mj-lt"/>
              </a:rPr>
              <a:pPr algn="l"/>
              <a:t>‹#›</a:t>
            </a:fld>
            <a:endParaRPr lang="en-US" sz="900" baseline="0" dirty="0">
              <a:solidFill>
                <a:schemeClr val="accent2"/>
              </a:solidFill>
              <a:latin typeface="+mj-lt"/>
            </a:endParaRPr>
          </a:p>
        </p:txBody>
      </p:sp>
    </p:spTree>
    <p:extLst>
      <p:ext uri="{BB962C8B-B14F-4D97-AF65-F5344CB8AC3E}">
        <p14:creationId xmlns:p14="http://schemas.microsoft.com/office/powerpoint/2010/main" val="1369872402"/>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 id="2147484531" r:id="rId13"/>
  </p:sldLayoutIdLst>
  <p:txStyles>
    <p:titleStyle>
      <a:lvl1pPr algn="l" defTabSz="685766"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p:titleStyle>
    <p:bodyStyle>
      <a:lvl1pPr marL="0" indent="0" algn="l" defTabSz="685766"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884" indent="-334947" algn="l" defTabSz="685766"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087" indent="-200015" algn="l" defTabSz="685766"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13" indent="-171442" algn="l" defTabSz="685766"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766"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766"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178" algn="l" defTabSz="685766"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48" algn="l" defTabSz="685766"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766"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28148"/>
            <a:ext cx="7886700" cy="47282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628650" y="366185"/>
            <a:ext cx="752475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Box 1">
            <a:extLst>
              <a:ext uri="{FF2B5EF4-FFF2-40B4-BE49-F238E27FC236}">
                <a16:creationId xmlns:a16="http://schemas.microsoft.com/office/drawing/2014/main" id="{D0C5A525-CEB5-401C-88F5-7DA176501986}"/>
              </a:ext>
            </a:extLst>
          </p:cNvPr>
          <p:cNvSpPr txBox="1"/>
          <p:nvPr userDrawn="1"/>
        </p:nvSpPr>
        <p:spPr>
          <a:xfrm>
            <a:off x="8794802" y="6535124"/>
            <a:ext cx="466049" cy="230832"/>
          </a:xfrm>
          <a:prstGeom prst="rect">
            <a:avLst/>
          </a:prstGeom>
          <a:noFill/>
        </p:spPr>
        <p:txBody>
          <a:bodyPr wrap="square" rtlCol="0">
            <a:spAutoFit/>
          </a:bodyPr>
          <a:lstStyle/>
          <a:p>
            <a:pPr algn="l"/>
            <a:fld id="{A1A8087B-9C9D-448B-A9E8-A5E8B8B6C022}" type="slidenum">
              <a:rPr lang="en-US" sz="900" baseline="0" smtClean="0">
                <a:solidFill>
                  <a:schemeClr val="accent2"/>
                </a:solidFill>
                <a:latin typeface="+mj-lt"/>
              </a:rPr>
              <a:pPr algn="l"/>
              <a:t>‹#›</a:t>
            </a:fld>
            <a:endParaRPr lang="en-US" sz="900" baseline="0" dirty="0">
              <a:solidFill>
                <a:schemeClr val="accent2"/>
              </a:solidFill>
              <a:latin typeface="+mj-lt"/>
            </a:endParaRPr>
          </a:p>
        </p:txBody>
      </p:sp>
    </p:spTree>
    <p:extLst>
      <p:ext uri="{BB962C8B-B14F-4D97-AF65-F5344CB8AC3E}">
        <p14:creationId xmlns:p14="http://schemas.microsoft.com/office/powerpoint/2010/main" val="3262249150"/>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 id="2147484560" r:id="rId13"/>
  </p:sldLayoutIdLst>
  <p:txStyles>
    <p:titleStyle>
      <a:lvl1pPr algn="l" defTabSz="685800"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900" indent="-334963" algn="l" defTabSz="685800" rtl="0" eaLnBrk="1" latinLnBrk="0" hangingPunct="1">
        <a:lnSpc>
          <a:spcPct val="90000"/>
        </a:lnSpc>
        <a:spcBef>
          <a:spcPts val="300"/>
        </a:spcBef>
        <a:spcAft>
          <a:spcPts val="300"/>
        </a:spcAft>
        <a:buClr>
          <a:schemeClr val="accent6"/>
        </a:buClr>
        <a:buSzPct val="80000"/>
        <a:buFont typeface="Arial" panose="020B0604020202020204" pitchFamily="34" charset="0"/>
        <a:buChar char="•"/>
        <a:tabLst/>
        <a:defRPr sz="2000" b="0" i="0" kern="1200" baseline="0">
          <a:solidFill>
            <a:schemeClr val="accent1"/>
          </a:solidFill>
          <a:latin typeface="Cambria" panose="02040503050406030204" pitchFamily="18" charset="0"/>
          <a:ea typeface="+mn-ea"/>
          <a:cs typeface="+mn-cs"/>
        </a:defRPr>
      </a:lvl2pPr>
      <a:lvl3pPr marL="519113" indent="-200025" algn="l" defTabSz="685800" rtl="0" eaLnBrk="1" latinLnBrk="0" hangingPunct="1">
        <a:lnSpc>
          <a:spcPct val="100000"/>
        </a:lnSpc>
        <a:spcBef>
          <a:spcPts val="300"/>
        </a:spcBef>
        <a:spcAft>
          <a:spcPts val="300"/>
        </a:spcAft>
        <a:buClr>
          <a:schemeClr val="accent2"/>
        </a:buClr>
        <a:buFont typeface="Arial" panose="020B0604020202020204" pitchFamily="34" charset="0"/>
        <a:buChar char="•"/>
        <a:tabLst/>
        <a:defRPr sz="2000" b="0" i="0" kern="1200" baseline="0">
          <a:solidFill>
            <a:schemeClr val="accent1"/>
          </a:solidFill>
          <a:latin typeface="Cambria" panose="02040503050406030204" pitchFamily="18" charset="0"/>
          <a:ea typeface="+mn-ea"/>
          <a:cs typeface="+mn-cs"/>
        </a:defRPr>
      </a:lvl3pPr>
      <a:lvl4pPr marL="742950" indent="-171450" algn="l" defTabSz="685800" rtl="0" eaLnBrk="1" latinLnBrk="0" hangingPunct="1">
        <a:lnSpc>
          <a:spcPct val="100000"/>
        </a:lnSpc>
        <a:spcBef>
          <a:spcPts val="300"/>
        </a:spcBef>
        <a:spcAft>
          <a:spcPts val="300"/>
        </a:spcAft>
        <a:buClr>
          <a:schemeClr val="accent4"/>
        </a:buClr>
        <a:buSzPct val="85000"/>
        <a:buFont typeface="Arial" panose="020B0604020202020204" pitchFamily="34" charset="0"/>
        <a:buChar char="•"/>
        <a:tabLst/>
        <a:defRPr sz="1800" b="0" i="0" kern="1200" baseline="0">
          <a:solidFill>
            <a:schemeClr val="accent1"/>
          </a:solidFill>
          <a:latin typeface="Cambria" panose="02040503050406030204" pitchFamily="18" charset="0"/>
          <a:ea typeface="+mn-ea"/>
          <a:cs typeface="+mn-cs"/>
        </a:defRPr>
      </a:lvl4pPr>
      <a:lvl5pPr marL="457200" indent="-457200" algn="l" defTabSz="685800" rtl="0" eaLnBrk="1" latinLnBrk="0" hangingPunct="1">
        <a:lnSpc>
          <a:spcPct val="90000"/>
        </a:lnSpc>
        <a:spcBef>
          <a:spcPts val="300"/>
        </a:spcBef>
        <a:spcAft>
          <a:spcPts val="300"/>
        </a:spcAft>
        <a:buFont typeface="Arial" panose="020B0604020202020204" pitchFamily="34" charset="0"/>
        <a:buChar char="•"/>
        <a:defRPr sz="28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28150"/>
            <a:ext cx="7886700" cy="47282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628650" y="366186"/>
            <a:ext cx="752475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TextBox 1">
            <a:extLst>
              <a:ext uri="{FF2B5EF4-FFF2-40B4-BE49-F238E27FC236}">
                <a16:creationId xmlns:a16="http://schemas.microsoft.com/office/drawing/2014/main" id="{D0C5A525-CEB5-401C-88F5-7DA176501986}"/>
              </a:ext>
            </a:extLst>
          </p:cNvPr>
          <p:cNvSpPr txBox="1"/>
          <p:nvPr/>
        </p:nvSpPr>
        <p:spPr>
          <a:xfrm>
            <a:off x="8794804" y="6535128"/>
            <a:ext cx="466049" cy="230832"/>
          </a:xfrm>
          <a:prstGeom prst="rect">
            <a:avLst/>
          </a:prstGeom>
          <a:noFill/>
        </p:spPr>
        <p:txBody>
          <a:bodyPr wrap="square" rtlCol="0">
            <a:spAutoFit/>
          </a:bodyPr>
          <a:lstStyle/>
          <a:p>
            <a:pPr algn="l"/>
            <a:fld id="{A1A8087B-9C9D-448B-A9E8-A5E8B8B6C022}" type="slidenum">
              <a:rPr lang="en-US" sz="900" baseline="0" smtClean="0">
                <a:solidFill>
                  <a:schemeClr val="accent2"/>
                </a:solidFill>
                <a:latin typeface="+mj-lt"/>
              </a:rPr>
              <a:pPr algn="l"/>
              <a:t>‹#›</a:t>
            </a:fld>
            <a:endParaRPr lang="en-US" sz="900" baseline="0" dirty="0">
              <a:solidFill>
                <a:schemeClr val="accent2"/>
              </a:solidFill>
              <a:latin typeface="+mj-lt"/>
            </a:endParaRPr>
          </a:p>
        </p:txBody>
      </p:sp>
    </p:spTree>
    <p:extLst>
      <p:ext uri="{BB962C8B-B14F-4D97-AF65-F5344CB8AC3E}">
        <p14:creationId xmlns:p14="http://schemas.microsoft.com/office/powerpoint/2010/main" val="229032918"/>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 id="2147484573" r:id="rId12"/>
    <p:sldLayoutId id="2147484574" r:id="rId13"/>
  </p:sldLayoutIdLst>
  <p:txStyles>
    <p:titleStyle>
      <a:lvl1pPr algn="l" defTabSz="685766"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p:titleStyle>
    <p:bodyStyle>
      <a:lvl1pPr marL="0" indent="0" algn="l" defTabSz="685766"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884" indent="-334947" algn="l" defTabSz="685766"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087" indent="-200015" algn="l" defTabSz="685766"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13" indent="-171442" algn="l" defTabSz="685766"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766"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766"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178" algn="l" defTabSz="685766"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48" algn="l" defTabSz="685766"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766"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790" y="439715"/>
            <a:ext cx="3979628" cy="108932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E546E3-25E9-406E-AC78-269C480148B6}" type="slidenum">
              <a:rPr lang="en-US" smtClean="0"/>
              <a:t>‹#›</a:t>
            </a:fld>
            <a:endParaRPr lang="en-US" dirty="0"/>
          </a:p>
        </p:txBody>
      </p:sp>
    </p:spTree>
    <p:extLst>
      <p:ext uri="{BB962C8B-B14F-4D97-AF65-F5344CB8AC3E}">
        <p14:creationId xmlns:p14="http://schemas.microsoft.com/office/powerpoint/2010/main" val="3838618348"/>
      </p:ext>
    </p:extLst>
  </p:cSld>
  <p:clrMap bg1="lt1" tx1="dk1" bg2="lt2" tx2="dk2" accent1="accent1" accent2="accent2" accent3="accent3" accent4="accent4" accent5="accent5" accent6="accent6" hlink="hlink" folHlink="folHlink"/>
  <p:sldLayoutIdLst>
    <p:sldLayoutId id="214748369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347472" y="402336"/>
            <a:ext cx="7524750" cy="475488"/>
          </a:xfrm>
          <a:prstGeom prst="rect">
            <a:avLst/>
          </a:prstGeom>
        </p:spPr>
        <p:txBody>
          <a:bodyPr vert="horz" lIns="0" tIns="45720" rIns="0" bIns="45720" rtlCol="0" anchor="b"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1DBE040-E912-2317-01E6-3CC0DAA8B57E}"/>
              </a:ext>
            </a:extLst>
          </p:cNvPr>
          <p:cNvSpPr>
            <a:spLocks noGrp="1"/>
          </p:cNvSpPr>
          <p:nvPr>
            <p:ph type="body" idx="1"/>
          </p:nvPr>
        </p:nvSpPr>
        <p:spPr>
          <a:xfrm>
            <a:off x="347472" y="1560576"/>
            <a:ext cx="8458200" cy="4349749"/>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B32AACF4-EF5F-4C5E-922C-D8A0673022A3}"/>
              </a:ext>
            </a:extLst>
          </p:cNvPr>
          <p:cNvSpPr/>
          <p:nvPr userDrawn="1"/>
        </p:nvSpPr>
        <p:spPr>
          <a:xfrm>
            <a:off x="8805673" y="6549249"/>
            <a:ext cx="251011" cy="231091"/>
          </a:xfrm>
          <a:prstGeom prst="rect">
            <a:avLst/>
          </a:prstGeom>
          <a:solidFill>
            <a:srgbClr val="DCE3E4"/>
          </a:solidFill>
          <a:ln>
            <a:solidFill>
              <a:srgbClr val="DCE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44991190"/>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Lst>
  <p:hf sldNum="0" hdr="0" ftr="0" dt="0"/>
  <p:txStyles>
    <p:titleStyle>
      <a:lvl1pPr algn="l" defTabSz="685800" rtl="0" eaLnBrk="1" latinLnBrk="0" hangingPunct="1">
        <a:lnSpc>
          <a:spcPct val="90000"/>
        </a:lnSpc>
        <a:spcBef>
          <a:spcPct val="0"/>
        </a:spcBef>
        <a:buNone/>
        <a:defRPr sz="2400" b="1" i="0" kern="1200" baseline="0">
          <a:solidFill>
            <a:schemeClr val="accent1"/>
          </a:solidFill>
          <a:latin typeface="Cambria" panose="02040503050406030204" pitchFamily="18" charset="0"/>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1600" b="0" i="0" kern="1200" baseline="0">
          <a:solidFill>
            <a:schemeClr val="accent1"/>
          </a:solidFill>
          <a:latin typeface="Cambria" panose="02040503050406030204" pitchFamily="18" charset="0"/>
          <a:ea typeface="+mn-ea"/>
          <a:cs typeface="+mn-cs"/>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17">
            <a:extLst>
              <a:ext uri="{96DAC541-7B7A-43D3-8B79-37D633B846F1}">
                <asvg:svgBlip xmlns:asvg="http://schemas.microsoft.com/office/drawing/2016/SVG/main" r:embed="rId18"/>
              </a:ext>
            </a:extLst>
          </a:blip>
        </a:buBlip>
        <a:tabLst/>
        <a:defRPr sz="1600" b="0" i="0" kern="0" baseline="0">
          <a:solidFill>
            <a:schemeClr val="accent1"/>
          </a:solidFill>
          <a:latin typeface="Cambria" panose="02040503050406030204" pitchFamily="18" charset="0"/>
          <a:ea typeface="+mn-ea"/>
          <a:cs typeface="+mn-cs"/>
        </a:defRPr>
      </a:lvl2pPr>
      <a:lvl3pPr marL="285750" indent="-112713" algn="l" defTabSz="685800" rtl="0" eaLnBrk="1" latinLnBrk="0" hangingPunct="1">
        <a:lnSpc>
          <a:spcPct val="100000"/>
        </a:lnSpc>
        <a:spcBef>
          <a:spcPts val="75"/>
        </a:spcBef>
        <a:spcAft>
          <a:spcPts val="75"/>
        </a:spcAft>
        <a:buClr>
          <a:schemeClr val="accent2"/>
        </a:buClr>
        <a:buFont typeface="System Font Regular"/>
        <a:buChar char="▸"/>
        <a:tabLst/>
        <a:defRPr sz="1400" b="0" i="0" kern="1200" baseline="0">
          <a:solidFill>
            <a:schemeClr val="accent1"/>
          </a:solidFill>
          <a:latin typeface="Cambria" panose="02040503050406030204" pitchFamily="18" charset="0"/>
          <a:ea typeface="+mn-ea"/>
          <a:cs typeface="+mn-cs"/>
        </a:defRPr>
      </a:lvl3pPr>
      <a:lvl4pPr marL="460375" indent="-117475" algn="l" defTabSz="685800" rtl="0" eaLnBrk="1" latinLnBrk="0" hangingPunct="1">
        <a:lnSpc>
          <a:spcPct val="100000"/>
        </a:lnSpc>
        <a:spcBef>
          <a:spcPts val="100"/>
        </a:spcBef>
        <a:spcAft>
          <a:spcPts val="100"/>
        </a:spcAft>
        <a:buClr>
          <a:schemeClr val="accent4"/>
        </a:buClr>
        <a:buSzPct val="85000"/>
        <a:buFont typeface=".Lucida Grande UI Regular"/>
        <a:buChar char="▪"/>
        <a:tabLst/>
        <a:defRPr sz="1200" b="0" i="0" kern="1200" baseline="0">
          <a:solidFill>
            <a:schemeClr val="accent1"/>
          </a:solidFill>
          <a:latin typeface="Cambria" panose="02040503050406030204" pitchFamily="18"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16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1000" b="1" i="0" kern="1200">
          <a:solidFill>
            <a:schemeClr val="accent6"/>
          </a:solidFill>
          <a:latin typeface="Cambria" panose="02040503050406030204" pitchFamily="18" charset="0"/>
          <a:ea typeface="+mn-ea"/>
          <a:cs typeface="+mn-cs"/>
        </a:defRPr>
      </a:lvl6pPr>
      <a:lvl7pPr marL="0" indent="0" algn="l" defTabSz="685800" rtl="0" eaLnBrk="1" latinLnBrk="0" hangingPunct="1">
        <a:lnSpc>
          <a:spcPct val="90000"/>
        </a:lnSpc>
        <a:spcBef>
          <a:spcPts val="375"/>
        </a:spcBef>
        <a:buClr>
          <a:schemeClr val="accent3"/>
        </a:buClr>
        <a:buFontTx/>
        <a:buNone/>
        <a:defRPr sz="1000" b="0" i="0" kern="1200">
          <a:solidFill>
            <a:schemeClr val="accent2"/>
          </a:solidFill>
          <a:latin typeface="Cambria" panose="02040503050406030204" pitchFamily="18" charset="0"/>
          <a:ea typeface="+mn-ea"/>
          <a:cs typeface="+mn-cs"/>
        </a:defRPr>
      </a:lvl7pPr>
      <a:lvl8pPr marL="0" indent="0" algn="l" defTabSz="685800" rtl="0" eaLnBrk="1" latinLnBrk="0" hangingPunct="1">
        <a:lnSpc>
          <a:spcPct val="90000"/>
        </a:lnSpc>
        <a:spcBef>
          <a:spcPts val="375"/>
        </a:spcBef>
        <a:buClr>
          <a:schemeClr val="accent4"/>
        </a:buClr>
        <a:buFontTx/>
        <a:buNone/>
        <a:defRPr sz="800" b="0" i="0" kern="1200">
          <a:solidFill>
            <a:schemeClr val="tx1"/>
          </a:solidFill>
          <a:latin typeface="Cambria" panose="02040503050406030204" pitchFamily="18" charset="0"/>
          <a:ea typeface="+mn-ea"/>
          <a:cs typeface="+mn-cs"/>
        </a:defRPr>
      </a:lvl8pPr>
      <a:lvl9pPr marL="0" indent="0" algn="l" defTabSz="685800" rtl="0" eaLnBrk="1" latinLnBrk="0" hangingPunct="1">
        <a:lnSpc>
          <a:spcPct val="90000"/>
        </a:lnSpc>
        <a:spcBef>
          <a:spcPts val="375"/>
        </a:spcBef>
        <a:buFont typeface="System Font Regular"/>
        <a:buChar char="​"/>
        <a:defRPr sz="1050" b="0" i="1" kern="1200">
          <a:solidFill>
            <a:schemeClr val="tx1"/>
          </a:solidFill>
          <a:latin typeface="Cambria" panose="02040503050406030204" pitchFamily="18"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347472" y="402336"/>
            <a:ext cx="7524750" cy="475488"/>
          </a:xfrm>
          <a:prstGeom prst="rect">
            <a:avLst/>
          </a:prstGeom>
        </p:spPr>
        <p:txBody>
          <a:bodyPr vert="horz" lIns="0" tIns="45720" rIns="0" bIns="45720" rtlCol="0" anchor="b"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1DBE040-E912-2317-01E6-3CC0DAA8B57E}"/>
              </a:ext>
            </a:extLst>
          </p:cNvPr>
          <p:cNvSpPr>
            <a:spLocks noGrp="1"/>
          </p:cNvSpPr>
          <p:nvPr>
            <p:ph type="body" idx="1"/>
          </p:nvPr>
        </p:nvSpPr>
        <p:spPr>
          <a:xfrm>
            <a:off x="347472" y="1560576"/>
            <a:ext cx="8458200" cy="4349749"/>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5503E045-8059-4499-9C6A-08F17CF75579}"/>
              </a:ext>
            </a:extLst>
          </p:cNvPr>
          <p:cNvSpPr/>
          <p:nvPr userDrawn="1"/>
        </p:nvSpPr>
        <p:spPr>
          <a:xfrm>
            <a:off x="8823878" y="6506261"/>
            <a:ext cx="230263" cy="274320"/>
          </a:xfrm>
          <a:prstGeom prst="rect">
            <a:avLst/>
          </a:prstGeom>
          <a:solidFill>
            <a:srgbClr val="DCE3E4"/>
          </a:solidFill>
          <a:ln>
            <a:solidFill>
              <a:srgbClr val="DCE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78097513"/>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 id="2147484602" r:id="rId12"/>
    <p:sldLayoutId id="2147484603" r:id="rId13"/>
  </p:sldLayoutIdLst>
  <p:txStyles>
    <p:titleStyle>
      <a:lvl1pPr algn="l" defTabSz="685800" rtl="0" eaLnBrk="1" latinLnBrk="0" hangingPunct="1">
        <a:lnSpc>
          <a:spcPct val="90000"/>
        </a:lnSpc>
        <a:spcBef>
          <a:spcPct val="0"/>
        </a:spcBef>
        <a:buNone/>
        <a:defRPr sz="2400" b="1" i="0" kern="1200" baseline="0">
          <a:solidFill>
            <a:schemeClr val="accent1"/>
          </a:solidFill>
          <a:latin typeface="Cambria" panose="02040503050406030204" pitchFamily="18" charset="0"/>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1600" b="0" i="0" kern="1200" baseline="0">
          <a:solidFill>
            <a:schemeClr val="accent1"/>
          </a:solidFill>
          <a:latin typeface="Cambria" panose="02040503050406030204" pitchFamily="18" charset="0"/>
          <a:ea typeface="+mn-ea"/>
          <a:cs typeface="+mn-cs"/>
        </a:defRPr>
      </a:lvl1pPr>
      <a:lvl2pPr marL="173038" marR="0" indent="-173038" algn="l" defTabSz="685800" rtl="0" eaLnBrk="1" fontAlgn="auto" latinLnBrk="0" hangingPunct="1">
        <a:lnSpc>
          <a:spcPct val="90000"/>
        </a:lnSpc>
        <a:spcBef>
          <a:spcPts val="375"/>
        </a:spcBef>
        <a:spcAft>
          <a:spcPts val="375"/>
        </a:spcAft>
        <a:buClr>
          <a:srgbClr val="78BE20"/>
        </a:buClr>
        <a:buSzPct val="80000"/>
        <a:buFontTx/>
        <a:buBlip>
          <a:blip r:embed="rId16">
            <a:extLst>
              <a:ext uri="{96DAC541-7B7A-43D3-8B79-37D633B846F1}">
                <asvg:svgBlip xmlns:asvg="http://schemas.microsoft.com/office/drawing/2016/SVG/main" r:embed="rId17"/>
              </a:ext>
            </a:extLst>
          </a:blip>
        </a:buBlip>
        <a:tabLst/>
        <a:defRPr sz="1600" b="0" i="0" kern="0" baseline="0">
          <a:solidFill>
            <a:schemeClr val="accent1"/>
          </a:solidFill>
          <a:latin typeface="Cambria" panose="02040503050406030204" pitchFamily="18" charset="0"/>
          <a:ea typeface="+mn-ea"/>
          <a:cs typeface="+mn-cs"/>
        </a:defRPr>
      </a:lvl2pPr>
      <a:lvl3pPr marL="285750" indent="-112713" algn="l" defTabSz="685800" rtl="0" eaLnBrk="1" latinLnBrk="0" hangingPunct="1">
        <a:lnSpc>
          <a:spcPct val="100000"/>
        </a:lnSpc>
        <a:spcBef>
          <a:spcPts val="75"/>
        </a:spcBef>
        <a:spcAft>
          <a:spcPts val="75"/>
        </a:spcAft>
        <a:buClr>
          <a:schemeClr val="accent2"/>
        </a:buClr>
        <a:buFont typeface="System Font Regular"/>
        <a:buChar char="▸"/>
        <a:tabLst/>
        <a:defRPr sz="1400" b="0" i="0" kern="1200" baseline="0">
          <a:solidFill>
            <a:schemeClr val="accent1"/>
          </a:solidFill>
          <a:latin typeface="Cambria" panose="02040503050406030204" pitchFamily="18" charset="0"/>
          <a:ea typeface="+mn-ea"/>
          <a:cs typeface="+mn-cs"/>
        </a:defRPr>
      </a:lvl3pPr>
      <a:lvl4pPr marL="460375" indent="-117475" algn="l" defTabSz="685800" rtl="0" eaLnBrk="1" latinLnBrk="0" hangingPunct="1">
        <a:lnSpc>
          <a:spcPct val="100000"/>
        </a:lnSpc>
        <a:spcBef>
          <a:spcPts val="100"/>
        </a:spcBef>
        <a:spcAft>
          <a:spcPts val="100"/>
        </a:spcAft>
        <a:buClr>
          <a:schemeClr val="accent4"/>
        </a:buClr>
        <a:buSzPct val="85000"/>
        <a:buFont typeface=".Lucida Grande UI Regular"/>
        <a:buChar char="▪"/>
        <a:tabLst/>
        <a:defRPr sz="1200" b="0" i="0" kern="1200" baseline="0">
          <a:solidFill>
            <a:schemeClr val="accent1"/>
          </a:solidFill>
          <a:latin typeface="Cambria" panose="02040503050406030204" pitchFamily="18"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16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1000" b="1" i="0" kern="1200">
          <a:solidFill>
            <a:schemeClr val="accent6"/>
          </a:solidFill>
          <a:latin typeface="Cambria" panose="02040503050406030204" pitchFamily="18" charset="0"/>
          <a:ea typeface="+mn-ea"/>
          <a:cs typeface="+mn-cs"/>
        </a:defRPr>
      </a:lvl6pPr>
      <a:lvl7pPr marL="0" indent="0" algn="l" defTabSz="685800" rtl="0" eaLnBrk="1" latinLnBrk="0" hangingPunct="1">
        <a:lnSpc>
          <a:spcPct val="90000"/>
        </a:lnSpc>
        <a:spcBef>
          <a:spcPts val="375"/>
        </a:spcBef>
        <a:buClr>
          <a:schemeClr val="accent3"/>
        </a:buClr>
        <a:buFontTx/>
        <a:buNone/>
        <a:defRPr sz="1000" b="0" i="0" kern="1200">
          <a:solidFill>
            <a:schemeClr val="accent2"/>
          </a:solidFill>
          <a:latin typeface="Cambria" panose="02040503050406030204" pitchFamily="18" charset="0"/>
          <a:ea typeface="+mn-ea"/>
          <a:cs typeface="+mn-cs"/>
        </a:defRPr>
      </a:lvl7pPr>
      <a:lvl8pPr marL="0" indent="0" algn="l" defTabSz="685800" rtl="0" eaLnBrk="1" latinLnBrk="0" hangingPunct="1">
        <a:lnSpc>
          <a:spcPct val="90000"/>
        </a:lnSpc>
        <a:spcBef>
          <a:spcPts val="375"/>
        </a:spcBef>
        <a:buClr>
          <a:schemeClr val="accent4"/>
        </a:buClr>
        <a:buFontTx/>
        <a:buNone/>
        <a:defRPr sz="800" b="0" i="0" kern="1200">
          <a:solidFill>
            <a:schemeClr val="tx1"/>
          </a:solidFill>
          <a:latin typeface="Cambria" panose="02040503050406030204" pitchFamily="18" charset="0"/>
          <a:ea typeface="+mn-ea"/>
          <a:cs typeface="+mn-cs"/>
        </a:defRPr>
      </a:lvl8pPr>
      <a:lvl9pPr marL="0" indent="0" algn="l" defTabSz="685800" rtl="0" eaLnBrk="1" latinLnBrk="0" hangingPunct="1">
        <a:lnSpc>
          <a:spcPct val="90000"/>
        </a:lnSpc>
        <a:spcBef>
          <a:spcPts val="375"/>
        </a:spcBef>
        <a:buFont typeface="System Font Regular"/>
        <a:buChar char="​"/>
        <a:defRPr sz="1050" b="0" i="1" kern="1200">
          <a:solidFill>
            <a:schemeClr val="tx1"/>
          </a:solidFill>
          <a:latin typeface="Cambria" panose="02040503050406030204" pitchFamily="18" charset="0"/>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628148"/>
            <a:ext cx="7886700" cy="47282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8">
            <a:extLst>
              <a:ext uri="{FF2B5EF4-FFF2-40B4-BE49-F238E27FC236}">
                <a16:creationId xmlns:a16="http://schemas.microsoft.com/office/drawing/2014/main" id="{B3310C24-589F-F340-B891-1A5FCE3EA9B9}"/>
              </a:ext>
            </a:extLst>
          </p:cNvPr>
          <p:cNvSpPr>
            <a:spLocks noGrp="1"/>
          </p:cNvSpPr>
          <p:nvPr>
            <p:ph type="title"/>
          </p:nvPr>
        </p:nvSpPr>
        <p:spPr>
          <a:xfrm>
            <a:off x="628650" y="366185"/>
            <a:ext cx="752475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677916180"/>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 id="2147484617" r:id="rId13"/>
  </p:sldLayoutIdLst>
  <p:txStyles>
    <p:titleStyle>
      <a:lvl1pPr algn="l" defTabSz="685800"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p:titleStyle>
    <p:bodyStyle>
      <a:lvl1pPr marL="0" indent="0" algn="l" defTabSz="685800"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900" indent="-334963" algn="l" defTabSz="685800"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113" indent="-200025" algn="l" defTabSz="685800"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50" indent="-171450" algn="l" defTabSz="685800"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DB8D07-76CB-48DB-8F4E-DAFF92D0E33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7C90F-BD15-4F2C-BCAB-F1F8B3D60F1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ED850-AC58-4E0C-BB9E-DEAEEC7E74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D7D1E69-64CF-41B4-B4B1-B7E4CDEF97AD}" type="datetimeFigureOut">
              <a:rPr lang="en-US" smtClean="0"/>
              <a:t>6/9/2022</a:t>
            </a:fld>
            <a:endParaRPr lang="en-US"/>
          </a:p>
        </p:txBody>
      </p:sp>
      <p:sp>
        <p:nvSpPr>
          <p:cNvPr id="5" name="Footer Placeholder 4">
            <a:extLst>
              <a:ext uri="{FF2B5EF4-FFF2-40B4-BE49-F238E27FC236}">
                <a16:creationId xmlns:a16="http://schemas.microsoft.com/office/drawing/2014/main" id="{70BDDAA0-1486-4FCE-B1A4-A7FE8B2F4D1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3EB021-3562-4760-B02D-81933CB1597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9ACEC7-6E8B-40EB-8749-8B8AF6D74BA5}" type="slidenum">
              <a:rPr lang="en-US" smtClean="0"/>
              <a:t>‹#›</a:t>
            </a:fld>
            <a:endParaRPr lang="en-US"/>
          </a:p>
        </p:txBody>
      </p:sp>
    </p:spTree>
    <p:extLst>
      <p:ext uri="{BB962C8B-B14F-4D97-AF65-F5344CB8AC3E}">
        <p14:creationId xmlns:p14="http://schemas.microsoft.com/office/powerpoint/2010/main" val="1115053528"/>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652696"/>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DA86C-2CEF-4609-B8F6-6D4774F3C8A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267F2E-B7DB-47FC-9F34-02F789FDA7F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9CDC5-1F49-4689-BE16-857446165E4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24C824-EF66-47B9-A354-2148783B8721}" type="datetimeFigureOut">
              <a:rPr lang="en-US" smtClean="0"/>
              <a:t>6/9/2022</a:t>
            </a:fld>
            <a:endParaRPr lang="en-US"/>
          </a:p>
        </p:txBody>
      </p:sp>
      <p:sp>
        <p:nvSpPr>
          <p:cNvPr id="5" name="Footer Placeholder 4">
            <a:extLst>
              <a:ext uri="{FF2B5EF4-FFF2-40B4-BE49-F238E27FC236}">
                <a16:creationId xmlns:a16="http://schemas.microsoft.com/office/drawing/2014/main" id="{5ED947C1-34BC-4851-8B53-7FFD59957D4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562518-543D-4E26-8ED7-F68D0FF3735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887E46-76F9-4BDD-B176-2273775EFFA9}" type="slidenum">
              <a:rPr lang="en-US" smtClean="0"/>
              <a:t>‹#›</a:t>
            </a:fld>
            <a:endParaRPr lang="en-US"/>
          </a:p>
        </p:txBody>
      </p:sp>
    </p:spTree>
    <p:extLst>
      <p:ext uri="{BB962C8B-B14F-4D97-AF65-F5344CB8AC3E}">
        <p14:creationId xmlns:p14="http://schemas.microsoft.com/office/powerpoint/2010/main" val="1450457138"/>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900" y="268267"/>
            <a:ext cx="1953804" cy="660933"/>
          </a:xfrm>
          <a:prstGeom prst="rect">
            <a:avLst/>
          </a:prstGeom>
        </p:spPr>
      </p:pic>
    </p:spTree>
    <p:extLst>
      <p:ext uri="{BB962C8B-B14F-4D97-AF65-F5344CB8AC3E}">
        <p14:creationId xmlns:p14="http://schemas.microsoft.com/office/powerpoint/2010/main" val="988392953"/>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556599"/>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397103"/>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B2B4B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67550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790" y="439715"/>
            <a:ext cx="3979628" cy="1089329"/>
          </a:xfrm>
          <a:prstGeom prst="rect">
            <a:avLst/>
          </a:prstGeom>
        </p:spPr>
      </p:pic>
    </p:spTree>
    <p:extLst>
      <p:ext uri="{BB962C8B-B14F-4D97-AF65-F5344CB8AC3E}">
        <p14:creationId xmlns:p14="http://schemas.microsoft.com/office/powerpoint/2010/main" val="964926021"/>
      </p:ext>
    </p:extLst>
  </p:cSld>
  <p:clrMap bg1="lt1" tx1="dk1" bg2="lt2" tx2="dk2" accent1="accent1" accent2="accent2" accent3="accent3" accent4="accent4" accent5="accent5" accent6="accent6" hlink="hlink" folHlink="folHlink"/>
  <p:sldLayoutIdLst>
    <p:sldLayoutId id="21474843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509E2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7380"/>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B2B4B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8640"/>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JP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0.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3" Type="http://schemas.openxmlformats.org/officeDocument/2006/relationships/hyperlink" Target="mailto:facsenate@mst.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a:xfrm>
            <a:off x="853567" y="2215551"/>
            <a:ext cx="6972300" cy="2641756"/>
          </a:xfrm>
        </p:spPr>
        <p:txBody>
          <a:bodyPr/>
          <a:lstStyle/>
          <a:p>
            <a:r>
              <a:rPr lang="en-US" dirty="0"/>
              <a:t>Faculty Senate Meeting</a:t>
            </a:r>
          </a:p>
          <a:p>
            <a:r>
              <a:rPr lang="en-US" sz="3600" dirty="0"/>
              <a:t>June 9, 2022</a:t>
            </a:r>
          </a:p>
          <a:p>
            <a:endParaRPr lang="en-US" sz="3600" dirty="0"/>
          </a:p>
        </p:txBody>
      </p:sp>
    </p:spTree>
    <p:extLst>
      <p:ext uri="{BB962C8B-B14F-4D97-AF65-F5344CB8AC3E}">
        <p14:creationId xmlns:p14="http://schemas.microsoft.com/office/powerpoint/2010/main" val="191347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DE2A4-3C78-447A-B359-F759DD1BB088}"/>
              </a:ext>
            </a:extLst>
          </p:cNvPr>
          <p:cNvSpPr>
            <a:spLocks noGrp="1"/>
          </p:cNvSpPr>
          <p:nvPr>
            <p:ph type="body" sz="quarter" idx="11"/>
          </p:nvPr>
        </p:nvSpPr>
        <p:spPr>
          <a:xfrm>
            <a:off x="659305" y="2159794"/>
            <a:ext cx="8196210" cy="3704735"/>
          </a:xfrm>
        </p:spPr>
        <p:txBody>
          <a:bodyPr>
            <a:normAutofit/>
          </a:bodyPr>
          <a:lstStyle/>
          <a:p>
            <a:r>
              <a:rPr lang="en-US" sz="2250" dirty="0"/>
              <a:t>Faculty-Staff Climate Survey</a:t>
            </a:r>
          </a:p>
          <a:p>
            <a:pPr lvl="1"/>
            <a:r>
              <a:rPr lang="en-US" sz="1800" dirty="0"/>
              <a:t>Survey closed on April 30, with approximate 50% response rate</a:t>
            </a:r>
          </a:p>
          <a:p>
            <a:pPr lvl="1"/>
            <a:r>
              <a:rPr lang="en-US" sz="1800" dirty="0"/>
              <a:t>Survey generated, and raw data held, by Institutional Research alone. </a:t>
            </a:r>
          </a:p>
          <a:p>
            <a:pPr lvl="1"/>
            <a:r>
              <a:rPr lang="en-US" sz="1800" dirty="0"/>
              <a:t>No analysis, have or will be conducted, other than endorsed by Personnel Committee and Faculty Senate Officers</a:t>
            </a:r>
          </a:p>
          <a:p>
            <a:pPr lvl="1"/>
            <a:r>
              <a:rPr lang="en-US" sz="1800" dirty="0"/>
              <a:t>Cleaned data provided by IR obeys cell size standards of COACHE.</a:t>
            </a:r>
          </a:p>
          <a:p>
            <a:pPr lvl="1"/>
            <a:r>
              <a:rPr lang="en-US" sz="1800" dirty="0"/>
              <a:t>Initial findings have also been previewed to campus administration.</a:t>
            </a:r>
          </a:p>
          <a:p>
            <a:r>
              <a:rPr lang="en-US" sz="2250" dirty="0"/>
              <a:t>Graduate, Distance and Continuing education (</a:t>
            </a:r>
            <a:r>
              <a:rPr lang="en-US" sz="2250" dirty="0" err="1"/>
              <a:t>GDCe</a:t>
            </a:r>
            <a:r>
              <a:rPr lang="en-US" sz="2250" dirty="0"/>
              <a:t>) </a:t>
            </a:r>
            <a:r>
              <a:rPr lang="en-US" sz="2250" dirty="0" err="1"/>
              <a:t>Cmte</a:t>
            </a:r>
            <a:endParaRPr lang="en-US" sz="2550" dirty="0"/>
          </a:p>
          <a:p>
            <a:pPr lvl="1"/>
            <a:r>
              <a:rPr lang="en-US" sz="1800" dirty="0"/>
              <a:t>Intent: provide coordination between Faculty Senate and Graduate Faculty Council, including matters related to non-traditional degrees</a:t>
            </a:r>
          </a:p>
          <a:p>
            <a:pPr lvl="1"/>
            <a:r>
              <a:rPr lang="en-US" sz="1800" dirty="0"/>
              <a:t>Direct interaction with Vice Provosts.</a:t>
            </a:r>
          </a:p>
          <a:p>
            <a:pPr lvl="1"/>
            <a:r>
              <a:rPr lang="en-US" sz="1800" i="1" dirty="0"/>
              <a:t>Provide nominations (self or colleagues) to Faculty Senate officers</a:t>
            </a:r>
            <a:endParaRPr lang="en-US" sz="2100" i="1" dirty="0"/>
          </a:p>
        </p:txBody>
      </p:sp>
      <p:sp>
        <p:nvSpPr>
          <p:cNvPr id="3" name="Text Placeholder 2">
            <a:extLst>
              <a:ext uri="{FF2B5EF4-FFF2-40B4-BE49-F238E27FC236}">
                <a16:creationId xmlns:a16="http://schemas.microsoft.com/office/drawing/2014/main" id="{A16A4D66-EF15-4C0D-9FA1-FF9A32E459EA}"/>
              </a:ext>
            </a:extLst>
          </p:cNvPr>
          <p:cNvSpPr>
            <a:spLocks noGrp="1"/>
          </p:cNvSpPr>
          <p:nvPr>
            <p:ph type="body" sz="quarter" idx="10"/>
          </p:nvPr>
        </p:nvSpPr>
        <p:spPr>
          <a:xfrm>
            <a:off x="213402" y="571824"/>
            <a:ext cx="8370643" cy="345016"/>
          </a:xfrm>
        </p:spPr>
        <p:txBody>
          <a:bodyPr>
            <a:normAutofit fontScale="85000" lnSpcReduction="20000"/>
          </a:bodyPr>
          <a:lstStyle/>
          <a:p>
            <a:r>
              <a:rPr lang="en-US" dirty="0"/>
              <a:t>President’s Report: Faculty Senate</a:t>
            </a:r>
          </a:p>
          <a:p>
            <a:endParaRPr lang="en-US" dirty="0"/>
          </a:p>
        </p:txBody>
      </p:sp>
    </p:spTree>
    <p:extLst>
      <p:ext uri="{BB962C8B-B14F-4D97-AF65-F5344CB8AC3E}">
        <p14:creationId xmlns:p14="http://schemas.microsoft.com/office/powerpoint/2010/main" val="3232603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IV. 	Administrative Reports</a:t>
            </a:r>
          </a:p>
          <a:p>
            <a:pPr marL="0" indent="0" defTabSz="685800">
              <a:buNone/>
            </a:pPr>
            <a:r>
              <a:rPr lang="en-US" sz="3600" dirty="0"/>
              <a:t>	</a:t>
            </a:r>
            <a:r>
              <a:rPr lang="en-US" sz="3600" dirty="0">
                <a:solidFill>
                  <a:srgbClr val="003B49"/>
                </a:solidFill>
                <a:latin typeface="Orgon Slab" panose="02000503000000020004" pitchFamily="50" charset="0"/>
              </a:rPr>
              <a:t>A.	Provost’s Report</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C. Potts</a:t>
            </a: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047559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438C56A-9394-43E2-8157-77374AC8E9E9}"/>
              </a:ext>
            </a:extLst>
          </p:cNvPr>
          <p:cNvSpPr>
            <a:spLocks noGrp="1"/>
          </p:cNvSpPr>
          <p:nvPr>
            <p:ph type="title"/>
          </p:nvPr>
        </p:nvSpPr>
        <p:spPr>
          <a:xfrm>
            <a:off x="329783" y="853227"/>
            <a:ext cx="8185567" cy="718048"/>
          </a:xfrm>
        </p:spPr>
        <p:txBody>
          <a:bodyPr>
            <a:noAutofit/>
          </a:bodyPr>
          <a:lstStyle/>
          <a:p>
            <a:r>
              <a:rPr lang="en-US" sz="3300" dirty="0"/>
              <a:t>College of Arts, Science and Education</a:t>
            </a:r>
          </a:p>
        </p:txBody>
      </p:sp>
      <p:sp>
        <p:nvSpPr>
          <p:cNvPr id="2" name="Content Placeholder 1">
            <a:extLst>
              <a:ext uri="{FF2B5EF4-FFF2-40B4-BE49-F238E27FC236}">
                <a16:creationId xmlns:a16="http://schemas.microsoft.com/office/drawing/2014/main" id="{2E8133E2-600C-4AB5-BB3B-A78DFE88E87F}"/>
              </a:ext>
            </a:extLst>
          </p:cNvPr>
          <p:cNvSpPr>
            <a:spLocks noGrp="1"/>
          </p:cNvSpPr>
          <p:nvPr>
            <p:ph idx="1"/>
          </p:nvPr>
        </p:nvSpPr>
        <p:spPr>
          <a:xfrm>
            <a:off x="134981" y="1624521"/>
            <a:ext cx="8540668" cy="3608959"/>
          </a:xfrm>
        </p:spPr>
        <p:txBody>
          <a:bodyPr>
            <a:normAutofit lnSpcReduction="10000"/>
          </a:bodyPr>
          <a:lstStyle/>
          <a:p>
            <a:pPr marL="342900" indent="-342900">
              <a:buFont typeface="Arial" panose="020B0604020202020204" pitchFamily="34" charset="0"/>
              <a:buChar char="•"/>
            </a:pPr>
            <a:r>
              <a:rPr lang="en-US" dirty="0"/>
              <a:t>Renamed College effective July 1</a:t>
            </a:r>
          </a:p>
          <a:p>
            <a:pPr marL="342900" indent="-342900">
              <a:buFont typeface="Arial" panose="020B0604020202020204" pitchFamily="34" charset="0"/>
              <a:buChar char="•"/>
            </a:pPr>
            <a:r>
              <a:rPr lang="en-US" dirty="0"/>
              <a:t>Dean appointed, effective July 1</a:t>
            </a:r>
          </a:p>
          <a:p>
            <a:pPr marL="685800" lvl="1" indent="-342900">
              <a:buFont typeface="Arial" panose="020B0604020202020204" pitchFamily="34" charset="0"/>
              <a:buChar char="•"/>
            </a:pPr>
            <a:r>
              <a:rPr lang="en-US" dirty="0" err="1"/>
              <a:t>Mehrzad</a:t>
            </a:r>
            <a:r>
              <a:rPr lang="en-US" dirty="0"/>
              <a:t> </a:t>
            </a:r>
            <a:r>
              <a:rPr lang="en-US" dirty="0" err="1"/>
              <a:t>Boroujerdi</a:t>
            </a:r>
            <a:r>
              <a:rPr lang="en-US" dirty="0"/>
              <a:t>,</a:t>
            </a:r>
          </a:p>
          <a:p>
            <a:pPr marL="917575" lvl="2" indent="-342900">
              <a:buFont typeface="Arial" panose="020B0604020202020204" pitchFamily="34" charset="0"/>
              <a:buChar char="•"/>
            </a:pPr>
            <a:r>
              <a:rPr lang="en-US" dirty="0"/>
              <a:t>Director, School of Public and International Affairs (SPIA), Virginia Tech</a:t>
            </a:r>
          </a:p>
          <a:p>
            <a:pPr marL="917575" lvl="2" indent="-342900">
              <a:buFont typeface="Arial" panose="020B0604020202020204" pitchFamily="34" charset="0"/>
              <a:buChar char="•"/>
            </a:pPr>
            <a:r>
              <a:rPr lang="en-US" dirty="0"/>
              <a:t>Formerly </a:t>
            </a:r>
            <a:r>
              <a:rPr lang="en-US" dirty="0" err="1"/>
              <a:t>O'Hanley</a:t>
            </a:r>
            <a:r>
              <a:rPr lang="en-US" dirty="0"/>
              <a:t> Faculty Scholar and Professor of Political Science at Maxwell School of Citizenship &amp; Public Affairs, Syracuse University</a:t>
            </a:r>
          </a:p>
          <a:p>
            <a:pPr marL="342900" indent="-342900">
              <a:buFont typeface="Arial" panose="020B0604020202020204" pitchFamily="34" charset="0"/>
              <a:buChar char="•"/>
            </a:pPr>
            <a:r>
              <a:rPr lang="en-US" dirty="0"/>
              <a:t>Kate </a:t>
            </a:r>
            <a:r>
              <a:rPr lang="en-US" dirty="0" err="1"/>
              <a:t>Drowne</a:t>
            </a:r>
            <a:r>
              <a:rPr lang="en-US" dirty="0"/>
              <a:t> appointment to be announced shortly</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97558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438C56A-9394-43E2-8157-77374AC8E9E9}"/>
              </a:ext>
            </a:extLst>
          </p:cNvPr>
          <p:cNvSpPr>
            <a:spLocks noGrp="1"/>
          </p:cNvSpPr>
          <p:nvPr>
            <p:ph type="title"/>
          </p:nvPr>
        </p:nvSpPr>
        <p:spPr>
          <a:xfrm>
            <a:off x="329783" y="853227"/>
            <a:ext cx="8185567" cy="718048"/>
          </a:xfrm>
        </p:spPr>
        <p:txBody>
          <a:bodyPr>
            <a:noAutofit/>
          </a:bodyPr>
          <a:lstStyle/>
          <a:p>
            <a:r>
              <a:rPr lang="en-US" sz="3300" dirty="0"/>
              <a:t>CASB books since April, 2021</a:t>
            </a:r>
          </a:p>
        </p:txBody>
      </p:sp>
      <p:grpSp>
        <p:nvGrpSpPr>
          <p:cNvPr id="3" name="Group 2">
            <a:extLst>
              <a:ext uri="{FF2B5EF4-FFF2-40B4-BE49-F238E27FC236}">
                <a16:creationId xmlns:a16="http://schemas.microsoft.com/office/drawing/2014/main" id="{C7787C37-C2F6-EF41-87DF-35BAC0ADD5D8}"/>
              </a:ext>
            </a:extLst>
          </p:cNvPr>
          <p:cNvGrpSpPr/>
          <p:nvPr/>
        </p:nvGrpSpPr>
        <p:grpSpPr>
          <a:xfrm>
            <a:off x="386577" y="1712178"/>
            <a:ext cx="8249205" cy="3634590"/>
            <a:chOff x="348664" y="673617"/>
            <a:chExt cx="8287118" cy="3815901"/>
          </a:xfrm>
        </p:grpSpPr>
        <p:pic>
          <p:nvPicPr>
            <p:cNvPr id="5" name="Picture 4">
              <a:extLst>
                <a:ext uri="{FF2B5EF4-FFF2-40B4-BE49-F238E27FC236}">
                  <a16:creationId xmlns:a16="http://schemas.microsoft.com/office/drawing/2014/main" id="{EEC7E2AA-7CE9-02DD-B54B-29778F62984E}"/>
                </a:ext>
              </a:extLst>
            </p:cNvPr>
            <p:cNvPicPr>
              <a:picLocks noChangeAspect="1"/>
            </p:cNvPicPr>
            <p:nvPr/>
          </p:nvPicPr>
          <p:blipFill>
            <a:blip r:embed="rId2"/>
            <a:stretch>
              <a:fillRect/>
            </a:stretch>
          </p:blipFill>
          <p:spPr>
            <a:xfrm>
              <a:off x="2188214" y="2713458"/>
              <a:ext cx="1181465" cy="1776059"/>
            </a:xfrm>
            <a:prstGeom prst="rect">
              <a:avLst/>
            </a:prstGeom>
          </p:spPr>
        </p:pic>
        <p:pic>
          <p:nvPicPr>
            <p:cNvPr id="6" name="Picture 5">
              <a:extLst>
                <a:ext uri="{FF2B5EF4-FFF2-40B4-BE49-F238E27FC236}">
                  <a16:creationId xmlns:a16="http://schemas.microsoft.com/office/drawing/2014/main" id="{FA177828-F510-504A-492C-AC6D0B4AA46C}"/>
                </a:ext>
              </a:extLst>
            </p:cNvPr>
            <p:cNvPicPr>
              <a:picLocks noChangeAspect="1"/>
            </p:cNvPicPr>
            <p:nvPr/>
          </p:nvPicPr>
          <p:blipFill>
            <a:blip r:embed="rId3"/>
            <a:stretch>
              <a:fillRect/>
            </a:stretch>
          </p:blipFill>
          <p:spPr>
            <a:xfrm>
              <a:off x="5686490" y="2663580"/>
              <a:ext cx="1212011" cy="18259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2BC2054-9936-F6F7-09BA-D3A9A10C3CA0}"/>
                </a:ext>
              </a:extLst>
            </p:cNvPr>
            <p:cNvPicPr>
              <a:picLocks noChangeAspect="1"/>
            </p:cNvPicPr>
            <p:nvPr/>
          </p:nvPicPr>
          <p:blipFill>
            <a:blip r:embed="rId4"/>
            <a:stretch>
              <a:fillRect/>
            </a:stretch>
          </p:blipFill>
          <p:spPr>
            <a:xfrm>
              <a:off x="3949903" y="2749492"/>
              <a:ext cx="1181465" cy="1740026"/>
            </a:xfrm>
            <a:prstGeom prst="rect">
              <a:avLst/>
            </a:prstGeom>
          </p:spPr>
        </p:pic>
        <p:pic>
          <p:nvPicPr>
            <p:cNvPr id="9" name="Picture 2" descr="Cover Image">
              <a:extLst>
                <a:ext uri="{FF2B5EF4-FFF2-40B4-BE49-F238E27FC236}">
                  <a16:creationId xmlns:a16="http://schemas.microsoft.com/office/drawing/2014/main" id="{84F20F3E-67C5-4359-139F-E61E0F3E5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664" y="2713458"/>
              <a:ext cx="1185293" cy="17760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28B5ED5-513F-ED4A-3806-6033EFA1BA95}"/>
                </a:ext>
              </a:extLst>
            </p:cNvPr>
            <p:cNvPicPr>
              <a:picLocks noChangeAspect="1"/>
            </p:cNvPicPr>
            <p:nvPr/>
          </p:nvPicPr>
          <p:blipFill>
            <a:blip r:embed="rId6"/>
            <a:stretch>
              <a:fillRect/>
            </a:stretch>
          </p:blipFill>
          <p:spPr>
            <a:xfrm>
              <a:off x="348664" y="714025"/>
              <a:ext cx="1144011" cy="1716017"/>
            </a:xfrm>
            <a:prstGeom prst="rect">
              <a:avLst/>
            </a:prstGeom>
          </p:spPr>
        </p:pic>
        <p:pic>
          <p:nvPicPr>
            <p:cNvPr id="15" name="Picture 14">
              <a:extLst>
                <a:ext uri="{FF2B5EF4-FFF2-40B4-BE49-F238E27FC236}">
                  <a16:creationId xmlns:a16="http://schemas.microsoft.com/office/drawing/2014/main" id="{52686E10-E6C7-D2F5-8BEF-1057B4FF4BB7}"/>
                </a:ext>
              </a:extLst>
            </p:cNvPr>
            <p:cNvPicPr>
              <a:picLocks noChangeAspect="1"/>
            </p:cNvPicPr>
            <p:nvPr/>
          </p:nvPicPr>
          <p:blipFill>
            <a:blip r:embed="rId7"/>
            <a:stretch>
              <a:fillRect/>
            </a:stretch>
          </p:blipFill>
          <p:spPr>
            <a:xfrm>
              <a:off x="3949904" y="730357"/>
              <a:ext cx="1139337" cy="1784961"/>
            </a:xfrm>
            <a:prstGeom prst="rect">
              <a:avLst/>
            </a:prstGeom>
          </p:spPr>
        </p:pic>
        <p:pic>
          <p:nvPicPr>
            <p:cNvPr id="16" name="Picture 4">
              <a:extLst>
                <a:ext uri="{FF2B5EF4-FFF2-40B4-BE49-F238E27FC236}">
                  <a16:creationId xmlns:a16="http://schemas.microsoft.com/office/drawing/2014/main" id="{66B22EEA-A8AB-7108-29C2-3DE72E3C28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7969" y="673617"/>
              <a:ext cx="1187538" cy="17968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text, outdoor, book&#10;&#10;Description automatically generated">
              <a:extLst>
                <a:ext uri="{FF2B5EF4-FFF2-40B4-BE49-F238E27FC236}">
                  <a16:creationId xmlns:a16="http://schemas.microsoft.com/office/drawing/2014/main" id="{6860F3E5-E54E-0E92-8BA8-DABC79E90B1C}"/>
                </a:ext>
              </a:extLst>
            </p:cNvPr>
            <p:cNvPicPr>
              <a:picLocks noChangeAspect="1"/>
            </p:cNvPicPr>
            <p:nvPr/>
          </p:nvPicPr>
          <p:blipFill>
            <a:blip r:embed="rId9"/>
            <a:stretch>
              <a:fillRect/>
            </a:stretch>
          </p:blipFill>
          <p:spPr>
            <a:xfrm>
              <a:off x="2185178" y="710217"/>
              <a:ext cx="1187539" cy="1772885"/>
            </a:xfrm>
            <a:prstGeom prst="rect">
              <a:avLst/>
            </a:prstGeom>
          </p:spPr>
        </p:pic>
        <p:pic>
          <p:nvPicPr>
            <p:cNvPr id="18" name="Picture 17">
              <a:extLst>
                <a:ext uri="{FF2B5EF4-FFF2-40B4-BE49-F238E27FC236}">
                  <a16:creationId xmlns:a16="http://schemas.microsoft.com/office/drawing/2014/main" id="{1A096CDE-44E9-06CE-7406-70F719A90C68}"/>
                </a:ext>
              </a:extLst>
            </p:cNvPr>
            <p:cNvPicPr>
              <a:picLocks noChangeAspect="1"/>
            </p:cNvPicPr>
            <p:nvPr/>
          </p:nvPicPr>
          <p:blipFill>
            <a:blip r:embed="rId10"/>
            <a:stretch>
              <a:fillRect/>
            </a:stretch>
          </p:blipFill>
          <p:spPr>
            <a:xfrm>
              <a:off x="7425703" y="673617"/>
              <a:ext cx="1182908" cy="1772884"/>
            </a:xfrm>
            <a:prstGeom prst="rect">
              <a:avLst/>
            </a:prstGeom>
          </p:spPr>
        </p:pic>
        <p:pic>
          <p:nvPicPr>
            <p:cNvPr id="19" name="Picture 18" descr="A picture containing text, businesscard&#10;&#10;Description automatically generated">
              <a:extLst>
                <a:ext uri="{FF2B5EF4-FFF2-40B4-BE49-F238E27FC236}">
                  <a16:creationId xmlns:a16="http://schemas.microsoft.com/office/drawing/2014/main" id="{64DDFA90-8364-5EB8-514A-108489C2858A}"/>
                </a:ext>
              </a:extLst>
            </p:cNvPr>
            <p:cNvPicPr>
              <a:picLocks noChangeAspect="1"/>
            </p:cNvPicPr>
            <p:nvPr/>
          </p:nvPicPr>
          <p:blipFill>
            <a:blip r:embed="rId11"/>
            <a:stretch>
              <a:fillRect/>
            </a:stretch>
          </p:blipFill>
          <p:spPr>
            <a:xfrm>
              <a:off x="7448244" y="2633457"/>
              <a:ext cx="1187538" cy="1795860"/>
            </a:xfrm>
            <a:prstGeom prst="rect">
              <a:avLst/>
            </a:prstGeom>
          </p:spPr>
        </p:pic>
      </p:grpSp>
    </p:spTree>
    <p:extLst>
      <p:ext uri="{BB962C8B-B14F-4D97-AF65-F5344CB8AC3E}">
        <p14:creationId xmlns:p14="http://schemas.microsoft.com/office/powerpoint/2010/main" val="4086878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438C56A-9394-43E2-8157-77374AC8E9E9}"/>
              </a:ext>
            </a:extLst>
          </p:cNvPr>
          <p:cNvSpPr>
            <a:spLocks noGrp="1"/>
          </p:cNvSpPr>
          <p:nvPr>
            <p:ph type="title"/>
          </p:nvPr>
        </p:nvSpPr>
        <p:spPr>
          <a:xfrm>
            <a:off x="628650" y="1131094"/>
            <a:ext cx="7886700" cy="718048"/>
          </a:xfrm>
        </p:spPr>
        <p:txBody>
          <a:bodyPr>
            <a:normAutofit/>
          </a:bodyPr>
          <a:lstStyle/>
          <a:p>
            <a:r>
              <a:rPr lang="en-US" sz="3200" dirty="0"/>
              <a:t>College of Engineering and Computing</a:t>
            </a:r>
          </a:p>
        </p:txBody>
      </p:sp>
      <p:sp>
        <p:nvSpPr>
          <p:cNvPr id="30" name="Content Placeholder 2">
            <a:extLst>
              <a:ext uri="{FF2B5EF4-FFF2-40B4-BE49-F238E27FC236}">
                <a16:creationId xmlns:a16="http://schemas.microsoft.com/office/drawing/2014/main" id="{3B2F089A-D1F8-47F5-8865-901A2604A87B}"/>
              </a:ext>
            </a:extLst>
          </p:cNvPr>
          <p:cNvSpPr>
            <a:spLocks noGrp="1"/>
          </p:cNvSpPr>
          <p:nvPr>
            <p:ph sz="half" idx="1"/>
          </p:nvPr>
        </p:nvSpPr>
        <p:spPr>
          <a:xfrm>
            <a:off x="628650" y="1849142"/>
            <a:ext cx="8172450" cy="3338808"/>
          </a:xfrm>
        </p:spPr>
        <p:txBody>
          <a:bodyPr>
            <a:normAutofit lnSpcReduction="10000"/>
          </a:bodyPr>
          <a:lstStyle/>
          <a:p>
            <a:pPr>
              <a:lnSpc>
                <a:spcPct val="100000"/>
              </a:lnSpc>
              <a:buNone/>
            </a:pPr>
            <a:r>
              <a:rPr lang="en-US" sz="1400" dirty="0">
                <a:solidFill>
                  <a:schemeClr val="tx1"/>
                </a:solidFill>
                <a:latin typeface="Orgon Slab" panose="02000503000000020004" pitchFamily="50" charset="0"/>
              </a:rPr>
              <a:t>Interim Dean announced shortly</a:t>
            </a:r>
          </a:p>
          <a:p>
            <a:pPr>
              <a:lnSpc>
                <a:spcPct val="100000"/>
              </a:lnSpc>
              <a:buNone/>
            </a:pPr>
            <a:r>
              <a:rPr lang="en-US" sz="1400" dirty="0">
                <a:solidFill>
                  <a:schemeClr val="tx1"/>
                </a:solidFill>
                <a:latin typeface="Orgon Slab" panose="02000503000000020004" pitchFamily="50" charset="0"/>
              </a:rPr>
              <a:t>Rich </a:t>
            </a:r>
            <a:r>
              <a:rPr lang="en-US" sz="1400" dirty="0" err="1">
                <a:solidFill>
                  <a:schemeClr val="tx1"/>
                </a:solidFill>
                <a:latin typeface="Orgon Slab" panose="02000503000000020004" pitchFamily="50" charset="0"/>
              </a:rPr>
              <a:t>Wlezien</a:t>
            </a:r>
            <a:r>
              <a:rPr lang="en-US" sz="1400" dirty="0">
                <a:solidFill>
                  <a:schemeClr val="tx1"/>
                </a:solidFill>
                <a:latin typeface="Orgon Slab" panose="02000503000000020004" pitchFamily="50" charset="0"/>
              </a:rPr>
              <a:t> will return to DARPA in the Fall</a:t>
            </a:r>
          </a:p>
          <a:p>
            <a:pPr>
              <a:lnSpc>
                <a:spcPct val="100000"/>
              </a:lnSpc>
              <a:buNone/>
            </a:pPr>
            <a:r>
              <a:rPr lang="en-US" sz="1400" dirty="0">
                <a:solidFill>
                  <a:schemeClr val="tx1"/>
                </a:solidFill>
                <a:latin typeface="Orgon Slab" panose="02000503000000020004" pitchFamily="50" charset="0"/>
              </a:rPr>
              <a:t>Dr. Kyle Perry</a:t>
            </a:r>
            <a:r>
              <a:rPr lang="en-US" sz="1400" b="0" dirty="0">
                <a:solidFill>
                  <a:schemeClr val="tx1"/>
                </a:solidFill>
                <a:latin typeface="Orgon Slab" panose="02000503000000020004" pitchFamily="50" charset="0"/>
              </a:rPr>
              <a:t>, associate professor of explosives engineering, was awarded $1 million from the U.S. Army to investigate a blast-resistant curtain wall and anchoring system.</a:t>
            </a:r>
          </a:p>
          <a:p>
            <a:pPr>
              <a:lnSpc>
                <a:spcPct val="100000"/>
              </a:lnSpc>
              <a:spcAft>
                <a:spcPts val="1800"/>
              </a:spcAft>
              <a:buNone/>
            </a:pPr>
            <a:r>
              <a:rPr lang="en-US" sz="1400" dirty="0">
                <a:solidFill>
                  <a:schemeClr val="tx1"/>
                </a:solidFill>
                <a:latin typeface="Orgon Slab" panose="02000503000000020004" pitchFamily="50" charset="0"/>
              </a:rPr>
              <a:t>Dr. William Fahrenholtz</a:t>
            </a:r>
            <a:r>
              <a:rPr lang="en-US" sz="1400" b="0" dirty="0">
                <a:solidFill>
                  <a:schemeClr val="tx1"/>
                </a:solidFill>
                <a:latin typeface="Orgon Slab" panose="02000503000000020004" pitchFamily="50" charset="0"/>
              </a:rPr>
              <a:t>, Curators’ Distinguished Professor of ceramic engineering, is collaborating with UC Davis and University of Pittsburgh to develop consistency in ultra-high-temperature ceramics for hypersonic vehicles with support from a $1.4 million Air Force grant.</a:t>
            </a:r>
            <a:br>
              <a:rPr lang="en-US" sz="1400" b="0" dirty="0">
                <a:solidFill>
                  <a:schemeClr val="tx1"/>
                </a:solidFill>
                <a:latin typeface="Orgon Slab" panose="02000503000000020004" pitchFamily="50" charset="0"/>
              </a:rPr>
            </a:br>
            <a:br>
              <a:rPr lang="en-US" sz="1400" b="0" dirty="0">
                <a:solidFill>
                  <a:schemeClr val="tx1"/>
                </a:solidFill>
                <a:latin typeface="Orgon Slab" panose="02000503000000020004" pitchFamily="50" charset="0"/>
              </a:rPr>
            </a:br>
            <a:r>
              <a:rPr lang="en-US" sz="1400" b="0" dirty="0">
                <a:solidFill>
                  <a:schemeClr val="tx1"/>
                </a:solidFill>
                <a:latin typeface="Orgon Slab" panose="02000503000000020004" pitchFamily="50" charset="0"/>
              </a:rPr>
              <a:t>Two nuclear engineering students, </a:t>
            </a:r>
            <a:r>
              <a:rPr lang="en-US" sz="1400" dirty="0">
                <a:solidFill>
                  <a:schemeClr val="tx1"/>
                </a:solidFill>
                <a:latin typeface="Orgon Slab" panose="02000503000000020004" pitchFamily="50" charset="0"/>
              </a:rPr>
              <a:t>Markus Baur </a:t>
            </a:r>
            <a:r>
              <a:rPr lang="en-US" sz="1400" b="0" dirty="0">
                <a:solidFill>
                  <a:schemeClr val="tx1"/>
                </a:solidFill>
                <a:latin typeface="Orgon Slab" panose="02000503000000020004" pitchFamily="50" charset="0"/>
              </a:rPr>
              <a:t>and </a:t>
            </a:r>
            <a:r>
              <a:rPr lang="en-US" sz="1400" dirty="0">
                <a:solidFill>
                  <a:schemeClr val="tx1"/>
                </a:solidFill>
                <a:latin typeface="Orgon Slab" panose="02000503000000020004" pitchFamily="50" charset="0"/>
              </a:rPr>
              <a:t>Nathaniel Guy</a:t>
            </a:r>
            <a:r>
              <a:rPr lang="en-US" sz="1400" b="0" dirty="0">
                <a:solidFill>
                  <a:schemeClr val="tx1"/>
                </a:solidFill>
                <a:latin typeface="Orgon Slab" panose="02000503000000020004" pitchFamily="50" charset="0"/>
              </a:rPr>
              <a:t>, will receive $10,000 scholarships from the U.S. Dept. of Energy’s University Nuclear Leadership Program.</a:t>
            </a:r>
            <a:endParaRPr lang="en-US" sz="1400" dirty="0">
              <a:solidFill>
                <a:schemeClr val="tx1"/>
              </a:solidFill>
              <a:latin typeface="Orgon Slab" panose="02000503000000020004" pitchFamily="50" charset="0"/>
            </a:endParaRPr>
          </a:p>
          <a:p>
            <a:pPr>
              <a:lnSpc>
                <a:spcPct val="110000"/>
              </a:lnSpc>
              <a:spcAft>
                <a:spcPts val="1800"/>
              </a:spcAft>
              <a:buNone/>
            </a:pPr>
            <a:endParaRPr lang="en-US" sz="1400" b="0" dirty="0">
              <a:solidFill>
                <a:schemeClr val="tx1"/>
              </a:solidFill>
              <a:latin typeface="Orgon Slab" panose="02000503000000020004" pitchFamily="50" charset="0"/>
            </a:endParaRPr>
          </a:p>
        </p:txBody>
      </p:sp>
    </p:spTree>
    <p:extLst>
      <p:ext uri="{BB962C8B-B14F-4D97-AF65-F5344CB8AC3E}">
        <p14:creationId xmlns:p14="http://schemas.microsoft.com/office/powerpoint/2010/main" val="418001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438C56A-9394-43E2-8157-77374AC8E9E9}"/>
              </a:ext>
            </a:extLst>
          </p:cNvPr>
          <p:cNvSpPr>
            <a:spLocks noGrp="1"/>
          </p:cNvSpPr>
          <p:nvPr>
            <p:ph type="title"/>
          </p:nvPr>
        </p:nvSpPr>
        <p:spPr>
          <a:xfrm>
            <a:off x="329783" y="853227"/>
            <a:ext cx="8185567" cy="718048"/>
          </a:xfrm>
        </p:spPr>
        <p:txBody>
          <a:bodyPr>
            <a:noAutofit/>
          </a:bodyPr>
          <a:lstStyle/>
          <a:p>
            <a:r>
              <a:rPr lang="en-US" sz="3300" dirty="0" err="1"/>
              <a:t>Kummer</a:t>
            </a:r>
            <a:r>
              <a:rPr lang="en-US" sz="3300" dirty="0"/>
              <a:t> College</a:t>
            </a:r>
          </a:p>
        </p:txBody>
      </p:sp>
      <p:sp>
        <p:nvSpPr>
          <p:cNvPr id="2" name="Content Placeholder 1">
            <a:extLst>
              <a:ext uri="{FF2B5EF4-FFF2-40B4-BE49-F238E27FC236}">
                <a16:creationId xmlns:a16="http://schemas.microsoft.com/office/drawing/2014/main" id="{2E8133E2-600C-4AB5-BB3B-A78DFE88E87F}"/>
              </a:ext>
            </a:extLst>
          </p:cNvPr>
          <p:cNvSpPr>
            <a:spLocks noGrp="1"/>
          </p:cNvSpPr>
          <p:nvPr>
            <p:ph idx="1"/>
          </p:nvPr>
        </p:nvSpPr>
        <p:spPr>
          <a:xfrm>
            <a:off x="134981" y="1624521"/>
            <a:ext cx="8540668" cy="3608959"/>
          </a:xfrm>
        </p:spPr>
        <p:txBody>
          <a:bodyPr>
            <a:normAutofit/>
          </a:bodyPr>
          <a:lstStyle/>
          <a:p>
            <a:pPr marL="342900" indent="-342900">
              <a:buFont typeface="Arial" panose="020B0604020202020204" pitchFamily="34" charset="0"/>
              <a:buChar char="•"/>
            </a:pPr>
            <a:r>
              <a:rPr lang="en-US" dirty="0"/>
              <a:t>College will commence operations, effective July 1</a:t>
            </a:r>
          </a:p>
          <a:p>
            <a:pPr marL="342900" indent="-342900">
              <a:buFont typeface="Arial" panose="020B0604020202020204" pitchFamily="34" charset="0"/>
              <a:buChar char="•"/>
            </a:pPr>
            <a:r>
              <a:rPr lang="en-US" dirty="0"/>
              <a:t>Acting Dean announced shortly</a:t>
            </a:r>
          </a:p>
          <a:p>
            <a:pPr marL="342900" indent="-342900">
              <a:buFont typeface="Arial" panose="020B0604020202020204" pitchFamily="34" charset="0"/>
              <a:buChar char="•"/>
            </a:pPr>
            <a:r>
              <a:rPr lang="en-US" dirty="0"/>
              <a:t>Founding departments</a:t>
            </a:r>
          </a:p>
          <a:p>
            <a:pPr marL="685800" lvl="1" indent="-342900">
              <a:buFont typeface="Arial" panose="020B0604020202020204" pitchFamily="34" charset="0"/>
              <a:buChar char="•"/>
            </a:pPr>
            <a:r>
              <a:rPr lang="en-US" dirty="0"/>
              <a:t>Business and Information Technology</a:t>
            </a:r>
          </a:p>
          <a:p>
            <a:pPr marL="685800" lvl="1" indent="-342900">
              <a:buFont typeface="Arial" panose="020B0604020202020204" pitchFamily="34" charset="0"/>
              <a:buChar char="•"/>
            </a:pPr>
            <a:r>
              <a:rPr lang="en-US" dirty="0"/>
              <a:t>Economics</a:t>
            </a:r>
          </a:p>
          <a:p>
            <a:pPr marL="685800" lvl="1" indent="-342900">
              <a:buFont typeface="Arial" panose="020B0604020202020204" pitchFamily="34" charset="0"/>
              <a:buChar char="•"/>
            </a:pPr>
            <a:r>
              <a:rPr lang="en-US" dirty="0"/>
              <a:t>Engineering Management and Systems Engineering</a:t>
            </a:r>
          </a:p>
        </p:txBody>
      </p:sp>
    </p:spTree>
    <p:extLst>
      <p:ext uri="{BB962C8B-B14F-4D97-AF65-F5344CB8AC3E}">
        <p14:creationId xmlns:p14="http://schemas.microsoft.com/office/powerpoint/2010/main" val="591155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438C56A-9394-43E2-8157-77374AC8E9E9}"/>
              </a:ext>
            </a:extLst>
          </p:cNvPr>
          <p:cNvSpPr>
            <a:spLocks noGrp="1"/>
          </p:cNvSpPr>
          <p:nvPr>
            <p:ph type="title"/>
          </p:nvPr>
        </p:nvSpPr>
        <p:spPr/>
        <p:txBody>
          <a:bodyPr>
            <a:noAutofit/>
          </a:bodyPr>
          <a:lstStyle/>
          <a:p>
            <a:r>
              <a:rPr lang="en-US" sz="3300" dirty="0"/>
              <a:t>Ongoing Chair Searches</a:t>
            </a:r>
          </a:p>
        </p:txBody>
      </p:sp>
      <p:sp>
        <p:nvSpPr>
          <p:cNvPr id="2" name="Content Placeholder 1">
            <a:extLst>
              <a:ext uri="{FF2B5EF4-FFF2-40B4-BE49-F238E27FC236}">
                <a16:creationId xmlns:a16="http://schemas.microsoft.com/office/drawing/2014/main" id="{2E8133E2-600C-4AB5-BB3B-A78DFE88E87F}"/>
              </a:ext>
            </a:extLst>
          </p:cNvPr>
          <p:cNvSpPr>
            <a:spLocks noGrp="1"/>
          </p:cNvSpPr>
          <p:nvPr>
            <p:ph sz="half" idx="1"/>
          </p:nvPr>
        </p:nvSpPr>
        <p:spPr>
          <a:xfrm>
            <a:off x="628650" y="2105078"/>
            <a:ext cx="3886200" cy="2603061"/>
          </a:xfrm>
        </p:spPr>
        <p:txBody>
          <a:bodyPr>
            <a:normAutofit fontScale="62500" lnSpcReduction="20000"/>
          </a:bodyPr>
          <a:lstStyle/>
          <a:p>
            <a:pPr marL="342900" indent="-342900">
              <a:buFont typeface="Arial" panose="020B0604020202020204" pitchFamily="34" charset="0"/>
              <a:buChar char="•"/>
            </a:pPr>
            <a:r>
              <a:rPr lang="en-US" dirty="0"/>
              <a:t>Business &amp; IT</a:t>
            </a:r>
          </a:p>
          <a:p>
            <a:pPr marL="685800" lvl="1" indent="-342900">
              <a:buFont typeface="Arial" panose="020B0604020202020204" pitchFamily="34" charset="0"/>
              <a:buChar char="•"/>
            </a:pPr>
            <a:r>
              <a:rPr lang="en-US" dirty="0" err="1"/>
              <a:t>Kummer</a:t>
            </a:r>
            <a:r>
              <a:rPr lang="en-US" dirty="0"/>
              <a:t> chair. Search pause. Interim chair, Cassie Elrod</a:t>
            </a:r>
          </a:p>
          <a:p>
            <a:pPr marL="342900" indent="-342900">
              <a:buFont typeface="Arial" panose="020B0604020202020204" pitchFamily="34" charset="0"/>
              <a:buChar char="•"/>
            </a:pPr>
            <a:r>
              <a:rPr lang="en-US" dirty="0"/>
              <a:t>Computer Science</a:t>
            </a:r>
          </a:p>
          <a:p>
            <a:pPr marL="685800" lvl="1" indent="-342900">
              <a:buFont typeface="Arial" panose="020B0604020202020204" pitchFamily="34" charset="0"/>
              <a:buChar char="•"/>
            </a:pPr>
            <a:r>
              <a:rPr lang="en-US" dirty="0" err="1"/>
              <a:t>Kummer</a:t>
            </a:r>
            <a:r>
              <a:rPr lang="en-US" dirty="0"/>
              <a:t> chair. Search ongoing. Three finalists, summer 2022</a:t>
            </a:r>
          </a:p>
          <a:p>
            <a:pPr marL="342900" indent="-342900">
              <a:buFont typeface="Arial" panose="020B0604020202020204" pitchFamily="34" charset="0"/>
              <a:buChar char="•"/>
            </a:pPr>
            <a:r>
              <a:rPr lang="en-US" dirty="0"/>
              <a:t>Electrical &amp; Computer Engineering</a:t>
            </a:r>
          </a:p>
          <a:p>
            <a:pPr marL="685800" lvl="1" indent="-342900">
              <a:buFont typeface="Arial" panose="020B0604020202020204" pitchFamily="34" charset="0"/>
              <a:buChar char="•"/>
            </a:pPr>
            <a:r>
              <a:rPr lang="en-US" dirty="0" err="1"/>
              <a:t>Kummer</a:t>
            </a:r>
            <a:r>
              <a:rPr lang="en-US" dirty="0"/>
              <a:t> chair. Search ongoing. Final interviews just completed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8" name="Content Placeholder 7">
            <a:extLst>
              <a:ext uri="{FF2B5EF4-FFF2-40B4-BE49-F238E27FC236}">
                <a16:creationId xmlns:a16="http://schemas.microsoft.com/office/drawing/2014/main" id="{F1056820-877D-C24F-9C2E-49FF9F48D894}"/>
              </a:ext>
            </a:extLst>
          </p:cNvPr>
          <p:cNvSpPr>
            <a:spLocks noGrp="1"/>
          </p:cNvSpPr>
          <p:nvPr>
            <p:ph sz="half" idx="2"/>
          </p:nvPr>
        </p:nvSpPr>
        <p:spPr>
          <a:xfrm>
            <a:off x="4629150" y="2105075"/>
            <a:ext cx="3886200" cy="3190360"/>
          </a:xfrm>
        </p:spPr>
        <p:txBody>
          <a:bodyPr>
            <a:normAutofit fontScale="62500" lnSpcReduction="20000"/>
          </a:bodyPr>
          <a:lstStyle/>
          <a:p>
            <a:pPr marL="342900" indent="-342900">
              <a:buFont typeface="Arial" panose="020B0604020202020204" pitchFamily="34" charset="0"/>
              <a:buChar char="•"/>
            </a:pPr>
            <a:r>
              <a:rPr lang="en-US" dirty="0"/>
              <a:t>Geosciences and Geological &amp; Petroleum Engineering</a:t>
            </a:r>
          </a:p>
          <a:p>
            <a:pPr marL="685800" lvl="1" indent="-342900">
              <a:buFont typeface="Arial" panose="020B0604020202020204" pitchFamily="34" charset="0"/>
              <a:buChar char="•"/>
            </a:pPr>
            <a:r>
              <a:rPr lang="en-US" dirty="0"/>
              <a:t>Final interviews ongoing</a:t>
            </a:r>
          </a:p>
          <a:p>
            <a:pPr marL="342900" indent="-342900">
              <a:buFont typeface="Arial" panose="020B0604020202020204" pitchFamily="34" charset="0"/>
              <a:buChar char="•"/>
            </a:pPr>
            <a:r>
              <a:rPr lang="en-US" dirty="0"/>
              <a:t>Materials Science and Engineering</a:t>
            </a:r>
          </a:p>
          <a:p>
            <a:pPr marL="685800" lvl="1" indent="-342900">
              <a:buFont typeface="Arial" panose="020B0604020202020204" pitchFamily="34" charset="0"/>
              <a:buChar char="•"/>
            </a:pPr>
            <a:r>
              <a:rPr lang="en-US" dirty="0"/>
              <a:t>Internal search ongoing (Summer, 2022) </a:t>
            </a:r>
          </a:p>
          <a:p>
            <a:pPr marL="342900" indent="-342900">
              <a:buFont typeface="Arial" panose="020B0604020202020204" pitchFamily="34" charset="0"/>
              <a:buChar char="•"/>
            </a:pPr>
            <a:r>
              <a:rPr lang="en-US" dirty="0"/>
              <a:t>Mining &amp; Explosives Engineering</a:t>
            </a:r>
          </a:p>
          <a:p>
            <a:pPr marL="685800" lvl="1" indent="-342900">
              <a:buFont typeface="Arial" panose="020B0604020202020204" pitchFamily="34" charset="0"/>
              <a:buChar char="•"/>
            </a:pPr>
            <a:r>
              <a:rPr lang="en-US" dirty="0"/>
              <a:t>Kwame Awuah-</a:t>
            </a:r>
            <a:r>
              <a:rPr lang="en-US" dirty="0" err="1"/>
              <a:t>Offei</a:t>
            </a:r>
            <a:r>
              <a:rPr lang="en-US" dirty="0"/>
              <a:t> appointed</a:t>
            </a:r>
          </a:p>
          <a:p>
            <a:pPr marL="342900" indent="-342900">
              <a:buFont typeface="Arial" panose="020B0604020202020204" pitchFamily="34" charset="0"/>
              <a:buChar char="•"/>
            </a:pPr>
            <a:r>
              <a:rPr lang="en-US" dirty="0"/>
              <a:t>Nuclear Engineering &amp; Radiation Science</a:t>
            </a:r>
          </a:p>
          <a:p>
            <a:pPr marL="685800" lvl="1" indent="-342900">
              <a:buFont typeface="Arial" panose="020B0604020202020204" pitchFamily="34" charset="0"/>
              <a:buChar char="•"/>
            </a:pPr>
            <a:r>
              <a:rPr lang="en-US" dirty="0" err="1"/>
              <a:t>Kummer</a:t>
            </a:r>
            <a:r>
              <a:rPr lang="en-US" dirty="0"/>
              <a:t> Chair. Search pause. Interim chair, Ayodeji </a:t>
            </a:r>
            <a:r>
              <a:rPr lang="en-US" dirty="0" err="1"/>
              <a:t>Alajo</a:t>
            </a:r>
            <a:endParaRPr lang="en-US" dirty="0"/>
          </a:p>
          <a:p>
            <a:endParaRPr lang="en-US" dirty="0"/>
          </a:p>
        </p:txBody>
      </p:sp>
    </p:spTree>
    <p:extLst>
      <p:ext uri="{BB962C8B-B14F-4D97-AF65-F5344CB8AC3E}">
        <p14:creationId xmlns:p14="http://schemas.microsoft.com/office/powerpoint/2010/main" val="2308085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438C56A-9394-43E2-8157-77374AC8E9E9}"/>
              </a:ext>
            </a:extLst>
          </p:cNvPr>
          <p:cNvSpPr>
            <a:spLocks noGrp="1"/>
          </p:cNvSpPr>
          <p:nvPr>
            <p:ph type="title"/>
          </p:nvPr>
        </p:nvSpPr>
        <p:spPr/>
        <p:txBody>
          <a:bodyPr>
            <a:noAutofit/>
          </a:bodyPr>
          <a:lstStyle/>
          <a:p>
            <a:r>
              <a:rPr lang="en-US" sz="3300" dirty="0"/>
              <a:t>Research &amp; Admin Position Updates</a:t>
            </a:r>
          </a:p>
        </p:txBody>
      </p:sp>
      <p:sp>
        <p:nvSpPr>
          <p:cNvPr id="2" name="Content Placeholder 1">
            <a:extLst>
              <a:ext uri="{FF2B5EF4-FFF2-40B4-BE49-F238E27FC236}">
                <a16:creationId xmlns:a16="http://schemas.microsoft.com/office/drawing/2014/main" id="{2E8133E2-600C-4AB5-BB3B-A78DFE88E87F}"/>
              </a:ext>
            </a:extLst>
          </p:cNvPr>
          <p:cNvSpPr>
            <a:spLocks noGrp="1"/>
          </p:cNvSpPr>
          <p:nvPr>
            <p:ph sz="half" idx="1"/>
          </p:nvPr>
        </p:nvSpPr>
        <p:spPr>
          <a:xfrm>
            <a:off x="419100" y="1849143"/>
            <a:ext cx="4521200" cy="2763441"/>
          </a:xfrm>
        </p:spPr>
        <p:txBody>
          <a:bodyPr>
            <a:normAutofit fontScale="25000" lnSpcReduction="20000"/>
          </a:bodyPr>
          <a:lstStyle/>
          <a:p>
            <a:pPr>
              <a:buNone/>
            </a:pPr>
            <a:r>
              <a:rPr lang="en-US" sz="5600" dirty="0" err="1"/>
              <a:t>Kummer</a:t>
            </a:r>
            <a:r>
              <a:rPr lang="en-US" sz="5600" dirty="0"/>
              <a:t> Research Center Directors</a:t>
            </a:r>
          </a:p>
          <a:p>
            <a:pPr marL="342900" indent="-342900">
              <a:buFont typeface="Arial" panose="020B0604020202020204" pitchFamily="34" charset="0"/>
              <a:buChar char="•"/>
            </a:pPr>
            <a:r>
              <a:rPr lang="en-US" sz="5600" dirty="0"/>
              <a:t>Advanced Manufacturing</a:t>
            </a:r>
          </a:p>
          <a:p>
            <a:pPr marL="685800" lvl="1" indent="-342900">
              <a:buFont typeface="Arial" panose="020B0604020202020204" pitchFamily="34" charset="0"/>
              <a:buChar char="•"/>
            </a:pPr>
            <a:r>
              <a:rPr lang="en-US" sz="5600" dirty="0"/>
              <a:t>Rick </a:t>
            </a:r>
            <a:r>
              <a:rPr lang="en-US" sz="5600" dirty="0" err="1"/>
              <a:t>Billo</a:t>
            </a:r>
            <a:r>
              <a:rPr lang="en-US" sz="5600" dirty="0"/>
              <a:t>, since Q1 2022</a:t>
            </a:r>
          </a:p>
          <a:p>
            <a:pPr marL="342900" indent="-342900">
              <a:buFont typeface="Arial" panose="020B0604020202020204" pitchFamily="34" charset="0"/>
              <a:buChar char="•"/>
            </a:pPr>
            <a:r>
              <a:rPr lang="en-US" sz="5600" dirty="0"/>
              <a:t>Intelligent &amp; Automated Systems</a:t>
            </a:r>
          </a:p>
          <a:p>
            <a:pPr marL="685800" lvl="1" indent="-342900">
              <a:buFont typeface="Arial" panose="020B0604020202020204" pitchFamily="34" charset="0"/>
              <a:buChar char="•"/>
            </a:pPr>
            <a:r>
              <a:rPr lang="en-US" sz="5600" dirty="0"/>
              <a:t>Don Wunsch, effective Q4 2022</a:t>
            </a:r>
          </a:p>
          <a:p>
            <a:pPr marL="342900" indent="-342900">
              <a:buFont typeface="Arial" panose="020B0604020202020204" pitchFamily="34" charset="0"/>
              <a:buChar char="•"/>
            </a:pPr>
            <a:r>
              <a:rPr lang="en-US" sz="5600" dirty="0"/>
              <a:t>Resilient Infrastructure</a:t>
            </a:r>
          </a:p>
          <a:p>
            <a:pPr marL="685800" lvl="1" indent="-342900">
              <a:buFont typeface="Arial" panose="020B0604020202020204" pitchFamily="34" charset="0"/>
              <a:buChar char="•"/>
            </a:pPr>
            <a:r>
              <a:rPr lang="en-US" sz="5600" dirty="0"/>
              <a:t>Search ongoing</a:t>
            </a:r>
          </a:p>
          <a:p>
            <a:pPr marL="342900" indent="-342900">
              <a:buFont typeface="Arial" panose="020B0604020202020204" pitchFamily="34" charset="0"/>
              <a:buChar char="•"/>
            </a:pPr>
            <a:r>
              <a:rPr lang="en-US" sz="5600" dirty="0"/>
              <a:t>Resource Sustainability</a:t>
            </a:r>
          </a:p>
          <a:p>
            <a:pPr marL="685800" lvl="1" indent="-342900">
              <a:buFont typeface="Arial" panose="020B0604020202020204" pitchFamily="34" charset="0"/>
              <a:buChar char="•"/>
            </a:pPr>
            <a:r>
              <a:rPr lang="en-US" sz="5600" dirty="0"/>
              <a:t>Search restarting after unsuccessful negotiation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7" name="Content Placeholder 1">
            <a:extLst>
              <a:ext uri="{FF2B5EF4-FFF2-40B4-BE49-F238E27FC236}">
                <a16:creationId xmlns:a16="http://schemas.microsoft.com/office/drawing/2014/main" id="{73351F62-5DA1-9542-8DE8-6A5B9CD9E363}"/>
              </a:ext>
            </a:extLst>
          </p:cNvPr>
          <p:cNvSpPr txBox="1">
            <a:spLocks/>
          </p:cNvSpPr>
          <p:nvPr/>
        </p:nvSpPr>
        <p:spPr>
          <a:xfrm>
            <a:off x="4857750" y="2047280"/>
            <a:ext cx="4152900" cy="2763441"/>
          </a:xfrm>
          <a:prstGeom prst="rect">
            <a:avLst/>
          </a:prstGeom>
          <a:noFill/>
        </p:spPr>
        <p:txBody>
          <a:bodyPr vert="horz" lIns="91440" tIns="45720" rIns="91440" bIns="45720" rtlCol="0">
            <a:normAutofit/>
          </a:bodyPr>
          <a:lstStyle>
            <a:lvl1pPr marL="0" indent="0" algn="l" defTabSz="685800" rtl="0" eaLnBrk="1" latinLnBrk="0" hangingPunct="1">
              <a:lnSpc>
                <a:spcPct val="90000"/>
              </a:lnSpc>
              <a:spcBef>
                <a:spcPts val="1800"/>
              </a:spcBef>
              <a:spcAft>
                <a:spcPts val="600"/>
              </a:spcAft>
              <a:buFont typeface="System Font Regular"/>
              <a:buChar char="​"/>
              <a:defRPr sz="2400" b="1" i="0" kern="1200" baseline="0">
                <a:solidFill>
                  <a:schemeClr val="accent1"/>
                </a:solidFill>
                <a:latin typeface="Cambria" panose="02040503050406030204" pitchFamily="18" charset="0"/>
                <a:ea typeface="+mn-ea"/>
                <a:cs typeface="+mn-cs"/>
              </a:defRPr>
            </a:lvl1pPr>
            <a:lvl2pPr marL="342900" indent="-334963" algn="l" defTabSz="685800" rtl="0" eaLnBrk="1" latinLnBrk="0" hangingPunct="1">
              <a:lnSpc>
                <a:spcPct val="90000"/>
              </a:lnSpc>
              <a:spcBef>
                <a:spcPts val="375"/>
              </a:spcBef>
              <a:spcAft>
                <a:spcPts val="375"/>
              </a:spcAft>
              <a:buClr>
                <a:schemeClr val="accent6"/>
              </a:buClr>
              <a:buSzPct val="80000"/>
              <a:buFont typeface="Cambria" panose="02040503050406030204" pitchFamily="18" charset="0"/>
              <a:buChar char="▶"/>
              <a:tabLst/>
              <a:defRPr sz="2000" b="0" i="0" kern="1200" baseline="0">
                <a:solidFill>
                  <a:schemeClr val="accent1"/>
                </a:solidFill>
                <a:latin typeface="Cambria" panose="02040503050406030204" pitchFamily="18" charset="0"/>
                <a:ea typeface="+mn-ea"/>
                <a:cs typeface="+mn-cs"/>
              </a:defRPr>
            </a:lvl2pPr>
            <a:lvl3pPr marL="519113" indent="-200025" algn="l" defTabSz="685800" rtl="0" eaLnBrk="1" latinLnBrk="0" hangingPunct="1">
              <a:lnSpc>
                <a:spcPct val="100000"/>
              </a:lnSpc>
              <a:spcBef>
                <a:spcPts val="375"/>
              </a:spcBef>
              <a:spcAft>
                <a:spcPts val="0"/>
              </a:spcAft>
              <a:buClr>
                <a:schemeClr val="accent2"/>
              </a:buClr>
              <a:buFont typeface="System Font Regular"/>
              <a:buChar char="▸"/>
              <a:tabLst/>
              <a:defRPr sz="2000" b="0" i="0" kern="1200" baseline="0">
                <a:solidFill>
                  <a:schemeClr val="accent1"/>
                </a:solidFill>
                <a:latin typeface="Cambria" panose="02040503050406030204" pitchFamily="18" charset="0"/>
                <a:ea typeface="+mn-ea"/>
                <a:cs typeface="+mn-cs"/>
              </a:defRPr>
            </a:lvl3pPr>
            <a:lvl4pPr marL="742950" indent="-171450" algn="l" defTabSz="685800" rtl="0" eaLnBrk="1" latinLnBrk="0" hangingPunct="1">
              <a:lnSpc>
                <a:spcPct val="100000"/>
              </a:lnSpc>
              <a:spcBef>
                <a:spcPts val="375"/>
              </a:spcBef>
              <a:spcAft>
                <a:spcPts val="300"/>
              </a:spcAft>
              <a:buClr>
                <a:schemeClr val="accent4"/>
              </a:buClr>
              <a:buSzPct val="85000"/>
              <a:buFont typeface="Lucida Grande" panose="020B0600040502020204" pitchFamily="34" charset="0"/>
              <a:buChar char="▪"/>
              <a:tabLst/>
              <a:defRPr sz="1800" b="0" i="0" kern="1200" baseline="0">
                <a:solidFill>
                  <a:schemeClr val="accent1"/>
                </a:solidFill>
                <a:latin typeface="Cambria" panose="02040503050406030204" pitchFamily="18" charset="0"/>
                <a:ea typeface="+mn-ea"/>
                <a:cs typeface="+mn-cs"/>
              </a:defRPr>
            </a:lvl4pPr>
            <a:lvl5pPr marL="0" indent="0" algn="l" defTabSz="685800" rtl="0" eaLnBrk="1" latinLnBrk="0" hangingPunct="1">
              <a:lnSpc>
                <a:spcPct val="90000"/>
              </a:lnSpc>
              <a:spcBef>
                <a:spcPts val="1200"/>
              </a:spcBef>
              <a:spcAft>
                <a:spcPts val="1200"/>
              </a:spcAft>
              <a:buFont typeface="System Font Regular"/>
              <a:buChar char="​"/>
              <a:defRPr sz="2800" b="0" i="1" kern="1200" baseline="0">
                <a:solidFill>
                  <a:schemeClr val="accent2"/>
                </a:solidFill>
                <a:latin typeface="Cambria" panose="02040503050406030204" pitchFamily="18" charset="0"/>
                <a:ea typeface="+mn-ea"/>
                <a:cs typeface="+mn-cs"/>
              </a:defRPr>
            </a:lvl5pPr>
            <a:lvl6pPr marL="0" indent="0" algn="l" defTabSz="685800" rtl="0" eaLnBrk="1" latinLnBrk="0" hangingPunct="1">
              <a:lnSpc>
                <a:spcPct val="90000"/>
              </a:lnSpc>
              <a:spcBef>
                <a:spcPts val="375"/>
              </a:spcBef>
              <a:buFont typeface="System Font Regular"/>
              <a:buChar char="​"/>
              <a:defRPr sz="2400" b="0" i="0" kern="1200">
                <a:solidFill>
                  <a:schemeClr val="accent6"/>
                </a:solidFill>
                <a:latin typeface="Orgon Slab Light" panose="02000503000000020004" pitchFamily="2" charset="77"/>
                <a:ea typeface="+mn-ea"/>
                <a:cs typeface="+mn-cs"/>
              </a:defRPr>
            </a:lvl6pPr>
            <a:lvl7pPr marL="0" indent="-457200" algn="l" defTabSz="685800" rtl="0" eaLnBrk="1" latinLnBrk="0" hangingPunct="1">
              <a:lnSpc>
                <a:spcPct val="90000"/>
              </a:lnSpc>
              <a:spcBef>
                <a:spcPts val="375"/>
              </a:spcBef>
              <a:buClr>
                <a:schemeClr val="accent3"/>
              </a:buClr>
              <a:buFont typeface=".Hiragino Kaku Gothic Interface W3"/>
              <a:buChar char="▷"/>
              <a:defRPr sz="2800" b="0" i="0" kern="1200">
                <a:solidFill>
                  <a:schemeClr val="accent2"/>
                </a:solidFill>
                <a:latin typeface="Orgon Slab Light" panose="02000503000000020004" pitchFamily="2" charset="77"/>
                <a:ea typeface="+mn-ea"/>
                <a:cs typeface="+mn-cs"/>
              </a:defRPr>
            </a:lvl7pPr>
            <a:lvl8pPr marL="0" indent="-445770" algn="l" defTabSz="685800" rtl="0" eaLnBrk="1" latinLnBrk="0" hangingPunct="1">
              <a:lnSpc>
                <a:spcPct val="90000"/>
              </a:lnSpc>
              <a:spcBef>
                <a:spcPts val="375"/>
              </a:spcBef>
              <a:buClr>
                <a:schemeClr val="accent4"/>
              </a:buClr>
              <a:buFont typeface=".Hiragino Kaku Gothic Interface W3"/>
              <a:buChar char="◉"/>
              <a:defRPr sz="2400" b="0" i="0" kern="1200">
                <a:solidFill>
                  <a:schemeClr val="bg2"/>
                </a:solidFill>
                <a:latin typeface="Orgon Slab Medium" panose="02000503000000020004" pitchFamily="2" charset="77"/>
                <a:ea typeface="+mn-ea"/>
                <a:cs typeface="+mn-cs"/>
              </a:defRPr>
            </a:lvl8pPr>
            <a:lvl9pPr marL="0" indent="0" algn="l" defTabSz="685800" rtl="0" eaLnBrk="1" latinLnBrk="0" hangingPunct="1">
              <a:lnSpc>
                <a:spcPct val="90000"/>
              </a:lnSpc>
              <a:spcBef>
                <a:spcPts val="375"/>
              </a:spcBef>
              <a:buFont typeface="System Font Regular"/>
              <a:buChar char="​"/>
              <a:defRPr sz="1400" b="0" i="0" kern="1200">
                <a:solidFill>
                  <a:schemeClr val="tx1"/>
                </a:solidFill>
                <a:latin typeface="Orgon Slab Light" panose="02000503000000020004" pitchFamily="2" charset="77"/>
                <a:ea typeface="+mn-ea"/>
                <a:cs typeface="+mn-cs"/>
              </a:defRPr>
            </a:lvl9pPr>
          </a:lstStyle>
          <a:p>
            <a:pPr>
              <a:buNone/>
            </a:pPr>
            <a:r>
              <a:rPr lang="en-US" sz="1400" dirty="0">
                <a:solidFill>
                  <a:srgbClr val="007933"/>
                </a:solidFill>
              </a:rPr>
              <a:t>Academic Affairs</a:t>
            </a:r>
          </a:p>
          <a:p>
            <a:pPr marL="342900" indent="-342900">
              <a:buFont typeface="Arial" panose="020B0604020202020204" pitchFamily="34" charset="0"/>
              <a:buChar char="•"/>
            </a:pPr>
            <a:r>
              <a:rPr lang="en-US" sz="1400" dirty="0">
                <a:solidFill>
                  <a:srgbClr val="007933"/>
                </a:solidFill>
              </a:rPr>
              <a:t>Graduate Education</a:t>
            </a:r>
          </a:p>
          <a:p>
            <a:pPr marL="685800" lvl="1" indent="-342900">
              <a:buClr>
                <a:srgbClr val="78BE20"/>
              </a:buClr>
              <a:buFont typeface="Arial" panose="020B0604020202020204" pitchFamily="34" charset="0"/>
              <a:buChar char="•"/>
            </a:pPr>
            <a:r>
              <a:rPr lang="en-US" sz="1400" dirty="0">
                <a:solidFill>
                  <a:srgbClr val="007933"/>
                </a:solidFill>
              </a:rPr>
              <a:t>Rainer Glaser, effective July 1</a:t>
            </a:r>
          </a:p>
          <a:p>
            <a:pPr marL="342900" indent="-342900">
              <a:buFont typeface="Arial" panose="020B0604020202020204" pitchFamily="34" charset="0"/>
              <a:buChar char="•"/>
            </a:pPr>
            <a:r>
              <a:rPr lang="en-US" sz="1400" dirty="0">
                <a:solidFill>
                  <a:srgbClr val="007933"/>
                </a:solidFill>
              </a:rPr>
              <a:t>Assessment, Accreditation and Academic Operations</a:t>
            </a:r>
          </a:p>
          <a:p>
            <a:pPr marL="685800" lvl="1" indent="-342900">
              <a:buClr>
                <a:srgbClr val="78BE20"/>
              </a:buClr>
              <a:buFont typeface="Arial" panose="020B0604020202020204" pitchFamily="34" charset="0"/>
              <a:buChar char="•"/>
            </a:pPr>
            <a:r>
              <a:rPr lang="en-US" sz="1400" dirty="0">
                <a:solidFill>
                  <a:srgbClr val="007933"/>
                </a:solidFill>
              </a:rPr>
              <a:t>Steve </a:t>
            </a:r>
            <a:r>
              <a:rPr lang="en-US" sz="1400" dirty="0" err="1">
                <a:solidFill>
                  <a:srgbClr val="007933"/>
                </a:solidFill>
              </a:rPr>
              <a:t>Raper</a:t>
            </a:r>
            <a:r>
              <a:rPr lang="en-US" sz="1400" dirty="0">
                <a:solidFill>
                  <a:srgbClr val="007933"/>
                </a:solidFill>
              </a:rPr>
              <a:t>, effective summer 2022</a:t>
            </a:r>
          </a:p>
          <a:p>
            <a:pPr>
              <a:buNone/>
            </a:pPr>
            <a:endParaRPr lang="en-US" dirty="0">
              <a:solidFill>
                <a:srgbClr val="007933"/>
              </a:solidFill>
            </a:endParaRPr>
          </a:p>
          <a:p>
            <a:pPr marL="342900" indent="-342900">
              <a:buFont typeface="Arial" panose="020B0604020202020204" pitchFamily="34" charset="0"/>
              <a:buChar char="•"/>
            </a:pPr>
            <a:endParaRPr lang="en-US" dirty="0">
              <a:solidFill>
                <a:srgbClr val="007933"/>
              </a:solidFill>
            </a:endParaRPr>
          </a:p>
        </p:txBody>
      </p:sp>
    </p:spTree>
    <p:extLst>
      <p:ext uri="{BB962C8B-B14F-4D97-AF65-F5344CB8AC3E}">
        <p14:creationId xmlns:p14="http://schemas.microsoft.com/office/powerpoint/2010/main" val="2569446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438C56A-9394-43E2-8157-77374AC8E9E9}"/>
              </a:ext>
            </a:extLst>
          </p:cNvPr>
          <p:cNvSpPr>
            <a:spLocks noGrp="1"/>
          </p:cNvSpPr>
          <p:nvPr>
            <p:ph type="title"/>
          </p:nvPr>
        </p:nvSpPr>
        <p:spPr>
          <a:xfrm>
            <a:off x="628650" y="1131094"/>
            <a:ext cx="7886700" cy="718048"/>
          </a:xfrm>
        </p:spPr>
        <p:txBody>
          <a:bodyPr>
            <a:normAutofit fontScale="90000"/>
          </a:bodyPr>
          <a:lstStyle/>
          <a:p>
            <a:r>
              <a:rPr lang="en-US" dirty="0"/>
              <a:t>Library and Learning Resources</a:t>
            </a:r>
          </a:p>
        </p:txBody>
      </p:sp>
      <p:sp>
        <p:nvSpPr>
          <p:cNvPr id="2" name="TextBox 1">
            <a:extLst>
              <a:ext uri="{FF2B5EF4-FFF2-40B4-BE49-F238E27FC236}">
                <a16:creationId xmlns:a16="http://schemas.microsoft.com/office/drawing/2014/main" id="{BC9F9DE7-BDA5-4BCE-B72C-2BB576FBE5DB}"/>
              </a:ext>
            </a:extLst>
          </p:cNvPr>
          <p:cNvSpPr txBox="1"/>
          <p:nvPr/>
        </p:nvSpPr>
        <p:spPr>
          <a:xfrm>
            <a:off x="387350" y="5628640"/>
            <a:ext cx="1124026" cy="300082"/>
          </a:xfrm>
          <a:prstGeom prst="rect">
            <a:avLst/>
          </a:prstGeom>
          <a:noFill/>
        </p:spPr>
        <p:txBody>
          <a:bodyPr wrap="none" rtlCol="0">
            <a:spAutoFit/>
          </a:bodyPr>
          <a:lstStyle/>
          <a:p>
            <a:pPr defTabSz="685800"/>
            <a:r>
              <a:rPr lang="en-US" sz="1350" dirty="0">
                <a:solidFill>
                  <a:srgbClr val="007933"/>
                </a:solidFill>
                <a:latin typeface="Cambria" panose="02040503050406030204"/>
              </a:rPr>
              <a:t>06/01/2022</a:t>
            </a:r>
          </a:p>
        </p:txBody>
      </p:sp>
      <p:graphicFrame>
        <p:nvGraphicFramePr>
          <p:cNvPr id="5" name="Object 4">
            <a:extLst>
              <a:ext uri="{FF2B5EF4-FFF2-40B4-BE49-F238E27FC236}">
                <a16:creationId xmlns:a16="http://schemas.microsoft.com/office/drawing/2014/main" id="{B1F25362-22DD-414E-A6BA-81C6FD55D4AA}"/>
              </a:ext>
            </a:extLst>
          </p:cNvPr>
          <p:cNvGraphicFramePr>
            <a:graphicFrameLocks noChangeAspect="1"/>
          </p:cNvGraphicFramePr>
          <p:nvPr/>
        </p:nvGraphicFramePr>
        <p:xfrm>
          <a:off x="2252546" y="1774874"/>
          <a:ext cx="4619438" cy="3569502"/>
        </p:xfrm>
        <a:graphic>
          <a:graphicData uri="http://schemas.openxmlformats.org/presentationml/2006/ole">
            <mc:AlternateContent xmlns:mc="http://schemas.openxmlformats.org/markup-compatibility/2006">
              <mc:Choice xmlns:v="urn:schemas-microsoft-com:vml" Requires="v">
                <p:oleObj spid="_x0000_s1026" name="Acrobat Document" r:id="rId3" imgW="7543647" imgH="5829300" progId="AcroExch.Document.DC">
                  <p:embed/>
                </p:oleObj>
              </mc:Choice>
              <mc:Fallback>
                <p:oleObj name="Acrobat Document" r:id="rId3" imgW="7543647" imgH="5829300" progId="AcroExch.Document.DC">
                  <p:embed/>
                  <p:pic>
                    <p:nvPicPr>
                      <p:cNvPr id="5" name="Object 4">
                        <a:extLst>
                          <a:ext uri="{FF2B5EF4-FFF2-40B4-BE49-F238E27FC236}">
                            <a16:creationId xmlns:a16="http://schemas.microsoft.com/office/drawing/2014/main" id="{B1F25362-22DD-414E-A6BA-81C6FD55D4AA}"/>
                          </a:ext>
                        </a:extLst>
                      </p:cNvPr>
                      <p:cNvPicPr/>
                      <p:nvPr/>
                    </p:nvPicPr>
                    <p:blipFill>
                      <a:blip r:embed="rId4"/>
                      <a:stretch>
                        <a:fillRect/>
                      </a:stretch>
                    </p:blipFill>
                    <p:spPr>
                      <a:xfrm>
                        <a:off x="2252546" y="1774874"/>
                        <a:ext cx="4619438" cy="3569502"/>
                      </a:xfrm>
                      <a:prstGeom prst="rect">
                        <a:avLst/>
                      </a:prstGeom>
                    </p:spPr>
                  </p:pic>
                </p:oleObj>
              </mc:Fallback>
            </mc:AlternateContent>
          </a:graphicData>
        </a:graphic>
      </p:graphicFrame>
    </p:spTree>
    <p:extLst>
      <p:ext uri="{BB962C8B-B14F-4D97-AF65-F5344CB8AC3E}">
        <p14:creationId xmlns:p14="http://schemas.microsoft.com/office/powerpoint/2010/main" val="1707180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438C56A-9394-43E2-8157-77374AC8E9E9}"/>
              </a:ext>
            </a:extLst>
          </p:cNvPr>
          <p:cNvSpPr>
            <a:spLocks noGrp="1"/>
          </p:cNvSpPr>
          <p:nvPr>
            <p:ph type="title"/>
          </p:nvPr>
        </p:nvSpPr>
        <p:spPr>
          <a:xfrm>
            <a:off x="628650" y="1131094"/>
            <a:ext cx="7886700" cy="718048"/>
          </a:xfrm>
        </p:spPr>
        <p:txBody>
          <a:bodyPr>
            <a:normAutofit fontScale="90000"/>
          </a:bodyPr>
          <a:lstStyle/>
          <a:p>
            <a:r>
              <a:rPr lang="en-US" dirty="0"/>
              <a:t>Library and Learning Resources</a:t>
            </a:r>
          </a:p>
        </p:txBody>
      </p:sp>
      <p:pic>
        <p:nvPicPr>
          <p:cNvPr id="3" name="Content Placeholder 2" descr="Self-Checkout&#10;">
            <a:extLst>
              <a:ext uri="{FF2B5EF4-FFF2-40B4-BE49-F238E27FC236}">
                <a16:creationId xmlns:a16="http://schemas.microsoft.com/office/drawing/2014/main" id="{74CD8295-4711-4431-86CC-32049034F0FD}"/>
              </a:ext>
            </a:extLst>
          </p:cNvPr>
          <p:cNvPicPr>
            <a:picLocks noGrp="1" noChangeAspect="1"/>
          </p:cNvPicPr>
          <p:nvPr>
            <p:ph sz="half" idx="1"/>
          </p:nvPr>
        </p:nvPicPr>
        <p:blipFill>
          <a:blip r:embed="rId2"/>
          <a:stretch>
            <a:fillRect/>
          </a:stretch>
        </p:blipFill>
        <p:spPr>
          <a:xfrm rot="5400000">
            <a:off x="370690" y="2356869"/>
            <a:ext cx="2879922" cy="2159941"/>
          </a:xfrm>
        </p:spPr>
      </p:pic>
      <p:sp>
        <p:nvSpPr>
          <p:cNvPr id="32" name="Content Placeholder 3">
            <a:extLst>
              <a:ext uri="{FF2B5EF4-FFF2-40B4-BE49-F238E27FC236}">
                <a16:creationId xmlns:a16="http://schemas.microsoft.com/office/drawing/2014/main" id="{87721285-6255-4649-94BF-FF6FB49FFF35}"/>
              </a:ext>
            </a:extLst>
          </p:cNvPr>
          <p:cNvSpPr>
            <a:spLocks noGrp="1"/>
          </p:cNvSpPr>
          <p:nvPr>
            <p:ph sz="half" idx="2"/>
          </p:nvPr>
        </p:nvSpPr>
        <p:spPr>
          <a:xfrm>
            <a:off x="3003551" y="1914286"/>
            <a:ext cx="5885723" cy="3263504"/>
          </a:xfrm>
        </p:spPr>
        <p:txBody>
          <a:bodyPr>
            <a:normAutofit fontScale="70000" lnSpcReduction="20000"/>
          </a:bodyPr>
          <a:lstStyle/>
          <a:p>
            <a:pPr marL="342900" indent="-342900">
              <a:buFont typeface="Arial" panose="020B0604020202020204" pitchFamily="34" charset="0"/>
              <a:buChar char="•"/>
            </a:pPr>
            <a:r>
              <a:rPr lang="en-US" dirty="0"/>
              <a:t>This semester the library will actively promote our new Self-Check System. This system will enable library users to checkout most materials at anytime regardless of service-desk hours. </a:t>
            </a:r>
          </a:p>
          <a:p>
            <a:pPr marL="342900" indent="-342900">
              <a:buFont typeface="Arial" panose="020B0604020202020204" pitchFamily="34" charset="0"/>
              <a:buChar char="•"/>
            </a:pPr>
            <a:r>
              <a:rPr lang="en-US" dirty="0"/>
              <a:t>Implementation across all four campuses is underway for a new integrated library system. This will improve discovery of resources and other services. We expect the new system to be fully functional by July 1.</a:t>
            </a:r>
          </a:p>
          <a:p>
            <a:pPr marL="342900" indent="-342900">
              <a:buFont typeface="Arial" panose="020B0604020202020204" pitchFamily="34" charset="0"/>
              <a:buChar char="•"/>
            </a:pPr>
            <a:r>
              <a:rPr lang="en-US" dirty="0"/>
              <a:t>MOBIUS did not shut off on April 15, 2022, as previously announced. UM System users will be able to keep privileges at all MOBIUS libraries. As of June 1, 2022, there is a link to the MOBIUS catalog in each UM System Library Catalog. </a:t>
            </a:r>
          </a:p>
          <a:p>
            <a:pPr>
              <a:buNone/>
            </a:pPr>
            <a:endParaRPr lang="en-US" dirty="0"/>
          </a:p>
          <a:p>
            <a:pPr marL="342900" indent="-3429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5A7AC3C3-4ABE-4BAB-89A6-3E3CEA2EBB60}"/>
              </a:ext>
            </a:extLst>
          </p:cNvPr>
          <p:cNvSpPr txBox="1"/>
          <p:nvPr/>
        </p:nvSpPr>
        <p:spPr>
          <a:xfrm>
            <a:off x="730681" y="4877708"/>
            <a:ext cx="1656479" cy="300082"/>
          </a:xfrm>
          <a:prstGeom prst="rect">
            <a:avLst/>
          </a:prstGeom>
          <a:noFill/>
        </p:spPr>
        <p:txBody>
          <a:bodyPr wrap="none" rtlCol="0">
            <a:spAutoFit/>
          </a:bodyPr>
          <a:lstStyle/>
          <a:p>
            <a:pPr defTabSz="685800"/>
            <a:r>
              <a:rPr lang="en-US" sz="1350" dirty="0">
                <a:solidFill>
                  <a:srgbClr val="000000"/>
                </a:solidFill>
                <a:latin typeface="Cambria" panose="02040503050406030204"/>
              </a:rPr>
              <a:t>Self-Checkout Kiosk</a:t>
            </a:r>
          </a:p>
        </p:txBody>
      </p:sp>
    </p:spTree>
    <p:extLst>
      <p:ext uri="{BB962C8B-B14F-4D97-AF65-F5344CB8AC3E}">
        <p14:creationId xmlns:p14="http://schemas.microsoft.com/office/powerpoint/2010/main" val="2784278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7452" y="2248371"/>
            <a:ext cx="8700117" cy="3557587"/>
          </a:xfrm>
        </p:spPr>
        <p:txBody>
          <a:bodyPr/>
          <a:lstStyle/>
          <a:p>
            <a:pPr marL="171450" lvl="0" indent="-171450" defTabSz="685800">
              <a:lnSpc>
                <a:spcPct val="90000"/>
              </a:lnSpc>
              <a:spcBef>
                <a:spcPts val="750"/>
              </a:spcBef>
              <a:buFont typeface="Arial" panose="020B0604020202020204" pitchFamily="34" charset="0"/>
              <a:buChar char="•"/>
            </a:pPr>
            <a:r>
              <a:rPr lang="en-US" sz="2200" dirty="0">
                <a:solidFill>
                  <a:prstClr val="black"/>
                </a:solidFill>
                <a:latin typeface="Orgon Slab" panose="02000503000000020004" pitchFamily="50" charset="0"/>
                <a:cs typeface="+mn-cs"/>
              </a:rPr>
              <a:t>The same rules apply over virtual meetings as over in-person meetings</a:t>
            </a:r>
          </a:p>
          <a:p>
            <a:pPr marL="171450" lvl="0" indent="-171450" defTabSz="685800">
              <a:lnSpc>
                <a:spcPct val="90000"/>
              </a:lnSpc>
              <a:spcBef>
                <a:spcPts val="750"/>
              </a:spcBef>
              <a:buFont typeface="Arial" panose="020B0604020202020204" pitchFamily="34" charset="0"/>
              <a:buChar char="•"/>
            </a:pPr>
            <a:r>
              <a:rPr lang="en-US" sz="2200" dirty="0">
                <a:solidFill>
                  <a:prstClr val="black"/>
                </a:solidFill>
                <a:latin typeface="Orgon Slab" panose="02000503000000020004" pitchFamily="50" charset="0"/>
                <a:cs typeface="+mn-cs"/>
              </a:rPr>
              <a:t>Only Senators may debate motions</a:t>
            </a:r>
          </a:p>
          <a:p>
            <a:pPr marL="171450" lvl="0" indent="-171450" defTabSz="685800">
              <a:lnSpc>
                <a:spcPct val="90000"/>
              </a:lnSpc>
              <a:spcBef>
                <a:spcPts val="750"/>
              </a:spcBef>
              <a:buFont typeface="Arial" panose="020B0604020202020204" pitchFamily="34" charset="0"/>
              <a:buChar char="•"/>
            </a:pPr>
            <a:r>
              <a:rPr lang="en-US" sz="2200" dirty="0">
                <a:solidFill>
                  <a:prstClr val="black"/>
                </a:solidFill>
                <a:latin typeface="Orgon Slab" panose="02000503000000020004" pitchFamily="50" charset="0"/>
                <a:cs typeface="+mn-cs"/>
              </a:rPr>
              <a:t>Only Senators can vote</a:t>
            </a:r>
          </a:p>
          <a:p>
            <a:pPr marL="171450" lvl="0" indent="-171450" defTabSz="685800">
              <a:lnSpc>
                <a:spcPct val="90000"/>
              </a:lnSpc>
              <a:spcBef>
                <a:spcPts val="750"/>
              </a:spcBef>
              <a:buFont typeface="Arial" panose="020B0604020202020204" pitchFamily="34" charset="0"/>
              <a:buChar char="•"/>
            </a:pPr>
            <a:r>
              <a:rPr lang="en-US" sz="2200" dirty="0">
                <a:solidFill>
                  <a:prstClr val="black"/>
                </a:solidFill>
                <a:latin typeface="Orgon Slab" panose="02000503000000020004" pitchFamily="50" charset="0"/>
                <a:cs typeface="+mn-cs"/>
              </a:rPr>
              <a:t>If you are not a Senator, or a proxy, you cannot vote or debate </a:t>
            </a:r>
          </a:p>
          <a:p>
            <a:pPr marL="171450" lvl="0" indent="-171450" defTabSz="685800">
              <a:lnSpc>
                <a:spcPct val="90000"/>
              </a:lnSpc>
              <a:spcBef>
                <a:spcPts val="750"/>
              </a:spcBef>
              <a:buFont typeface="Arial" panose="020B0604020202020204" pitchFamily="34" charset="0"/>
              <a:buChar char="•"/>
            </a:pPr>
            <a:r>
              <a:rPr lang="en-US" sz="2200" dirty="0">
                <a:solidFill>
                  <a:prstClr val="black"/>
                </a:solidFill>
                <a:latin typeface="Orgon Slab" panose="02000503000000020004" pitchFamily="50" charset="0"/>
                <a:cs typeface="+mn-cs"/>
              </a:rPr>
              <a:t>Do not speak over someone, or out of order</a:t>
            </a:r>
          </a:p>
          <a:p>
            <a:pPr marL="514350" lvl="1" indent="-171450" defTabSz="685800">
              <a:lnSpc>
                <a:spcPct val="90000"/>
              </a:lnSpc>
              <a:spcBef>
                <a:spcPts val="375"/>
              </a:spcBef>
              <a:buFont typeface="Arial" panose="020B0604020202020204" pitchFamily="34" charset="0"/>
              <a:buChar char="•"/>
            </a:pPr>
            <a:r>
              <a:rPr lang="en-US" sz="2200" dirty="0">
                <a:solidFill>
                  <a:prstClr val="black"/>
                </a:solidFill>
                <a:latin typeface="Orgon Slab" panose="02000503000000020004" pitchFamily="50" charset="0"/>
                <a:cs typeface="+mn-cs"/>
              </a:rPr>
              <a:t>Raise your hand within the Zoom app</a:t>
            </a:r>
          </a:p>
          <a:p>
            <a:pPr marL="514350" lvl="1" indent="-171450" defTabSz="685800">
              <a:lnSpc>
                <a:spcPct val="90000"/>
              </a:lnSpc>
              <a:spcBef>
                <a:spcPts val="375"/>
              </a:spcBef>
              <a:buFont typeface="Arial" panose="020B0604020202020204" pitchFamily="34" charset="0"/>
              <a:buChar char="•"/>
            </a:pPr>
            <a:r>
              <a:rPr lang="en-US" sz="2200" dirty="0">
                <a:solidFill>
                  <a:prstClr val="black"/>
                </a:solidFill>
                <a:latin typeface="Orgon Slab" panose="02000503000000020004" pitchFamily="50" charset="0"/>
                <a:cs typeface="+mn-cs"/>
              </a:rPr>
              <a:t>The President will call on you and then you will have the floor</a:t>
            </a:r>
          </a:p>
          <a:p>
            <a:pPr marL="171450" lvl="0" indent="-171450" defTabSz="685800">
              <a:lnSpc>
                <a:spcPct val="90000"/>
              </a:lnSpc>
              <a:spcBef>
                <a:spcPts val="750"/>
              </a:spcBef>
              <a:buFont typeface="Arial" panose="020B0604020202020204" pitchFamily="34" charset="0"/>
              <a:buChar char="•"/>
            </a:pPr>
            <a:r>
              <a:rPr lang="en-US" sz="2200" dirty="0">
                <a:solidFill>
                  <a:prstClr val="black"/>
                </a:solidFill>
                <a:latin typeface="Orgon Slab" panose="02000503000000020004" pitchFamily="50" charset="0"/>
                <a:cs typeface="+mn-cs"/>
              </a:rPr>
              <a:t>Unless you have been recognized (been told you have the floor), you may not speak</a:t>
            </a:r>
          </a:p>
          <a:p>
            <a:pPr marL="171450" lvl="0" indent="-171450" defTabSz="685800">
              <a:lnSpc>
                <a:spcPct val="90000"/>
              </a:lnSpc>
              <a:spcBef>
                <a:spcPts val="750"/>
              </a:spcBef>
              <a:buFont typeface="Arial" panose="020B0604020202020204" pitchFamily="34" charset="0"/>
              <a:buChar char="•"/>
            </a:pPr>
            <a:r>
              <a:rPr lang="en-US" sz="2200" dirty="0">
                <a:solidFill>
                  <a:prstClr val="black"/>
                </a:solidFill>
                <a:latin typeface="Orgon Slab" panose="02000503000000020004" pitchFamily="50" charset="0"/>
                <a:cs typeface="+mn-cs"/>
              </a:rPr>
              <a:t>Per Robert’s Rules, each Senator is entitled to only speak twice on each motion.</a:t>
            </a:r>
          </a:p>
          <a:p>
            <a:pPr marL="6350" lvl="0" indent="-6350" defTabSz="685800">
              <a:buNone/>
            </a:pPr>
            <a:endParaRPr lang="en-US" sz="3600" dirty="0">
              <a:solidFill>
                <a:srgbClr val="003B49"/>
              </a:solidFill>
              <a:latin typeface="Orgon Slab" panose="02000503000000020004" pitchFamily="50" charset="0"/>
            </a:endParaRPr>
          </a:p>
        </p:txBody>
      </p:sp>
      <p:sp>
        <p:nvSpPr>
          <p:cNvPr id="4" name="Text Placeholder 3"/>
          <p:cNvSpPr>
            <a:spLocks noGrp="1"/>
          </p:cNvSpPr>
          <p:nvPr>
            <p:ph type="body" sz="quarter" idx="12"/>
          </p:nvPr>
        </p:nvSpPr>
        <p:spPr>
          <a:xfrm>
            <a:off x="473443" y="1529998"/>
            <a:ext cx="8184662" cy="585208"/>
          </a:xfrm>
        </p:spPr>
        <p:txBody>
          <a:bodyPr>
            <a:noAutofit/>
          </a:bodyPr>
          <a:lstStyle/>
          <a:p>
            <a:r>
              <a:rPr lang="en-US" sz="3600" dirty="0"/>
              <a:t>Meeting procedure</a:t>
            </a:r>
            <a:endParaRPr lang="en-US" sz="3600" dirty="0">
              <a:latin typeface="Orgon Slab" panose="02000503000000020004" pitchFamily="50" charset="0"/>
            </a:endParaRPr>
          </a:p>
        </p:txBody>
      </p:sp>
    </p:spTree>
    <p:extLst>
      <p:ext uri="{BB962C8B-B14F-4D97-AF65-F5344CB8AC3E}">
        <p14:creationId xmlns:p14="http://schemas.microsoft.com/office/powerpoint/2010/main" val="1727165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510790" y="2541306"/>
            <a:ext cx="8197114" cy="2673790"/>
          </a:xfrm>
        </p:spPr>
        <p:txBody>
          <a:bodyPr/>
          <a:lstStyle/>
          <a:p>
            <a:pPr marL="0" indent="0" defTabSz="857250">
              <a:buNone/>
            </a:pPr>
            <a:r>
              <a:rPr lang="en-US" sz="3600" dirty="0">
                <a:latin typeface="Orgon Slab" panose="02000503000000020004" pitchFamily="50" charset="0"/>
              </a:rPr>
              <a:t>V.	Campus Reports</a:t>
            </a:r>
          </a:p>
          <a:p>
            <a:pPr marL="858838" lvl="1" indent="-858838" defTabSz="685800">
              <a:buNone/>
            </a:pPr>
            <a:r>
              <a:rPr lang="en-US" sz="3600" dirty="0">
                <a:solidFill>
                  <a:srgbClr val="003B49"/>
                </a:solidFill>
                <a:latin typeface="Orgon Slab" panose="02000503000000020004" pitchFamily="50" charset="0"/>
              </a:rPr>
              <a:t>	A.	Staff Council</a:t>
            </a:r>
          </a:p>
          <a:p>
            <a:pPr marL="858838" lvl="1" indent="-858838" defTabSz="685800">
              <a:buNone/>
            </a:pPr>
            <a:r>
              <a:rPr lang="en-US" sz="3600" dirty="0">
                <a:solidFill>
                  <a:srgbClr val="003B49"/>
                </a:solidFill>
                <a:latin typeface="Orgon Slab" panose="02000503000000020004" pitchFamily="50" charset="0"/>
              </a:rPr>
              <a:t>		M. Fowler</a:t>
            </a:r>
          </a:p>
          <a:p>
            <a:pPr marL="858838" lvl="1" indent="-858838" defTabSz="685800">
              <a:buNone/>
            </a:pPr>
            <a:endParaRPr lang="en-US" sz="3600" dirty="0">
              <a:solidFill>
                <a:srgbClr val="003B49"/>
              </a:solidFill>
              <a:latin typeface="Orgon Slab" panose="02000503000000020004" pitchFamily="50" charset="0"/>
            </a:endParaRPr>
          </a:p>
          <a:p>
            <a:pPr marL="858838" lvl="1" indent="-858838" defTabSz="685800">
              <a:buNone/>
            </a:pPr>
            <a:r>
              <a:rPr lang="en-US" sz="3600" dirty="0">
                <a:solidFill>
                  <a:srgbClr val="003B49"/>
                </a:solidFill>
                <a:latin typeface="Orgon Slab" panose="02000503000000020004" pitchFamily="50" charset="0"/>
              </a:rPr>
              <a:t>No Report</a:t>
            </a:r>
          </a:p>
          <a:p>
            <a:pPr marL="858838" lvl="1" indent="-858838" defTabSz="685800">
              <a:buNone/>
            </a:pPr>
            <a:r>
              <a:rPr lang="en-US" sz="2800" dirty="0">
                <a:solidFill>
                  <a:srgbClr val="003B49"/>
                </a:solidFill>
                <a:latin typeface="Orgon Slab" panose="02000503000000020004" pitchFamily="50" charset="0"/>
              </a:rPr>
              <a:t>				</a:t>
            </a:r>
          </a:p>
          <a:p>
            <a:pPr marL="858838" lvl="1" indent="-858838" defTabSz="685800">
              <a:buNone/>
            </a:pPr>
            <a:r>
              <a:rPr lang="en-US" sz="2800" dirty="0">
                <a:solidFill>
                  <a:srgbClr val="003B49"/>
                </a:solidFill>
                <a:latin typeface="Orgon Slab" panose="02000503000000020004" pitchFamily="50" charset="0"/>
              </a:rPr>
              <a:t>		</a:t>
            </a: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845062"/>
            <a:ext cx="8184662" cy="473672"/>
          </a:xfrm>
        </p:spPr>
        <p:txBody>
          <a:bodyPr>
            <a:noAutofit/>
          </a:bodyPr>
          <a:lstStyle/>
          <a:p>
            <a:pPr defTabSz="914400"/>
            <a:r>
              <a:rPr lang="en-US" sz="3600" dirty="0">
                <a:latin typeface="Orgon Slab" panose="02000503000000020004" pitchFamily="50" charset="0"/>
              </a:rPr>
              <a:t>Agenda</a:t>
            </a:r>
          </a:p>
        </p:txBody>
      </p:sp>
    </p:spTree>
    <p:extLst>
      <p:ext uri="{BB962C8B-B14F-4D97-AF65-F5344CB8AC3E}">
        <p14:creationId xmlns:p14="http://schemas.microsoft.com/office/powerpoint/2010/main" val="1149175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510790" y="2541306"/>
            <a:ext cx="8197114" cy="2673790"/>
          </a:xfrm>
        </p:spPr>
        <p:txBody>
          <a:bodyPr/>
          <a:lstStyle/>
          <a:p>
            <a:pPr marL="0" indent="0" defTabSz="857250">
              <a:buNone/>
            </a:pPr>
            <a:r>
              <a:rPr lang="en-US" sz="3600" dirty="0">
                <a:latin typeface="Orgon Slab" panose="02000503000000020004" pitchFamily="50" charset="0"/>
              </a:rPr>
              <a:t>V.	Campus Reports</a:t>
            </a:r>
          </a:p>
          <a:p>
            <a:pPr marL="858838" lvl="1" indent="-858838" defTabSz="685800">
              <a:buNone/>
            </a:pPr>
            <a:r>
              <a:rPr lang="en-US" sz="3600" dirty="0">
                <a:solidFill>
                  <a:srgbClr val="003B49"/>
                </a:solidFill>
                <a:latin typeface="Orgon Slab" panose="02000503000000020004" pitchFamily="50" charset="0"/>
              </a:rPr>
              <a:t>	B.	Student Council</a:t>
            </a:r>
          </a:p>
          <a:p>
            <a:pPr marL="858838" lvl="1" indent="-858838" defTabSz="685800">
              <a:buNone/>
            </a:pPr>
            <a:r>
              <a:rPr lang="en-US" sz="3600" dirty="0">
                <a:solidFill>
                  <a:srgbClr val="003B49"/>
                </a:solidFill>
                <a:latin typeface="Orgon Slab" panose="02000503000000020004" pitchFamily="50" charset="0"/>
              </a:rPr>
              <a:t>		W. Retzlaff</a:t>
            </a:r>
          </a:p>
          <a:p>
            <a:pPr marL="858838" lvl="1" indent="-858838" defTabSz="685800">
              <a:buNone/>
            </a:pPr>
            <a:r>
              <a:rPr lang="en-US" sz="2800" dirty="0">
                <a:solidFill>
                  <a:srgbClr val="003B49"/>
                </a:solidFill>
                <a:latin typeface="Orgon Slab" panose="02000503000000020004" pitchFamily="50" charset="0"/>
              </a:rPr>
              <a:t>				</a:t>
            </a:r>
          </a:p>
          <a:p>
            <a:pPr marL="858838" lvl="1" indent="-858838" defTabSz="685800">
              <a:buNone/>
            </a:pPr>
            <a:r>
              <a:rPr lang="en-US" sz="2800" dirty="0">
                <a:solidFill>
                  <a:srgbClr val="003B49"/>
                </a:solidFill>
                <a:latin typeface="Orgon Slab" panose="02000503000000020004" pitchFamily="50" charset="0"/>
              </a:rPr>
              <a:t>		</a:t>
            </a: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845062"/>
            <a:ext cx="8184662" cy="473672"/>
          </a:xfrm>
        </p:spPr>
        <p:txBody>
          <a:bodyPr>
            <a:noAutofit/>
          </a:bodyPr>
          <a:lstStyle/>
          <a:p>
            <a:pPr defTabSz="914400"/>
            <a:r>
              <a:rPr lang="en-US" sz="3600" dirty="0">
                <a:latin typeface="Orgon Slab" panose="02000503000000020004" pitchFamily="50" charset="0"/>
              </a:rPr>
              <a:t>Agenda</a:t>
            </a:r>
          </a:p>
        </p:txBody>
      </p:sp>
    </p:spTree>
    <p:extLst>
      <p:ext uri="{BB962C8B-B14F-4D97-AF65-F5344CB8AC3E}">
        <p14:creationId xmlns:p14="http://schemas.microsoft.com/office/powerpoint/2010/main" val="3290059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DB8438-F785-4C00-BBED-6C33971BF8AD}"/>
              </a:ext>
            </a:extLst>
          </p:cNvPr>
          <p:cNvSpPr>
            <a:spLocks noGrp="1"/>
          </p:cNvSpPr>
          <p:nvPr>
            <p:ph type="body" sz="quarter" idx="13"/>
          </p:nvPr>
        </p:nvSpPr>
        <p:spPr>
          <a:xfrm>
            <a:off x="96253" y="1790002"/>
            <a:ext cx="8903368" cy="4731114"/>
          </a:xfrm>
        </p:spPr>
        <p:txBody>
          <a:bodyPr>
            <a:normAutofit/>
          </a:bodyPr>
          <a:lstStyle/>
          <a:p>
            <a:pPr marL="342900" marR="0" lvl="0" indent="-342900">
              <a:spcBef>
                <a:spcPts val="0"/>
              </a:spcBef>
              <a:spcAft>
                <a:spcPts val="0"/>
              </a:spcAft>
              <a:buFont typeface="Calibri" panose="020F0502020204030204" pitchFamily="34" charset="0"/>
              <a:buChar char="-"/>
            </a:pPr>
            <a:r>
              <a:rPr lang="en-US" sz="2800" dirty="0">
                <a:latin typeface="Calibri" panose="020F0502020204030204" pitchFamily="34" charset="0"/>
                <a:ea typeface="Times New Roman" panose="02020603050405020304" pitchFamily="18" charset="0"/>
              </a:rPr>
              <a:t>Event planning Orientation week</a:t>
            </a:r>
          </a:p>
          <a:p>
            <a:pPr marL="800100" lvl="1" indent="-342900">
              <a:spcBef>
                <a:spcPts val="0"/>
              </a:spcBef>
              <a:buFont typeface="Calibri" panose="020F0502020204030204" pitchFamily="34" charset="0"/>
              <a:buChar char="-"/>
            </a:pPr>
            <a:r>
              <a:rPr lang="en-US" sz="2600" dirty="0">
                <a:latin typeface="Calibri" panose="020F0502020204030204" pitchFamily="34" charset="0"/>
                <a:ea typeface="Calibri" panose="020F0502020204030204" pitchFamily="34" charset="0"/>
              </a:rPr>
              <a:t>Connecting campus activities through </a:t>
            </a:r>
            <a:r>
              <a:rPr lang="en-US" sz="2600" dirty="0" err="1">
                <a:latin typeface="Calibri" panose="020F0502020204030204" pitchFamily="34" charset="0"/>
                <a:ea typeface="Calibri" panose="020F0502020204030204" pitchFamily="34" charset="0"/>
              </a:rPr>
              <a:t>MinerLink</a:t>
            </a:r>
            <a:r>
              <a:rPr lang="en-US" sz="2600" dirty="0">
                <a:latin typeface="Calibri" panose="020F0502020204030204" pitchFamily="34" charset="0"/>
                <a:ea typeface="Calibri" panose="020F0502020204030204" pitchFamily="34" charset="0"/>
              </a:rPr>
              <a:t> </a:t>
            </a:r>
            <a:endParaRPr lang="en-US" sz="2600"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800" dirty="0">
                <a:effectLst/>
                <a:latin typeface="Calibri" panose="020F0502020204030204" pitchFamily="34" charset="0"/>
                <a:ea typeface="Times New Roman" panose="02020603050405020304" pitchFamily="18" charset="0"/>
              </a:rPr>
              <a:t>Establishing contacts on campus</a:t>
            </a:r>
          </a:p>
          <a:p>
            <a:pPr marL="342900" marR="0" lvl="0" indent="-342900">
              <a:spcBef>
                <a:spcPts val="0"/>
              </a:spcBef>
              <a:spcAft>
                <a:spcPts val="0"/>
              </a:spcAft>
              <a:buFont typeface="Calibri" panose="020F0502020204030204" pitchFamily="34" charset="0"/>
              <a:buChar char="-"/>
            </a:pPr>
            <a:r>
              <a:rPr lang="en-US" sz="2800" dirty="0">
                <a:latin typeface="Calibri" panose="020F0502020204030204" pitchFamily="34" charset="0"/>
                <a:ea typeface="Times New Roman" panose="02020603050405020304" pitchFamily="18" charset="0"/>
              </a:rPr>
              <a:t>Interfacing instructions for </a:t>
            </a:r>
            <a:r>
              <a:rPr lang="en-US" sz="2800" dirty="0" err="1">
                <a:latin typeface="Calibri" panose="020F0502020204030204" pitchFamily="34" charset="0"/>
                <a:ea typeface="Times New Roman" panose="02020603050405020304" pitchFamily="18" charset="0"/>
              </a:rPr>
              <a:t>MinerLink</a:t>
            </a:r>
            <a:endParaRPr lang="en-US" sz="2800" dirty="0">
              <a:latin typeface="Calibri" panose="020F0502020204030204" pitchFamily="34" charset="0"/>
              <a:ea typeface="Times New Roman" panose="02020603050405020304" pitchFamily="18" charset="0"/>
            </a:endParaRPr>
          </a:p>
          <a:p>
            <a:pPr marL="342900" marR="0" lvl="0" indent="-342900">
              <a:spcBef>
                <a:spcPts val="0"/>
              </a:spcBef>
              <a:spcAft>
                <a:spcPts val="0"/>
              </a:spcAft>
              <a:buFont typeface="Calibri" panose="020F0502020204030204" pitchFamily="34" charset="0"/>
              <a:buChar char="-"/>
            </a:pPr>
            <a:r>
              <a:rPr lang="en-US" sz="2800" dirty="0">
                <a:effectLst/>
                <a:latin typeface="Calibri" panose="020F0502020204030204" pitchFamily="34" charset="0"/>
                <a:ea typeface="Times New Roman" panose="02020603050405020304" pitchFamily="18" charset="0"/>
              </a:rPr>
              <a:t>General Executive Meeting </a:t>
            </a:r>
            <a:r>
              <a:rPr lang="en-US" sz="2800" dirty="0">
                <a:latin typeface="Calibri" panose="020F0502020204030204" pitchFamily="34" charset="0"/>
                <a:ea typeface="Times New Roman" panose="02020603050405020304" pitchFamily="18" charset="0"/>
              </a:rPr>
              <a:t>week of June 12-18</a:t>
            </a:r>
            <a:endParaRPr lang="en-US" sz="2800" dirty="0">
              <a:effectLst/>
              <a:latin typeface="Calibri" panose="020F0502020204030204" pitchFamily="34" charset="0"/>
              <a:ea typeface="Times New Roman" panose="02020603050405020304" pitchFamily="18" charset="0"/>
            </a:endParaRPr>
          </a:p>
          <a:p>
            <a:pPr marL="800100" lvl="1" indent="-342900">
              <a:spcBef>
                <a:spcPts val="0"/>
              </a:spcBef>
              <a:buFont typeface="Calibri" panose="020F0502020204030204" pitchFamily="34" charset="0"/>
              <a:buChar char="-"/>
            </a:pPr>
            <a:r>
              <a:rPr lang="en-US" sz="2600" dirty="0">
                <a:effectLst/>
                <a:latin typeface="Calibri" panose="020F0502020204030204" pitchFamily="34" charset="0"/>
                <a:ea typeface="Calibri" panose="020F0502020204030204" pitchFamily="34" charset="0"/>
              </a:rPr>
              <a:t>Planning for a team </a:t>
            </a:r>
            <a:r>
              <a:rPr lang="en-US" sz="2600">
                <a:effectLst/>
                <a:latin typeface="Calibri" panose="020F0502020204030204" pitchFamily="34" charset="0"/>
                <a:ea typeface="Calibri" panose="020F0502020204030204" pitchFamily="34" charset="0"/>
              </a:rPr>
              <a:t>building retreat</a:t>
            </a:r>
            <a:endParaRPr lang="en-US" sz="26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673213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510790" y="2541306"/>
            <a:ext cx="8197114" cy="2673790"/>
          </a:xfrm>
        </p:spPr>
        <p:txBody>
          <a:bodyPr/>
          <a:lstStyle/>
          <a:p>
            <a:pPr marL="0" indent="0" defTabSz="857250">
              <a:buNone/>
            </a:pPr>
            <a:r>
              <a:rPr lang="en-US" sz="3600" dirty="0">
                <a:latin typeface="Orgon Slab" panose="02000503000000020004" pitchFamily="50" charset="0"/>
              </a:rPr>
              <a:t>V.	Campus Reports</a:t>
            </a:r>
          </a:p>
          <a:p>
            <a:pPr marL="858838" lvl="1" indent="-858838" defTabSz="685800">
              <a:buNone/>
            </a:pPr>
            <a:r>
              <a:rPr lang="en-US" sz="3600" dirty="0">
                <a:solidFill>
                  <a:srgbClr val="003B49"/>
                </a:solidFill>
                <a:latin typeface="Orgon Slab" panose="02000503000000020004" pitchFamily="50" charset="0"/>
              </a:rPr>
              <a:t>	C.	Council of Graduate Students</a:t>
            </a:r>
          </a:p>
          <a:p>
            <a:pPr marL="858838" lvl="1" indent="-858838" defTabSz="685800">
              <a:buNone/>
            </a:pPr>
            <a:r>
              <a:rPr lang="en-US" sz="3600" dirty="0">
                <a:solidFill>
                  <a:srgbClr val="003B49"/>
                </a:solidFill>
                <a:latin typeface="Orgon Slab" panose="02000503000000020004" pitchFamily="50" charset="0"/>
              </a:rPr>
              <a:t>		M. Nabi</a:t>
            </a:r>
          </a:p>
          <a:p>
            <a:pPr marL="858838" lvl="1" indent="-858838" defTabSz="685800">
              <a:buNone/>
            </a:pPr>
            <a:r>
              <a:rPr lang="en-US" sz="2800" dirty="0">
                <a:solidFill>
                  <a:srgbClr val="003B49"/>
                </a:solidFill>
                <a:latin typeface="Orgon Slab" panose="02000503000000020004" pitchFamily="50" charset="0"/>
              </a:rPr>
              <a:t>			</a:t>
            </a:r>
          </a:p>
          <a:p>
            <a:pPr marL="858838" lvl="1" indent="-858838" defTabSz="685800">
              <a:buNone/>
            </a:pPr>
            <a:r>
              <a:rPr lang="en-US" sz="3600" dirty="0">
                <a:solidFill>
                  <a:srgbClr val="003B49"/>
                </a:solidFill>
                <a:latin typeface="Orgon Slab" panose="02000503000000020004" pitchFamily="50" charset="0"/>
              </a:rPr>
              <a:t>	</a:t>
            </a:r>
            <a:r>
              <a:rPr lang="en-US" sz="2800" dirty="0">
                <a:solidFill>
                  <a:srgbClr val="003B49"/>
                </a:solidFill>
                <a:latin typeface="Orgon Slab" panose="02000503000000020004" pitchFamily="50" charset="0"/>
              </a:rPr>
              <a:t>	</a:t>
            </a:r>
          </a:p>
          <a:p>
            <a:pPr marL="858838" lvl="1" indent="-858838" defTabSz="685800">
              <a:buNone/>
            </a:pPr>
            <a:r>
              <a:rPr lang="en-US" sz="2800" dirty="0">
                <a:solidFill>
                  <a:srgbClr val="003B49"/>
                </a:solidFill>
                <a:latin typeface="Orgon Slab" panose="02000503000000020004" pitchFamily="50" charset="0"/>
              </a:rPr>
              <a:t>		</a:t>
            </a:r>
          </a:p>
          <a:p>
            <a:pPr marL="6350" indent="-635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10790" y="1845062"/>
            <a:ext cx="8184662" cy="473672"/>
          </a:xfrm>
        </p:spPr>
        <p:txBody>
          <a:bodyPr>
            <a:noAutofit/>
          </a:bodyPr>
          <a:lstStyle/>
          <a:p>
            <a:pPr defTabSz="914400"/>
            <a:r>
              <a:rPr lang="en-US" sz="3600" dirty="0">
                <a:latin typeface="Orgon Slab" panose="02000503000000020004" pitchFamily="50" charset="0"/>
              </a:rPr>
              <a:t>Agenda</a:t>
            </a:r>
          </a:p>
        </p:txBody>
      </p:sp>
    </p:spTree>
    <p:extLst>
      <p:ext uri="{BB962C8B-B14F-4D97-AF65-F5344CB8AC3E}">
        <p14:creationId xmlns:p14="http://schemas.microsoft.com/office/powerpoint/2010/main" val="2195383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857250" indent="-857250" defTabSz="685800">
              <a:buAutoNum type="romanUcPeriod" startAt="6"/>
            </a:pPr>
            <a:r>
              <a:rPr lang="en-US" sz="3600" dirty="0">
                <a:latin typeface="Orgon Slab" panose="02000503000000020004" pitchFamily="50" charset="0"/>
              </a:rPr>
              <a:t>Special Topic</a:t>
            </a:r>
          </a:p>
          <a:p>
            <a:pPr marL="0" indent="0" defTabSz="685800">
              <a:buNone/>
            </a:pPr>
            <a:r>
              <a:rPr lang="en-US" sz="3600" dirty="0">
                <a:latin typeface="Orgon Slab" panose="02000503000000020004" pitchFamily="50" charset="0"/>
              </a:rPr>
              <a:t>	  </a:t>
            </a:r>
            <a:r>
              <a:rPr lang="en-US" sz="3200" dirty="0">
                <a:latin typeface="Orgon Slab" panose="02000503000000020004" pitchFamily="50" charset="0"/>
              </a:rPr>
              <a:t>The Path and Progress to R1</a:t>
            </a:r>
            <a:endParaRPr lang="en-US" sz="2000" dirty="0">
              <a:latin typeface="Orgon Slab" panose="02000503000000020004" pitchFamily="50" charset="0"/>
            </a:endParaRPr>
          </a:p>
          <a:p>
            <a:pPr marL="0" indent="0" defTabSz="685800">
              <a:buNone/>
            </a:pPr>
            <a:r>
              <a:rPr lang="en-US" sz="3600" dirty="0"/>
              <a:t>	</a:t>
            </a:r>
            <a:r>
              <a:rPr lang="en-US" sz="3600" dirty="0">
                <a:latin typeface="Orgon Slab" panose="02000503000000020004" pitchFamily="50" charset="0"/>
              </a:rPr>
              <a:t>  </a:t>
            </a:r>
            <a:r>
              <a:rPr lang="en-US" sz="3600" dirty="0">
                <a:solidFill>
                  <a:srgbClr val="000000"/>
                </a:solidFill>
                <a:latin typeface="Orgon Slab" panose="02000503000000020004" pitchFamily="50" charset="0"/>
                <a:cs typeface="Times New Roman" panose="02020603050405020304" pitchFamily="18" charset="0"/>
              </a:rPr>
              <a:t>M. Dehghani</a:t>
            </a: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2567416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5577142" y="2263122"/>
          <a:ext cx="3287458" cy="28475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2722260" y="2278718"/>
          <a:ext cx="2667574" cy="28319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p:cNvGraphicFramePr>
            <a:graphicFrameLocks noGrp="1"/>
          </p:cNvGraphicFramePr>
          <p:nvPr/>
        </p:nvGraphicFramePr>
        <p:xfrm>
          <a:off x="270868" y="2724631"/>
          <a:ext cx="2246570" cy="1473229"/>
        </p:xfrm>
        <a:graphic>
          <a:graphicData uri="http://schemas.openxmlformats.org/drawingml/2006/table">
            <a:tbl>
              <a:tblPr firstRow="1" bandRow="1"/>
              <a:tblGrid>
                <a:gridCol w="1123285">
                  <a:extLst>
                    <a:ext uri="{9D8B030D-6E8A-4147-A177-3AD203B41FA5}">
                      <a16:colId xmlns:a16="http://schemas.microsoft.com/office/drawing/2014/main" val="1155289386"/>
                    </a:ext>
                  </a:extLst>
                </a:gridCol>
                <a:gridCol w="1123285">
                  <a:extLst>
                    <a:ext uri="{9D8B030D-6E8A-4147-A177-3AD203B41FA5}">
                      <a16:colId xmlns:a16="http://schemas.microsoft.com/office/drawing/2014/main" val="1463716291"/>
                    </a:ext>
                  </a:extLst>
                </a:gridCol>
              </a:tblGrid>
              <a:tr h="415234">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a:solidFill>
                            <a:schemeClr val="bg1"/>
                          </a:solidFill>
                          <a:latin typeface="+mn-lt"/>
                        </a:rPr>
                        <a:t>Current</a:t>
                      </a:r>
                    </a:p>
                  </a:txBody>
                  <a:tcPr>
                    <a:lnL w="12700" cmpd="sng">
                      <a:solidFill>
                        <a:srgbClr val="B2B4B2"/>
                      </a:solidFill>
                    </a:lnL>
                    <a:lnR w="12700" cmpd="sng">
                      <a:solidFill>
                        <a:srgbClr val="B2B4B2"/>
                      </a:solidFill>
                    </a:lnR>
                    <a:lnT w="12700" cmpd="sng">
                      <a:solidFill>
                        <a:srgbClr val="B2B4B2"/>
                      </a:solidFill>
                    </a:lnT>
                    <a:lnB w="38100" cmpd="sng">
                      <a:solidFill>
                        <a:srgbClr val="B2B4B2"/>
                      </a:solidFill>
                    </a:lnB>
                    <a:lnTlToBr w="12700" cmpd="sng">
                      <a:noFill/>
                      <a:prstDash val="solid"/>
                    </a:lnTlToBr>
                    <a:lnBlToTr w="12700" cmpd="sng">
                      <a:noFill/>
                      <a:prstDash val="solid"/>
                    </a:lnBlToTr>
                    <a:solidFill>
                      <a:srgbClr val="003B49"/>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a:solidFill>
                            <a:schemeClr val="bg1"/>
                          </a:solidFill>
                          <a:latin typeface="+mn-lt"/>
                        </a:rPr>
                        <a:t>Desired</a:t>
                      </a:r>
                    </a:p>
                  </a:txBody>
                  <a:tcPr>
                    <a:lnL w="12700" cmpd="sng">
                      <a:solidFill>
                        <a:srgbClr val="B2B4B2"/>
                      </a:solidFill>
                    </a:lnL>
                    <a:lnR w="12700" cmpd="sng">
                      <a:solidFill>
                        <a:srgbClr val="B2B4B2"/>
                      </a:solidFill>
                    </a:lnR>
                    <a:lnT w="12700" cmpd="sng">
                      <a:solidFill>
                        <a:srgbClr val="B2B4B2"/>
                      </a:solidFill>
                    </a:lnT>
                    <a:lnB w="38100" cmpd="sng">
                      <a:solidFill>
                        <a:srgbClr val="B2B4B2"/>
                      </a:solidFill>
                    </a:lnB>
                    <a:lnTlToBr w="12700" cmpd="sng">
                      <a:noFill/>
                      <a:prstDash val="solid"/>
                    </a:lnTlToBr>
                    <a:lnBlToTr w="12700" cmpd="sng">
                      <a:noFill/>
                      <a:prstDash val="solid"/>
                    </a:lnBlToTr>
                    <a:solidFill>
                      <a:srgbClr val="003B49"/>
                    </a:solidFill>
                  </a:tcPr>
                </a:tc>
                <a:extLst>
                  <a:ext uri="{0D108BD9-81ED-4DB2-BD59-A6C34878D82A}">
                    <a16:rowId xmlns:a16="http://schemas.microsoft.com/office/drawing/2014/main" val="241622333"/>
                  </a:ext>
                </a:extLst>
              </a:tr>
              <a:tr h="105799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solidFill>
                            <a:srgbClr val="000000"/>
                          </a:solidFill>
                          <a:latin typeface="+mn-lt"/>
                        </a:rPr>
                        <a:t>Carnegie Research 2</a:t>
                      </a:r>
                    </a:p>
                    <a:p>
                      <a:r>
                        <a:rPr lang="en-US" sz="1200" dirty="0">
                          <a:solidFill>
                            <a:srgbClr val="000000"/>
                          </a:solidFill>
                          <a:latin typeface="+mn-lt"/>
                        </a:rPr>
                        <a:t>(high activity)</a:t>
                      </a:r>
                    </a:p>
                  </a:txBody>
                  <a:tcPr>
                    <a:lnL w="12700" cmpd="sng">
                      <a:solidFill>
                        <a:srgbClr val="B2B4B2"/>
                      </a:solidFill>
                    </a:lnL>
                    <a:lnR w="12700" cmpd="sng">
                      <a:solidFill>
                        <a:srgbClr val="B2B4B2"/>
                      </a:solidFill>
                    </a:lnR>
                    <a:lnT w="38100" cmpd="sng">
                      <a:solidFill>
                        <a:srgbClr val="B2B4B2"/>
                      </a:solidFill>
                    </a:lnT>
                    <a:lnB w="12700" cmpd="sng">
                      <a:solidFill>
                        <a:srgbClr val="B2B4B2"/>
                      </a:solidFill>
                    </a:lnB>
                    <a:lnTlToBr w="12700" cmpd="sng">
                      <a:noFill/>
                      <a:prstDash val="solid"/>
                    </a:lnTlToBr>
                    <a:lnBlToTr w="12700" cmpd="sng">
                      <a:noFill/>
                      <a:prstDash val="solid"/>
                    </a:lnBlToTr>
                    <a:solidFill>
                      <a:srgbClr val="003B49">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200" dirty="0">
                          <a:solidFill>
                            <a:srgbClr val="000000"/>
                          </a:solidFill>
                          <a:latin typeface="+mn-lt"/>
                        </a:rPr>
                        <a:t>Carnegie</a:t>
                      </a:r>
                      <a:r>
                        <a:rPr lang="en-US" sz="1200" baseline="0" dirty="0">
                          <a:solidFill>
                            <a:srgbClr val="000000"/>
                          </a:solidFill>
                          <a:latin typeface="+mn-lt"/>
                        </a:rPr>
                        <a:t> Research 1</a:t>
                      </a:r>
                    </a:p>
                    <a:p>
                      <a:r>
                        <a:rPr lang="en-US" sz="1200" baseline="0" dirty="0">
                          <a:solidFill>
                            <a:srgbClr val="000000"/>
                          </a:solidFill>
                          <a:latin typeface="+mn-lt"/>
                        </a:rPr>
                        <a:t>(very high activity)</a:t>
                      </a:r>
                      <a:endParaRPr lang="en-US" sz="1200" dirty="0">
                        <a:solidFill>
                          <a:srgbClr val="000000"/>
                        </a:solidFill>
                        <a:latin typeface="+mn-lt"/>
                      </a:endParaRPr>
                    </a:p>
                  </a:txBody>
                  <a:tcPr>
                    <a:lnL w="12700" cmpd="sng">
                      <a:solidFill>
                        <a:srgbClr val="B2B4B2"/>
                      </a:solidFill>
                    </a:lnL>
                    <a:lnR w="12700" cmpd="sng">
                      <a:solidFill>
                        <a:srgbClr val="B2B4B2"/>
                      </a:solidFill>
                    </a:lnR>
                    <a:lnT w="38100" cmpd="sng">
                      <a:solidFill>
                        <a:srgbClr val="B2B4B2"/>
                      </a:solidFill>
                    </a:lnT>
                    <a:lnB w="12700" cmpd="sng">
                      <a:solidFill>
                        <a:srgbClr val="B2B4B2"/>
                      </a:solidFill>
                    </a:lnB>
                    <a:lnTlToBr w="12700" cmpd="sng">
                      <a:noFill/>
                      <a:prstDash val="solid"/>
                    </a:lnTlToBr>
                    <a:lnBlToTr w="12700" cmpd="sng">
                      <a:noFill/>
                      <a:prstDash val="solid"/>
                    </a:lnBlToTr>
                    <a:solidFill>
                      <a:srgbClr val="003B49">
                        <a:tint val="40000"/>
                      </a:srgbClr>
                    </a:solidFill>
                  </a:tcPr>
                </a:tc>
                <a:extLst>
                  <a:ext uri="{0D108BD9-81ED-4DB2-BD59-A6C34878D82A}">
                    <a16:rowId xmlns:a16="http://schemas.microsoft.com/office/drawing/2014/main" val="1752577354"/>
                  </a:ext>
                </a:extLst>
              </a:tr>
            </a:tbl>
          </a:graphicData>
        </a:graphic>
      </p:graphicFrame>
      <p:sp>
        <p:nvSpPr>
          <p:cNvPr id="11" name="TextBox 10"/>
          <p:cNvSpPr txBox="1"/>
          <p:nvPr/>
        </p:nvSpPr>
        <p:spPr>
          <a:xfrm>
            <a:off x="60366" y="2281577"/>
            <a:ext cx="2667574" cy="338554"/>
          </a:xfrm>
          <a:prstGeom prst="rect">
            <a:avLst/>
          </a:prstGeom>
          <a:noFill/>
        </p:spPr>
        <p:txBody>
          <a:bodyPr wrap="square" rtlCol="0">
            <a:spAutoFit/>
          </a:bodyPr>
          <a:lstStyle/>
          <a:p>
            <a:pPr algn="ctr">
              <a:defRPr/>
            </a:pPr>
            <a:r>
              <a:rPr lang="en-US" sz="1600" b="1" dirty="0">
                <a:solidFill>
                  <a:srgbClr val="005F83"/>
                </a:solidFill>
                <a:latin typeface="Cambria" panose="02040503050406030204"/>
              </a:rPr>
              <a:t>Research Activity</a:t>
            </a:r>
          </a:p>
        </p:txBody>
      </p:sp>
      <p:sp>
        <p:nvSpPr>
          <p:cNvPr id="2" name="Title 1">
            <a:extLst>
              <a:ext uri="{FF2B5EF4-FFF2-40B4-BE49-F238E27FC236}">
                <a16:creationId xmlns:a16="http://schemas.microsoft.com/office/drawing/2014/main" id="{843B91BA-E7D9-4CD5-AAF4-DE8097B7FD92}"/>
              </a:ext>
            </a:extLst>
          </p:cNvPr>
          <p:cNvSpPr>
            <a:spLocks noGrp="1"/>
          </p:cNvSpPr>
          <p:nvPr>
            <p:ph type="ctrTitle"/>
          </p:nvPr>
        </p:nvSpPr>
        <p:spPr/>
        <p:txBody>
          <a:bodyPr/>
          <a:lstStyle/>
          <a:p>
            <a:r>
              <a:rPr lang="en-US" dirty="0"/>
              <a:t>Our North Star Goals</a:t>
            </a:r>
          </a:p>
        </p:txBody>
      </p:sp>
      <p:sp>
        <p:nvSpPr>
          <p:cNvPr id="3" name="Subtitle 2">
            <a:extLst>
              <a:ext uri="{FF2B5EF4-FFF2-40B4-BE49-F238E27FC236}">
                <a16:creationId xmlns:a16="http://schemas.microsoft.com/office/drawing/2014/main" id="{A0B3AD81-C292-4147-A879-4DAEFEE68C6A}"/>
              </a:ext>
            </a:extLst>
          </p:cNvPr>
          <p:cNvSpPr>
            <a:spLocks noGrp="1"/>
          </p:cNvSpPr>
          <p:nvPr>
            <p:ph type="subTitle" idx="1"/>
          </p:nvPr>
        </p:nvSpPr>
        <p:spPr/>
        <p:txBody>
          <a:bodyPr/>
          <a:lstStyle/>
          <a:p>
            <a:r>
              <a:rPr lang="en-US" dirty="0"/>
              <a:t>… What will it take to become a top-research university?</a:t>
            </a:r>
          </a:p>
        </p:txBody>
      </p:sp>
    </p:spTree>
    <p:extLst>
      <p:ext uri="{BB962C8B-B14F-4D97-AF65-F5344CB8AC3E}">
        <p14:creationId xmlns:p14="http://schemas.microsoft.com/office/powerpoint/2010/main" val="1372887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06FBD-5EAF-4CFF-91C4-774BF43E163B}"/>
              </a:ext>
            </a:extLst>
          </p:cNvPr>
          <p:cNvSpPr>
            <a:spLocks noGrp="1"/>
          </p:cNvSpPr>
          <p:nvPr>
            <p:ph type="ctrTitle"/>
          </p:nvPr>
        </p:nvSpPr>
        <p:spPr/>
        <p:txBody>
          <a:bodyPr/>
          <a:lstStyle/>
          <a:p>
            <a:r>
              <a:rPr lang="en-US" dirty="0"/>
              <a:t>Carnegie Classification of Higher Education </a:t>
            </a:r>
          </a:p>
        </p:txBody>
      </p:sp>
      <p:sp>
        <p:nvSpPr>
          <p:cNvPr id="4" name="Subtitle 3">
            <a:extLst>
              <a:ext uri="{FF2B5EF4-FFF2-40B4-BE49-F238E27FC236}">
                <a16:creationId xmlns:a16="http://schemas.microsoft.com/office/drawing/2014/main" id="{61EB3B97-53DD-4E29-ACF5-CE11B32E7295}"/>
              </a:ext>
            </a:extLst>
          </p:cNvPr>
          <p:cNvSpPr>
            <a:spLocks noGrp="1"/>
          </p:cNvSpPr>
          <p:nvPr>
            <p:ph type="subTitle" idx="1"/>
          </p:nvPr>
        </p:nvSpPr>
        <p:spPr/>
        <p:txBody>
          <a:bodyPr/>
          <a:lstStyle/>
          <a:p>
            <a:r>
              <a:rPr lang="en-US" dirty="0"/>
              <a:t>… Where would S&amp;T rank in each category among 131 R1 schools ranked in 2018?</a:t>
            </a:r>
          </a:p>
        </p:txBody>
      </p:sp>
      <p:sp>
        <p:nvSpPr>
          <p:cNvPr id="5" name="Content Placeholder 4">
            <a:extLst>
              <a:ext uri="{FF2B5EF4-FFF2-40B4-BE49-F238E27FC236}">
                <a16:creationId xmlns:a16="http://schemas.microsoft.com/office/drawing/2014/main" id="{D95A922D-7891-4A41-9FDB-C768D72A89B5}"/>
              </a:ext>
            </a:extLst>
          </p:cNvPr>
          <p:cNvSpPr>
            <a:spLocks noGrp="1"/>
          </p:cNvSpPr>
          <p:nvPr>
            <p:ph sz="quarter" idx="11"/>
          </p:nvPr>
        </p:nvSpPr>
        <p:spPr/>
        <p:txBody>
          <a:bodyPr>
            <a:normAutofit/>
          </a:bodyPr>
          <a:lstStyle/>
          <a:p>
            <a:r>
              <a:rPr lang="en-US" b="1" dirty="0"/>
              <a:t>Research Expenditures – based on NSF HERD data</a:t>
            </a:r>
          </a:p>
          <a:p>
            <a:pPr marL="514350" lvl="1" indent="-285750">
              <a:buFont typeface="Wingdings 3" panose="05040102010807070707" pitchFamily="18" charset="2"/>
              <a:buChar char=""/>
            </a:pPr>
            <a:r>
              <a:rPr lang="en-US" dirty="0"/>
              <a:t>Total STEM research expenditures 		</a:t>
            </a:r>
            <a:r>
              <a:rPr lang="en-US" b="1" dirty="0"/>
              <a:t>=</a:t>
            </a:r>
            <a:r>
              <a:rPr lang="en-US" dirty="0"/>
              <a:t> </a:t>
            </a:r>
            <a:r>
              <a:rPr lang="en-US" dirty="0">
                <a:solidFill>
                  <a:schemeClr val="tx1"/>
                </a:solidFill>
                <a:effectLst/>
                <a:latin typeface="+mn-lt"/>
                <a:ea typeface="Times New Roman" panose="02020603050405020304" pitchFamily="18" charset="0"/>
              </a:rPr>
              <a:t>130</a:t>
            </a:r>
            <a:r>
              <a:rPr lang="en-US" baseline="30000" dirty="0">
                <a:solidFill>
                  <a:schemeClr val="tx1"/>
                </a:solidFill>
                <a:effectLst/>
                <a:latin typeface="+mn-lt"/>
                <a:ea typeface="Times New Roman" panose="02020603050405020304" pitchFamily="18" charset="0"/>
              </a:rPr>
              <a:t>th</a:t>
            </a:r>
            <a:r>
              <a:rPr lang="en-US" dirty="0">
                <a:solidFill>
                  <a:schemeClr val="tx1"/>
                </a:solidFill>
                <a:effectLst/>
                <a:latin typeface="+mn-lt"/>
                <a:ea typeface="Times New Roman" panose="02020603050405020304" pitchFamily="18" charset="0"/>
              </a:rPr>
              <a:t> ranked school </a:t>
            </a:r>
            <a:endParaRPr lang="en-US" dirty="0">
              <a:solidFill>
                <a:schemeClr val="tx1"/>
              </a:solidFill>
              <a:latin typeface="+mn-lt"/>
            </a:endParaRPr>
          </a:p>
          <a:p>
            <a:pPr marL="514350" lvl="1" indent="-285750">
              <a:buFont typeface="Wingdings 3" panose="05040102010807070707" pitchFamily="18" charset="2"/>
              <a:buChar char=""/>
            </a:pPr>
            <a:r>
              <a:rPr lang="en-US" dirty="0"/>
              <a:t>Per capita STEM research expenditures 		</a:t>
            </a:r>
            <a:r>
              <a:rPr lang="en-US" b="1" dirty="0"/>
              <a:t>=</a:t>
            </a:r>
            <a:r>
              <a:rPr lang="en-US" dirty="0"/>
              <a:t> </a:t>
            </a:r>
            <a:r>
              <a:rPr lang="en-US" dirty="0">
                <a:solidFill>
                  <a:schemeClr val="tx1"/>
                </a:solidFill>
                <a:effectLst/>
                <a:latin typeface="+mn-lt"/>
                <a:ea typeface="Times New Roman" panose="02020603050405020304" pitchFamily="18" charset="0"/>
              </a:rPr>
              <a:t>105</a:t>
            </a:r>
            <a:r>
              <a:rPr lang="en-US" baseline="30000" dirty="0">
                <a:solidFill>
                  <a:schemeClr val="tx1"/>
                </a:solidFill>
                <a:effectLst/>
                <a:latin typeface="+mn-lt"/>
                <a:ea typeface="Times New Roman" panose="02020603050405020304" pitchFamily="18" charset="0"/>
              </a:rPr>
              <a:t>th</a:t>
            </a:r>
            <a:r>
              <a:rPr lang="en-US" dirty="0">
                <a:solidFill>
                  <a:schemeClr val="tx1"/>
                </a:solidFill>
                <a:effectLst/>
                <a:latin typeface="+mn-lt"/>
                <a:ea typeface="Times New Roman" panose="02020603050405020304" pitchFamily="18" charset="0"/>
              </a:rPr>
              <a:t> ranked school </a:t>
            </a:r>
            <a:endParaRPr lang="en-US" dirty="0">
              <a:solidFill>
                <a:srgbClr val="008000"/>
              </a:solidFill>
              <a:latin typeface="+mn-lt"/>
            </a:endParaRPr>
          </a:p>
          <a:p>
            <a:pPr marL="514350" lvl="1" indent="-285750">
              <a:buFont typeface="Wingdings 3" panose="05040102010807070707" pitchFamily="18" charset="2"/>
              <a:buChar char=""/>
            </a:pPr>
            <a:r>
              <a:rPr lang="en-US" dirty="0"/>
              <a:t>Total Non-STEM research expenditures 		</a:t>
            </a:r>
            <a:r>
              <a:rPr lang="en-US" b="1" dirty="0">
                <a:solidFill>
                  <a:srgbClr val="FF0000"/>
                </a:solidFill>
              </a:rPr>
              <a:t>&lt;</a:t>
            </a:r>
            <a:r>
              <a:rPr lang="en-US" dirty="0">
                <a:solidFill>
                  <a:srgbClr val="FF0000"/>
                </a:solidFill>
              </a:rPr>
              <a:t> 131</a:t>
            </a:r>
            <a:r>
              <a:rPr lang="en-US" baseline="30000" dirty="0">
                <a:solidFill>
                  <a:srgbClr val="FF0000"/>
                </a:solidFill>
              </a:rPr>
              <a:t>th</a:t>
            </a:r>
            <a:r>
              <a:rPr lang="en-US" dirty="0">
                <a:solidFill>
                  <a:srgbClr val="FF0000"/>
                </a:solidFill>
              </a:rPr>
              <a:t> ranked schools</a:t>
            </a:r>
          </a:p>
          <a:p>
            <a:pPr marL="514350" lvl="1" indent="-285750">
              <a:buFont typeface="Wingdings 3" panose="05040102010807070707" pitchFamily="18" charset="2"/>
              <a:buChar char=""/>
            </a:pPr>
            <a:r>
              <a:rPr lang="en-US" dirty="0"/>
              <a:t>Per capita non-STEM research expenditures 	</a:t>
            </a:r>
            <a:r>
              <a:rPr lang="en-US" b="1" dirty="0">
                <a:solidFill>
                  <a:srgbClr val="FF0000"/>
                </a:solidFill>
              </a:rPr>
              <a:t>&lt; </a:t>
            </a:r>
            <a:r>
              <a:rPr lang="en-US" dirty="0">
                <a:solidFill>
                  <a:srgbClr val="FF0000"/>
                </a:solidFill>
              </a:rPr>
              <a:t>131</a:t>
            </a:r>
            <a:r>
              <a:rPr lang="en-US" baseline="30000" dirty="0">
                <a:solidFill>
                  <a:srgbClr val="FF0000"/>
                </a:solidFill>
              </a:rPr>
              <a:t>th</a:t>
            </a:r>
            <a:r>
              <a:rPr lang="en-US" dirty="0">
                <a:solidFill>
                  <a:srgbClr val="FF0000"/>
                </a:solidFill>
              </a:rPr>
              <a:t> ranked schools</a:t>
            </a:r>
          </a:p>
          <a:p>
            <a:endParaRPr lang="en-US" dirty="0"/>
          </a:p>
        </p:txBody>
      </p:sp>
    </p:spTree>
    <p:extLst>
      <p:ext uri="{BB962C8B-B14F-4D97-AF65-F5344CB8AC3E}">
        <p14:creationId xmlns:p14="http://schemas.microsoft.com/office/powerpoint/2010/main" val="1204436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42CF-953F-48AF-8665-6C5A08C5A23D}"/>
              </a:ext>
            </a:extLst>
          </p:cNvPr>
          <p:cNvSpPr>
            <a:spLocks noGrp="1"/>
          </p:cNvSpPr>
          <p:nvPr>
            <p:ph type="ctrTitle"/>
          </p:nvPr>
        </p:nvSpPr>
        <p:spPr/>
        <p:txBody>
          <a:bodyPr/>
          <a:lstStyle/>
          <a:p>
            <a:r>
              <a:rPr lang="en-US" dirty="0"/>
              <a:t>Expenditures by faculty in engineering disciplines</a:t>
            </a:r>
          </a:p>
        </p:txBody>
      </p:sp>
      <p:sp>
        <p:nvSpPr>
          <p:cNvPr id="3" name="Subtitle 2">
            <a:extLst>
              <a:ext uri="{FF2B5EF4-FFF2-40B4-BE49-F238E27FC236}">
                <a16:creationId xmlns:a16="http://schemas.microsoft.com/office/drawing/2014/main" id="{C4607169-C305-48AB-903A-BDC736272A1C}"/>
              </a:ext>
            </a:extLst>
          </p:cNvPr>
          <p:cNvSpPr>
            <a:spLocks noGrp="1"/>
          </p:cNvSpPr>
          <p:nvPr>
            <p:ph type="subTitle" idx="1"/>
          </p:nvPr>
        </p:nvSpPr>
        <p:spPr/>
        <p:txBody>
          <a:bodyPr/>
          <a:lstStyle/>
          <a:p>
            <a:r>
              <a:rPr lang="en-US" dirty="0"/>
              <a:t>… Note that CEC tenure and tenure-track faculty is only 145</a:t>
            </a:r>
          </a:p>
        </p:txBody>
      </p:sp>
      <p:graphicFrame>
        <p:nvGraphicFramePr>
          <p:cNvPr id="7" name="Content Placeholder 6">
            <a:extLst>
              <a:ext uri="{FF2B5EF4-FFF2-40B4-BE49-F238E27FC236}">
                <a16:creationId xmlns:a16="http://schemas.microsoft.com/office/drawing/2014/main" id="{B3BB6E9F-C6CA-4D54-97DE-FE7B18D1A5CC}"/>
              </a:ext>
            </a:extLst>
          </p:cNvPr>
          <p:cNvGraphicFramePr>
            <a:graphicFrameLocks noGrp="1"/>
          </p:cNvGraphicFramePr>
          <p:nvPr>
            <p:ph sz="quarter" idx="11"/>
          </p:nvPr>
        </p:nvGraphicFramePr>
        <p:xfrm>
          <a:off x="125507" y="1771650"/>
          <a:ext cx="8875058" cy="3711388"/>
        </p:xfrm>
        <a:graphic>
          <a:graphicData uri="http://schemas.openxmlformats.org/drawingml/2006/chart">
            <c:chart xmlns:c="http://schemas.openxmlformats.org/drawingml/2006/chart" xmlns:r="http://schemas.openxmlformats.org/officeDocument/2006/relationships" r:id="rId2"/>
          </a:graphicData>
        </a:graphic>
      </p:graphicFrame>
      <p:sp>
        <p:nvSpPr>
          <p:cNvPr id="8" name="Arrow: Down 7">
            <a:extLst>
              <a:ext uri="{FF2B5EF4-FFF2-40B4-BE49-F238E27FC236}">
                <a16:creationId xmlns:a16="http://schemas.microsoft.com/office/drawing/2014/main" id="{B2176DD9-6566-487F-BED9-9F5C50408257}"/>
              </a:ext>
            </a:extLst>
          </p:cNvPr>
          <p:cNvSpPr/>
          <p:nvPr/>
        </p:nvSpPr>
        <p:spPr>
          <a:xfrm>
            <a:off x="5651351" y="3599157"/>
            <a:ext cx="152400"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mbria" panose="02040503050406030204"/>
            </a:endParaRPr>
          </a:p>
        </p:txBody>
      </p:sp>
    </p:spTree>
    <p:extLst>
      <p:ext uri="{BB962C8B-B14F-4D97-AF65-F5344CB8AC3E}">
        <p14:creationId xmlns:p14="http://schemas.microsoft.com/office/powerpoint/2010/main" val="2610067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42CF-953F-48AF-8665-6C5A08C5A23D}"/>
              </a:ext>
            </a:extLst>
          </p:cNvPr>
          <p:cNvSpPr>
            <a:spLocks noGrp="1"/>
          </p:cNvSpPr>
          <p:nvPr>
            <p:ph type="ctrTitle"/>
          </p:nvPr>
        </p:nvSpPr>
        <p:spPr/>
        <p:txBody>
          <a:bodyPr/>
          <a:lstStyle/>
          <a:p>
            <a:r>
              <a:rPr lang="en-US" dirty="0"/>
              <a:t>Types of research funding</a:t>
            </a:r>
          </a:p>
        </p:txBody>
      </p:sp>
      <p:sp>
        <p:nvSpPr>
          <p:cNvPr id="3" name="Subtitle 2">
            <a:extLst>
              <a:ext uri="{FF2B5EF4-FFF2-40B4-BE49-F238E27FC236}">
                <a16:creationId xmlns:a16="http://schemas.microsoft.com/office/drawing/2014/main" id="{C4607169-C305-48AB-903A-BDC736272A1C}"/>
              </a:ext>
            </a:extLst>
          </p:cNvPr>
          <p:cNvSpPr>
            <a:spLocks noGrp="1"/>
          </p:cNvSpPr>
          <p:nvPr>
            <p:ph type="subTitle" idx="1"/>
          </p:nvPr>
        </p:nvSpPr>
        <p:spPr/>
        <p:txBody>
          <a:bodyPr/>
          <a:lstStyle/>
          <a:p>
            <a:r>
              <a:rPr lang="en-US" dirty="0"/>
              <a:t>… S&amp;T receives larger portion from industry partners than peers</a:t>
            </a:r>
          </a:p>
        </p:txBody>
      </p:sp>
      <p:pic>
        <p:nvPicPr>
          <p:cNvPr id="9" name="Picture 8">
            <a:extLst>
              <a:ext uri="{FF2B5EF4-FFF2-40B4-BE49-F238E27FC236}">
                <a16:creationId xmlns:a16="http://schemas.microsoft.com/office/drawing/2014/main" id="{01A156AC-0F70-488C-81D6-1AC20FA7B2D3}"/>
              </a:ext>
            </a:extLst>
          </p:cNvPr>
          <p:cNvPicPr>
            <a:picLocks noChangeAspect="1"/>
          </p:cNvPicPr>
          <p:nvPr/>
        </p:nvPicPr>
        <p:blipFill>
          <a:blip r:embed="rId2"/>
          <a:stretch>
            <a:fillRect/>
          </a:stretch>
        </p:blipFill>
        <p:spPr>
          <a:xfrm>
            <a:off x="726993" y="1877193"/>
            <a:ext cx="7690014" cy="3508092"/>
          </a:xfrm>
          <a:prstGeom prst="rect">
            <a:avLst/>
          </a:prstGeom>
        </p:spPr>
      </p:pic>
    </p:spTree>
    <p:extLst>
      <p:ext uri="{BB962C8B-B14F-4D97-AF65-F5344CB8AC3E}">
        <p14:creationId xmlns:p14="http://schemas.microsoft.com/office/powerpoint/2010/main" val="610385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906FBD-5EAF-4CFF-91C4-774BF43E163B}"/>
              </a:ext>
            </a:extLst>
          </p:cNvPr>
          <p:cNvSpPr>
            <a:spLocks noGrp="1"/>
          </p:cNvSpPr>
          <p:nvPr>
            <p:ph type="ctrTitle"/>
          </p:nvPr>
        </p:nvSpPr>
        <p:spPr/>
        <p:txBody>
          <a:bodyPr/>
          <a:lstStyle/>
          <a:p>
            <a:r>
              <a:rPr lang="en-US" dirty="0"/>
              <a:t>Carnegie Classification of Higher Education </a:t>
            </a:r>
          </a:p>
        </p:txBody>
      </p:sp>
      <p:sp>
        <p:nvSpPr>
          <p:cNvPr id="4" name="Subtitle 3">
            <a:extLst>
              <a:ext uri="{FF2B5EF4-FFF2-40B4-BE49-F238E27FC236}">
                <a16:creationId xmlns:a16="http://schemas.microsoft.com/office/drawing/2014/main" id="{61EB3B97-53DD-4E29-ACF5-CE11B32E7295}"/>
              </a:ext>
            </a:extLst>
          </p:cNvPr>
          <p:cNvSpPr>
            <a:spLocks noGrp="1"/>
          </p:cNvSpPr>
          <p:nvPr>
            <p:ph type="subTitle" idx="1"/>
          </p:nvPr>
        </p:nvSpPr>
        <p:spPr/>
        <p:txBody>
          <a:bodyPr/>
          <a:lstStyle/>
          <a:p>
            <a:r>
              <a:rPr lang="en-US" dirty="0"/>
              <a:t>… Where would S&amp;T rank in each category among 131 R1 schools ranked in 2018?</a:t>
            </a:r>
          </a:p>
        </p:txBody>
      </p:sp>
      <p:sp>
        <p:nvSpPr>
          <p:cNvPr id="5" name="Content Placeholder 4">
            <a:extLst>
              <a:ext uri="{FF2B5EF4-FFF2-40B4-BE49-F238E27FC236}">
                <a16:creationId xmlns:a16="http://schemas.microsoft.com/office/drawing/2014/main" id="{D95A922D-7891-4A41-9FDB-C768D72A89B5}"/>
              </a:ext>
            </a:extLst>
          </p:cNvPr>
          <p:cNvSpPr>
            <a:spLocks noGrp="1"/>
          </p:cNvSpPr>
          <p:nvPr>
            <p:ph sz="quarter" idx="11"/>
          </p:nvPr>
        </p:nvSpPr>
        <p:spPr/>
        <p:txBody>
          <a:bodyPr>
            <a:normAutofit/>
          </a:bodyPr>
          <a:lstStyle/>
          <a:p>
            <a:pPr>
              <a:spcBef>
                <a:spcPts val="600"/>
              </a:spcBef>
            </a:pPr>
            <a:r>
              <a:rPr lang="en-US" b="1" dirty="0"/>
              <a:t>Doctoral graduates</a:t>
            </a:r>
          </a:p>
          <a:p>
            <a:pPr marL="514350" lvl="1" indent="-285750">
              <a:buFont typeface="Wingdings 3" panose="05040102010807070707" pitchFamily="18" charset="2"/>
              <a:buChar char=""/>
            </a:pPr>
            <a:r>
              <a:rPr lang="en-US" dirty="0"/>
              <a:t>STEM doctoral graduates 				</a:t>
            </a:r>
            <a:r>
              <a:rPr lang="en-US" b="1" dirty="0">
                <a:latin typeface="+mn-lt"/>
              </a:rPr>
              <a:t>=</a:t>
            </a:r>
            <a:r>
              <a:rPr lang="en-US" dirty="0">
                <a:latin typeface="+mn-lt"/>
              </a:rPr>
              <a:t> </a:t>
            </a:r>
            <a:r>
              <a:rPr lang="en-US" dirty="0">
                <a:solidFill>
                  <a:schemeClr val="tx1"/>
                </a:solidFill>
                <a:effectLst/>
                <a:latin typeface="+mn-lt"/>
                <a:ea typeface="Times New Roman" panose="02020603050405020304" pitchFamily="18" charset="0"/>
              </a:rPr>
              <a:t>88</a:t>
            </a:r>
            <a:r>
              <a:rPr lang="en-US" baseline="30000" dirty="0">
                <a:solidFill>
                  <a:schemeClr val="tx1"/>
                </a:solidFill>
                <a:effectLst/>
                <a:latin typeface="+mn-lt"/>
                <a:ea typeface="Times New Roman" panose="02020603050405020304" pitchFamily="18" charset="0"/>
              </a:rPr>
              <a:t>th</a:t>
            </a:r>
            <a:r>
              <a:rPr lang="en-US" dirty="0">
                <a:solidFill>
                  <a:schemeClr val="tx1"/>
                </a:solidFill>
                <a:effectLst/>
                <a:latin typeface="+mn-lt"/>
                <a:ea typeface="Times New Roman" panose="02020603050405020304" pitchFamily="18" charset="0"/>
              </a:rPr>
              <a:t> ranked school </a:t>
            </a:r>
            <a:endParaRPr lang="en-US" dirty="0">
              <a:solidFill>
                <a:schemeClr val="tx1"/>
              </a:solidFill>
              <a:latin typeface="+mn-lt"/>
            </a:endParaRPr>
          </a:p>
          <a:p>
            <a:pPr marL="514350" lvl="1" indent="-285750">
              <a:buFont typeface="Wingdings 3" panose="05040102010807070707" pitchFamily="18" charset="2"/>
              <a:buChar char=""/>
            </a:pPr>
            <a:r>
              <a:rPr lang="en-US" dirty="0"/>
              <a:t>Non-STEM doctoral graduates 			</a:t>
            </a:r>
            <a:r>
              <a:rPr lang="en-US" b="1" dirty="0">
                <a:solidFill>
                  <a:srgbClr val="FF0000"/>
                </a:solidFill>
              </a:rPr>
              <a:t>&lt; </a:t>
            </a:r>
            <a:r>
              <a:rPr lang="en-US" dirty="0">
                <a:solidFill>
                  <a:srgbClr val="FF0000"/>
                </a:solidFill>
              </a:rPr>
              <a:t>131</a:t>
            </a:r>
            <a:r>
              <a:rPr lang="en-US" baseline="30000" dirty="0">
                <a:solidFill>
                  <a:srgbClr val="FF0000"/>
                </a:solidFill>
              </a:rPr>
              <a:t>th</a:t>
            </a:r>
            <a:r>
              <a:rPr lang="en-US" dirty="0">
                <a:solidFill>
                  <a:srgbClr val="FF0000"/>
                </a:solidFill>
              </a:rPr>
              <a:t> ranked schools </a:t>
            </a:r>
            <a:br>
              <a:rPr lang="en-US" dirty="0">
                <a:solidFill>
                  <a:srgbClr val="FF0000"/>
                </a:solidFill>
              </a:rPr>
            </a:br>
            <a:r>
              <a:rPr lang="en-US" dirty="0">
                <a:solidFill>
                  <a:srgbClr val="FF0000"/>
                </a:solidFill>
              </a:rPr>
              <a:t>							   (lack of doctoral level research)</a:t>
            </a:r>
          </a:p>
          <a:p>
            <a:pPr>
              <a:spcBef>
                <a:spcPts val="600"/>
              </a:spcBef>
            </a:pPr>
            <a:endParaRPr lang="en-US" dirty="0"/>
          </a:p>
          <a:p>
            <a:pPr>
              <a:spcBef>
                <a:spcPts val="600"/>
              </a:spcBef>
            </a:pPr>
            <a:r>
              <a:rPr lang="en-US" b="1" dirty="0"/>
              <a:t>NTT research staff (research profs, post-docs) 	</a:t>
            </a:r>
            <a:r>
              <a:rPr lang="en-US" b="1" dirty="0">
                <a:latin typeface="+mn-lt"/>
              </a:rPr>
              <a:t>= </a:t>
            </a:r>
            <a:r>
              <a:rPr lang="en-US" dirty="0">
                <a:solidFill>
                  <a:schemeClr val="tx1"/>
                </a:solidFill>
                <a:effectLst/>
                <a:latin typeface="+mn-lt"/>
                <a:ea typeface="Times New Roman" panose="02020603050405020304" pitchFamily="18" charset="0"/>
              </a:rPr>
              <a:t>126</a:t>
            </a:r>
            <a:r>
              <a:rPr lang="en-US" baseline="30000" dirty="0">
                <a:solidFill>
                  <a:schemeClr val="tx1"/>
                </a:solidFill>
                <a:effectLst/>
                <a:latin typeface="+mn-lt"/>
                <a:ea typeface="Times New Roman" panose="02020603050405020304" pitchFamily="18" charset="0"/>
              </a:rPr>
              <a:t>th</a:t>
            </a:r>
            <a:r>
              <a:rPr lang="en-US" dirty="0">
                <a:solidFill>
                  <a:schemeClr val="tx1"/>
                </a:solidFill>
                <a:effectLst/>
                <a:latin typeface="+mn-lt"/>
                <a:ea typeface="Times New Roman" panose="02020603050405020304" pitchFamily="18" charset="0"/>
              </a:rPr>
              <a:t> ranked school </a:t>
            </a:r>
            <a:endParaRPr lang="en-US" dirty="0">
              <a:solidFill>
                <a:schemeClr val="tx1"/>
              </a:solidFill>
              <a:latin typeface="+mn-lt"/>
            </a:endParaRPr>
          </a:p>
          <a:p>
            <a:endParaRPr lang="en-US" dirty="0"/>
          </a:p>
        </p:txBody>
      </p:sp>
    </p:spTree>
    <p:extLst>
      <p:ext uri="{BB962C8B-B14F-4D97-AF65-F5344CB8AC3E}">
        <p14:creationId xmlns:p14="http://schemas.microsoft.com/office/powerpoint/2010/main" val="1953622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8032" y="2282741"/>
            <a:ext cx="8519637" cy="3557587"/>
          </a:xfrm>
        </p:spPr>
        <p:txBody>
          <a:bodyPr/>
          <a:lstStyle/>
          <a:p>
            <a:pPr lvl="0" defTabSz="685800">
              <a:buFont typeface="Arial" panose="020B0604020202020204" pitchFamily="34" charset="0"/>
              <a:buChar char="•"/>
            </a:pPr>
            <a:r>
              <a:rPr lang="en-US" sz="2200" dirty="0">
                <a:solidFill>
                  <a:srgbClr val="000000"/>
                </a:solidFill>
                <a:latin typeface="Orgon Slab" panose="02000503000000020004" pitchFamily="50" charset="0"/>
              </a:rPr>
              <a:t>Robert's Rules of Order say that meeting minutes are simply a summary of what happened at the meeting. </a:t>
            </a:r>
            <a:br>
              <a:rPr lang="en-US" sz="2200" dirty="0">
                <a:solidFill>
                  <a:srgbClr val="000000"/>
                </a:solidFill>
                <a:latin typeface="Orgon Slab" panose="02000503000000020004" pitchFamily="50" charset="0"/>
              </a:rPr>
            </a:br>
            <a:endParaRPr lang="en-US" sz="2200" dirty="0">
              <a:solidFill>
                <a:srgbClr val="000000"/>
              </a:solidFill>
              <a:latin typeface="Orgon Slab" panose="02000503000000020004" pitchFamily="50" charset="0"/>
            </a:endParaRPr>
          </a:p>
          <a:p>
            <a:pPr lvl="0" defTabSz="685800">
              <a:buFont typeface="Arial" panose="020B0604020202020204" pitchFamily="34" charset="0"/>
              <a:buChar char="•"/>
            </a:pPr>
            <a:r>
              <a:rPr lang="en-US" sz="2200" dirty="0">
                <a:solidFill>
                  <a:srgbClr val="000000"/>
                </a:solidFill>
                <a:latin typeface="Orgon Slab" panose="02000503000000020004" pitchFamily="50" charset="0"/>
              </a:rPr>
              <a:t>They are not a play by play of everything that happened or what members said. </a:t>
            </a:r>
            <a:br>
              <a:rPr lang="en-US" sz="2200" dirty="0">
                <a:solidFill>
                  <a:srgbClr val="000000"/>
                </a:solidFill>
                <a:latin typeface="Orgon Slab" panose="02000503000000020004" pitchFamily="50" charset="0"/>
              </a:rPr>
            </a:br>
            <a:endParaRPr lang="en-US" sz="2200" dirty="0">
              <a:solidFill>
                <a:srgbClr val="000000"/>
              </a:solidFill>
              <a:latin typeface="Orgon Slab" panose="02000503000000020004" pitchFamily="50" charset="0"/>
            </a:endParaRPr>
          </a:p>
          <a:p>
            <a:pPr lvl="0" defTabSz="685800">
              <a:buFont typeface="Arial" panose="020B0604020202020204" pitchFamily="34" charset="0"/>
              <a:buChar char="•"/>
            </a:pPr>
            <a:r>
              <a:rPr lang="en-US" sz="2200" dirty="0">
                <a:solidFill>
                  <a:srgbClr val="000000"/>
                </a:solidFill>
                <a:latin typeface="Orgon Slab" panose="02000503000000020004" pitchFamily="50" charset="0"/>
              </a:rPr>
              <a:t>We will be using Robert's Rules to guide our recording of minutes. </a:t>
            </a:r>
            <a:br>
              <a:rPr lang="en-US" sz="2200" dirty="0">
                <a:solidFill>
                  <a:srgbClr val="000000"/>
                </a:solidFill>
                <a:latin typeface="Orgon Slab" panose="02000503000000020004" pitchFamily="50" charset="0"/>
              </a:rPr>
            </a:br>
            <a:endParaRPr lang="en-US" sz="2200" dirty="0">
              <a:solidFill>
                <a:srgbClr val="000000"/>
              </a:solidFill>
              <a:latin typeface="Orgon Slab" panose="02000503000000020004" pitchFamily="50" charset="0"/>
            </a:endParaRPr>
          </a:p>
          <a:p>
            <a:pPr defTabSz="685800">
              <a:buFont typeface="Arial" panose="020B0604020202020204" pitchFamily="34" charset="0"/>
              <a:buChar char="•"/>
            </a:pPr>
            <a:r>
              <a:rPr lang="en-US" sz="2200" dirty="0">
                <a:solidFill>
                  <a:srgbClr val="000000"/>
                </a:solidFill>
                <a:effectLst/>
                <a:latin typeface="Orgon Slab" panose="02000503000000020004" pitchFamily="50" charset="0"/>
                <a:ea typeface="Times New Roman" panose="02020603050405020304" pitchFamily="18" charset="0"/>
              </a:rPr>
              <a:t>If needed, Faculty Senators may request access to the audio recording of the meeting. Please email </a:t>
            </a:r>
            <a:r>
              <a:rPr lang="en-US" sz="2200" u="sng" dirty="0">
                <a:solidFill>
                  <a:srgbClr val="000000"/>
                </a:solidFill>
                <a:effectLst/>
                <a:latin typeface="Orgon Slab" panose="02000503000000020004" pitchFamily="50" charset="0"/>
                <a:ea typeface="Times New Roman" panose="02020603050405020304" pitchFamily="18" charset="0"/>
                <a:hlinkClick r:id="rId3">
                  <a:extLst>
                    <a:ext uri="{A12FA001-AC4F-418D-AE19-62706E023703}">
                      <ahyp:hlinkClr xmlns:ahyp="http://schemas.microsoft.com/office/drawing/2018/hyperlinkcolor" val="tx"/>
                    </a:ext>
                  </a:extLst>
                </a:hlinkClick>
              </a:rPr>
              <a:t>facsenate@mst.edu</a:t>
            </a:r>
            <a:r>
              <a:rPr lang="en-US" sz="2200" dirty="0">
                <a:solidFill>
                  <a:srgbClr val="000000"/>
                </a:solidFill>
                <a:effectLst/>
                <a:latin typeface="Orgon Slab" panose="02000503000000020004" pitchFamily="50" charset="0"/>
                <a:ea typeface="Times New Roman" panose="02020603050405020304" pitchFamily="18" charset="0"/>
              </a:rPr>
              <a:t> with justification. </a:t>
            </a:r>
            <a:endParaRPr lang="en-US" sz="2200" dirty="0">
              <a:solidFill>
                <a:srgbClr val="000000"/>
              </a:solidFill>
              <a:effectLst/>
              <a:latin typeface="Orgon Slab" panose="02000503000000020004" pitchFamily="50" charset="0"/>
              <a:ea typeface="Calibri" panose="020F0502020204030204" pitchFamily="34" charset="0"/>
            </a:endParaRPr>
          </a:p>
          <a:p>
            <a:pPr marL="6350" lvl="0" indent="-6350" defTabSz="685800">
              <a:buNone/>
            </a:pPr>
            <a:endParaRPr lang="en-US" sz="2000" dirty="0">
              <a:solidFill>
                <a:srgbClr val="003B49"/>
              </a:solidFill>
              <a:latin typeface="Orgon Slab" panose="02000503000000020004" pitchFamily="50" charset="0"/>
            </a:endParaRPr>
          </a:p>
          <a:p>
            <a:pPr marL="6350" lvl="0" indent="-6350" defTabSz="685800">
              <a:buNone/>
            </a:pPr>
            <a:endParaRPr lang="en-US" sz="3600" dirty="0">
              <a:solidFill>
                <a:srgbClr val="003B49"/>
              </a:solidFill>
              <a:latin typeface="Orgon Slab" panose="02000503000000020004" pitchFamily="50" charset="0"/>
            </a:endParaRPr>
          </a:p>
          <a:p>
            <a:pPr marL="6350" lvl="0" indent="-6350" defTabSz="685800">
              <a:buNone/>
            </a:pPr>
            <a:endParaRPr lang="en-US" sz="3600" dirty="0">
              <a:solidFill>
                <a:srgbClr val="003B49"/>
              </a:solidFill>
              <a:latin typeface="Orgon Slab" panose="02000503000000020004" pitchFamily="50" charset="0"/>
            </a:endParaRPr>
          </a:p>
          <a:p>
            <a:pPr marL="6350" lvl="0" indent="-6350" defTabSz="685800">
              <a:buNone/>
            </a:pPr>
            <a:endParaRPr lang="en-US" sz="3600" dirty="0">
              <a:solidFill>
                <a:srgbClr val="003B49"/>
              </a:solidFill>
              <a:latin typeface="Orgon Slab" panose="02000503000000020004" pitchFamily="50" charset="0"/>
            </a:endParaRPr>
          </a:p>
        </p:txBody>
      </p:sp>
      <p:sp>
        <p:nvSpPr>
          <p:cNvPr id="4" name="Text Placeholder 3"/>
          <p:cNvSpPr>
            <a:spLocks noGrp="1"/>
          </p:cNvSpPr>
          <p:nvPr>
            <p:ph type="body" sz="quarter" idx="12"/>
          </p:nvPr>
        </p:nvSpPr>
        <p:spPr>
          <a:xfrm>
            <a:off x="510790" y="1619133"/>
            <a:ext cx="8184662" cy="585208"/>
          </a:xfrm>
        </p:spPr>
        <p:txBody>
          <a:bodyPr>
            <a:noAutofit/>
          </a:bodyPr>
          <a:lstStyle/>
          <a:p>
            <a:r>
              <a:rPr lang="en-US" sz="3600" dirty="0"/>
              <a:t>Meeting Minutes</a:t>
            </a:r>
            <a:endParaRPr lang="en-US" sz="3600" dirty="0">
              <a:latin typeface="Orgon Slab" panose="02000503000000020004" pitchFamily="50" charset="0"/>
            </a:endParaRPr>
          </a:p>
        </p:txBody>
      </p:sp>
    </p:spTree>
    <p:extLst>
      <p:ext uri="{BB962C8B-B14F-4D97-AF65-F5344CB8AC3E}">
        <p14:creationId xmlns:p14="http://schemas.microsoft.com/office/powerpoint/2010/main" val="1814158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C61F-D3E7-47EF-84D9-0F6546E43D7B}"/>
              </a:ext>
            </a:extLst>
          </p:cNvPr>
          <p:cNvSpPr>
            <a:spLocks noGrp="1"/>
          </p:cNvSpPr>
          <p:nvPr>
            <p:ph type="title"/>
          </p:nvPr>
        </p:nvSpPr>
        <p:spPr>
          <a:xfrm>
            <a:off x="623888" y="2710952"/>
            <a:ext cx="7886700" cy="718048"/>
          </a:xfrm>
        </p:spPr>
        <p:txBody>
          <a:bodyPr>
            <a:normAutofit fontScale="90000"/>
          </a:bodyPr>
          <a:lstStyle/>
          <a:p>
            <a:pPr algn="ctr"/>
            <a:r>
              <a:rPr lang="en-US" sz="2400" dirty="0">
                <a:latin typeface="Calibri" panose="020F0502020204030204" pitchFamily="34" charset="0"/>
                <a:cs typeface="Calibri" panose="020F0502020204030204" pitchFamily="34" charset="0"/>
              </a:rPr>
              <a:t>Thank you!</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Questions?</a:t>
            </a:r>
          </a:p>
        </p:txBody>
      </p:sp>
      <p:sp>
        <p:nvSpPr>
          <p:cNvPr id="5" name="Title 1">
            <a:extLst>
              <a:ext uri="{FF2B5EF4-FFF2-40B4-BE49-F238E27FC236}">
                <a16:creationId xmlns:a16="http://schemas.microsoft.com/office/drawing/2014/main" id="{15081D6C-BF83-4A3D-A2B8-965734CBA97C}"/>
              </a:ext>
            </a:extLst>
          </p:cNvPr>
          <p:cNvSpPr txBox="1">
            <a:spLocks/>
          </p:cNvSpPr>
          <p:nvPr/>
        </p:nvSpPr>
        <p:spPr>
          <a:xfrm>
            <a:off x="628651" y="1131094"/>
            <a:ext cx="7886700" cy="71804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i="0" kern="1200" baseline="0">
                <a:solidFill>
                  <a:schemeClr val="accent1"/>
                </a:solidFill>
                <a:latin typeface="Cambria" panose="02040503050406030204" pitchFamily="18" charset="0"/>
                <a:ea typeface="+mj-ea"/>
                <a:cs typeface="+mj-cs"/>
              </a:defRPr>
            </a:lvl1pPr>
          </a:lstStyle>
          <a:p>
            <a:endParaRPr lang="en-US" dirty="0">
              <a:solidFill>
                <a:srgbClr val="0079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1836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A.	Public Occasions</a:t>
            </a:r>
          </a:p>
          <a:p>
            <a:pPr marL="0" indent="0" defTabSz="685800">
              <a:buNone/>
            </a:pPr>
            <a:r>
              <a:rPr lang="en-US" sz="3600" dirty="0">
                <a:solidFill>
                  <a:srgbClr val="003B49"/>
                </a:solidFill>
                <a:latin typeface="Orgon Slab" panose="02000503000000020004" pitchFamily="50" charset="0"/>
              </a:rPr>
              <a:t>		S. </a:t>
            </a:r>
            <a:r>
              <a:rPr lang="en-US" sz="3600" dirty="0" err="1">
                <a:solidFill>
                  <a:srgbClr val="003B49"/>
                </a:solidFill>
                <a:latin typeface="Orgon Slab" panose="02000503000000020004" pitchFamily="50" charset="0"/>
              </a:rPr>
              <a:t>Sedigh-Sarvestani</a:t>
            </a:r>
            <a:endParaRPr lang="en-US" sz="3600" dirty="0">
              <a:solidFill>
                <a:srgbClr val="003B49"/>
              </a:solidFill>
              <a:latin typeface="Orgon Slab" panose="02000503000000020004" pitchFamily="50" charset="0"/>
            </a:endParaRP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656760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10790" y="3183353"/>
            <a:ext cx="8089200" cy="2673790"/>
          </a:xfrm>
        </p:spPr>
        <p:txBody>
          <a:bodyPr/>
          <a:lstStyle/>
          <a:p>
            <a:r>
              <a:rPr lang="en-US" dirty="0">
                <a:solidFill>
                  <a:schemeClr val="accent4">
                    <a:lumMod val="10000"/>
                  </a:schemeClr>
                </a:solidFill>
                <a:latin typeface="Orgon Slab Medium" panose="02000603000000020004" pitchFamily="50" charset="0"/>
              </a:rPr>
              <a:t>Motion to approve Public Occasions dates for the 2022-2023 academic year</a:t>
            </a:r>
          </a:p>
          <a:p>
            <a:pPr lvl="1"/>
            <a:endParaRPr lang="en-US" dirty="0">
              <a:solidFill>
                <a:schemeClr val="accent4">
                  <a:lumMod val="10000"/>
                </a:schemeClr>
              </a:solidFill>
              <a:latin typeface="Orgon Slab Medium" panose="02000603000000020004" pitchFamily="50" charset="0"/>
            </a:endParaRPr>
          </a:p>
        </p:txBody>
      </p:sp>
      <p:sp>
        <p:nvSpPr>
          <p:cNvPr id="6" name="Text Placeholder 5"/>
          <p:cNvSpPr>
            <a:spLocks noGrp="1"/>
          </p:cNvSpPr>
          <p:nvPr>
            <p:ph type="body" sz="quarter" idx="13"/>
          </p:nvPr>
        </p:nvSpPr>
        <p:spPr>
          <a:xfrm>
            <a:off x="510790" y="1790002"/>
            <a:ext cx="8184662" cy="1275415"/>
          </a:xfrm>
        </p:spPr>
        <p:txBody>
          <a:bodyPr>
            <a:normAutofit fontScale="92500" lnSpcReduction="10000"/>
          </a:bodyPr>
          <a:lstStyle/>
          <a:p>
            <a:pPr>
              <a:lnSpc>
                <a:spcPct val="140000"/>
              </a:lnSpc>
              <a:spcBef>
                <a:spcPts val="0"/>
              </a:spcBef>
            </a:pPr>
            <a:r>
              <a:rPr lang="en-US" sz="3900" dirty="0">
                <a:effectLst>
                  <a:outerShdw blurRad="38100" dist="38100" dir="2700000" algn="tl">
                    <a:srgbClr val="000000">
                      <a:alpha val="43137"/>
                    </a:srgbClr>
                  </a:outerShdw>
                </a:effectLst>
              </a:rPr>
              <a:t>Public Occasions Committee Report</a:t>
            </a:r>
          </a:p>
          <a:p>
            <a:pPr>
              <a:lnSpc>
                <a:spcPct val="140000"/>
              </a:lnSpc>
              <a:spcBef>
                <a:spcPts val="0"/>
              </a:spcBef>
            </a:pPr>
            <a:r>
              <a:rPr lang="en-US" sz="2600" dirty="0">
                <a:effectLst>
                  <a:outerShdw blurRad="38100" dist="38100" dir="2700000" algn="tl">
                    <a:srgbClr val="000000">
                      <a:alpha val="43137"/>
                    </a:srgbClr>
                  </a:outerShdw>
                </a:effectLst>
              </a:rPr>
              <a:t>Dr. Sahra Sedigh Sarvestani, Chair</a:t>
            </a:r>
          </a:p>
        </p:txBody>
      </p:sp>
    </p:spTree>
    <p:extLst>
      <p:ext uri="{BB962C8B-B14F-4D97-AF65-F5344CB8AC3E}">
        <p14:creationId xmlns:p14="http://schemas.microsoft.com/office/powerpoint/2010/main" val="1754847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F6AC9E3F-115E-4C46-9D65-9C701E656811}"/>
              </a:ext>
            </a:extLst>
          </p:cNvPr>
          <p:cNvSpPr txBox="1">
            <a:spLocks/>
          </p:cNvSpPr>
          <p:nvPr/>
        </p:nvSpPr>
        <p:spPr>
          <a:xfrm>
            <a:off x="354974" y="1651456"/>
            <a:ext cx="8498076" cy="5206543"/>
          </a:xfrm>
          <a:prstGeom prst="rect">
            <a:avLst/>
          </a:prstGeom>
        </p:spPr>
        <p:txBody>
          <a:bodyPr>
            <a:normAutofit/>
          </a:bodyPr>
          <a:lstStyle>
            <a:lvl1pPr marL="0" indent="0" algn="l" defTabSz="457200" rtl="0" eaLnBrk="1" latinLnBrk="0" hangingPunct="1">
              <a:lnSpc>
                <a:spcPct val="90000"/>
              </a:lnSpc>
              <a:spcBef>
                <a:spcPct val="20000"/>
              </a:spcBef>
              <a:buFont typeface="Arial"/>
              <a:buNone/>
              <a:defRPr sz="3000" b="0" i="0" kern="1200" baseline="0">
                <a:solidFill>
                  <a:srgbClr val="509E2F"/>
                </a:solidFill>
                <a:latin typeface="Orgon Slab Medium"/>
                <a:ea typeface="+mn-ea"/>
                <a:cs typeface="Orgon Slab Medium"/>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2900" b="1" i="0" u="none" strike="noStrike" kern="1200" cap="none" spc="0" normalizeH="0" baseline="0" noProof="0" dirty="0">
                <a:ln>
                  <a:noFill/>
                </a:ln>
                <a:solidFill>
                  <a:srgbClr val="509E2F"/>
                </a:solidFill>
                <a:effectLst/>
                <a:uLnTx/>
                <a:uFillTx/>
                <a:latin typeface="Orgon Slab Medium"/>
                <a:ea typeface="+mn-ea"/>
              </a:rPr>
              <a:t>Public Occasions Dates for AY 2022-2023</a:t>
            </a:r>
          </a:p>
          <a:p>
            <a:pPr marL="0" marR="0" lvl="0" indent="0" algn="l" defTabSz="457200" rtl="0" eaLnBrk="1" fontAlgn="auto" latinLnBrk="0" hangingPunct="1">
              <a:lnSpc>
                <a:spcPct val="90000"/>
              </a:lnSpc>
              <a:spcBef>
                <a:spcPct val="20000"/>
              </a:spcBef>
              <a:spcAft>
                <a:spcPts val="0"/>
              </a:spcAft>
              <a:buClrTx/>
              <a:buSzTx/>
              <a:buFont typeface="Arial"/>
              <a:buNone/>
              <a:tabLst/>
              <a:defRPr/>
            </a:pPr>
            <a:endParaRPr kumimoji="0" lang="en-US" sz="2900" b="1" i="0" u="none" strike="noStrike" kern="1200" cap="none" spc="0" normalizeH="0" baseline="0" noProof="0" dirty="0">
              <a:ln>
                <a:noFill/>
              </a:ln>
              <a:solidFill>
                <a:srgbClr val="509E2F"/>
              </a:solidFill>
              <a:effectLst/>
              <a:uLnTx/>
              <a:uFillTx/>
              <a:latin typeface="Orgon Slab Medium"/>
              <a:ea typeface="+mn-ea"/>
            </a:endParaRPr>
          </a:p>
          <a:p>
            <a:pPr marL="342900" marR="0" lvl="0" indent="-342900" algn="l" defTabSz="457200" rtl="0" eaLnBrk="1" fontAlgn="auto" latinLnBrk="0" hangingPunct="1">
              <a:lnSpc>
                <a:spcPct val="90000"/>
              </a:lnSpc>
              <a:spcBef>
                <a:spcPct val="20000"/>
              </a:spcBef>
              <a:spcAft>
                <a:spcPts val="0"/>
              </a:spcAft>
              <a:buClrTx/>
              <a:buSzTx/>
              <a:buFont typeface="Lucida Grande"/>
              <a:buChar char="&gt;"/>
              <a:tabLst/>
              <a:defRPr/>
            </a:pPr>
            <a:r>
              <a:rPr kumimoji="0" lang="en-US" sz="2400" b="0" i="0" u="none" strike="noStrike" kern="1200" cap="none" spc="0" normalizeH="0" baseline="0" noProof="0" dirty="0">
                <a:ln>
                  <a:noFill/>
                </a:ln>
                <a:solidFill>
                  <a:srgbClr val="D8D9DA">
                    <a:lumMod val="10000"/>
                  </a:srgbClr>
                </a:solidFill>
                <a:effectLst/>
                <a:uLnTx/>
                <a:uFillTx/>
                <a:latin typeface="Orgon Slab Medium" panose="02000603000000020004" pitchFamily="50" charset="0"/>
                <a:ea typeface="+mn-ea"/>
              </a:rPr>
              <a:t>Open House				Saturday, Sept. 10, 2022</a:t>
            </a:r>
          </a:p>
          <a:p>
            <a:pPr marL="342900" marR="0" lvl="0" indent="-342900" algn="l" defTabSz="457200" rtl="0" eaLnBrk="1" fontAlgn="auto" latinLnBrk="0" hangingPunct="1">
              <a:lnSpc>
                <a:spcPct val="90000"/>
              </a:lnSpc>
              <a:spcBef>
                <a:spcPct val="20000"/>
              </a:spcBef>
              <a:spcAft>
                <a:spcPts val="0"/>
              </a:spcAft>
              <a:buClrTx/>
              <a:buSzTx/>
              <a:buFont typeface="Lucida Grande"/>
              <a:buChar char="&gt;"/>
              <a:tabLst/>
              <a:defRPr/>
            </a:pPr>
            <a:r>
              <a:rPr kumimoji="0" lang="en-US" sz="2400" b="0" i="0" u="none" strike="noStrike" kern="1200" cap="none" spc="0" normalizeH="0" baseline="0" noProof="0" dirty="0">
                <a:ln>
                  <a:noFill/>
                </a:ln>
                <a:solidFill>
                  <a:srgbClr val="D8D9DA">
                    <a:lumMod val="10000"/>
                  </a:srgbClr>
                </a:solidFill>
                <a:effectLst/>
                <a:uLnTx/>
                <a:uFillTx/>
                <a:latin typeface="Orgon Slab Medium" panose="02000603000000020004" pitchFamily="50" charset="0"/>
                <a:ea typeface="+mn-ea"/>
              </a:rPr>
              <a:t>Open House				Saturday, Oct. 15, 2022</a:t>
            </a:r>
          </a:p>
          <a:p>
            <a:pPr marL="342900" marR="0" lvl="0" indent="-342900" algn="l" defTabSz="457200" rtl="0" eaLnBrk="1" fontAlgn="auto" latinLnBrk="0" hangingPunct="1">
              <a:lnSpc>
                <a:spcPct val="90000"/>
              </a:lnSpc>
              <a:spcBef>
                <a:spcPct val="20000"/>
              </a:spcBef>
              <a:spcAft>
                <a:spcPts val="0"/>
              </a:spcAft>
              <a:buClrTx/>
              <a:buSzTx/>
              <a:buFont typeface="Lucida Grande"/>
              <a:buChar char="&gt;"/>
              <a:tabLst/>
              <a:defRPr/>
            </a:pPr>
            <a:r>
              <a:rPr kumimoji="0" lang="en-US" sz="2400" b="0" i="0" u="none" strike="noStrike" kern="1200" cap="none" spc="0" normalizeH="0" baseline="0" noProof="0">
                <a:ln>
                  <a:noFill/>
                </a:ln>
                <a:solidFill>
                  <a:srgbClr val="D8D9DA">
                    <a:lumMod val="10000"/>
                  </a:srgbClr>
                </a:solidFill>
                <a:effectLst/>
                <a:uLnTx/>
                <a:uFillTx/>
                <a:latin typeface="Orgon Slab Medium" panose="02000603000000020004" pitchFamily="50" charset="0"/>
                <a:ea typeface="+mn-ea"/>
              </a:rPr>
              <a:t>Homecoming 		</a:t>
            </a:r>
            <a:r>
              <a:rPr kumimoji="0" lang="en-US" sz="2400" b="0" i="0" u="none" strike="noStrike" kern="1200" cap="none" spc="0" normalizeH="0" baseline="0" noProof="0" dirty="0">
                <a:ln>
                  <a:noFill/>
                </a:ln>
                <a:solidFill>
                  <a:srgbClr val="D8D9DA">
                    <a:lumMod val="10000"/>
                  </a:srgbClr>
                </a:solidFill>
                <a:effectLst/>
                <a:uLnTx/>
                <a:uFillTx/>
                <a:latin typeface="Orgon Slab Medium" panose="02000603000000020004" pitchFamily="50" charset="0"/>
                <a:ea typeface="+mn-ea"/>
              </a:rPr>
              <a:t>		Friday-Saturday, Oct. 21-22, 2022</a:t>
            </a:r>
          </a:p>
          <a:p>
            <a:pPr marL="342900" marR="0" lvl="0" indent="-342900" algn="l" defTabSz="457200" rtl="0" eaLnBrk="1" fontAlgn="auto" latinLnBrk="0" hangingPunct="1">
              <a:lnSpc>
                <a:spcPct val="90000"/>
              </a:lnSpc>
              <a:spcBef>
                <a:spcPct val="20000"/>
              </a:spcBef>
              <a:spcAft>
                <a:spcPts val="0"/>
              </a:spcAft>
              <a:buClrTx/>
              <a:buSzTx/>
              <a:buFont typeface="Lucida Grande"/>
              <a:buChar char="&gt;"/>
              <a:tabLst/>
              <a:defRPr/>
            </a:pPr>
            <a:r>
              <a:rPr kumimoji="0" lang="en-US" sz="2400" b="0" i="0" u="none" strike="noStrike" kern="1200" cap="none" spc="0" normalizeH="0" baseline="0" noProof="0" dirty="0">
                <a:ln>
                  <a:noFill/>
                </a:ln>
                <a:solidFill>
                  <a:srgbClr val="D8D9DA">
                    <a:lumMod val="10000"/>
                  </a:srgbClr>
                </a:solidFill>
                <a:effectLst/>
                <a:uLnTx/>
                <a:uFillTx/>
                <a:latin typeface="Orgon Slab Medium" panose="02000603000000020004" pitchFamily="50" charset="0"/>
                <a:ea typeface="+mn-ea"/>
              </a:rPr>
              <a:t>Open House				Friday, Nov. 11, 2022</a:t>
            </a:r>
          </a:p>
          <a:p>
            <a:pPr marL="342900" marR="0" lvl="0" indent="-342900" algn="l" defTabSz="457200" rtl="0" eaLnBrk="1" fontAlgn="auto" latinLnBrk="0" hangingPunct="1">
              <a:lnSpc>
                <a:spcPct val="90000"/>
              </a:lnSpc>
              <a:spcBef>
                <a:spcPct val="20000"/>
              </a:spcBef>
              <a:spcAft>
                <a:spcPts val="0"/>
              </a:spcAft>
              <a:buClrTx/>
              <a:buSzTx/>
              <a:buFont typeface="Lucida Grande"/>
              <a:buChar char="&gt;"/>
              <a:tabLst/>
              <a:defRPr/>
            </a:pPr>
            <a:r>
              <a:rPr kumimoji="0" lang="en-US" sz="2400" b="0" i="0" u="none" strike="noStrike" kern="1200" cap="none" spc="0" normalizeH="0" baseline="0" noProof="0" dirty="0">
                <a:ln>
                  <a:noFill/>
                </a:ln>
                <a:solidFill>
                  <a:srgbClr val="D8D9DA">
                    <a:lumMod val="10000"/>
                  </a:srgbClr>
                </a:solidFill>
                <a:effectLst/>
                <a:uLnTx/>
                <a:uFillTx/>
                <a:latin typeface="Orgon Slab Medium" panose="02000603000000020004" pitchFamily="50" charset="0"/>
                <a:ea typeface="+mn-ea"/>
              </a:rPr>
              <a:t>Open House				Monday, Feb. 20, 2023</a:t>
            </a:r>
          </a:p>
          <a:p>
            <a:pPr marL="342900" marR="0" lvl="0" indent="-342900" algn="l" defTabSz="457200" rtl="0" eaLnBrk="1" fontAlgn="auto" latinLnBrk="0" hangingPunct="1">
              <a:lnSpc>
                <a:spcPct val="90000"/>
              </a:lnSpc>
              <a:spcBef>
                <a:spcPct val="20000"/>
              </a:spcBef>
              <a:spcAft>
                <a:spcPts val="0"/>
              </a:spcAft>
              <a:buClrTx/>
              <a:buSzTx/>
              <a:buFont typeface="Lucida Grande"/>
              <a:buChar char="&gt;"/>
              <a:tabLst/>
              <a:defRPr/>
            </a:pPr>
            <a:r>
              <a:rPr kumimoji="0" lang="en-US" sz="2400" b="0" i="0" u="none" strike="noStrike" kern="1200" cap="none" spc="0" normalizeH="0" baseline="0" noProof="0" dirty="0">
                <a:ln>
                  <a:noFill/>
                </a:ln>
                <a:solidFill>
                  <a:srgbClr val="D8D9DA">
                    <a:lumMod val="10000"/>
                  </a:srgbClr>
                </a:solidFill>
                <a:effectLst/>
                <a:uLnTx/>
                <a:uFillTx/>
                <a:latin typeface="Orgon Slab Medium" panose="02000603000000020004" pitchFamily="50" charset="0"/>
                <a:ea typeface="+mn-ea"/>
              </a:rPr>
              <a:t>Open House				Friday, Apr. 7, 2023</a:t>
            </a:r>
          </a:p>
        </p:txBody>
      </p:sp>
    </p:spTree>
    <p:extLst>
      <p:ext uri="{BB962C8B-B14F-4D97-AF65-F5344CB8AC3E}">
        <p14:creationId xmlns:p14="http://schemas.microsoft.com/office/powerpoint/2010/main" val="2950791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B.	Campus Curricula</a:t>
            </a:r>
            <a:br>
              <a:rPr lang="en-US" sz="3600" dirty="0">
                <a:solidFill>
                  <a:srgbClr val="003B49"/>
                </a:solidFill>
                <a:latin typeface="Orgon Slab" panose="02000503000000020004" pitchFamily="50" charset="0"/>
              </a:rPr>
            </a:br>
            <a:r>
              <a:rPr lang="en-US" sz="3600" dirty="0">
                <a:solidFill>
                  <a:srgbClr val="003B49"/>
                </a:solidFill>
                <a:latin typeface="Orgon Slab" panose="02000503000000020004" pitchFamily="50" charset="0"/>
              </a:rPr>
              <a:t>		M. Davis</a:t>
            </a:r>
          </a:p>
          <a:p>
            <a:pPr marL="0" indent="0" defTabSz="685800">
              <a:buNone/>
            </a:pPr>
            <a:r>
              <a:rPr lang="en-US" sz="36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001207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06C3315F-9967-456E-8C9A-C46355C10412}"/>
              </a:ext>
            </a:extLst>
          </p:cNvPr>
          <p:cNvSpPr txBox="1"/>
          <p:nvPr/>
        </p:nvSpPr>
        <p:spPr>
          <a:xfrm>
            <a:off x="431516" y="1859280"/>
            <a:ext cx="8143730" cy="37240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006F"/>
                </a:solidFill>
                <a:effectLst/>
                <a:uLnTx/>
                <a:uFillTx/>
                <a:latin typeface="Calibri"/>
                <a:ea typeface="+mn-ea"/>
                <a:cs typeface="+mn-cs"/>
              </a:rPr>
              <a:t>CCC Meeting</a:t>
            </a:r>
            <a:br>
              <a:rPr kumimoji="0" lang="en-US" sz="3600" b="0" i="0" u="none" strike="noStrike" kern="1200" cap="none" spc="0" normalizeH="0" baseline="0" noProof="0" dirty="0">
                <a:ln>
                  <a:noFill/>
                </a:ln>
                <a:solidFill>
                  <a:srgbClr val="33006F"/>
                </a:solidFill>
                <a:effectLst/>
                <a:uLnTx/>
                <a:uFillTx/>
                <a:latin typeface="Calibri"/>
                <a:ea typeface="+mn-ea"/>
                <a:cs typeface="+mn-cs"/>
              </a:rPr>
            </a:br>
            <a:r>
              <a:rPr kumimoji="0" lang="en-US" sz="3600" b="0" i="0" u="none" strike="noStrike" kern="1200" cap="none" spc="0" normalizeH="0" baseline="0" noProof="0" dirty="0">
                <a:ln>
                  <a:noFill/>
                </a:ln>
                <a:solidFill>
                  <a:srgbClr val="33006F"/>
                </a:solidFill>
                <a:effectLst/>
                <a:uLnTx/>
                <a:uFillTx/>
                <a:latin typeface="Calibri"/>
                <a:ea typeface="+mn-ea"/>
                <a:cs typeface="+mn-cs"/>
              </a:rPr>
              <a:t>	</a:t>
            </a:r>
            <a:r>
              <a:rPr kumimoji="0" lang="en-US" sz="3200" b="0" i="0" u="none" strike="noStrike" kern="1200" cap="none" spc="0" normalizeH="0" baseline="0" noProof="0" dirty="0">
                <a:ln>
                  <a:noFill/>
                </a:ln>
                <a:solidFill>
                  <a:srgbClr val="33006F"/>
                </a:solidFill>
                <a:effectLst/>
                <a:uLnTx/>
                <a:uFillTx/>
                <a:latin typeface="Calibri"/>
                <a:ea typeface="+mn-ea"/>
                <a:cs typeface="+mn-cs"/>
              </a:rPr>
              <a:t>	-03 May 2022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006F"/>
                </a:solidFill>
                <a:effectLst/>
                <a:uLnTx/>
                <a:uFillTx/>
                <a:latin typeface="Calibri"/>
                <a:ea typeface="+mn-ea"/>
                <a:cs typeface="+mn-cs"/>
              </a:rPr>
              <a:t>Total Committee Activity</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17 Course Change Requests (CC Forms)</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18 Program Change Forms (PC Forms)</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rgbClr val="33006F"/>
                </a:solidFill>
                <a:effectLst/>
                <a:uLnTx/>
                <a:uFillTx/>
                <a:latin typeface="Calibri"/>
                <a:ea typeface="+mn-ea"/>
                <a:cs typeface="+mn-cs"/>
              </a:rPr>
              <a:t>5 Experimental Course Requests (EC Forms)</a:t>
            </a:r>
          </a:p>
        </p:txBody>
      </p:sp>
      <p:sp>
        <p:nvSpPr>
          <p:cNvPr id="6" name="TextBox 5">
            <a:extLst>
              <a:ext uri="{FF2B5EF4-FFF2-40B4-BE49-F238E27FC236}">
                <a16:creationId xmlns:a16="http://schemas.microsoft.com/office/drawing/2014/main" id="{A8FA7E8F-CEE5-4015-83D0-2AA09E36D79A}"/>
              </a:ext>
            </a:extLst>
          </p:cNvPr>
          <p:cNvSpPr txBox="1"/>
          <p:nvPr/>
        </p:nvSpPr>
        <p:spPr>
          <a:xfrm>
            <a:off x="4846525" y="355600"/>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09 June 2022</a:t>
            </a:r>
          </a:p>
        </p:txBody>
      </p:sp>
    </p:spTree>
    <p:extLst>
      <p:ext uri="{BB962C8B-B14F-4D97-AF65-F5344CB8AC3E}">
        <p14:creationId xmlns:p14="http://schemas.microsoft.com/office/powerpoint/2010/main" val="614069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3" y="1706820"/>
            <a:ext cx="847817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Course Changes (CC) Requested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4779.1	BIO SCI 5393 : Immunology</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140.1	BIO SCI 5493 : General Virology</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1633.2	CHEM 5220 : Physical Organic Chemistry</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1040.14	CHEM ENG 2100 : Chemical Engineering Material &amp; Energy Balances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2041.4	CHEM ENG 2110 : Chemical Engineering Thermodynamics I</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4280.9	CHEM ENG 3101 : Fundamentals of Transport in Chemical and Biochemical 				Engineering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4279.27	CHEM ENG 3111 : Numerical Computing in Chemical and Biochemical 					Engineering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436.6	CHEM ENG 3120 : Chemical Engineering Thermodynamics II</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4282.14	CHEM ENG 3131 : Separations in Chemical and Biochemical Engineering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4281.9	CHEM ENG 3141 : Process Operations in Chemical and Biochemical 						Engineering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1038.12	CHEM ENG 3150 : Chemical Engineering Reactor Design</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4285.18	CHEM ENG 4091 : Chemical Process Design I</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09 June 2022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Tree>
    <p:extLst>
      <p:ext uri="{BB962C8B-B14F-4D97-AF65-F5344CB8AC3E}">
        <p14:creationId xmlns:p14="http://schemas.microsoft.com/office/powerpoint/2010/main" val="32023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77553" y="1706820"/>
            <a:ext cx="8478176" cy="44627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Course Changes (CC) Requested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4290.6	CHEM ENG 5250 : Isolation and Purification of Biologicals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4269		COMP SCI 5701 : Experiential Entrepreneurship for Computer Scientists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502.1	ECON 4430 : Cost-Benefit Analysis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1714.1	LATIN 2001 : Special Topics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File: 4872		STAT 4210 : Introduction to Statistical Data Science</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09 June 2022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Tree>
    <p:extLst>
      <p:ext uri="{BB962C8B-B14F-4D97-AF65-F5344CB8AC3E}">
        <p14:creationId xmlns:p14="http://schemas.microsoft.com/office/powerpoint/2010/main" val="2826477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948113" y="1602095"/>
            <a:ext cx="7415051" cy="627864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Program Changes (PC)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142.58	AP MATH-BS : Applied Mathematics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146.32	BIO SC-BA : Biological Sciences BA</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147.20	BIO SC-BS : Biological Sciences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16.36	CHEM-BS : Chemistry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28.67	CMP SC-BS : Computer Science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344.27	EDUC-BS : Education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374.13	ENGL TC-BS : English &amp; Technical Communication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156.66	GE ENG-BS : Geological Engineering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234.28	INORGPS-MS : Industrial Organizational Psychology MS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95.32	MI ENG-BS : Mining Engineering BS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09 June 2022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Tree>
    <p:extLst>
      <p:ext uri="{BB962C8B-B14F-4D97-AF65-F5344CB8AC3E}">
        <p14:creationId xmlns:p14="http://schemas.microsoft.com/office/powerpoint/2010/main" val="1313708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628650" y="1706820"/>
            <a:ext cx="8042739" cy="627864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Program Changes (PC) Requested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188.10	PHILTCH-MI : Philosophy of Technology Minor</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121.7	PRE LAW-MI : Pre Law Minor</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123.9	PRE-MED-MI : Pre-Medicine Minor</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377.7	PROPOSED : Biological Sciences BS with Emphasis area in Medical 					Laboratory Scientist</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390		PROPOSED : Human Factors Psychology CT</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305.8	PSYMTRP-CT : Statistical Methods Psych CT</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345.8	WATERSC-MS : Water Science and Engineering MS</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304.13	WORKPSY-CT : Applied Workplace Psych CT	</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
        <p:nvSpPr>
          <p:cNvPr id="5" name="TextBox 4">
            <a:extLst>
              <a:ext uri="{FF2B5EF4-FFF2-40B4-BE49-F238E27FC236}">
                <a16:creationId xmlns:a16="http://schemas.microsoft.com/office/drawing/2014/main" id="{685D525E-CBA5-4F0E-A0E9-0E9E1A9768ED}"/>
              </a:ext>
            </a:extLst>
          </p:cNvPr>
          <p:cNvSpPr txBox="1"/>
          <p:nvPr/>
        </p:nvSpPr>
        <p:spPr>
          <a:xfrm>
            <a:off x="5120640" y="678765"/>
            <a:ext cx="37287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09 June 2022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p:txBody>
      </p:sp>
    </p:spTree>
    <p:extLst>
      <p:ext uri="{BB962C8B-B14F-4D97-AF65-F5344CB8AC3E}">
        <p14:creationId xmlns:p14="http://schemas.microsoft.com/office/powerpoint/2010/main" val="1360919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10790" y="2686050"/>
            <a:ext cx="8197114" cy="3557587"/>
          </a:xfrm>
        </p:spPr>
        <p:txBody>
          <a:bodyPr/>
          <a:lstStyle/>
          <a:p>
            <a:pPr marL="6350" indent="-6350" defTabSz="685800">
              <a:buFont typeface="+mj-lt"/>
              <a:buAutoNum type="romanUcPeriod"/>
            </a:pPr>
            <a:r>
              <a:rPr lang="en-US" sz="3600" dirty="0">
                <a:solidFill>
                  <a:srgbClr val="003B49"/>
                </a:solidFill>
                <a:latin typeface="Orgon Slab" panose="02000503000000020004" pitchFamily="50" charset="0"/>
              </a:rPr>
              <a:t> 	Call to Order and Roll Call</a:t>
            </a:r>
          </a:p>
          <a:p>
            <a:pPr marL="6350" lvl="0" indent="-6350" defTabSz="685800">
              <a:buNone/>
            </a:pPr>
            <a:r>
              <a:rPr lang="en-US" sz="3600" dirty="0">
                <a:solidFill>
                  <a:srgbClr val="003B49"/>
                </a:solidFill>
                <a:latin typeface="Orgon Slab" panose="02000503000000020004" pitchFamily="50" charset="0"/>
              </a:rPr>
              <a:t>		D. Westenberg, Secretary</a:t>
            </a:r>
          </a:p>
        </p:txBody>
      </p:sp>
      <p:sp>
        <p:nvSpPr>
          <p:cNvPr id="4" name="Text Placeholder 3"/>
          <p:cNvSpPr>
            <a:spLocks noGrp="1"/>
          </p:cNvSpPr>
          <p:nvPr>
            <p:ph type="body" sz="quarter" idx="12"/>
          </p:nvPr>
        </p:nvSpPr>
        <p:spPr>
          <a:xfrm>
            <a:off x="510790" y="1911737"/>
            <a:ext cx="8184662" cy="585208"/>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4194041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132080" y="1688389"/>
            <a:ext cx="8910320" cy="2979277"/>
          </a:xfrm>
          <a:prstGeom prst="rect">
            <a:avLst/>
          </a:prstGeom>
        </p:spPr>
        <p:txBody>
          <a:bodyPr wrap="square">
            <a:spAutoFit/>
          </a:bodyPr>
          <a:lstStyle/>
          <a:p>
            <a:pPr marL="231775" marR="0" lvl="1" indent="0" algn="l" defTabSz="457200" rtl="0" eaLnBrk="1" fontAlgn="auto" latinLnBrk="0" hangingPunct="1">
              <a:lnSpc>
                <a:spcPct val="100000"/>
              </a:lnSpc>
              <a:spcBef>
                <a:spcPct val="20000"/>
              </a:spcBef>
              <a:spcAft>
                <a:spcPts val="0"/>
              </a:spcAft>
              <a:buClrTx/>
              <a:buSzTx/>
              <a:buFontTx/>
              <a:buNone/>
              <a:tabLst>
                <a:tab pos="1941513" algn="l"/>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For Informational Purposes; No Senate Approval Required</a:t>
            </a:r>
          </a:p>
          <a:p>
            <a:pPr marL="231775" marR="0" lvl="1" indent="0" algn="l" defTabSz="457200" rtl="0" eaLnBrk="1" fontAlgn="auto" latinLnBrk="0" hangingPunct="1">
              <a:lnSpc>
                <a:spcPct val="100000"/>
              </a:lnSpc>
              <a:spcBef>
                <a:spcPct val="20000"/>
              </a:spcBef>
              <a:spcAft>
                <a:spcPts val="0"/>
              </a:spcAft>
              <a:buClrTx/>
              <a:buSzTx/>
              <a:buFontTx/>
              <a:buNone/>
              <a:tabLst>
                <a:tab pos="1941513" algn="l"/>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Experimental Course (EC) Requested</a:t>
            </a:r>
            <a:br>
              <a:rPr kumimoji="0" lang="en-US" sz="2800" b="0" i="0" u="none" strike="noStrike" kern="1200" cap="none" spc="0" normalizeH="0" baseline="0" noProof="0" dirty="0">
                <a:ln>
                  <a:noFill/>
                </a:ln>
                <a:solidFill>
                  <a:srgbClr val="33006F"/>
                </a:solidFill>
                <a:effectLst/>
                <a:uLnTx/>
                <a:uFillTx/>
                <a:latin typeface="Calibri"/>
                <a:ea typeface="+mn-ea"/>
                <a:cs typeface="+mn-cs"/>
              </a:rPr>
            </a:br>
            <a:endParaRPr kumimoji="0" lang="en-US" sz="1800" b="0" i="0" u="none" strike="noStrike" kern="1200" cap="none" spc="0" normalizeH="0" baseline="0" noProof="0" dirty="0">
              <a:ln>
                <a:noFill/>
              </a:ln>
              <a:solidFill>
                <a:srgbClr val="33006F"/>
              </a:solidFill>
              <a:effectLst/>
              <a:uLnTx/>
              <a:uFillTx/>
              <a:latin typeface="Calibri"/>
              <a:ea typeface="+mn-ea"/>
              <a:cs typeface="+mn-cs"/>
            </a:endParaRPr>
          </a:p>
          <a:p>
            <a:pPr marL="914400" marR="0" lvl="0" indent="-9144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4871		ART 2001.001 : Marvel Cinematic University – Media, Culture, and Philosophy 			via the Superhero</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4794		CHEM ENG 5001.015 : Colloid Chemistry and Interfacial Engineering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4870		COMP ENG 4001.001 : Practicum in Computer Engineering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4869		ELEC ENG 4001.001 : Practicum in Electrical Engineering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panose="020F0502020204030204" pitchFamily="34" charset="0"/>
                <a:ea typeface="Times New Roman" panose="02020603050405020304" pitchFamily="18" charset="0"/>
                <a:cs typeface="+mn-cs"/>
              </a:rPr>
              <a:t>File: 4873		TCH COM 3001.002 : Video Design and Editing</a:t>
            </a:r>
            <a:endParaRPr kumimoji="0" lang="en-US" sz="1800" b="0" i="0" u="none" strike="noStrike" kern="1200" cap="none" spc="0" normalizeH="0" baseline="0" noProof="0" dirty="0">
              <a:ln>
                <a:noFill/>
              </a:ln>
              <a:solidFill>
                <a:srgbClr val="33006F"/>
              </a:solidFill>
              <a:effectLst/>
              <a:uLnTx/>
              <a:uFillTx/>
              <a:latin typeface="Times New Roman" panose="02020603050405020304" pitchFamily="18" charset="0"/>
              <a:ea typeface="Times New Roman" panose="02020603050405020304" pitchFamily="18" charset="0"/>
              <a:cs typeface="+mn-cs"/>
            </a:endParaRPr>
          </a:p>
        </p:txBody>
      </p:sp>
      <p:sp>
        <p:nvSpPr>
          <p:cNvPr id="5" name="TextBox 4">
            <a:extLst>
              <a:ext uri="{FF2B5EF4-FFF2-40B4-BE49-F238E27FC236}">
                <a16:creationId xmlns:a16="http://schemas.microsoft.com/office/drawing/2014/main" id="{57C43BAA-6D2B-4B33-B8A6-66A21DD2F8EB}"/>
              </a:ext>
            </a:extLst>
          </p:cNvPr>
          <p:cNvSpPr txBox="1"/>
          <p:nvPr/>
        </p:nvSpPr>
        <p:spPr>
          <a:xfrm>
            <a:off x="503936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09 June  2022</a:t>
            </a:r>
          </a:p>
        </p:txBody>
      </p:sp>
    </p:spTree>
    <p:extLst>
      <p:ext uri="{BB962C8B-B14F-4D97-AF65-F5344CB8AC3E}">
        <p14:creationId xmlns:p14="http://schemas.microsoft.com/office/powerpoint/2010/main" val="279515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03178D-84EE-4CB8-A279-6A93DE17BCD8}" type="slidenum">
              <a:rPr kumimoji="0" lang="en-US" sz="1200" b="0" i="0" u="none" strike="noStrike" kern="1200" cap="none" spc="0" normalizeH="0" baseline="0" noProof="0" smtClean="0">
                <a:ln>
                  <a:noFill/>
                </a:ln>
                <a:solidFill>
                  <a:srgbClr val="33006F">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33006F">
                  <a:tint val="75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2E6BE61-1AD9-4A49-83B6-0CC317AA675C}"/>
              </a:ext>
            </a:extLst>
          </p:cNvPr>
          <p:cNvSpPr/>
          <p:nvPr/>
        </p:nvSpPr>
        <p:spPr>
          <a:xfrm>
            <a:off x="457734" y="2215542"/>
            <a:ext cx="7952620" cy="20928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Curriculum committee moves for FS to approve the 17 CC and 18 PC form actions.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006F"/>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006F"/>
                </a:solidFill>
                <a:effectLst/>
                <a:uLnTx/>
                <a:uFillTx/>
                <a:latin typeface="Calibri"/>
                <a:ea typeface="+mn-ea"/>
                <a:cs typeface="+mn-cs"/>
              </a:rPr>
              <a:t>Discussion: Questions or comments?</a:t>
            </a:r>
          </a:p>
          <a:p>
            <a:pPr marL="463550" marR="0" lvl="1" indent="-231775" algn="l" defTabSz="457200" rtl="0" eaLnBrk="1" fontAlgn="auto" latinLnBrk="0" hangingPunct="1">
              <a:lnSpc>
                <a:spcPct val="100000"/>
              </a:lnSpc>
              <a:spcBef>
                <a:spcPts val="0"/>
              </a:spcBef>
              <a:spcAft>
                <a:spcPts val="0"/>
              </a:spcAft>
              <a:buClrTx/>
              <a:buSzTx/>
              <a:buFontTx/>
              <a:buNone/>
              <a:tabLst>
                <a:tab pos="1941513" algn="l"/>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10E06AEA-0764-4C18-8F88-EF9FD554C6FD}"/>
              </a:ext>
            </a:extLst>
          </p:cNvPr>
          <p:cNvSpPr txBox="1"/>
          <p:nvPr/>
        </p:nvSpPr>
        <p:spPr>
          <a:xfrm>
            <a:off x="5120640" y="678765"/>
            <a:ext cx="372872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Campus Curricula Committee Report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006F"/>
                </a:solidFill>
                <a:effectLst/>
                <a:uLnTx/>
                <a:uFillTx/>
                <a:latin typeface="Calibri"/>
                <a:ea typeface="+mn-ea"/>
                <a:cs typeface="+mn-cs"/>
              </a:rPr>
              <a:t>09 June 2022</a:t>
            </a:r>
          </a:p>
        </p:txBody>
      </p:sp>
    </p:spTree>
    <p:extLst>
      <p:ext uri="{BB962C8B-B14F-4D97-AF65-F5344CB8AC3E}">
        <p14:creationId xmlns:p14="http://schemas.microsoft.com/office/powerpoint/2010/main" val="4195990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357898" y="2704420"/>
            <a:ext cx="8608549" cy="3958333"/>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latin typeface="Orgon Slab" panose="02000503000000020004" pitchFamily="50" charset="0"/>
              </a:rPr>
              <a:t>	</a:t>
            </a:r>
            <a:r>
              <a:rPr lang="en-US" sz="3600" dirty="0">
                <a:solidFill>
                  <a:srgbClr val="003B49"/>
                </a:solidFill>
                <a:latin typeface="Orgon Slab" panose="02000503000000020004" pitchFamily="50" charset="0"/>
              </a:rPr>
              <a:t>C. Information Technology &amp;             	   	    Computing </a:t>
            </a:r>
          </a:p>
          <a:p>
            <a:pPr marL="741362" indent="0" defTabSz="685800">
              <a:buNone/>
            </a:pPr>
            <a:r>
              <a:rPr lang="en-US" sz="3600" dirty="0">
                <a:solidFill>
                  <a:srgbClr val="003B49"/>
                </a:solidFill>
                <a:latin typeface="Orgon Slab" panose="02000503000000020004" pitchFamily="50" charset="0"/>
              </a:rPr>
              <a:t>    D. Stutts</a:t>
            </a:r>
          </a:p>
          <a:p>
            <a:pPr marL="1255712" indent="-514350" defTabSz="685800">
              <a:buAutoNum type="alphaUcPeriod" startAt="4"/>
            </a:pPr>
            <a:endParaRPr lang="en-US" sz="3600" dirty="0">
              <a:solidFill>
                <a:srgbClr val="003B49"/>
              </a:solidFill>
              <a:latin typeface="Orgon Slab" panose="02000503000000020004" pitchFamily="50" charset="0"/>
            </a:endParaRPr>
          </a:p>
          <a:p>
            <a:pPr marL="741362" indent="0" defTabSz="685800">
              <a:buNone/>
            </a:pPr>
            <a:r>
              <a:rPr lang="en-US" sz="3200" b="1" dirty="0">
                <a:solidFill>
                  <a:srgbClr val="003B49"/>
                </a:solidFill>
                <a:latin typeface="Orgon Slab" panose="02000503000000020004" pitchFamily="50" charset="0"/>
              </a:rPr>
              <a:t>No Report</a:t>
            </a:r>
          </a:p>
          <a:p>
            <a:pPr marL="0" indent="0" defTabSz="685800">
              <a:buNone/>
            </a:pPr>
            <a:r>
              <a:rPr lang="en-US" sz="3200" dirty="0"/>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3113900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D.	Budgetary Affairs</a:t>
            </a:r>
          </a:p>
          <a:p>
            <a:pPr marL="0" indent="0" defTabSz="685800">
              <a:buNone/>
            </a:pPr>
            <a:r>
              <a:rPr lang="en-US" sz="3600" dirty="0">
                <a:solidFill>
                  <a:srgbClr val="003B49"/>
                </a:solidFill>
                <a:latin typeface="Orgon Slab" panose="02000503000000020004" pitchFamily="50" charset="0"/>
              </a:rPr>
              <a:t>		M. Fitch</a:t>
            </a:r>
          </a:p>
          <a:p>
            <a:pPr marL="0" indent="0" defTabSz="685800">
              <a:buNone/>
            </a:pPr>
            <a:r>
              <a:rPr lang="en-US" sz="32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402319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2112065"/>
            <a:ext cx="8343900" cy="3886200"/>
          </a:xfrm>
          <a:ln w="22225">
            <a:noFill/>
          </a:ln>
        </p:spPr>
        <p:txBody>
          <a:bodyPr>
            <a:normAutofit/>
          </a:bodyPr>
          <a:lstStyle/>
          <a:p>
            <a:pPr marL="0" indent="0">
              <a:buNone/>
            </a:pPr>
            <a:r>
              <a:rPr lang="en-US" sz="2700" dirty="0">
                <a:latin typeface="Orgon Slab Medium" panose="02000603000000020004" pitchFamily="50" charset="0"/>
              </a:rPr>
              <a:t>Referrals</a:t>
            </a:r>
          </a:p>
          <a:p>
            <a:r>
              <a:rPr lang="en-US" sz="2700" dirty="0">
                <a:latin typeface="Orgon Slab Medium" panose="02000603000000020004" pitchFamily="50" charset="0"/>
              </a:rPr>
              <a:t>(None)</a:t>
            </a:r>
          </a:p>
          <a:p>
            <a:pPr marL="0" indent="0">
              <a:buNone/>
            </a:pPr>
            <a:r>
              <a:rPr lang="en-US" sz="2700" dirty="0">
                <a:latin typeface="Orgon Slab Medium" panose="02000603000000020004" pitchFamily="50" charset="0"/>
              </a:rPr>
              <a:t>Continuing referrals:</a:t>
            </a:r>
          </a:p>
          <a:p>
            <a:r>
              <a:rPr lang="en-US" sz="2700" dirty="0">
                <a:latin typeface="Orgon Slab Medium" panose="02000603000000020004" pitchFamily="50" charset="0"/>
              </a:rPr>
              <a:t>Report on the “big picture balance sheet”</a:t>
            </a:r>
          </a:p>
          <a:p>
            <a:r>
              <a:rPr lang="en-US" sz="2700" dirty="0">
                <a:latin typeface="Orgon Slab Medium" panose="02000603000000020004" pitchFamily="50" charset="0"/>
              </a:rPr>
              <a:t>Current and next FY budget</a:t>
            </a:r>
          </a:p>
        </p:txBody>
      </p:sp>
      <p:sp>
        <p:nvSpPr>
          <p:cNvPr id="5" name="Rectangle 4"/>
          <p:cNvSpPr/>
          <p:nvPr/>
        </p:nvSpPr>
        <p:spPr>
          <a:xfrm>
            <a:off x="1157288" y="1011957"/>
            <a:ext cx="6743700" cy="1200329"/>
          </a:xfrm>
          <a:prstGeom prst="rect">
            <a:avLst/>
          </a:prstGeom>
        </p:spPr>
        <p:txBody>
          <a:bodyPr wrap="square">
            <a:spAutoFit/>
          </a:bodyPr>
          <a:lstStyle/>
          <a:p>
            <a:pPr algn="ctr" defTabSz="685800"/>
            <a:r>
              <a:rPr lang="en-US" sz="3600" b="1" dirty="0">
                <a:solidFill>
                  <a:srgbClr val="00B050"/>
                </a:solidFill>
                <a:latin typeface="Orgon Slab Medium" panose="02000603000000020004" pitchFamily="50" charset="0"/>
              </a:rPr>
              <a:t>Budgetary Affairs Committee</a:t>
            </a:r>
          </a:p>
          <a:p>
            <a:pPr algn="ctr" defTabSz="685800"/>
            <a:r>
              <a:rPr lang="en-US" sz="3600" b="1" dirty="0">
                <a:solidFill>
                  <a:srgbClr val="00B050"/>
                </a:solidFill>
                <a:latin typeface="Orgon Slab Medium" panose="02000603000000020004" pitchFamily="50" charset="0"/>
              </a:rPr>
              <a:t>Jun 9, 2022</a:t>
            </a:r>
            <a:endParaRPr lang="en-US" sz="3300" dirty="0">
              <a:solidFill>
                <a:srgbClr val="00B050"/>
              </a:solidFill>
              <a:latin typeface="Orgon Slab Medium" panose="02000603000000020004" pitchFamily="50" charset="0"/>
            </a:endParaRPr>
          </a:p>
        </p:txBody>
      </p:sp>
    </p:spTree>
    <p:extLst>
      <p:ext uri="{BB962C8B-B14F-4D97-AF65-F5344CB8AC3E}">
        <p14:creationId xmlns:p14="http://schemas.microsoft.com/office/powerpoint/2010/main" val="3875714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1135824"/>
            <a:ext cx="7886700" cy="994172"/>
          </a:xfrm>
        </p:spPr>
        <p:txBody>
          <a:bodyPr/>
          <a:lstStyle/>
          <a:p>
            <a:pPr algn="ctr"/>
            <a:r>
              <a:rPr lang="en-US" dirty="0">
                <a:solidFill>
                  <a:srgbClr val="00B050"/>
                </a:solidFill>
                <a:latin typeface="Orgon Slab Medium" panose="02000603000000020004" pitchFamily="50" charset="0"/>
              </a:rPr>
              <a:t>Budget this year (no change)</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321733" y="1888298"/>
            <a:ext cx="8411720" cy="4001669"/>
          </a:xfrm>
        </p:spPr>
        <p:txBody>
          <a:bodyPr>
            <a:normAutofit/>
          </a:bodyPr>
          <a:lstStyle/>
          <a:p>
            <a:pPr marL="0" indent="0">
              <a:lnSpc>
                <a:spcPct val="120000"/>
              </a:lnSpc>
              <a:buNone/>
            </a:pPr>
            <a:r>
              <a:rPr lang="en-US" sz="2400" dirty="0">
                <a:latin typeface="Orgon Slab Medium" panose="02000603000000020004" pitchFamily="50" charset="0"/>
              </a:rPr>
              <a:t>Current FY budget</a:t>
            </a:r>
          </a:p>
          <a:p>
            <a:pPr>
              <a:lnSpc>
                <a:spcPct val="120000"/>
              </a:lnSpc>
            </a:pPr>
            <a:r>
              <a:rPr lang="en-US" sz="2400" dirty="0">
                <a:latin typeface="Orgon Slab Medium" panose="02000603000000020004" pitchFamily="50" charset="0"/>
              </a:rPr>
              <a:t>Enrollment revenue $820k less than budgeted</a:t>
            </a:r>
          </a:p>
          <a:p>
            <a:pPr>
              <a:lnSpc>
                <a:spcPct val="120000"/>
              </a:lnSpc>
            </a:pPr>
            <a:r>
              <a:rPr lang="en-US" sz="2400" dirty="0">
                <a:latin typeface="Orgon Slab Medium" panose="02000603000000020004" pitchFamily="50" charset="0"/>
              </a:rPr>
              <a:t>$2.2 million deficit = </a:t>
            </a:r>
          </a:p>
          <a:p>
            <a:pPr lvl="1">
              <a:lnSpc>
                <a:spcPct val="120000"/>
              </a:lnSpc>
            </a:pPr>
            <a:r>
              <a:rPr lang="en-US" sz="2100" dirty="0">
                <a:latin typeface="Orgon Slab Medium" panose="02000603000000020004" pitchFamily="50" charset="0"/>
              </a:rPr>
              <a:t>$1 million enrollment contingency  + </a:t>
            </a:r>
          </a:p>
          <a:p>
            <a:pPr lvl="1">
              <a:lnSpc>
                <a:spcPct val="120000"/>
              </a:lnSpc>
            </a:pPr>
            <a:r>
              <a:rPr lang="en-US" sz="2100" dirty="0">
                <a:latin typeface="Orgon Slab Medium" panose="02000603000000020004" pitchFamily="50" charset="0"/>
              </a:rPr>
              <a:t>$1.35 million unallocated State funds, expected withheld wasn’t</a:t>
            </a:r>
          </a:p>
        </p:txBody>
      </p:sp>
    </p:spTree>
    <p:extLst>
      <p:ext uri="{BB962C8B-B14F-4D97-AF65-F5344CB8AC3E}">
        <p14:creationId xmlns:p14="http://schemas.microsoft.com/office/powerpoint/2010/main" val="1685070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584243" y="128726"/>
            <a:ext cx="7886700" cy="994172"/>
          </a:xfrm>
        </p:spPr>
        <p:txBody>
          <a:bodyPr/>
          <a:lstStyle/>
          <a:p>
            <a:pPr algn="ctr"/>
            <a:r>
              <a:rPr lang="en-US" dirty="0">
                <a:solidFill>
                  <a:srgbClr val="00B050"/>
                </a:solidFill>
                <a:latin typeface="Orgon Slab Medium" panose="02000603000000020004" pitchFamily="50" charset="0"/>
              </a:rPr>
              <a:t>Budget next year</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321733" y="1047565"/>
            <a:ext cx="8411720" cy="5681709"/>
          </a:xfrm>
        </p:spPr>
        <p:txBody>
          <a:bodyPr>
            <a:normAutofit/>
          </a:bodyPr>
          <a:lstStyle/>
          <a:p>
            <a:pPr marL="0" indent="0">
              <a:lnSpc>
                <a:spcPct val="120000"/>
              </a:lnSpc>
              <a:buNone/>
            </a:pPr>
            <a:r>
              <a:rPr lang="en-US" sz="1350" dirty="0">
                <a:latin typeface="Orgon Slab Medium" panose="02000603000000020004" pitchFamily="50" charset="0"/>
              </a:rPr>
              <a:t>Revenue ~3.6% increase expected</a:t>
            </a:r>
          </a:p>
          <a:p>
            <a:pPr>
              <a:lnSpc>
                <a:spcPct val="120000"/>
              </a:lnSpc>
            </a:pPr>
            <a:r>
              <a:rPr lang="en-US" sz="1350" dirty="0">
                <a:latin typeface="Orgon Slab Medium" panose="02000603000000020004" pitchFamily="50" charset="0"/>
              </a:rPr>
              <a:t>+ 4.27 million state: Governor 5.4% = $2.92 MM + $1.35 MM used for shortfall FY 2022</a:t>
            </a:r>
          </a:p>
          <a:p>
            <a:pPr>
              <a:lnSpc>
                <a:spcPct val="120000"/>
              </a:lnSpc>
            </a:pPr>
            <a:r>
              <a:rPr lang="en-US" sz="1350" dirty="0">
                <a:latin typeface="Orgon Slab Medium" panose="02000603000000020004" pitchFamily="50" charset="0"/>
              </a:rPr>
              <a:t>+ 2.6 million tuition increase</a:t>
            </a:r>
            <a:br>
              <a:rPr lang="en-US" sz="1350" dirty="0">
                <a:latin typeface="Orgon Slab Medium" panose="02000603000000020004" pitchFamily="50" charset="0"/>
              </a:rPr>
            </a:br>
            <a:r>
              <a:rPr lang="en-US" sz="1350" dirty="0">
                <a:latin typeface="Orgon Slab Medium" panose="02000603000000020004" pitchFamily="50" charset="0"/>
              </a:rPr>
              <a:t>(+4.5% MO UG, +2.0% Non-MO UG, +5.0% MO Grad, +3.1% Non-MO Grad, -4.0% Int’l UG, -2.9% Int’l Grad; </a:t>
            </a:r>
            <a:br>
              <a:rPr lang="en-US" sz="1350" dirty="0">
                <a:latin typeface="Orgon Slab Medium" panose="02000603000000020004" pitchFamily="50" charset="0"/>
              </a:rPr>
            </a:br>
            <a:r>
              <a:rPr lang="en-US" sz="1350" dirty="0">
                <a:latin typeface="Orgon Slab Medium" panose="02000603000000020004" pitchFamily="50" charset="0"/>
              </a:rPr>
              <a:t>student count slight decrease expected)</a:t>
            </a:r>
          </a:p>
          <a:p>
            <a:pPr marL="0" indent="0">
              <a:lnSpc>
                <a:spcPct val="120000"/>
              </a:lnSpc>
              <a:buNone/>
            </a:pPr>
            <a:r>
              <a:rPr lang="en-US" sz="1350" dirty="0">
                <a:latin typeface="Orgon Slab Medium" panose="02000603000000020004" pitchFamily="50" charset="0"/>
              </a:rPr>
              <a:t>Costs (unchanged from April)</a:t>
            </a:r>
          </a:p>
          <a:p>
            <a:pPr>
              <a:lnSpc>
                <a:spcPct val="120000"/>
              </a:lnSpc>
            </a:pPr>
            <a:r>
              <a:rPr lang="en-US" sz="1350" dirty="0">
                <a:latin typeface="Orgon Slab Medium" panose="02000603000000020004" pitchFamily="50" charset="0"/>
              </a:rPr>
              <a:t>Faculty and Staff </a:t>
            </a:r>
          </a:p>
          <a:p>
            <a:pPr lvl="1">
              <a:lnSpc>
                <a:spcPct val="120000"/>
              </a:lnSpc>
            </a:pPr>
            <a:r>
              <a:rPr lang="en-US" sz="1350" dirty="0">
                <a:latin typeface="Orgon Slab Medium" panose="02000603000000020004" pitchFamily="50" charset="0"/>
              </a:rPr>
              <a:t>F&amp;O working on staff salaries to increase retention and decrease long fill times, pay compression possible</a:t>
            </a:r>
          </a:p>
          <a:p>
            <a:pPr lvl="2">
              <a:lnSpc>
                <a:spcPct val="120000"/>
              </a:lnSpc>
            </a:pPr>
            <a:r>
              <a:rPr lang="en-US" sz="1350" dirty="0">
                <a:latin typeface="Orgon Slab Medium" panose="02000603000000020004" pitchFamily="50" charset="0"/>
              </a:rPr>
              <a:t>Identified three major problem areas:  Office Support, Custodians and Groundskeeping, and Childcare</a:t>
            </a:r>
          </a:p>
          <a:p>
            <a:pPr lvl="2">
              <a:lnSpc>
                <a:spcPct val="120000"/>
              </a:lnSpc>
            </a:pPr>
            <a:r>
              <a:rPr lang="en-US" sz="1350" dirty="0">
                <a:latin typeface="Orgon Slab Medium" panose="02000603000000020004" pitchFamily="50" charset="0"/>
              </a:rPr>
              <a:t>Other UM campuses pay more for same title</a:t>
            </a:r>
          </a:p>
          <a:p>
            <a:pPr lvl="2">
              <a:lnSpc>
                <a:spcPct val="120000"/>
              </a:lnSpc>
            </a:pPr>
            <a:r>
              <a:rPr lang="en-US" sz="1350" dirty="0">
                <a:latin typeface="Orgon Slab Medium" panose="02000603000000020004" pitchFamily="50" charset="0"/>
              </a:rPr>
              <a:t>Existing positions = raise base and credit years of service, but compression an issue</a:t>
            </a:r>
          </a:p>
          <a:p>
            <a:pPr lvl="1">
              <a:lnSpc>
                <a:spcPct val="120000"/>
              </a:lnSpc>
            </a:pPr>
            <a:r>
              <a:rPr lang="en-US" sz="1350" dirty="0">
                <a:latin typeface="Orgon Slab Medium" panose="02000603000000020004" pitchFamily="50" charset="0"/>
              </a:rPr>
              <a:t>20% of S&amp;T workforce below $15/hr.  Meeting $15/hr cost &gt; revenue gain, gradual increase planned</a:t>
            </a:r>
          </a:p>
          <a:p>
            <a:pPr>
              <a:lnSpc>
                <a:spcPct val="120000"/>
              </a:lnSpc>
            </a:pPr>
            <a:r>
              <a:rPr lang="en-US" sz="1350" dirty="0">
                <a:latin typeface="Orgon Slab Medium" panose="02000603000000020004" pitchFamily="50" charset="0"/>
              </a:rPr>
              <a:t>IT and OSP targeted for investments</a:t>
            </a:r>
          </a:p>
        </p:txBody>
      </p:sp>
    </p:spTree>
    <p:extLst>
      <p:ext uri="{BB962C8B-B14F-4D97-AF65-F5344CB8AC3E}">
        <p14:creationId xmlns:p14="http://schemas.microsoft.com/office/powerpoint/2010/main" val="2435645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166" y="857251"/>
            <a:ext cx="7886700" cy="994172"/>
          </a:xfrm>
        </p:spPr>
        <p:txBody>
          <a:bodyPr/>
          <a:lstStyle/>
          <a:p>
            <a:pPr algn="ctr"/>
            <a:r>
              <a:rPr lang="en-US" dirty="0">
                <a:solidFill>
                  <a:srgbClr val="00B050"/>
                </a:solidFill>
                <a:latin typeface="Orgon Slab Medium" panose="02000603000000020004"/>
              </a:rPr>
              <a:t>General Revenue Budget</a:t>
            </a:r>
          </a:p>
        </p:txBody>
      </p:sp>
      <p:graphicFrame>
        <p:nvGraphicFramePr>
          <p:cNvPr id="3" name="Table 2"/>
          <p:cNvGraphicFramePr>
            <a:graphicFrameLocks noGrp="1"/>
          </p:cNvGraphicFramePr>
          <p:nvPr/>
        </p:nvGraphicFramePr>
        <p:xfrm>
          <a:off x="123916" y="1907448"/>
          <a:ext cx="5781532" cy="3960848"/>
        </p:xfrm>
        <a:graphic>
          <a:graphicData uri="http://schemas.openxmlformats.org/drawingml/2006/table">
            <a:tbl>
              <a:tblPr/>
              <a:tblGrid>
                <a:gridCol w="1530094">
                  <a:extLst>
                    <a:ext uri="{9D8B030D-6E8A-4147-A177-3AD203B41FA5}">
                      <a16:colId xmlns:a16="http://schemas.microsoft.com/office/drawing/2014/main" val="4009379142"/>
                    </a:ext>
                  </a:extLst>
                </a:gridCol>
                <a:gridCol w="956229">
                  <a:extLst>
                    <a:ext uri="{9D8B030D-6E8A-4147-A177-3AD203B41FA5}">
                      <a16:colId xmlns:a16="http://schemas.microsoft.com/office/drawing/2014/main" val="2804276938"/>
                    </a:ext>
                  </a:extLst>
                </a:gridCol>
                <a:gridCol w="1032011">
                  <a:extLst>
                    <a:ext uri="{9D8B030D-6E8A-4147-A177-3AD203B41FA5}">
                      <a16:colId xmlns:a16="http://schemas.microsoft.com/office/drawing/2014/main" val="2477298164"/>
                    </a:ext>
                  </a:extLst>
                </a:gridCol>
                <a:gridCol w="1131599">
                  <a:extLst>
                    <a:ext uri="{9D8B030D-6E8A-4147-A177-3AD203B41FA5}">
                      <a16:colId xmlns:a16="http://schemas.microsoft.com/office/drawing/2014/main" val="4032256538"/>
                    </a:ext>
                  </a:extLst>
                </a:gridCol>
                <a:gridCol w="1131599">
                  <a:extLst>
                    <a:ext uri="{9D8B030D-6E8A-4147-A177-3AD203B41FA5}">
                      <a16:colId xmlns:a16="http://schemas.microsoft.com/office/drawing/2014/main" val="3314350945"/>
                    </a:ext>
                  </a:extLst>
                </a:gridCol>
              </a:tblGrid>
              <a:tr h="399638">
                <a:tc>
                  <a:txBody>
                    <a:bodyPr/>
                    <a:lstStyle/>
                    <a:p>
                      <a:pPr algn="l" fontAlgn="b"/>
                      <a:r>
                        <a:rPr lang="en-US" sz="2100" b="0" i="0" u="none" strike="noStrike" dirty="0">
                          <a:solidFill>
                            <a:srgbClr val="000000"/>
                          </a:solidFill>
                          <a:effectLst/>
                          <a:latin typeface="Calibri" panose="020F0502020204030204" pitchFamily="34" charset="0"/>
                        </a:rPr>
                        <a:t> </a:t>
                      </a:r>
                    </a:p>
                  </a:txBody>
                  <a:tcPr marL="5715" marR="5715" marT="5715" marB="0" anchor="b">
                    <a:lnL w="6350" cap="flat" cmpd="sng" algn="ctr">
                      <a:noFill/>
                      <a:prstDash val="solid"/>
                      <a:round/>
                      <a:headEnd type="none" w="med" len="med"/>
                      <a:tailEnd type="none" w="med" len="med"/>
                    </a:lnL>
                    <a:lnR>
                      <a:noFill/>
                    </a:lnR>
                    <a:lnT w="25400" cap="flat" cmpd="dbl"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FY20</a:t>
                      </a:r>
                    </a:p>
                  </a:txBody>
                  <a:tcPr marL="5715" marR="5715" marT="5715" marB="0" anchor="b">
                    <a:lnL>
                      <a:noFill/>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 21</a:t>
                      </a:r>
                    </a:p>
                    <a:p>
                      <a:pPr algn="ctr" fontAlgn="b"/>
                      <a:r>
                        <a:rPr lang="en-US" sz="1200" b="1" i="0" u="none" strike="noStrike" dirty="0">
                          <a:solidFill>
                            <a:srgbClr val="000000"/>
                          </a:solidFill>
                          <a:effectLst/>
                          <a:latin typeface="Arial" panose="020B0604020202020204" pitchFamily="34" charset="0"/>
                        </a:rPr>
                        <a:t>(actual*)</a:t>
                      </a: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 22 (planning)</a:t>
                      </a: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 23 (guesstimated)</a:t>
                      </a: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5400" cap="flat" cmpd="dbl"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86492807"/>
                  </a:ext>
                </a:extLst>
              </a:tr>
              <a:tr h="231369">
                <a:tc>
                  <a:txBody>
                    <a:bodyPr/>
                    <a:lstStyle/>
                    <a:p>
                      <a:pPr algn="l" fontAlgn="ctr"/>
                      <a:r>
                        <a:rPr lang="en-US" sz="1200" b="0" i="0" u="none" strike="noStrike" dirty="0">
                          <a:solidFill>
                            <a:srgbClr val="000000"/>
                          </a:solidFill>
                          <a:effectLst/>
                          <a:latin typeface="Arial" panose="020B0604020202020204" pitchFamily="34" charset="0"/>
                        </a:rPr>
                        <a:t>Tuition and Fees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$126,853,439</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$119,477,148</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$119,592,425</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$121,310,729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8548763"/>
                  </a:ext>
                </a:extLst>
              </a:tr>
              <a:tr h="371475">
                <a:tc>
                  <a:txBody>
                    <a:bodyPr/>
                    <a:lstStyle/>
                    <a:p>
                      <a:pPr algn="l" fontAlgn="ctr"/>
                      <a:r>
                        <a:rPr lang="en-US" sz="1200" b="0" i="0" u="none" strike="noStrike" dirty="0">
                          <a:solidFill>
                            <a:srgbClr val="000000"/>
                          </a:solidFill>
                          <a:effectLst/>
                          <a:latin typeface="Arial" panose="020B0604020202020204" pitchFamily="34" charset="0"/>
                        </a:rPr>
                        <a:t>Scholarship Allowance</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(37,848,888)</a:t>
                      </a:r>
                    </a:p>
                  </a:txBody>
                  <a:tcPr marL="5715" marR="5715" marT="5715"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(36,149,411)</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(38,164,248)</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(38,164,248)</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06122254"/>
                  </a:ext>
                </a:extLst>
              </a:tr>
              <a:tr h="371475">
                <a:tc>
                  <a:txBody>
                    <a:bodyPr/>
                    <a:lstStyle/>
                    <a:p>
                      <a:pPr algn="l" fontAlgn="ctr"/>
                      <a:r>
                        <a:rPr lang="en-US" sz="1200" b="1" i="0" u="none" strike="noStrike" dirty="0">
                          <a:solidFill>
                            <a:srgbClr val="000000"/>
                          </a:solidFill>
                          <a:effectLst/>
                          <a:latin typeface="Arial" panose="020B0604020202020204" pitchFamily="34" charset="0"/>
                        </a:rPr>
                        <a:t>Net Tuition &amp; Fees</a:t>
                      </a:r>
                    </a:p>
                  </a:txBody>
                  <a:tcPr marL="20574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$89,004,551</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$83,327,736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81,428,177</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82,598,177</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6854031"/>
                  </a:ext>
                </a:extLst>
              </a:tr>
              <a:tr h="231369">
                <a:tc>
                  <a:txBody>
                    <a:bodyPr/>
                    <a:lstStyle/>
                    <a:p>
                      <a:pPr algn="l" fontAlgn="ctr"/>
                      <a:r>
                        <a:rPr lang="en-US" sz="1200" b="0" i="0" u="none" strike="noStrike" dirty="0">
                          <a:solidFill>
                            <a:srgbClr val="000000"/>
                          </a:solidFill>
                          <a:effectLst/>
                          <a:latin typeface="Arial" panose="020B0604020202020204" pitchFamily="34" charset="0"/>
                        </a:rPr>
                        <a:t>State Appropriation</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43,543,499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45,690,941</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53,026,096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55,942,531</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7012801"/>
                  </a:ext>
                </a:extLst>
              </a:tr>
              <a:tr h="231369">
                <a:tc>
                  <a:txBody>
                    <a:bodyPr/>
                    <a:lstStyle/>
                    <a:p>
                      <a:pPr algn="l" fontAlgn="ctr"/>
                      <a:r>
                        <a:rPr lang="en-US" sz="1200" b="0" i="0" u="none" strike="noStrike" dirty="0">
                          <a:solidFill>
                            <a:srgbClr val="000000"/>
                          </a:solidFill>
                          <a:effectLst/>
                          <a:latin typeface="Arial" panose="020B0604020202020204" pitchFamily="34" charset="0"/>
                        </a:rPr>
                        <a:t>Grant and Contract</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0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83874458"/>
                  </a:ext>
                </a:extLst>
              </a:tr>
              <a:tr h="231369">
                <a:tc>
                  <a:txBody>
                    <a:bodyPr/>
                    <a:lstStyle/>
                    <a:p>
                      <a:pPr algn="l" fontAlgn="ctr"/>
                      <a:r>
                        <a:rPr lang="en-US" sz="1200" b="0" i="0" u="none" strike="noStrike" dirty="0">
                          <a:solidFill>
                            <a:srgbClr val="000000"/>
                          </a:solidFill>
                          <a:effectLst/>
                          <a:latin typeface="Arial" panose="020B0604020202020204" pitchFamily="34" charset="0"/>
                        </a:rPr>
                        <a:t>Gift Revenues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385,737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471,909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345,000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345,000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2008158"/>
                  </a:ext>
                </a:extLst>
              </a:tr>
              <a:tr h="231369">
                <a:tc>
                  <a:txBody>
                    <a:bodyPr/>
                    <a:lstStyle/>
                    <a:p>
                      <a:pPr algn="l" fontAlgn="ctr"/>
                      <a:r>
                        <a:rPr lang="en-US" sz="1200" b="0" i="0" u="none" strike="noStrike" dirty="0">
                          <a:solidFill>
                            <a:srgbClr val="000000"/>
                          </a:solidFill>
                          <a:effectLst/>
                          <a:latin typeface="Arial" panose="020B0604020202020204" pitchFamily="34" charset="0"/>
                        </a:rPr>
                        <a:t>Recovery of F &amp; A</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6,802,499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6,496,349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6,493,100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6,493,100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2922868"/>
                  </a:ext>
                </a:extLst>
              </a:tr>
              <a:tr h="455727">
                <a:tc>
                  <a:txBody>
                    <a:bodyPr/>
                    <a:lstStyle/>
                    <a:p>
                      <a:pPr algn="l" fontAlgn="ctr"/>
                      <a:r>
                        <a:rPr lang="en-US" sz="1200" b="0" i="0" u="none" strike="noStrike" dirty="0">
                          <a:solidFill>
                            <a:srgbClr val="000000"/>
                          </a:solidFill>
                          <a:effectLst/>
                          <a:latin typeface="Arial" panose="020B0604020202020204" pitchFamily="34" charset="0"/>
                        </a:rPr>
                        <a:t>Endowment &amp; Investment Income</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2,035,737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1,935,710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3,120,243</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3,120,243</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52568567"/>
                  </a:ext>
                </a:extLst>
              </a:tr>
              <a:tr h="371475">
                <a:tc>
                  <a:txBody>
                    <a:bodyPr/>
                    <a:lstStyle/>
                    <a:p>
                      <a:pPr algn="l" fontAlgn="ctr"/>
                      <a:r>
                        <a:rPr lang="en-US" sz="1200" b="0" i="0" u="none" strike="noStrike" dirty="0">
                          <a:solidFill>
                            <a:srgbClr val="000000"/>
                          </a:solidFill>
                          <a:effectLst/>
                          <a:latin typeface="Arial" panose="020B0604020202020204" pitchFamily="34" charset="0"/>
                        </a:rPr>
                        <a:t>Sales &amp; Services Income</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1,177,479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709,380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1,065,880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1,065,880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89134952"/>
                  </a:ext>
                </a:extLst>
              </a:tr>
              <a:tr h="231369">
                <a:tc>
                  <a:txBody>
                    <a:bodyPr/>
                    <a:lstStyle/>
                    <a:p>
                      <a:pPr algn="l" fontAlgn="ctr"/>
                      <a:r>
                        <a:rPr lang="en-US" sz="1200" b="0" i="0" u="none" strike="noStrike" dirty="0">
                          <a:solidFill>
                            <a:srgbClr val="000000"/>
                          </a:solidFill>
                          <a:effectLst/>
                          <a:latin typeface="Arial" panose="020B0604020202020204" pitchFamily="34" charset="0"/>
                        </a:rPr>
                        <a:t>Other Incomes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2,872,553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2,209,518</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2,958,389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2,958,389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3346629"/>
                  </a:ext>
                </a:extLst>
              </a:tr>
              <a:tr h="371475">
                <a:tc>
                  <a:txBody>
                    <a:bodyPr/>
                    <a:lstStyle/>
                    <a:p>
                      <a:pPr algn="l" fontAlgn="ctr"/>
                      <a:r>
                        <a:rPr lang="en-US" sz="1200" b="0" i="0" u="none" strike="noStrike" dirty="0">
                          <a:solidFill>
                            <a:srgbClr val="000000"/>
                          </a:solidFill>
                          <a:effectLst/>
                          <a:latin typeface="Arial" panose="020B0604020202020204" pitchFamily="34" charset="0"/>
                        </a:rPr>
                        <a:t>Revenue Contingency</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a:t>
                      </a:r>
                    </a:p>
                  </a:txBody>
                  <a:tcPr marL="5715" marR="5715" marT="5715"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chemeClr val="tx1"/>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0679291"/>
                  </a:ext>
                </a:extLst>
              </a:tr>
              <a:tr h="231369">
                <a:tc>
                  <a:txBody>
                    <a:bodyPr/>
                    <a:lstStyle/>
                    <a:p>
                      <a:pPr algn="l" fontAlgn="ctr"/>
                      <a:r>
                        <a:rPr lang="en-US" sz="1200" b="1" i="0" u="none" strike="noStrike" dirty="0">
                          <a:solidFill>
                            <a:srgbClr val="000000"/>
                          </a:solidFill>
                          <a:effectLst/>
                          <a:latin typeface="Arial" panose="020B0604020202020204" pitchFamily="34" charset="0"/>
                        </a:rPr>
                        <a:t>Total Revenues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$145,822,055</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$140,841,544</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$148,437,385</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$152,523,320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98708060"/>
                  </a:ext>
                </a:extLst>
              </a:tr>
            </a:tbl>
          </a:graphicData>
        </a:graphic>
      </p:graphicFrame>
      <p:sp>
        <p:nvSpPr>
          <p:cNvPr id="4" name="TextBox 3">
            <a:extLst>
              <a:ext uri="{FF2B5EF4-FFF2-40B4-BE49-F238E27FC236}">
                <a16:creationId xmlns:a16="http://schemas.microsoft.com/office/drawing/2014/main" id="{66E9061B-7143-C170-AB8F-25D123826A78}"/>
              </a:ext>
            </a:extLst>
          </p:cNvPr>
          <p:cNvSpPr txBox="1"/>
          <p:nvPr/>
        </p:nvSpPr>
        <p:spPr>
          <a:xfrm>
            <a:off x="5966680" y="2409486"/>
            <a:ext cx="2829317" cy="1142620"/>
          </a:xfrm>
          <a:prstGeom prst="rect">
            <a:avLst/>
          </a:prstGeom>
          <a:noFill/>
        </p:spPr>
        <p:txBody>
          <a:bodyPr wrap="square" rtlCol="0">
            <a:spAutoFit/>
          </a:bodyPr>
          <a:lstStyle/>
          <a:p>
            <a:pPr defTabSz="685800"/>
            <a:r>
              <a:rPr lang="en-US" sz="1200" dirty="0">
                <a:solidFill>
                  <a:srgbClr val="FF0000"/>
                </a:solidFill>
                <a:latin typeface="Arial" panose="020B0604020202020204" pitchFamily="34" charset="0"/>
                <a:cs typeface="Arial" panose="020B0604020202020204" pitchFamily="34" charset="0"/>
              </a:rPr>
              <a:t>Enrollment: -66 UG, +62 grad</a:t>
            </a:r>
          </a:p>
          <a:p>
            <a:pPr defTabSz="685800"/>
            <a:r>
              <a:rPr lang="en-US" sz="1200" dirty="0">
                <a:solidFill>
                  <a:srgbClr val="FF0000"/>
                </a:solidFill>
                <a:latin typeface="Arial" panose="020B0604020202020204" pitchFamily="34" charset="0"/>
                <a:cs typeface="Arial" panose="020B0604020202020204" pitchFamily="34" charset="0"/>
              </a:rPr>
              <a:t>Tuition up</a:t>
            </a:r>
          </a:p>
          <a:p>
            <a:pPr defTabSz="685800"/>
            <a:endParaRPr lang="en-US" sz="1200" dirty="0">
              <a:solidFill>
                <a:srgbClr val="FF0000"/>
              </a:solidFill>
              <a:latin typeface="Arial" panose="020B0604020202020204" pitchFamily="34" charset="0"/>
              <a:cs typeface="Arial" panose="020B0604020202020204" pitchFamily="34" charset="0"/>
            </a:endParaRPr>
          </a:p>
          <a:p>
            <a:pPr defTabSz="685800"/>
            <a:r>
              <a:rPr lang="en-US" sz="1200" dirty="0">
                <a:solidFill>
                  <a:srgbClr val="FF0000"/>
                </a:solidFill>
                <a:latin typeface="Arial" panose="020B0604020202020204" pitchFamily="34" charset="0"/>
                <a:cs typeface="Arial" panose="020B0604020202020204" pitchFamily="34" charset="0"/>
              </a:rPr>
              <a:t>+$1.17 million</a:t>
            </a:r>
          </a:p>
          <a:p>
            <a:pPr defTabSz="685800"/>
            <a:endParaRPr lang="en-US" sz="825" dirty="0">
              <a:solidFill>
                <a:srgbClr val="FF0000"/>
              </a:solidFill>
              <a:latin typeface="Arial" panose="020B0604020202020204" pitchFamily="34" charset="0"/>
              <a:cs typeface="Arial" panose="020B0604020202020204" pitchFamily="34" charset="0"/>
            </a:endParaRPr>
          </a:p>
          <a:p>
            <a:pPr defTabSz="685800"/>
            <a:r>
              <a:rPr lang="en-US" sz="1200" dirty="0">
                <a:solidFill>
                  <a:srgbClr val="FF0000"/>
                </a:solidFill>
                <a:latin typeface="Arial" panose="020B0604020202020204" pitchFamily="34" charset="0"/>
                <a:cs typeface="Arial" panose="020B0604020202020204" pitchFamily="34" charset="0"/>
              </a:rPr>
              <a:t>+$2.92 million</a:t>
            </a:r>
          </a:p>
        </p:txBody>
      </p:sp>
      <p:sp>
        <p:nvSpPr>
          <p:cNvPr id="10" name="TextBox 9">
            <a:extLst>
              <a:ext uri="{FF2B5EF4-FFF2-40B4-BE49-F238E27FC236}">
                <a16:creationId xmlns:a16="http://schemas.microsoft.com/office/drawing/2014/main" id="{2E4E44BB-01DA-0069-692D-7660D7B89EA3}"/>
              </a:ext>
            </a:extLst>
          </p:cNvPr>
          <p:cNvSpPr txBox="1"/>
          <p:nvPr/>
        </p:nvSpPr>
        <p:spPr>
          <a:xfrm>
            <a:off x="5966680" y="5614381"/>
            <a:ext cx="3126293" cy="276999"/>
          </a:xfrm>
          <a:prstGeom prst="rect">
            <a:avLst/>
          </a:prstGeom>
          <a:noFill/>
        </p:spPr>
        <p:txBody>
          <a:bodyPr wrap="square" rtlCol="0">
            <a:spAutoFit/>
          </a:bodyPr>
          <a:lstStyle/>
          <a:p>
            <a:pPr defTabSz="685800"/>
            <a:r>
              <a:rPr lang="en-US" sz="1200" dirty="0">
                <a:solidFill>
                  <a:srgbClr val="FF0000"/>
                </a:solidFill>
                <a:latin typeface="Arial" panose="020B0604020202020204" pitchFamily="34" charset="0"/>
                <a:cs typeface="Arial" panose="020B0604020202020204" pitchFamily="34" charset="0"/>
              </a:rPr>
              <a:t>+$4.09 MM, +1.35 MM not withheld FY 22</a:t>
            </a:r>
          </a:p>
        </p:txBody>
      </p:sp>
    </p:spTree>
    <p:extLst>
      <p:ext uri="{BB962C8B-B14F-4D97-AF65-F5344CB8AC3E}">
        <p14:creationId xmlns:p14="http://schemas.microsoft.com/office/powerpoint/2010/main" val="3277875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81926" y="2089088"/>
          <a:ext cx="6229933" cy="3681824"/>
        </p:xfrm>
        <a:graphic>
          <a:graphicData uri="http://schemas.openxmlformats.org/drawingml/2006/table">
            <a:tbl>
              <a:tblPr/>
              <a:tblGrid>
                <a:gridCol w="1856510">
                  <a:extLst>
                    <a:ext uri="{9D8B030D-6E8A-4147-A177-3AD203B41FA5}">
                      <a16:colId xmlns:a16="http://schemas.microsoft.com/office/drawing/2014/main" val="1736340799"/>
                    </a:ext>
                  </a:extLst>
                </a:gridCol>
                <a:gridCol w="1032442">
                  <a:extLst>
                    <a:ext uri="{9D8B030D-6E8A-4147-A177-3AD203B41FA5}">
                      <a16:colId xmlns:a16="http://schemas.microsoft.com/office/drawing/2014/main" val="4185575723"/>
                    </a:ext>
                  </a:extLst>
                </a:gridCol>
                <a:gridCol w="1103229">
                  <a:extLst>
                    <a:ext uri="{9D8B030D-6E8A-4147-A177-3AD203B41FA5}">
                      <a16:colId xmlns:a16="http://schemas.microsoft.com/office/drawing/2014/main" val="2102563724"/>
                    </a:ext>
                  </a:extLst>
                </a:gridCol>
                <a:gridCol w="1118876">
                  <a:extLst>
                    <a:ext uri="{9D8B030D-6E8A-4147-A177-3AD203B41FA5}">
                      <a16:colId xmlns:a16="http://schemas.microsoft.com/office/drawing/2014/main" val="2476285391"/>
                    </a:ext>
                  </a:extLst>
                </a:gridCol>
                <a:gridCol w="1118876">
                  <a:extLst>
                    <a:ext uri="{9D8B030D-6E8A-4147-A177-3AD203B41FA5}">
                      <a16:colId xmlns:a16="http://schemas.microsoft.com/office/drawing/2014/main" val="594912939"/>
                    </a:ext>
                  </a:extLst>
                </a:gridCol>
              </a:tblGrid>
              <a:tr h="371475">
                <a:tc>
                  <a:txBody>
                    <a:bodyPr/>
                    <a:lstStyle/>
                    <a:p>
                      <a:pPr algn="l" fontAlgn="ctr"/>
                      <a:r>
                        <a:rPr lang="en-US" sz="1200" b="1" i="0" u="none" strike="noStrike" dirty="0">
                          <a:solidFill>
                            <a:srgbClr val="000000"/>
                          </a:solidFill>
                          <a:effectLst/>
                          <a:latin typeface="Arial" panose="020B0604020202020204" pitchFamily="34" charset="0"/>
                        </a:rPr>
                        <a:t>Transfers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FY20</a:t>
                      </a:r>
                    </a:p>
                  </a:txBody>
                  <a:tcPr marL="5715" marR="5715" marT="5715" marB="0" anchor="b">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 21</a:t>
                      </a:r>
                    </a:p>
                    <a:p>
                      <a:pPr algn="ctr" fontAlgn="b"/>
                      <a:r>
                        <a:rPr lang="en-US" sz="1200" b="1" i="0" u="none" strike="noStrike" dirty="0">
                          <a:solidFill>
                            <a:srgbClr val="000000"/>
                          </a:solidFill>
                          <a:effectLst/>
                          <a:latin typeface="Arial" panose="020B0604020202020204" pitchFamily="34" charset="0"/>
                        </a:rPr>
                        <a:t>(actual)</a:t>
                      </a: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 22 </a:t>
                      </a:r>
                    </a:p>
                    <a:p>
                      <a:pPr algn="ctr" fontAlgn="b"/>
                      <a:r>
                        <a:rPr lang="en-US" sz="1200" b="1" i="0" u="none" strike="noStrike" dirty="0">
                          <a:solidFill>
                            <a:srgbClr val="000000"/>
                          </a:solidFill>
                          <a:effectLst/>
                          <a:latin typeface="Arial" panose="020B0604020202020204" pitchFamily="34" charset="0"/>
                        </a:rPr>
                        <a:t>(planning)</a:t>
                      </a: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US" sz="1200" b="1" i="0" u="none" strike="noStrike" dirty="0">
                          <a:solidFill>
                            <a:srgbClr val="000000"/>
                          </a:solidFill>
                          <a:effectLst/>
                          <a:latin typeface="Arial" panose="020B0604020202020204" pitchFamily="34" charset="0"/>
                        </a:rPr>
                        <a:t>FY 23 </a:t>
                      </a:r>
                    </a:p>
                    <a:p>
                      <a:pPr algn="ctr" fontAlgn="b"/>
                      <a:r>
                        <a:rPr lang="en-US" sz="1200" b="1" i="0" u="none" strike="noStrike" dirty="0">
                          <a:solidFill>
                            <a:srgbClr val="000000"/>
                          </a:solidFill>
                          <a:effectLst/>
                          <a:latin typeface="Arial" panose="020B0604020202020204" pitchFamily="34" charset="0"/>
                        </a:rPr>
                        <a:t>(guessing)</a:t>
                      </a:r>
                    </a:p>
                  </a:txBody>
                  <a:tcPr marL="5715" marR="5715" marT="571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3767837"/>
                  </a:ext>
                </a:extLst>
              </a:tr>
              <a:tr h="371475">
                <a:tc>
                  <a:txBody>
                    <a:bodyPr/>
                    <a:lstStyle/>
                    <a:p>
                      <a:pPr algn="l" fontAlgn="ctr"/>
                      <a:r>
                        <a:rPr lang="en-US" sz="1200" b="0" i="0" u="none" strike="noStrike" dirty="0">
                          <a:solidFill>
                            <a:srgbClr val="000000"/>
                          </a:solidFill>
                          <a:effectLst/>
                          <a:latin typeface="Arial" panose="020B0604020202020204" pitchFamily="34" charset="0"/>
                        </a:rPr>
                        <a:t>Intra Unrestricted </a:t>
                      </a:r>
                      <a:r>
                        <a:rPr lang="en-US" sz="1200" b="0" i="0" u="none" strike="noStrike" dirty="0" err="1">
                          <a:solidFill>
                            <a:srgbClr val="000000"/>
                          </a:solidFill>
                          <a:effectLst/>
                          <a:latin typeface="Arial" panose="020B0604020202020204" pitchFamily="34" charset="0"/>
                        </a:rPr>
                        <a:t>CurrentFund</a:t>
                      </a:r>
                      <a:endParaRPr lang="en-US" sz="1200" b="0" i="0" u="none" strike="noStrike" dirty="0">
                        <a:solidFill>
                          <a:srgbClr val="000000"/>
                        </a:solidFill>
                        <a:effectLst/>
                        <a:latin typeface="Arial" panose="020B0604020202020204" pitchFamily="34" charset="0"/>
                      </a:endParaRP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$4,442,960</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$1,988,391</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$1,581,686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$1,581,686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09858093"/>
                  </a:ext>
                </a:extLst>
              </a:tr>
              <a:tr h="215858">
                <a:tc>
                  <a:txBody>
                    <a:bodyPr/>
                    <a:lstStyle/>
                    <a:p>
                      <a:pPr algn="l" fontAlgn="ctr"/>
                      <a:r>
                        <a:rPr lang="en-US" sz="1200" b="0" i="0" u="none" strike="noStrike">
                          <a:solidFill>
                            <a:srgbClr val="000000"/>
                          </a:solidFill>
                          <a:effectLst/>
                          <a:latin typeface="Arial" panose="020B0604020202020204" pitchFamily="34" charset="0"/>
                        </a:rPr>
                        <a:t>Mandatory Transfers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(3,930,896)</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(3,483,219)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(3,197,402)</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(3,197,402)</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11077104"/>
                  </a:ext>
                </a:extLst>
              </a:tr>
              <a:tr h="215858">
                <a:tc>
                  <a:txBody>
                    <a:bodyPr/>
                    <a:lstStyle/>
                    <a:p>
                      <a:pPr algn="l" fontAlgn="ctr"/>
                      <a:r>
                        <a:rPr lang="en-US" sz="1200" b="0" i="0" u="none" strike="noStrike">
                          <a:solidFill>
                            <a:srgbClr val="000000"/>
                          </a:solidFill>
                          <a:effectLst/>
                          <a:latin typeface="Arial" panose="020B0604020202020204" pitchFamily="34" charset="0"/>
                        </a:rPr>
                        <a:t>NonMandatory Transfers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(6,885,979)</a:t>
                      </a:r>
                    </a:p>
                  </a:txBody>
                  <a:tcPr marL="5715" marR="5715" marT="5715"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(7,114,077)</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(3,446,690)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(3,446,690)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4154535"/>
                  </a:ext>
                </a:extLst>
              </a:tr>
              <a:tr h="215858">
                <a:tc>
                  <a:txBody>
                    <a:bodyPr/>
                    <a:lstStyle/>
                    <a:p>
                      <a:pPr algn="l" fontAlgn="ctr"/>
                      <a:r>
                        <a:rPr lang="en-US" sz="1200" b="1" i="0" u="none" strike="noStrike">
                          <a:solidFill>
                            <a:srgbClr val="000000"/>
                          </a:solidFill>
                          <a:effectLst/>
                          <a:latin typeface="Arial" panose="020B0604020202020204" pitchFamily="34" charset="0"/>
                        </a:rPr>
                        <a:t>Total Transfers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($6,373,915)</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a:solidFill>
                            <a:srgbClr val="000000"/>
                          </a:solidFill>
                          <a:effectLst/>
                          <a:latin typeface="Arial" panose="020B0604020202020204" pitchFamily="34" charset="0"/>
                          <a:cs typeface="Arial" panose="020B0604020202020204" pitchFamily="34" charset="0"/>
                        </a:rPr>
                        <a:t>($8,608,905)</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($5,062,406)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($5,062,406)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01756874"/>
                  </a:ext>
                </a:extLst>
              </a:tr>
              <a:tr h="407448">
                <a:tc>
                  <a:txBody>
                    <a:bodyPr/>
                    <a:lstStyle/>
                    <a:p>
                      <a:pPr algn="l" fontAlgn="ctr"/>
                      <a:r>
                        <a:rPr lang="en-US" sz="2100" b="0" i="0" u="none" strike="noStrike">
                          <a:solidFill>
                            <a:srgbClr val="000000"/>
                          </a:solidFill>
                          <a:effectLst/>
                          <a:latin typeface="Calibri" panose="020F0502020204030204" pitchFamily="34" charset="0"/>
                        </a:rPr>
                        <a:t> </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a:solidFill>
                            <a:srgbClr val="000000"/>
                          </a:solidFill>
                          <a:effectLst/>
                          <a:latin typeface="Calibri" panose="020F0502020204030204" pitchFamily="34" charset="0"/>
                        </a:rPr>
                        <a:t>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dirty="0">
                          <a:solidFill>
                            <a:srgbClr val="000000"/>
                          </a:solidFill>
                          <a:effectLst/>
                          <a:latin typeface="Calibri" panose="020F0502020204030204" pitchFamily="34" charset="0"/>
                        </a:rPr>
                        <a:t>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endParaRPr lang="en-US" sz="2100" b="0" i="0" u="none" strike="noStrike" dirty="0">
                        <a:solidFill>
                          <a:schemeClr val="tx1"/>
                        </a:solidFill>
                        <a:effectLst/>
                        <a:latin typeface="Calibri" panose="020F050202020403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71148196"/>
                  </a:ext>
                </a:extLst>
              </a:tr>
              <a:tr h="372846">
                <a:tc>
                  <a:txBody>
                    <a:bodyPr/>
                    <a:lstStyle/>
                    <a:p>
                      <a:pPr algn="l" fontAlgn="ctr"/>
                      <a:r>
                        <a:rPr lang="en-US" sz="1200" b="1" i="0" u="none" strike="noStrike" dirty="0">
                          <a:solidFill>
                            <a:srgbClr val="000000"/>
                          </a:solidFill>
                          <a:effectLst/>
                          <a:latin typeface="Arial" panose="020B0604020202020204" pitchFamily="34" charset="0"/>
                        </a:rPr>
                        <a:t>Expenditures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dirty="0">
                          <a:solidFill>
                            <a:srgbClr val="000000"/>
                          </a:solidFill>
                          <a:effectLst/>
                          <a:latin typeface="Calibri" panose="020F0502020204030204" pitchFamily="34" charset="0"/>
                        </a:rPr>
                        <a:t> </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2100" b="0" i="0" u="none" strike="noStrike" dirty="0">
                          <a:solidFill>
                            <a:srgbClr val="000000"/>
                          </a:solidFill>
                          <a:effectLst/>
                          <a:latin typeface="Calibri" panose="020F0502020204030204" pitchFamily="34" charset="0"/>
                        </a:rPr>
                        <a:t>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endParaRPr lang="en-US" sz="2100" b="0" i="0" u="none" strike="noStrike" dirty="0">
                        <a:solidFill>
                          <a:schemeClr val="tx1"/>
                        </a:solidFill>
                        <a:effectLst/>
                        <a:latin typeface="Calibri" panose="020F050202020403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41333799"/>
                  </a:ext>
                </a:extLst>
              </a:tr>
              <a:tr h="215858">
                <a:tc>
                  <a:txBody>
                    <a:bodyPr/>
                    <a:lstStyle/>
                    <a:p>
                      <a:pPr algn="l" fontAlgn="ctr"/>
                      <a:r>
                        <a:rPr lang="en-US" sz="1200" b="0" i="0" u="none" strike="noStrike" dirty="0">
                          <a:solidFill>
                            <a:srgbClr val="000000"/>
                          </a:solidFill>
                          <a:effectLst/>
                          <a:latin typeface="Arial" panose="020B0604020202020204" pitchFamily="34" charset="0"/>
                        </a:rPr>
                        <a:t>Salaries &amp; Wages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$80,232,396</a:t>
                      </a:r>
                    </a:p>
                  </a:txBody>
                  <a:tcPr marL="5715" marR="5715" marT="5715"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$75,195,068</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$79,426,854</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B050"/>
                          </a:solidFill>
                          <a:effectLst/>
                          <a:latin typeface="Arial" panose="020B0604020202020204" pitchFamily="34" charset="0"/>
                        </a:rPr>
                        <a:t>$79,426,854</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97659946"/>
                  </a:ext>
                </a:extLst>
              </a:tr>
              <a:tr h="215858">
                <a:tc>
                  <a:txBody>
                    <a:bodyPr/>
                    <a:lstStyle/>
                    <a:p>
                      <a:pPr algn="l" fontAlgn="ctr"/>
                      <a:r>
                        <a:rPr lang="en-US" sz="1200" b="0" i="0" u="none" strike="noStrike" dirty="0">
                          <a:solidFill>
                            <a:srgbClr val="000000"/>
                          </a:solidFill>
                          <a:effectLst/>
                          <a:latin typeface="Arial" panose="020B0604020202020204" pitchFamily="34" charset="0"/>
                        </a:rPr>
                        <a:t>Benefit Expense</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25,029,887 </a:t>
                      </a:r>
                    </a:p>
                  </a:txBody>
                  <a:tcPr marL="5715" marR="5715" marT="5715" marB="0" anchor="ct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24,209,899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26,626,149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B050"/>
                          </a:solidFill>
                          <a:effectLst/>
                          <a:latin typeface="Arial" panose="020B0604020202020204" pitchFamily="34" charset="0"/>
                        </a:rPr>
                        <a:t>26,626,149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8502229"/>
                  </a:ext>
                </a:extLst>
              </a:tr>
              <a:tr h="215858">
                <a:tc>
                  <a:txBody>
                    <a:bodyPr/>
                    <a:lstStyle/>
                    <a:p>
                      <a:pPr algn="l" fontAlgn="ctr"/>
                      <a:r>
                        <a:rPr lang="en-US" sz="1200" b="1" i="0" u="none" strike="noStrike">
                          <a:solidFill>
                            <a:srgbClr val="000000"/>
                          </a:solidFill>
                          <a:effectLst/>
                          <a:latin typeface="Arial" panose="020B0604020202020204" pitchFamily="34" charset="0"/>
                        </a:rPr>
                        <a:t>Compensation</a:t>
                      </a:r>
                    </a:p>
                  </a:txBody>
                  <a:tcPr marL="13716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$105,262,283</a:t>
                      </a:r>
                    </a:p>
                  </a:txBody>
                  <a:tcPr marL="5715" marR="5715" marT="571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$99,404,966</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$106,053,0030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$106,053,0030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31970566"/>
                  </a:ext>
                </a:extLst>
              </a:tr>
              <a:tr h="215858">
                <a:tc>
                  <a:txBody>
                    <a:bodyPr/>
                    <a:lstStyle/>
                    <a:p>
                      <a:pPr algn="l" fontAlgn="ctr"/>
                      <a:r>
                        <a:rPr lang="en-US" sz="1200" b="0" i="0" u="none" strike="noStrike" dirty="0">
                          <a:solidFill>
                            <a:srgbClr val="000000"/>
                          </a:solidFill>
                          <a:effectLst/>
                          <a:latin typeface="Arial" panose="020B0604020202020204" pitchFamily="34" charset="0"/>
                        </a:rPr>
                        <a:t>Other Expenses</a:t>
                      </a:r>
                    </a:p>
                  </a:txBody>
                  <a:tcPr marL="68580"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33,205,855 </a:t>
                      </a:r>
                    </a:p>
                  </a:txBody>
                  <a:tcPr marL="5715" marR="5715" marT="5715" marB="0" anchor="ctr">
                    <a:lnL>
                      <a:noFill/>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32,471,617 </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37,256,650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chemeClr val="tx1"/>
                          </a:solidFill>
                          <a:effectLst/>
                          <a:latin typeface="Arial" panose="020B0604020202020204" pitchFamily="34" charset="0"/>
                        </a:rPr>
                        <a:t>38,700,000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52148634"/>
                  </a:ext>
                </a:extLst>
              </a:tr>
              <a:tr h="215858">
                <a:tc>
                  <a:txBody>
                    <a:bodyPr/>
                    <a:lstStyle/>
                    <a:p>
                      <a:pPr algn="l" fontAlgn="ctr"/>
                      <a:r>
                        <a:rPr lang="en-US" sz="1200" b="1" i="0" u="none" strike="noStrike" dirty="0">
                          <a:solidFill>
                            <a:srgbClr val="000000"/>
                          </a:solidFill>
                          <a:effectLst/>
                          <a:latin typeface="Arial" panose="020B0604020202020204" pitchFamily="34" charset="0"/>
                        </a:rPr>
                        <a:t>Total Expenditures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$138,468,138</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cs typeface="Arial" panose="020B0604020202020204" pitchFamily="34" charset="0"/>
                        </a:rPr>
                        <a:t>$131,876,584</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$143,309,653</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$144,756,135</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16401513"/>
                  </a:ext>
                </a:extLst>
              </a:tr>
              <a:tr h="215858">
                <a:tc>
                  <a:txBody>
                    <a:bodyPr/>
                    <a:lstStyle/>
                    <a:p>
                      <a:pPr algn="l" fontAlgn="ctr"/>
                      <a:endParaRPr lang="en-US" sz="1200" b="1"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rgbClr val="000000"/>
                        </a:solidFill>
                        <a:effectLst/>
                        <a:latin typeface="Arial" panose="020B0604020202020204" pitchFamily="34" charset="0"/>
                      </a:endParaRPr>
                    </a:p>
                  </a:txBody>
                  <a:tcPr marL="5715" marR="5715" marT="5715"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80105055"/>
                  </a:ext>
                </a:extLst>
              </a:tr>
              <a:tr h="215858">
                <a:tc>
                  <a:txBody>
                    <a:bodyPr/>
                    <a:lstStyle/>
                    <a:p>
                      <a:pPr algn="l" fontAlgn="ctr"/>
                      <a:endParaRPr lang="en-US" sz="1200" b="1"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rgbClr val="000000"/>
                        </a:solidFill>
                        <a:effectLst/>
                        <a:latin typeface="Arial" panose="020B0604020202020204" pitchFamily="34" charset="0"/>
                      </a:endParaRPr>
                    </a:p>
                  </a:txBody>
                  <a:tcPr marL="5715" marR="5715" marT="5715"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endParaRPr lang="en-US" sz="1200" b="0" i="0" u="none" strike="noStrike" dirty="0">
                        <a:solidFill>
                          <a:srgbClr val="000000"/>
                        </a:solidFill>
                        <a:effectLst/>
                        <a:latin typeface="Arial" panose="020B0604020202020204" pitchFamily="34" charset="0"/>
                      </a:endParaRP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Increase</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$4,054,779</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2472894"/>
                  </a:ext>
                </a:extLst>
              </a:tr>
            </a:tbl>
          </a:graphicData>
        </a:graphic>
      </p:graphicFrame>
      <p:sp>
        <p:nvSpPr>
          <p:cNvPr id="2" name="Title 1"/>
          <p:cNvSpPr>
            <a:spLocks noGrp="1"/>
          </p:cNvSpPr>
          <p:nvPr>
            <p:ph type="title"/>
          </p:nvPr>
        </p:nvSpPr>
        <p:spPr>
          <a:xfrm>
            <a:off x="628650" y="914281"/>
            <a:ext cx="7886700" cy="994172"/>
          </a:xfrm>
        </p:spPr>
        <p:txBody>
          <a:bodyPr/>
          <a:lstStyle/>
          <a:p>
            <a:pPr algn="ctr"/>
            <a:r>
              <a:rPr lang="en-US" dirty="0">
                <a:solidFill>
                  <a:srgbClr val="00B050"/>
                </a:solidFill>
                <a:latin typeface="Orgon Slab Medium" panose="02000603000000020004"/>
              </a:rPr>
              <a:t>General Revenue Budget: costs</a:t>
            </a:r>
          </a:p>
        </p:txBody>
      </p:sp>
      <p:sp>
        <p:nvSpPr>
          <p:cNvPr id="26" name="TextBox 25">
            <a:extLst>
              <a:ext uri="{FF2B5EF4-FFF2-40B4-BE49-F238E27FC236}">
                <a16:creationId xmlns:a16="http://schemas.microsoft.com/office/drawing/2014/main" id="{518F4643-89BC-4A2D-BA1B-DEC3183F550D}"/>
              </a:ext>
            </a:extLst>
          </p:cNvPr>
          <p:cNvSpPr txBox="1"/>
          <p:nvPr/>
        </p:nvSpPr>
        <p:spPr>
          <a:xfrm>
            <a:off x="6567470" y="4064632"/>
            <a:ext cx="2224557" cy="1546577"/>
          </a:xfrm>
          <a:prstGeom prst="rect">
            <a:avLst/>
          </a:prstGeom>
          <a:noFill/>
        </p:spPr>
        <p:txBody>
          <a:bodyPr wrap="square" rtlCol="0">
            <a:spAutoFit/>
          </a:bodyPr>
          <a:lstStyle/>
          <a:p>
            <a:pPr defTabSz="685800"/>
            <a:r>
              <a:rPr lang="en-US" sz="1350" u="sng" dirty="0">
                <a:solidFill>
                  <a:srgbClr val="FF0000"/>
                </a:solidFill>
                <a:latin typeface="Calibri" panose="020F0502020204030204"/>
              </a:rPr>
              <a:t>1.247 M increase</a:t>
            </a:r>
          </a:p>
          <a:p>
            <a:pPr defTabSz="685800"/>
            <a:r>
              <a:rPr lang="en-US" sz="1350" dirty="0">
                <a:solidFill>
                  <a:srgbClr val="FF0000"/>
                </a:solidFill>
                <a:latin typeface="Calibri" panose="020F0502020204030204"/>
              </a:rPr>
              <a:t>Maintenance 	+485k</a:t>
            </a:r>
          </a:p>
          <a:p>
            <a:pPr defTabSz="685800"/>
            <a:r>
              <a:rPr lang="en-US" sz="1350" dirty="0">
                <a:solidFill>
                  <a:srgbClr val="FF0000"/>
                </a:solidFill>
                <a:latin typeface="Calibri" panose="020F0502020204030204"/>
              </a:rPr>
              <a:t>Utilities		+437k</a:t>
            </a:r>
          </a:p>
          <a:p>
            <a:pPr defTabSz="685800"/>
            <a:r>
              <a:rPr lang="en-US" sz="1350" dirty="0">
                <a:solidFill>
                  <a:srgbClr val="FF0000"/>
                </a:solidFill>
                <a:latin typeface="Calibri" panose="020F0502020204030204"/>
              </a:rPr>
              <a:t>IT (from IT fee)	+  26.5k</a:t>
            </a:r>
          </a:p>
          <a:p>
            <a:pPr defTabSz="685800"/>
            <a:r>
              <a:rPr lang="en-US" sz="1350" dirty="0">
                <a:solidFill>
                  <a:srgbClr val="FF0000"/>
                </a:solidFill>
                <a:latin typeface="Calibri" panose="020F0502020204030204"/>
              </a:rPr>
              <a:t>Insurance, etc.	+250k</a:t>
            </a:r>
          </a:p>
          <a:p>
            <a:pPr defTabSz="685800"/>
            <a:r>
              <a:rPr lang="en-US" sz="1350" dirty="0">
                <a:solidFill>
                  <a:srgbClr val="FF0000"/>
                </a:solidFill>
                <a:latin typeface="Calibri" panose="020F0502020204030204"/>
              </a:rPr>
              <a:t>Summer session	+  48k</a:t>
            </a:r>
          </a:p>
          <a:p>
            <a:pPr defTabSz="685800"/>
            <a:r>
              <a:rPr lang="en-US" sz="1350" dirty="0">
                <a:solidFill>
                  <a:srgbClr val="FF0000"/>
                </a:solidFill>
                <a:latin typeface="Calibri" panose="020F0502020204030204"/>
              </a:rPr>
              <a:t>Enroll. contingency	+200k</a:t>
            </a:r>
          </a:p>
        </p:txBody>
      </p:sp>
      <p:graphicFrame>
        <p:nvGraphicFramePr>
          <p:cNvPr id="4" name="Table 3">
            <a:extLst>
              <a:ext uri="{FF2B5EF4-FFF2-40B4-BE49-F238E27FC236}">
                <a16:creationId xmlns:a16="http://schemas.microsoft.com/office/drawing/2014/main" id="{36069E11-FA4D-401C-9A0A-A1078E530B20}"/>
              </a:ext>
            </a:extLst>
          </p:cNvPr>
          <p:cNvGraphicFramePr>
            <a:graphicFrameLocks noGrp="1"/>
          </p:cNvGraphicFramePr>
          <p:nvPr/>
        </p:nvGraphicFramePr>
        <p:xfrm>
          <a:off x="521833" y="1767402"/>
          <a:ext cx="5781532" cy="231369"/>
        </p:xfrm>
        <a:graphic>
          <a:graphicData uri="http://schemas.openxmlformats.org/drawingml/2006/table">
            <a:tbl>
              <a:tblPr/>
              <a:tblGrid>
                <a:gridCol w="1530094">
                  <a:extLst>
                    <a:ext uri="{9D8B030D-6E8A-4147-A177-3AD203B41FA5}">
                      <a16:colId xmlns:a16="http://schemas.microsoft.com/office/drawing/2014/main" val="1628168818"/>
                    </a:ext>
                  </a:extLst>
                </a:gridCol>
                <a:gridCol w="956229">
                  <a:extLst>
                    <a:ext uri="{9D8B030D-6E8A-4147-A177-3AD203B41FA5}">
                      <a16:colId xmlns:a16="http://schemas.microsoft.com/office/drawing/2014/main" val="1341763912"/>
                    </a:ext>
                  </a:extLst>
                </a:gridCol>
                <a:gridCol w="1032011">
                  <a:extLst>
                    <a:ext uri="{9D8B030D-6E8A-4147-A177-3AD203B41FA5}">
                      <a16:colId xmlns:a16="http://schemas.microsoft.com/office/drawing/2014/main" val="271589979"/>
                    </a:ext>
                  </a:extLst>
                </a:gridCol>
                <a:gridCol w="1131599">
                  <a:extLst>
                    <a:ext uri="{9D8B030D-6E8A-4147-A177-3AD203B41FA5}">
                      <a16:colId xmlns:a16="http://schemas.microsoft.com/office/drawing/2014/main" val="2232154562"/>
                    </a:ext>
                  </a:extLst>
                </a:gridCol>
                <a:gridCol w="1131599">
                  <a:extLst>
                    <a:ext uri="{9D8B030D-6E8A-4147-A177-3AD203B41FA5}">
                      <a16:colId xmlns:a16="http://schemas.microsoft.com/office/drawing/2014/main" val="3972903147"/>
                    </a:ext>
                  </a:extLst>
                </a:gridCol>
              </a:tblGrid>
              <a:tr h="231369">
                <a:tc>
                  <a:txBody>
                    <a:bodyPr/>
                    <a:lstStyle/>
                    <a:p>
                      <a:pPr algn="l" fontAlgn="ctr"/>
                      <a:r>
                        <a:rPr lang="en-US" sz="1200" b="1" i="0" u="none" strike="noStrike" dirty="0">
                          <a:solidFill>
                            <a:srgbClr val="000000"/>
                          </a:solidFill>
                          <a:effectLst/>
                          <a:latin typeface="Arial" panose="020B0604020202020204" pitchFamily="34" charset="0"/>
                        </a:rPr>
                        <a:t>Total Revenues</a:t>
                      </a:r>
                    </a:p>
                  </a:txBody>
                  <a:tcPr marL="5715" marR="5715" marT="5715"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$145,822,055</a:t>
                      </a:r>
                    </a:p>
                  </a:txBody>
                  <a:tcPr marL="5715" marR="5715" marT="5715" marB="0" anchor="ctr">
                    <a:lnL>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$140,841,544</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$148,437,385</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r" fontAlgn="ctr"/>
                      <a:r>
                        <a:rPr lang="en-US" sz="1200" b="0" i="0" u="none" strike="noStrike" dirty="0">
                          <a:solidFill>
                            <a:srgbClr val="000000"/>
                          </a:solidFill>
                          <a:effectLst/>
                          <a:latin typeface="Arial" panose="020B0604020202020204" pitchFamily="34" charset="0"/>
                        </a:rPr>
                        <a:t>$153,873,320</a:t>
                      </a:r>
                    </a:p>
                  </a:txBody>
                  <a:tcPr marL="5715" marR="5715" marT="571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09784192"/>
                  </a:ext>
                </a:extLst>
              </a:tr>
            </a:tbl>
          </a:graphicData>
        </a:graphic>
      </p:graphicFrame>
      <p:sp>
        <p:nvSpPr>
          <p:cNvPr id="11" name="TextBox 10">
            <a:extLst>
              <a:ext uri="{FF2B5EF4-FFF2-40B4-BE49-F238E27FC236}">
                <a16:creationId xmlns:a16="http://schemas.microsoft.com/office/drawing/2014/main" id="{CC9450DB-B277-2AD9-7E0F-BCB809F9BF16}"/>
              </a:ext>
            </a:extLst>
          </p:cNvPr>
          <p:cNvSpPr txBox="1"/>
          <p:nvPr/>
        </p:nvSpPr>
        <p:spPr>
          <a:xfrm>
            <a:off x="6410182" y="1756129"/>
            <a:ext cx="1335254" cy="276999"/>
          </a:xfrm>
          <a:prstGeom prst="rect">
            <a:avLst/>
          </a:prstGeom>
          <a:noFill/>
        </p:spPr>
        <p:txBody>
          <a:bodyPr wrap="square" rtlCol="0">
            <a:spAutoFit/>
          </a:bodyPr>
          <a:lstStyle/>
          <a:p>
            <a:pPr defTabSz="685800"/>
            <a:r>
              <a:rPr lang="en-US" sz="1200" dirty="0">
                <a:solidFill>
                  <a:srgbClr val="FF0000"/>
                </a:solidFill>
                <a:latin typeface="Arial" panose="020B0604020202020204" pitchFamily="34" charset="0"/>
                <a:cs typeface="Arial" panose="020B0604020202020204" pitchFamily="34" charset="0"/>
              </a:rPr>
              <a:t>+$5.44 million</a:t>
            </a:r>
          </a:p>
        </p:txBody>
      </p:sp>
      <p:sp>
        <p:nvSpPr>
          <p:cNvPr id="7" name="Left Brace 6">
            <a:extLst>
              <a:ext uri="{FF2B5EF4-FFF2-40B4-BE49-F238E27FC236}">
                <a16:creationId xmlns:a16="http://schemas.microsoft.com/office/drawing/2014/main" id="{AD4A0F90-7C0A-6617-1804-40053C9E3457}"/>
              </a:ext>
            </a:extLst>
          </p:cNvPr>
          <p:cNvSpPr/>
          <p:nvPr/>
        </p:nvSpPr>
        <p:spPr>
          <a:xfrm>
            <a:off x="6386513" y="4094911"/>
            <a:ext cx="223497" cy="1431290"/>
          </a:xfrm>
          <a:prstGeom prst="leftBrace">
            <a:avLst>
              <a:gd name="adj1" fmla="val 8333"/>
              <a:gd name="adj2" fmla="val 64458"/>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a:solidFill>
                <a:srgbClr val="FF0000"/>
              </a:solidFill>
              <a:latin typeface="Calibri" panose="020F0502020204030204"/>
            </a:endParaRPr>
          </a:p>
        </p:txBody>
      </p:sp>
    </p:spTree>
    <p:extLst>
      <p:ext uri="{BB962C8B-B14F-4D97-AF65-F5344CB8AC3E}">
        <p14:creationId xmlns:p14="http://schemas.microsoft.com/office/powerpoint/2010/main" val="3859563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C4A6-9D1F-4F0A-903E-807776272FFD}"/>
              </a:ext>
            </a:extLst>
          </p:cNvPr>
          <p:cNvSpPr>
            <a:spLocks noGrp="1"/>
          </p:cNvSpPr>
          <p:nvPr>
            <p:ph type="title"/>
          </p:nvPr>
        </p:nvSpPr>
        <p:spPr>
          <a:xfrm>
            <a:off x="628650" y="1135824"/>
            <a:ext cx="7886700" cy="994172"/>
          </a:xfrm>
        </p:spPr>
        <p:txBody>
          <a:bodyPr/>
          <a:lstStyle/>
          <a:p>
            <a:pPr algn="ctr"/>
            <a:r>
              <a:rPr lang="en-US" dirty="0">
                <a:solidFill>
                  <a:srgbClr val="00B050"/>
                </a:solidFill>
                <a:latin typeface="Orgon Slab Medium" panose="02000603000000020004" pitchFamily="50" charset="0"/>
              </a:rPr>
              <a:t>$4.05 million</a:t>
            </a:r>
          </a:p>
        </p:txBody>
      </p:sp>
      <p:sp>
        <p:nvSpPr>
          <p:cNvPr id="3" name="Content Placeholder 2">
            <a:extLst>
              <a:ext uri="{FF2B5EF4-FFF2-40B4-BE49-F238E27FC236}">
                <a16:creationId xmlns:a16="http://schemas.microsoft.com/office/drawing/2014/main" id="{DA1DECCA-5C7E-40F6-B5D1-0E7397F99673}"/>
              </a:ext>
            </a:extLst>
          </p:cNvPr>
          <p:cNvSpPr>
            <a:spLocks noGrp="1"/>
          </p:cNvSpPr>
          <p:nvPr>
            <p:ph idx="1"/>
          </p:nvPr>
        </p:nvSpPr>
        <p:spPr>
          <a:xfrm>
            <a:off x="321733" y="1888298"/>
            <a:ext cx="8729360" cy="4011215"/>
          </a:xfrm>
        </p:spPr>
        <p:txBody>
          <a:bodyPr>
            <a:normAutofit/>
          </a:bodyPr>
          <a:lstStyle/>
          <a:p>
            <a:pPr marL="0" indent="0">
              <a:buNone/>
            </a:pPr>
            <a:r>
              <a:rPr lang="en-US" dirty="0">
                <a:latin typeface="Orgon Slab Medium" panose="02000603000000020004" pitchFamily="50" charset="0"/>
              </a:rPr>
              <a:t>Strategic Investments ~$1.37 million recurring:</a:t>
            </a:r>
          </a:p>
          <a:p>
            <a:r>
              <a:rPr lang="en-US" dirty="0">
                <a:latin typeface="Orgon Slab Medium" panose="02000603000000020004" pitchFamily="50" charset="0"/>
              </a:rPr>
              <a:t>Post tenure awards, P&amp;T, NTT</a:t>
            </a:r>
          </a:p>
          <a:p>
            <a:r>
              <a:rPr lang="en-US" dirty="0">
                <a:latin typeface="Orgon Slab Medium" panose="02000603000000020004" pitchFamily="50" charset="0"/>
              </a:rPr>
              <a:t>Positions: SAP/ERP, OSP, CDO, IT staff, HR restructure, EHS, Enrollment Management, Marketing</a:t>
            </a:r>
          </a:p>
          <a:p>
            <a:r>
              <a:rPr lang="en-US" dirty="0">
                <a:latin typeface="Orgon Slab Medium" panose="02000603000000020004" pitchFamily="50" charset="0"/>
              </a:rPr>
              <a:t>Desktop enhancement, Gradescope, </a:t>
            </a:r>
            <a:r>
              <a:rPr lang="en-US" dirty="0" err="1">
                <a:latin typeface="Orgon Slab Medium" panose="02000603000000020004" pitchFamily="50" charset="0"/>
              </a:rPr>
              <a:t>Sanvello</a:t>
            </a:r>
            <a:r>
              <a:rPr lang="en-US" dirty="0">
                <a:latin typeface="Orgon Slab Medium" panose="02000603000000020004" pitchFamily="50" charset="0"/>
              </a:rPr>
              <a:t> app</a:t>
            </a:r>
          </a:p>
          <a:p>
            <a:r>
              <a:rPr lang="en-US" dirty="0">
                <a:latin typeface="Orgon Slab Medium" panose="02000603000000020004" pitchFamily="50" charset="0"/>
              </a:rPr>
              <a:t>Athletics</a:t>
            </a:r>
          </a:p>
          <a:p>
            <a:endParaRPr lang="en-US" dirty="0">
              <a:latin typeface="Orgon Slab Medium" panose="02000603000000020004" pitchFamily="50" charset="0"/>
            </a:endParaRPr>
          </a:p>
          <a:p>
            <a:pPr marL="0" indent="0">
              <a:buNone/>
            </a:pPr>
            <a:r>
              <a:rPr lang="en-US" dirty="0">
                <a:latin typeface="Orgon Slab Medium" panose="02000603000000020004" pitchFamily="50" charset="0"/>
              </a:rPr>
              <a:t>Salary increases ~$3.7 million = 3-3.5% range, merit-based</a:t>
            </a:r>
          </a:p>
          <a:p>
            <a:endParaRPr lang="en-US" dirty="0">
              <a:latin typeface="Orgon Slab Medium" panose="02000603000000020004" pitchFamily="50" charset="0"/>
            </a:endParaRPr>
          </a:p>
        </p:txBody>
      </p:sp>
    </p:spTree>
    <p:extLst>
      <p:ext uri="{BB962C8B-B14F-4D97-AF65-F5344CB8AC3E}">
        <p14:creationId xmlns:p14="http://schemas.microsoft.com/office/powerpoint/2010/main" val="544436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8760" y="2467024"/>
            <a:ext cx="8393725" cy="4254451"/>
          </a:xfrm>
        </p:spPr>
        <p:txBody>
          <a:bodyPr/>
          <a:lstStyle/>
          <a:p>
            <a:pPr marL="857250" indent="-857250" defTabSz="857250">
              <a:buAutoNum type="romanUcPeriod" startAt="2"/>
            </a:pPr>
            <a:r>
              <a:rPr lang="en-US" sz="3600" dirty="0">
                <a:solidFill>
                  <a:srgbClr val="003B49"/>
                </a:solidFill>
                <a:latin typeface="Orgon Slab" panose="02000503000000020004" pitchFamily="50" charset="0"/>
              </a:rPr>
              <a:t>Approval of Minutes</a:t>
            </a:r>
          </a:p>
          <a:p>
            <a:pPr marL="0" indent="0">
              <a:buNone/>
            </a:pPr>
            <a:r>
              <a:rPr lang="en-US" sz="3600" dirty="0"/>
              <a:t>		</a:t>
            </a:r>
            <a:r>
              <a:rPr lang="en-US" sz="3600" dirty="0">
                <a:latin typeface="Orgon Slab" panose="02000503000000020004" pitchFamily="50" charset="0"/>
              </a:rPr>
              <a:t>April 28, 2022</a:t>
            </a:r>
          </a:p>
          <a:p>
            <a:pPr marL="0" indent="0" defTabSz="857250">
              <a:buNone/>
            </a:pPr>
            <a:endParaRPr lang="en-US" sz="3600" dirty="0">
              <a:latin typeface="Orgon Slab" panose="02000503000000020004" pitchFamily="50" charset="0"/>
            </a:endParaRPr>
          </a:p>
          <a:p>
            <a:pPr marL="0" indent="0" defTabSz="685800">
              <a:buNone/>
            </a:pPr>
            <a:endParaRPr lang="en-US" sz="3600" dirty="0">
              <a:latin typeface="Orgon Slab" panose="02000503000000020004" pitchFamily="50" charset="0"/>
            </a:endParaRPr>
          </a:p>
        </p:txBody>
      </p:sp>
      <p:sp>
        <p:nvSpPr>
          <p:cNvPr id="4" name="Text Placeholder 3"/>
          <p:cNvSpPr>
            <a:spLocks noGrp="1"/>
          </p:cNvSpPr>
          <p:nvPr>
            <p:ph type="body" sz="quarter" idx="12"/>
          </p:nvPr>
        </p:nvSpPr>
        <p:spPr>
          <a:xfrm>
            <a:off x="523242" y="1661995"/>
            <a:ext cx="8184662" cy="585208"/>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4213287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685800">
              <a:buNone/>
            </a:pPr>
            <a:r>
              <a:rPr lang="en-US" sz="3600" dirty="0">
                <a:latin typeface="Orgon Slab" panose="02000503000000020004" pitchFamily="50" charset="0"/>
              </a:rPr>
              <a:t>VII. Reports of Standing Committees</a:t>
            </a:r>
          </a:p>
          <a:p>
            <a:pPr marL="0" indent="0" defTabSz="685800">
              <a:buNone/>
            </a:pPr>
            <a:r>
              <a:rPr lang="en-US" sz="3600" dirty="0"/>
              <a:t>	</a:t>
            </a:r>
            <a:r>
              <a:rPr lang="en-US" sz="3600" dirty="0">
                <a:solidFill>
                  <a:srgbClr val="003B49"/>
                </a:solidFill>
                <a:latin typeface="Orgon Slab" panose="02000503000000020004" pitchFamily="50" charset="0"/>
              </a:rPr>
              <a:t>E.	Administrative Review</a:t>
            </a:r>
          </a:p>
          <a:p>
            <a:pPr marL="0" indent="0" defTabSz="685800">
              <a:buNone/>
            </a:pPr>
            <a:r>
              <a:rPr lang="en-US" sz="3600" dirty="0">
                <a:solidFill>
                  <a:srgbClr val="003B49"/>
                </a:solidFill>
                <a:latin typeface="Orgon Slab" panose="02000503000000020004" pitchFamily="50" charset="0"/>
              </a:rPr>
              <a:t>		K. Liu</a:t>
            </a:r>
          </a:p>
          <a:p>
            <a:pPr marL="0" indent="0" defTabSz="685800">
              <a:buNone/>
            </a:pPr>
            <a:r>
              <a:rPr lang="en-US" sz="32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1875625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77672" y="1797195"/>
            <a:ext cx="8447964" cy="739852"/>
          </a:xfrm>
        </p:spPr>
        <p:txBody>
          <a:bodyPr>
            <a:noAutofit/>
          </a:bodyPr>
          <a:lstStyle/>
          <a:p>
            <a:pPr algn="ctr"/>
            <a:r>
              <a:rPr lang="en-US" sz="3600" b="1" dirty="0">
                <a:latin typeface="Arial" panose="020B0604020202020204" pitchFamily="34" charset="0"/>
                <a:cs typeface="Arial" panose="020B0604020202020204" pitchFamily="34" charset="0"/>
              </a:rPr>
              <a:t>Administrative Review Committee</a:t>
            </a:r>
          </a:p>
          <a:p>
            <a:pPr algn="ctr"/>
            <a:endParaRPr lang="en-US" sz="3600" b="1" dirty="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p:txBody>
      </p:sp>
      <p:sp>
        <p:nvSpPr>
          <p:cNvPr id="5" name="Text Placeholder 2"/>
          <p:cNvSpPr>
            <a:spLocks noGrp="1"/>
          </p:cNvSpPr>
          <p:nvPr>
            <p:ph type="body" sz="quarter" idx="13"/>
          </p:nvPr>
        </p:nvSpPr>
        <p:spPr>
          <a:xfrm>
            <a:off x="1288363" y="2742601"/>
            <a:ext cx="6180602" cy="3139584"/>
          </a:xfrm>
        </p:spPr>
        <p:txBody>
          <a:bodyPr>
            <a:noAutofit/>
          </a:bodyPr>
          <a:lstStyle/>
          <a:p>
            <a:pPr algn="ctr"/>
            <a:r>
              <a:rPr lang="en-US" sz="2800" b="1" dirty="0">
                <a:latin typeface="Arial" panose="020B0604020202020204" pitchFamily="34" charset="0"/>
                <a:cs typeface="Arial" panose="020B0604020202020204" pitchFamily="34" charset="0"/>
              </a:rPr>
              <a:t>2011-2022 Members</a:t>
            </a: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Kelvin Erickson</a:t>
            </a:r>
          </a:p>
          <a:p>
            <a:pPr algn="ctr"/>
            <a:r>
              <a:rPr lang="en-US" sz="2800" b="1" dirty="0">
                <a:latin typeface="Arial" panose="020B0604020202020204" pitchFamily="34" charset="0"/>
                <a:cs typeface="Arial" panose="020B0604020202020204" pitchFamily="34" charset="0"/>
              </a:rPr>
              <a:t>Wayne Huebner</a:t>
            </a:r>
          </a:p>
          <a:p>
            <a:pPr algn="ctr"/>
            <a:r>
              <a:rPr lang="en-US" sz="2800" b="1" dirty="0" err="1">
                <a:latin typeface="Arial" panose="020B0604020202020204" pitchFamily="34" charset="0"/>
                <a:cs typeface="Arial" panose="020B0604020202020204" pitchFamily="34" charset="0"/>
              </a:rPr>
              <a:t>Bih</a:t>
            </a:r>
            <a:r>
              <a:rPr lang="en-US" sz="2800" b="1" dirty="0">
                <a:latin typeface="Arial" panose="020B0604020202020204" pitchFamily="34" charset="0"/>
                <a:cs typeface="Arial" panose="020B0604020202020204" pitchFamily="34" charset="0"/>
              </a:rPr>
              <a:t>-Ru Lea</a:t>
            </a:r>
          </a:p>
          <a:p>
            <a:pPr algn="ctr"/>
            <a:r>
              <a:rPr lang="en-US" sz="2800" b="1" dirty="0">
                <a:latin typeface="Arial" panose="020B0604020202020204" pitchFamily="34" charset="0"/>
                <a:cs typeface="Arial" panose="020B0604020202020204" pitchFamily="34" charset="0"/>
              </a:rPr>
              <a:t>Kelly Liu, Chair</a:t>
            </a:r>
          </a:p>
          <a:p>
            <a:endParaRPr lang="en-US" sz="3200" dirty="0"/>
          </a:p>
        </p:txBody>
      </p:sp>
    </p:spTree>
    <p:extLst>
      <p:ext uri="{BB962C8B-B14F-4D97-AF65-F5344CB8AC3E}">
        <p14:creationId xmlns:p14="http://schemas.microsoft.com/office/powerpoint/2010/main" val="3294766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37850" y="1780879"/>
            <a:ext cx="8468300" cy="1413209"/>
          </a:xfrm>
        </p:spPr>
        <p:txBody>
          <a:bodyPr/>
          <a:lstStyle/>
          <a:p>
            <a:r>
              <a:rPr lang="en-US" sz="1800" b="1" dirty="0">
                <a:latin typeface="Arial" panose="020B0604020202020204" pitchFamily="34" charset="0"/>
                <a:cs typeface="Arial" panose="020B0604020202020204" pitchFamily="34" charset="0"/>
              </a:rPr>
              <a:t>Positions Approved by FS for Review</a:t>
            </a:r>
            <a:endParaRPr lang="en-US" sz="1800" dirty="0">
              <a:solidFill>
                <a:schemeClr val="accent4">
                  <a:lumMod val="10000"/>
                </a:schemeClr>
              </a:solidFill>
              <a:latin typeface="Arial" panose="020B0604020202020204" pitchFamily="34" charset="0"/>
              <a:cs typeface="Arial" panose="020B0604020202020204" pitchFamily="34" charset="0"/>
            </a:endParaRPr>
          </a:p>
          <a:p>
            <a:pPr lvl="1"/>
            <a:r>
              <a:rPr lang="en-US" sz="1800" dirty="0">
                <a:solidFill>
                  <a:schemeClr val="accent4">
                    <a:lumMod val="10000"/>
                  </a:schemeClr>
                </a:solidFill>
                <a:latin typeface="Arial" panose="020B0604020202020204" pitchFamily="34" charset="0"/>
                <a:cs typeface="Arial" panose="020B0604020202020204" pitchFamily="34" charset="0"/>
              </a:rPr>
              <a:t>Provost (Potts)</a:t>
            </a:r>
          </a:p>
          <a:p>
            <a:pPr lvl="1"/>
            <a:r>
              <a:rPr lang="en-US" sz="1800" dirty="0">
                <a:solidFill>
                  <a:schemeClr val="accent4">
                    <a:lumMod val="10000"/>
                  </a:schemeClr>
                </a:solidFill>
                <a:latin typeface="Arial" panose="020B0604020202020204" pitchFamily="34" charset="0"/>
                <a:cs typeface="Arial" panose="020B0604020202020204" pitchFamily="34" charset="0"/>
              </a:rPr>
              <a:t>Center of Advancing Faculty Excellence (Ivliyeva)</a:t>
            </a:r>
          </a:p>
          <a:p>
            <a:pPr lvl="1"/>
            <a:r>
              <a:rPr lang="en-US" sz="1800" dirty="0">
                <a:solidFill>
                  <a:schemeClr val="accent4">
                    <a:lumMod val="10000"/>
                  </a:schemeClr>
                </a:solidFill>
                <a:latin typeface="Arial" panose="020B0604020202020204" pitchFamily="34" charset="0"/>
                <a:cs typeface="Arial" panose="020B0604020202020204" pitchFamily="34" charset="0"/>
              </a:rPr>
              <a:t>Chief Information Officer (Tang)</a:t>
            </a:r>
            <a:endParaRPr lang="en-US" sz="1800" dirty="0">
              <a:solidFill>
                <a:srgbClr val="FF0000"/>
              </a:solidFill>
              <a:latin typeface="Arial" panose="020B0604020202020204" pitchFamily="34" charset="0"/>
              <a:cs typeface="Arial" panose="020B0604020202020204" pitchFamily="34" charset="0"/>
            </a:endParaRPr>
          </a:p>
          <a:p>
            <a:pPr lvl="1"/>
            <a:endParaRPr lang="en-US" sz="2200" dirty="0">
              <a:solidFill>
                <a:schemeClr val="accent4">
                  <a:lumMod val="10000"/>
                </a:schemeClr>
              </a:solidFill>
              <a:latin typeface="Arial" panose="020B0604020202020204" pitchFamily="34" charset="0"/>
              <a:cs typeface="Arial" panose="020B0604020202020204" pitchFamily="34" charset="0"/>
            </a:endParaRPr>
          </a:p>
          <a:p>
            <a:pPr lvl="1"/>
            <a:endParaRPr lang="en-US" sz="2200" dirty="0">
              <a:solidFill>
                <a:schemeClr val="accent4">
                  <a:lumMod val="10000"/>
                </a:schemeClr>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4245186" y="1225425"/>
            <a:ext cx="4898814" cy="556958"/>
          </a:xfrm>
        </p:spPr>
        <p:txBody>
          <a:bodyPr>
            <a:normAutofit/>
          </a:bodyPr>
          <a:lstStyle/>
          <a:p>
            <a:r>
              <a:rPr lang="en-US" sz="2200" dirty="0"/>
              <a:t>Administrative Review Committee</a:t>
            </a:r>
          </a:p>
        </p:txBody>
      </p:sp>
      <p:sp>
        <p:nvSpPr>
          <p:cNvPr id="5" name="Text Placeholder 1">
            <a:extLst>
              <a:ext uri="{FF2B5EF4-FFF2-40B4-BE49-F238E27FC236}">
                <a16:creationId xmlns:a16="http://schemas.microsoft.com/office/drawing/2014/main" id="{F533A1DF-4F9B-4549-A43E-A2C3B9B155F5}"/>
              </a:ext>
            </a:extLst>
          </p:cNvPr>
          <p:cNvSpPr txBox="1">
            <a:spLocks/>
          </p:cNvSpPr>
          <p:nvPr/>
        </p:nvSpPr>
        <p:spPr>
          <a:xfrm>
            <a:off x="337850" y="3194088"/>
            <a:ext cx="4505593" cy="387611"/>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Lucida Grande"/>
              <a:buChar char="&gt;"/>
              <a:tabLst/>
              <a:defRPr/>
            </a:pPr>
            <a:r>
              <a:rPr kumimoji="0" lang="en-US" sz="2000" b="1" i="0" u="none" strike="noStrike" kern="1200" cap="none" spc="0" normalizeH="0" baseline="0" noProof="0">
                <a:ln>
                  <a:noFill/>
                </a:ln>
                <a:solidFill>
                  <a:srgbClr val="509E2F"/>
                </a:solidFill>
                <a:effectLst/>
                <a:uLnTx/>
                <a:uFillTx/>
                <a:latin typeface="Arial" panose="020B0604020202020204" pitchFamily="34" charset="0"/>
                <a:ea typeface="+mn-ea"/>
                <a:cs typeface="Arial" panose="020B0604020202020204" pitchFamily="34" charset="0"/>
              </a:rPr>
              <a:t>Timeline and process</a:t>
            </a:r>
            <a:endParaRPr kumimoji="0" lang="en-US" sz="2400" b="1" i="0" u="none" strike="noStrike" kern="1200" cap="none" spc="0" normalizeH="0" baseline="0" noProof="0">
              <a:ln>
                <a:noFill/>
              </a:ln>
              <a:solidFill>
                <a:srgbClr val="003B49"/>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Lucida Grande"/>
              <a:buChar char="&gt;"/>
              <a:tabLst/>
              <a:defRPr/>
            </a:pPr>
            <a:endParaRPr kumimoji="0" lang="en-US" sz="2000" b="1"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83DBC410-C73D-49F1-9E37-CA6B30B98816}"/>
              </a:ext>
            </a:extLst>
          </p:cNvPr>
          <p:cNvGraphicFramePr>
            <a:graphicFrameLocks noGrp="1"/>
          </p:cNvGraphicFramePr>
          <p:nvPr/>
        </p:nvGraphicFramePr>
        <p:xfrm>
          <a:off x="566382" y="3663913"/>
          <a:ext cx="8011236" cy="2999715"/>
        </p:xfrm>
        <a:graphic>
          <a:graphicData uri="http://schemas.openxmlformats.org/drawingml/2006/table">
            <a:tbl>
              <a:tblPr firstRow="1" firstCol="1" bandRow="1"/>
              <a:tblGrid>
                <a:gridCol w="5308979">
                  <a:extLst>
                    <a:ext uri="{9D8B030D-6E8A-4147-A177-3AD203B41FA5}">
                      <a16:colId xmlns:a16="http://schemas.microsoft.com/office/drawing/2014/main" val="1275070845"/>
                    </a:ext>
                  </a:extLst>
                </a:gridCol>
                <a:gridCol w="2702257">
                  <a:extLst>
                    <a:ext uri="{9D8B030D-6E8A-4147-A177-3AD203B41FA5}">
                      <a16:colId xmlns:a16="http://schemas.microsoft.com/office/drawing/2014/main" val="407935287"/>
                    </a:ext>
                  </a:extLst>
                </a:gridCol>
              </a:tblGrid>
              <a:tr h="292968">
                <a:tc>
                  <a:txBody>
                    <a:bodyPr/>
                    <a:lstStyle/>
                    <a:p>
                      <a:pPr marL="0" marR="0" algn="ctr">
                        <a:lnSpc>
                          <a:spcPct val="115000"/>
                        </a:lnSpc>
                        <a:spcBef>
                          <a:spcPts val="0"/>
                        </a:spcBef>
                        <a:spcAft>
                          <a:spcPts val="0"/>
                        </a:spcAft>
                      </a:pPr>
                      <a:r>
                        <a:rPr lang="en-US" sz="2000" b="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Action</a:t>
                      </a:r>
                      <a:endParaRPr lang="en-US" sz="20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9E2F"/>
                    </a:solidFill>
                  </a:tcPr>
                </a:tc>
                <a:tc>
                  <a:txBody>
                    <a:bodyPr/>
                    <a:lstStyle/>
                    <a:p>
                      <a:pPr marL="0" marR="0" algn="ctr">
                        <a:lnSpc>
                          <a:spcPct val="115000"/>
                        </a:lnSpc>
                        <a:spcBef>
                          <a:spcPts val="0"/>
                        </a:spcBef>
                        <a:spcAft>
                          <a:spcPts val="0"/>
                        </a:spcAft>
                      </a:pPr>
                      <a:r>
                        <a:rPr lang="en-US" sz="2000" b="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Time</a:t>
                      </a:r>
                      <a:endParaRPr lang="en-US" sz="20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09E2F"/>
                    </a:solidFill>
                  </a:tcPr>
                </a:tc>
                <a:extLst>
                  <a:ext uri="{0D108BD9-81ED-4DB2-BD59-A6C34878D82A}">
                    <a16:rowId xmlns:a16="http://schemas.microsoft.com/office/drawing/2014/main" val="2528639227"/>
                  </a:ext>
                </a:extLst>
              </a:tr>
              <a:tr h="287199">
                <a:tc>
                  <a:txBody>
                    <a:bodyPr/>
                    <a:lstStyle/>
                    <a:p>
                      <a:pPr marL="0" marR="0">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Review list to faculty senate for approval</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January 20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0984973"/>
                  </a:ext>
                </a:extLst>
              </a:tr>
              <a:tr h="287199">
                <a:tc>
                  <a:txBody>
                    <a:bodyPr/>
                    <a:lstStyle/>
                    <a:p>
                      <a:pPr marL="0" marR="0">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Job descriptions</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January 28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56990911"/>
                  </a:ext>
                </a:extLst>
              </a:tr>
              <a:tr h="287199">
                <a:tc>
                  <a:txBody>
                    <a:bodyPr/>
                    <a:lstStyle/>
                    <a:p>
                      <a:pPr marL="0" marR="0">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Development of questionnaires</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1/29-2/16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1794258"/>
                  </a:ext>
                </a:extLst>
              </a:tr>
              <a:tr h="287199">
                <a:tc>
                  <a:txBody>
                    <a:bodyPr/>
                    <a:lstStyle/>
                    <a:p>
                      <a:pPr marL="0" marR="0">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Questionnaires to FS for review/approval</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February 17</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5888453"/>
                  </a:ext>
                </a:extLst>
              </a:tr>
              <a:tr h="350364">
                <a:tc>
                  <a:txBody>
                    <a:bodyPr/>
                    <a:lstStyle/>
                    <a:p>
                      <a:pPr marL="0" marR="0">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Statement of accomplishments due</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February 25</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7079635"/>
                  </a:ext>
                </a:extLst>
              </a:tr>
              <a:tr h="287199">
                <a:tc>
                  <a:txBody>
                    <a:bodyPr/>
                    <a:lstStyle/>
                    <a:p>
                      <a:pPr marL="0" marR="0">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Review of administrations</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March 11 - March 25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91345846"/>
                  </a:ext>
                </a:extLst>
              </a:tr>
              <a:tr h="180023">
                <a:tc>
                  <a:txBody>
                    <a:bodyPr/>
                    <a:lstStyle/>
                    <a:p>
                      <a:pPr marL="0" marR="0">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Results to FS officers</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April 28</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24966786"/>
                  </a:ext>
                </a:extLst>
              </a:tr>
              <a:tr h="180023">
                <a:tc>
                  <a:txBody>
                    <a:bodyPr/>
                    <a:lstStyle/>
                    <a:p>
                      <a:pPr marL="0" marR="0">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Final report to FS</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000" dirty="0">
                          <a:solidFill>
                            <a:srgbClr val="509E2F"/>
                          </a:solidFill>
                          <a:effectLst/>
                          <a:latin typeface="Arial" panose="020B0604020202020204" pitchFamily="34" charset="0"/>
                          <a:ea typeface="Calibri" panose="020F0502020204030204" pitchFamily="34" charset="0"/>
                          <a:cs typeface="Arial" panose="020B0604020202020204" pitchFamily="34" charset="0"/>
                        </a:rPr>
                        <a:t>June 9</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7507746"/>
                  </a:ext>
                </a:extLst>
              </a:tr>
            </a:tbl>
          </a:graphicData>
        </a:graphic>
      </p:graphicFrame>
    </p:spTree>
    <p:extLst>
      <p:ext uri="{BB962C8B-B14F-4D97-AF65-F5344CB8AC3E}">
        <p14:creationId xmlns:p14="http://schemas.microsoft.com/office/powerpoint/2010/main" val="12525366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691808" y="1225425"/>
            <a:ext cx="6180602" cy="556958"/>
          </a:xfrm>
        </p:spPr>
        <p:txBody>
          <a:bodyPr/>
          <a:lstStyle/>
          <a:p>
            <a:r>
              <a:rPr lang="en-US" dirty="0"/>
              <a:t>Administrative Review Committee</a:t>
            </a:r>
          </a:p>
        </p:txBody>
      </p:sp>
      <p:sp>
        <p:nvSpPr>
          <p:cNvPr id="5" name="Text Placeholder 1"/>
          <p:cNvSpPr txBox="1">
            <a:spLocks/>
          </p:cNvSpPr>
          <p:nvPr/>
        </p:nvSpPr>
        <p:spPr>
          <a:xfrm>
            <a:off x="0" y="1807992"/>
            <a:ext cx="9176622" cy="3119608"/>
          </a:xfrm>
          <a:prstGeom prst="rect">
            <a:avLst/>
          </a:prstGeom>
        </p:spPr>
        <p:txBody>
          <a:bodyPr/>
          <a:lstStyle>
            <a:lvl1pPr marL="342900" indent="-342900" algn="l" defTabSz="457200" rtl="0" eaLnBrk="1" latinLnBrk="0" hangingPunct="1">
              <a:spcBef>
                <a:spcPct val="20000"/>
              </a:spcBef>
              <a:buFont typeface="Lucida Grande"/>
              <a:buChar char="&gt;"/>
              <a:defRPr sz="2400" b="0" i="0" kern="1200" baseline="0">
                <a:solidFill>
                  <a:srgbClr val="509E2F"/>
                </a:solidFill>
                <a:latin typeface="Orgon Slab ExtraLight"/>
                <a:ea typeface="+mn-ea"/>
                <a:cs typeface="Orgon Slab ExtraLight"/>
              </a:defRPr>
            </a:lvl1pPr>
            <a:lvl2pPr marL="742950" indent="-285750" algn="l" defTabSz="457200" rtl="0" eaLnBrk="1" latinLnBrk="0" hangingPunct="1">
              <a:spcBef>
                <a:spcPct val="20000"/>
              </a:spcBef>
              <a:buFont typeface="Arial"/>
              <a:buChar char="–"/>
              <a:defRPr sz="2000" b="0" i="0" kern="1200" baseline="0">
                <a:solidFill>
                  <a:srgbClr val="509E2F"/>
                </a:solidFill>
                <a:latin typeface="Orgon Slab ExtraLight"/>
                <a:ea typeface="+mn-ea"/>
                <a:cs typeface="Orgon Slab ExtraLight"/>
              </a:defRPr>
            </a:lvl2pPr>
            <a:lvl3pPr marL="1143000" indent="-228600" algn="l" defTabSz="457200" rtl="0" eaLnBrk="1" latinLnBrk="0" hangingPunct="1">
              <a:spcBef>
                <a:spcPct val="20000"/>
              </a:spcBef>
              <a:buSzPct val="100000"/>
              <a:buFont typeface="Lucida Grande"/>
              <a:buChar char="&gt;"/>
              <a:defRPr sz="1800" b="0" i="0" kern="1200" baseline="0">
                <a:solidFill>
                  <a:srgbClr val="509E2F"/>
                </a:solidFill>
                <a:latin typeface="Orgon Slab ExtraLight"/>
                <a:ea typeface="+mn-ea"/>
                <a:cs typeface="Orgon Slab ExtraLight"/>
              </a:defRPr>
            </a:lvl3pPr>
            <a:lvl4pPr marL="1600200" indent="-228600" algn="l" defTabSz="457200" rtl="0" eaLnBrk="1" latinLnBrk="0" hangingPunct="1">
              <a:spcBef>
                <a:spcPct val="20000"/>
              </a:spcBef>
              <a:buFont typeface="Arial"/>
              <a:buChar char="–"/>
              <a:defRPr sz="1600" b="0" i="0" kern="1200" baseline="0">
                <a:solidFill>
                  <a:srgbClr val="509E2F"/>
                </a:solidFill>
                <a:latin typeface="Orgon Slab ExtraLight"/>
                <a:ea typeface="+mn-ea"/>
                <a:cs typeface="Orgon Slab ExtraLight"/>
              </a:defRPr>
            </a:lvl4pPr>
            <a:lvl5pPr marL="2057400" indent="-228600" algn="l" defTabSz="457200" rtl="0" eaLnBrk="1" latinLnBrk="0" hangingPunct="1">
              <a:spcBef>
                <a:spcPct val="20000"/>
              </a:spcBef>
              <a:buFont typeface="Lucida Grande"/>
              <a:buChar char="&gt;"/>
              <a:defRPr sz="1400" b="0" i="0" kern="1200" baseline="0">
                <a:solidFill>
                  <a:srgbClr val="509E2F"/>
                </a:solidFill>
                <a:latin typeface="Orgon Slab ExtraLight"/>
                <a:ea typeface="+mn-ea"/>
                <a:cs typeface="Orgon Slab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90000"/>
              </a:lnSpc>
              <a:spcBef>
                <a:spcPct val="20000"/>
              </a:spcBef>
              <a:spcAft>
                <a:spcPts val="0"/>
              </a:spcAft>
              <a:buClrTx/>
              <a:buSzTx/>
              <a:buFont typeface="Lucida Grande"/>
              <a:buChar char="&gt;"/>
              <a:tabLst/>
              <a:defRPr/>
            </a:pPr>
            <a:r>
              <a:rPr kumimoji="0" lang="en-US" altLang="en-US" sz="2000" b="1" i="0" u="none" strike="noStrike" kern="1200" cap="none" spc="0" normalizeH="0" baseline="0" noProof="0" dirty="0">
                <a:ln>
                  <a:noFill/>
                </a:ln>
                <a:solidFill>
                  <a:srgbClr val="509E2F"/>
                </a:solidFill>
                <a:effectLst/>
                <a:uLnTx/>
                <a:uFillTx/>
                <a:latin typeface="Times New Roman" panose="02020603050405020304" pitchFamily="18" charset="0"/>
                <a:ea typeface="+mn-ea"/>
                <a:cs typeface="Times New Roman" panose="02020603050405020304" pitchFamily="18" charset="0"/>
              </a:rPr>
              <a:t>The Review Process</a:t>
            </a:r>
          </a:p>
          <a:p>
            <a:pPr marL="0" marR="0" lvl="0" indent="0" algn="l" defTabSz="457200" rtl="0" eaLnBrk="1" fontAlgn="auto" latinLnBrk="0" hangingPunct="1">
              <a:lnSpc>
                <a:spcPct val="90000"/>
              </a:lnSpc>
              <a:spcBef>
                <a:spcPct val="20000"/>
              </a:spcBef>
              <a:spcAft>
                <a:spcPts val="0"/>
              </a:spcAft>
              <a:buClrTx/>
              <a:buSzTx/>
              <a:buFont typeface="Lucida Grande"/>
              <a:buNone/>
              <a:tabLst/>
              <a:defRPr/>
            </a:pPr>
            <a:endParaRPr kumimoji="0" lang="en-US" altLang="en-US" sz="2000" b="1" i="0" u="none" strike="noStrike" kern="1200" cap="none" spc="0" normalizeH="0" baseline="0" noProof="0" dirty="0">
              <a:ln>
                <a:noFill/>
              </a:ln>
              <a:solidFill>
                <a:srgbClr val="509E2F"/>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The surveys were loaded onto Qualtrics after being tested extensively to ensure that the surveys worked on all platforms, maintained confidentiality, and could only be completed once by an individual.</a:t>
            </a:r>
          </a:p>
          <a:p>
            <a:pPr marL="342900" marR="0" lvl="0" indent="-34290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The surveys were conducted between March 11 and March 25. Multiple reminders were sent out via email and </a:t>
            </a:r>
            <a:r>
              <a:rPr kumimoji="0" lang="en-US" altLang="en-US" sz="1600" b="0" i="0" u="none" strike="noStrike" kern="1200" cap="none" spc="0" normalizeH="0" baseline="0" noProof="0" dirty="0" err="1">
                <a:ln>
                  <a:noFill/>
                </a:ln>
                <a:solidFill>
                  <a:srgbClr val="D8D9DA">
                    <a:lumMod val="10000"/>
                  </a:srgbClr>
                </a:solidFill>
                <a:effectLst/>
                <a:uLnTx/>
                <a:uFillTx/>
                <a:latin typeface="Arial" panose="020B0604020202020204" pitchFamily="34" charset="0"/>
                <a:ea typeface="+mn-ea"/>
                <a:cs typeface="Arial" panose="020B0604020202020204" pitchFamily="34" charset="0"/>
              </a:rPr>
              <a:t>eConnection</a:t>
            </a:r>
            <a:r>
              <a:rPr kumimoji="0" lang="en-US" altLang="en-US" sz="16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The reports were downloaded and reviewed by the ARC and FS Officers to identify any languages that could reveal the identity of the person completing the review.</a:t>
            </a:r>
          </a:p>
          <a:p>
            <a:pPr marL="342900" marR="0" lvl="0" indent="-34290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The reports were delivered by FS officers in May to the individuals reviewed.</a:t>
            </a:r>
          </a:p>
          <a:p>
            <a:pPr marL="342900" marR="0" lvl="0" indent="-34290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rgbClr val="D8D9DA">
                    <a:lumMod val="10000"/>
                  </a:srgbClr>
                </a:solidFill>
                <a:effectLst/>
                <a:uLnTx/>
                <a:uFillTx/>
                <a:latin typeface="Arial" panose="020B0604020202020204" pitchFamily="34" charset="0"/>
                <a:ea typeface="+mn-ea"/>
                <a:cs typeface="Arial" panose="020B0604020202020204" pitchFamily="34" charset="0"/>
              </a:rPr>
              <a:t>The reports were also delivered by FS officers in May to their respective supervisor.</a:t>
            </a:r>
          </a:p>
        </p:txBody>
      </p:sp>
    </p:spTree>
    <p:extLst>
      <p:ext uri="{BB962C8B-B14F-4D97-AF65-F5344CB8AC3E}">
        <p14:creationId xmlns:p14="http://schemas.microsoft.com/office/powerpoint/2010/main" val="2435283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43A24A-75C5-456F-A6F5-59CBABDB0581}"/>
              </a:ext>
            </a:extLst>
          </p:cNvPr>
          <p:cNvPicPr>
            <a:picLocks noChangeAspect="1"/>
          </p:cNvPicPr>
          <p:nvPr/>
        </p:nvPicPr>
        <p:blipFill>
          <a:blip r:embed="rId2"/>
          <a:stretch>
            <a:fillRect/>
          </a:stretch>
        </p:blipFill>
        <p:spPr>
          <a:xfrm>
            <a:off x="0" y="84461"/>
            <a:ext cx="9144000" cy="4433751"/>
          </a:xfrm>
          <a:prstGeom prst="rect">
            <a:avLst/>
          </a:prstGeom>
        </p:spPr>
      </p:pic>
      <p:pic>
        <p:nvPicPr>
          <p:cNvPr id="6" name="Picture 5">
            <a:extLst>
              <a:ext uri="{FF2B5EF4-FFF2-40B4-BE49-F238E27FC236}">
                <a16:creationId xmlns:a16="http://schemas.microsoft.com/office/drawing/2014/main" id="{45C20D84-DDA5-49C6-A89E-DF2E8177B7B0}"/>
              </a:ext>
            </a:extLst>
          </p:cNvPr>
          <p:cNvPicPr>
            <a:picLocks noChangeAspect="1"/>
          </p:cNvPicPr>
          <p:nvPr/>
        </p:nvPicPr>
        <p:blipFill>
          <a:blip r:embed="rId3"/>
          <a:stretch>
            <a:fillRect/>
          </a:stretch>
        </p:blipFill>
        <p:spPr>
          <a:xfrm>
            <a:off x="1250576" y="4518211"/>
            <a:ext cx="6172200" cy="524435"/>
          </a:xfrm>
          <a:prstGeom prst="rect">
            <a:avLst/>
          </a:prstGeom>
        </p:spPr>
      </p:pic>
      <p:sp>
        <p:nvSpPr>
          <p:cNvPr id="2" name="TextBox 1">
            <a:extLst>
              <a:ext uri="{FF2B5EF4-FFF2-40B4-BE49-F238E27FC236}">
                <a16:creationId xmlns:a16="http://schemas.microsoft.com/office/drawing/2014/main" id="{367D97FB-7C9B-4D6C-B71C-49FEA1960D85}"/>
              </a:ext>
            </a:extLst>
          </p:cNvPr>
          <p:cNvSpPr txBox="1"/>
          <p:nvPr/>
        </p:nvSpPr>
        <p:spPr>
          <a:xfrm>
            <a:off x="2979057" y="5371068"/>
            <a:ext cx="26053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Response Rate = 34%</a:t>
            </a:r>
          </a:p>
        </p:txBody>
      </p:sp>
    </p:spTree>
    <p:extLst>
      <p:ext uri="{BB962C8B-B14F-4D97-AF65-F5344CB8AC3E}">
        <p14:creationId xmlns:p14="http://schemas.microsoft.com/office/powerpoint/2010/main" val="4173562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5E8B3-F468-4CB9-B47E-339AA918F3B8}"/>
              </a:ext>
            </a:extLst>
          </p:cNvPr>
          <p:cNvSpPr txBox="1"/>
          <p:nvPr/>
        </p:nvSpPr>
        <p:spPr>
          <a:xfrm>
            <a:off x="566057" y="1704106"/>
            <a:ext cx="7322457" cy="40934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Provost Colin Potts</a:t>
            </a:r>
            <a:r>
              <a:rPr kumimoji="0" lang="en-US" sz="2000" b="0" i="0" u="sng"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(60 provided comments)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Strength</a:t>
            </a: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Considered affable and pleasant to work with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Demonstrated positive attitudes toward faculty and students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Tried to make changes in order to improve campus culture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Suggestions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Listen more and listen to diverse voices including the ones he disagrees with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Meet and engage with faculty &amp; staff, involve faculty more in decision making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Build trust and begin to address faculty moral issues</a:t>
            </a:r>
          </a:p>
        </p:txBody>
      </p:sp>
    </p:spTree>
    <p:extLst>
      <p:ext uri="{BB962C8B-B14F-4D97-AF65-F5344CB8AC3E}">
        <p14:creationId xmlns:p14="http://schemas.microsoft.com/office/powerpoint/2010/main" val="4216264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02C80-4B42-4252-B310-38EB4EA1E27A}"/>
              </a:ext>
            </a:extLst>
          </p:cNvPr>
          <p:cNvPicPr>
            <a:picLocks noChangeAspect="1"/>
          </p:cNvPicPr>
          <p:nvPr/>
        </p:nvPicPr>
        <p:blipFill>
          <a:blip r:embed="rId2"/>
          <a:stretch>
            <a:fillRect/>
          </a:stretch>
        </p:blipFill>
        <p:spPr>
          <a:xfrm>
            <a:off x="1010489" y="4455470"/>
            <a:ext cx="5612187" cy="596179"/>
          </a:xfrm>
          <a:prstGeom prst="rect">
            <a:avLst/>
          </a:prstGeom>
        </p:spPr>
      </p:pic>
      <p:pic>
        <p:nvPicPr>
          <p:cNvPr id="4" name="Picture 3">
            <a:extLst>
              <a:ext uri="{FF2B5EF4-FFF2-40B4-BE49-F238E27FC236}">
                <a16:creationId xmlns:a16="http://schemas.microsoft.com/office/drawing/2014/main" id="{A4900468-A158-4ED9-B4A2-EFB6FB656A4F}"/>
              </a:ext>
            </a:extLst>
          </p:cNvPr>
          <p:cNvPicPr>
            <a:picLocks noChangeAspect="1"/>
          </p:cNvPicPr>
          <p:nvPr/>
        </p:nvPicPr>
        <p:blipFill>
          <a:blip r:embed="rId3"/>
          <a:stretch>
            <a:fillRect/>
          </a:stretch>
        </p:blipFill>
        <p:spPr>
          <a:xfrm>
            <a:off x="0" y="129977"/>
            <a:ext cx="9144000" cy="4325493"/>
          </a:xfrm>
          <a:prstGeom prst="rect">
            <a:avLst/>
          </a:prstGeom>
        </p:spPr>
      </p:pic>
      <p:sp>
        <p:nvSpPr>
          <p:cNvPr id="6" name="TextBox 5">
            <a:extLst>
              <a:ext uri="{FF2B5EF4-FFF2-40B4-BE49-F238E27FC236}">
                <a16:creationId xmlns:a16="http://schemas.microsoft.com/office/drawing/2014/main" id="{E6E6DCC3-F673-42DC-B3A4-494D26A79B72}"/>
              </a:ext>
            </a:extLst>
          </p:cNvPr>
          <p:cNvSpPr txBox="1"/>
          <p:nvPr/>
        </p:nvSpPr>
        <p:spPr>
          <a:xfrm>
            <a:off x="2979057" y="5371068"/>
            <a:ext cx="26053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Response Rate = 24%</a:t>
            </a:r>
          </a:p>
        </p:txBody>
      </p:sp>
    </p:spTree>
    <p:extLst>
      <p:ext uri="{BB962C8B-B14F-4D97-AF65-F5344CB8AC3E}">
        <p14:creationId xmlns:p14="http://schemas.microsoft.com/office/powerpoint/2010/main" val="610675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5E8B3-F468-4CB9-B47E-339AA918F3B8}"/>
              </a:ext>
            </a:extLst>
          </p:cNvPr>
          <p:cNvSpPr txBox="1"/>
          <p:nvPr/>
        </p:nvSpPr>
        <p:spPr>
          <a:xfrm>
            <a:off x="457585" y="1777148"/>
            <a:ext cx="7990435" cy="34778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Café Chair Irina Ivliyeva </a:t>
            </a: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(27 provided comments)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Strength</a:t>
            </a: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Considered a strong manager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Led CAFÉ well with limited staff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Provided support for faculty teaching especially new faculty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Suggestions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Obtain more resources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Rebuild the office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Strengthen faculty development beyond teaching</a:t>
            </a:r>
          </a:p>
        </p:txBody>
      </p:sp>
    </p:spTree>
    <p:extLst>
      <p:ext uri="{BB962C8B-B14F-4D97-AF65-F5344CB8AC3E}">
        <p14:creationId xmlns:p14="http://schemas.microsoft.com/office/powerpoint/2010/main" val="3773453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046C0-3F6E-4DD9-BAF5-873E87025F22}"/>
              </a:ext>
            </a:extLst>
          </p:cNvPr>
          <p:cNvPicPr>
            <a:picLocks noChangeAspect="1"/>
          </p:cNvPicPr>
          <p:nvPr/>
        </p:nvPicPr>
        <p:blipFill>
          <a:blip r:embed="rId2"/>
          <a:stretch>
            <a:fillRect/>
          </a:stretch>
        </p:blipFill>
        <p:spPr>
          <a:xfrm>
            <a:off x="0" y="77092"/>
            <a:ext cx="9144000" cy="4982592"/>
          </a:xfrm>
          <a:prstGeom prst="rect">
            <a:avLst/>
          </a:prstGeom>
        </p:spPr>
      </p:pic>
      <p:sp>
        <p:nvSpPr>
          <p:cNvPr id="3" name="TextBox 2">
            <a:extLst>
              <a:ext uri="{FF2B5EF4-FFF2-40B4-BE49-F238E27FC236}">
                <a16:creationId xmlns:a16="http://schemas.microsoft.com/office/drawing/2014/main" id="{4ADECCB6-6EF9-41E2-94E3-F76B7AA4760D}"/>
              </a:ext>
            </a:extLst>
          </p:cNvPr>
          <p:cNvSpPr txBox="1"/>
          <p:nvPr/>
        </p:nvSpPr>
        <p:spPr>
          <a:xfrm>
            <a:off x="2979057" y="5371068"/>
            <a:ext cx="26053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Response Rate = 24%</a:t>
            </a:r>
          </a:p>
        </p:txBody>
      </p:sp>
    </p:spTree>
    <p:extLst>
      <p:ext uri="{BB962C8B-B14F-4D97-AF65-F5344CB8AC3E}">
        <p14:creationId xmlns:p14="http://schemas.microsoft.com/office/powerpoint/2010/main" val="2567462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5E8B3-F468-4CB9-B47E-339AA918F3B8}"/>
              </a:ext>
            </a:extLst>
          </p:cNvPr>
          <p:cNvSpPr txBox="1"/>
          <p:nvPr/>
        </p:nvSpPr>
        <p:spPr>
          <a:xfrm>
            <a:off x="263441" y="1675739"/>
            <a:ext cx="8781143" cy="44012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CIO Danny Tang </a:t>
            </a: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(42 provided comments)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Strength</a:t>
            </a: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Provided effective and transparent leadership to address campus needs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Communicated effectively with ITCC and other groups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Positively influenced the IT team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Suggestions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Obtain more resources to improve support for research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Continue meeting with departments and faculty, learning more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       about their concerns and needs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Further improve the moral level of the IT team</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rPr>
              <a:t>Continue addressing campus concerns on the system centralization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006F">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23437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510790" y="2605087"/>
            <a:ext cx="8197114" cy="4463159"/>
          </a:xfrm>
        </p:spPr>
        <p:txBody>
          <a:bodyPr/>
          <a:lstStyle/>
          <a:p>
            <a:pPr marL="0" indent="0" defTabSz="857250">
              <a:buNone/>
            </a:pPr>
            <a:r>
              <a:rPr lang="en-US" sz="3600" dirty="0">
                <a:latin typeface="Orgon Slab" panose="02000503000000020004" pitchFamily="50" charset="0"/>
              </a:rPr>
              <a:t>III.	President’s Report</a:t>
            </a:r>
          </a:p>
          <a:p>
            <a:pPr marL="0" indent="0" defTabSz="857250">
              <a:buNone/>
            </a:pPr>
            <a:r>
              <a:rPr lang="en-US" sz="3600" b="1" dirty="0">
                <a:solidFill>
                  <a:srgbClr val="003B49"/>
                </a:solidFill>
                <a:latin typeface="Orgon Slab" panose="02000503000000020004" pitchFamily="50" charset="0"/>
              </a:rPr>
              <a:t>	</a:t>
            </a:r>
            <a:r>
              <a:rPr lang="en-US" sz="3600" dirty="0">
                <a:solidFill>
                  <a:srgbClr val="003B49"/>
                </a:solidFill>
                <a:latin typeface="Orgon Slab" panose="02000503000000020004" pitchFamily="50" charset="0"/>
              </a:rPr>
              <a:t>K. Homan</a:t>
            </a:r>
          </a:p>
        </p:txBody>
      </p:sp>
      <p:sp>
        <p:nvSpPr>
          <p:cNvPr id="4" name="Text Placeholder 3"/>
          <p:cNvSpPr>
            <a:spLocks noGrp="1"/>
          </p:cNvSpPr>
          <p:nvPr>
            <p:ph type="body" sz="quarter" idx="12"/>
          </p:nvPr>
        </p:nvSpPr>
        <p:spPr>
          <a:xfrm>
            <a:off x="510790" y="1790003"/>
            <a:ext cx="8184662" cy="473672"/>
          </a:xfrm>
        </p:spPr>
        <p:txBody>
          <a:bodyPr>
            <a:noAutofit/>
          </a:bodyPr>
          <a:lstStyle/>
          <a:p>
            <a:r>
              <a:rPr lang="en-US" sz="3600" dirty="0">
                <a:latin typeface="Orgon Slab" panose="02000503000000020004" pitchFamily="50" charset="0"/>
              </a:rPr>
              <a:t>Agenda</a:t>
            </a:r>
          </a:p>
        </p:txBody>
      </p:sp>
    </p:spTree>
    <p:extLst>
      <p:ext uri="{BB962C8B-B14F-4D97-AF65-F5344CB8AC3E}">
        <p14:creationId xmlns:p14="http://schemas.microsoft.com/office/powerpoint/2010/main" val="33210477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A99203-1DFA-4D76-9914-7692FAD9FAA8}"/>
              </a:ext>
            </a:extLst>
          </p:cNvPr>
          <p:cNvSpPr>
            <a:spLocks noGrp="1"/>
          </p:cNvSpPr>
          <p:nvPr>
            <p:ph type="body" sz="quarter" idx="11"/>
          </p:nvPr>
        </p:nvSpPr>
        <p:spPr>
          <a:xfrm>
            <a:off x="764791" y="2058203"/>
            <a:ext cx="7878466" cy="1370798"/>
          </a:xfrm>
        </p:spPr>
        <p:txBody>
          <a:bodyPr/>
          <a:lstStyle/>
          <a:p>
            <a:r>
              <a:rPr lang="en-US" b="1" dirty="0">
                <a:solidFill>
                  <a:schemeClr val="tx1">
                    <a:lumMod val="50000"/>
                  </a:schemeClr>
                </a:solidFill>
                <a:latin typeface="Arial" panose="020B0604020202020204" pitchFamily="34" charset="0"/>
                <a:cs typeface="Arial" panose="020B0604020202020204" pitchFamily="34" charset="0"/>
              </a:rPr>
              <a:t>A copy of the confidential reports will be archived at the library.</a:t>
            </a:r>
          </a:p>
          <a:p>
            <a:pPr marL="0" indent="0">
              <a:buNone/>
            </a:pPr>
            <a:endParaRPr lang="en-US" b="1" dirty="0">
              <a:solidFill>
                <a:schemeClr val="tx1">
                  <a:lumMod val="50000"/>
                </a:schemeClr>
              </a:solidFill>
              <a:latin typeface="Arial" panose="020B0604020202020204" pitchFamily="34" charset="0"/>
              <a:cs typeface="Arial" panose="020B0604020202020204" pitchFamily="34" charset="0"/>
            </a:endParaRPr>
          </a:p>
          <a:p>
            <a:endParaRPr lang="en-US" b="1" dirty="0">
              <a:solidFill>
                <a:schemeClr val="tx1">
                  <a:lumMod val="50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566131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555170" y="2584619"/>
            <a:ext cx="7695041" cy="4202582"/>
          </a:xfrm>
        </p:spPr>
        <p:txBody>
          <a:bodyPr/>
          <a:lstStyle/>
          <a:p>
            <a:pPr marL="0" indent="0" defTabSz="914400">
              <a:buNone/>
            </a:pPr>
            <a:r>
              <a:rPr lang="en-US" sz="3600" dirty="0">
                <a:latin typeface="Orgon Slab" panose="02000503000000020004" pitchFamily="50" charset="0"/>
              </a:rPr>
              <a:t>VIII. Unfinished Business </a:t>
            </a:r>
          </a:p>
          <a:p>
            <a:pPr marL="857250" indent="-857250" defTabSz="914400">
              <a:buAutoNum type="romanUcPeriod" startAt="8"/>
            </a:pPr>
            <a:endParaRPr lang="en-US" sz="3600" b="1" dirty="0">
              <a:solidFill>
                <a:srgbClr val="003B49"/>
              </a:solidFill>
              <a:latin typeface="Orgon Slab" panose="02000503000000020004" pitchFamily="50" charset="0"/>
            </a:endParaRPr>
          </a:p>
          <a:p>
            <a:pPr marL="0" indent="0" defTabSz="914400">
              <a:buNone/>
            </a:pPr>
            <a:endParaRPr lang="en-US" sz="3600" b="1" dirty="0">
              <a:solidFill>
                <a:srgbClr val="003B49"/>
              </a:solidFill>
            </a:endParaRPr>
          </a:p>
        </p:txBody>
      </p:sp>
      <p:sp>
        <p:nvSpPr>
          <p:cNvPr id="4" name="Text Placeholder 3"/>
          <p:cNvSpPr>
            <a:spLocks noGrp="1"/>
          </p:cNvSpPr>
          <p:nvPr>
            <p:ph type="body" sz="quarter" idx="12"/>
          </p:nvPr>
        </p:nvSpPr>
        <p:spPr>
          <a:xfrm>
            <a:off x="555170" y="1790003"/>
            <a:ext cx="7695042" cy="473672"/>
          </a:xfrm>
        </p:spPr>
        <p:txBody>
          <a:bodyPr>
            <a:noAutofit/>
          </a:bodyPr>
          <a:lstStyle/>
          <a:p>
            <a:r>
              <a:rPr lang="en-US" sz="3600" dirty="0"/>
              <a:t>Agenda</a:t>
            </a:r>
          </a:p>
        </p:txBody>
      </p:sp>
    </p:spTree>
    <p:extLst>
      <p:ext uri="{BB962C8B-B14F-4D97-AF65-F5344CB8AC3E}">
        <p14:creationId xmlns:p14="http://schemas.microsoft.com/office/powerpoint/2010/main" val="42025807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1"/>
          </p:nvPr>
        </p:nvSpPr>
        <p:spPr>
          <a:xfrm>
            <a:off x="446314" y="2653393"/>
            <a:ext cx="8514806" cy="3943350"/>
          </a:xfrm>
        </p:spPr>
        <p:txBody>
          <a:bodyPr/>
          <a:lstStyle/>
          <a:p>
            <a:pPr marL="0" indent="0" defTabSz="914400">
              <a:buNone/>
            </a:pPr>
            <a:r>
              <a:rPr lang="en-US" sz="3600" dirty="0">
                <a:latin typeface="Orgon Slab" panose="02000503000000020004" pitchFamily="50" charset="0"/>
              </a:rPr>
              <a:t>IX. New Business</a:t>
            </a:r>
          </a:p>
          <a:p>
            <a:pPr marL="0" indent="0" defTabSz="685800">
              <a:buNone/>
            </a:pPr>
            <a:r>
              <a:rPr lang="en-US" sz="3600" dirty="0"/>
              <a:t>	</a:t>
            </a:r>
            <a:r>
              <a:rPr lang="en-US" sz="3600" dirty="0">
                <a:solidFill>
                  <a:srgbClr val="003B49"/>
                </a:solidFill>
                <a:latin typeface="Orgon Slab" panose="02000503000000020004" pitchFamily="50" charset="0"/>
              </a:rPr>
              <a:t>A.	</a:t>
            </a:r>
            <a:r>
              <a:rPr lang="en-US" sz="3600" dirty="0" err="1">
                <a:solidFill>
                  <a:srgbClr val="003B49"/>
                </a:solidFill>
                <a:latin typeface="Orgon Slab" panose="02000503000000020004" pitchFamily="50" charset="0"/>
              </a:rPr>
              <a:t>RP&amp;A:Faculty</a:t>
            </a:r>
            <a:r>
              <a:rPr lang="en-US" sz="3600" dirty="0">
                <a:solidFill>
                  <a:srgbClr val="003B49"/>
                </a:solidFill>
                <a:latin typeface="Orgon Slab" panose="02000503000000020004" pitchFamily="50" charset="0"/>
              </a:rPr>
              <a:t> Staff Climate 			       Survey</a:t>
            </a:r>
          </a:p>
          <a:p>
            <a:pPr marL="0" indent="0" defTabSz="685800">
              <a:buNone/>
            </a:pPr>
            <a:r>
              <a:rPr lang="en-US" sz="3600" dirty="0">
                <a:solidFill>
                  <a:srgbClr val="003B49"/>
                </a:solidFill>
                <a:latin typeface="Orgon Slab" panose="02000503000000020004" pitchFamily="50" charset="0"/>
              </a:rPr>
              <a:t>		K. Homan</a:t>
            </a:r>
          </a:p>
          <a:p>
            <a:pPr marL="0" indent="0" defTabSz="685800">
              <a:buNone/>
            </a:pPr>
            <a:r>
              <a:rPr lang="en-US" sz="3200" dirty="0">
                <a:solidFill>
                  <a:srgbClr val="003B49"/>
                </a:solidFill>
                <a:latin typeface="Orgon Slab" panose="02000503000000020004" pitchFamily="50" charset="0"/>
              </a:rPr>
              <a:t>		</a:t>
            </a:r>
          </a:p>
          <a:p>
            <a:pPr marL="0" indent="0" defTabSz="685800">
              <a:buNone/>
            </a:pPr>
            <a:r>
              <a:rPr lang="en-US" sz="3600" b="1" dirty="0">
                <a:latin typeface="Orgon Slab" panose="02000503000000020004" pitchFamily="50" charset="0"/>
              </a:rPr>
              <a:t>	</a:t>
            </a:r>
          </a:p>
        </p:txBody>
      </p:sp>
      <p:sp>
        <p:nvSpPr>
          <p:cNvPr id="5" name="Text Placeholder 3"/>
          <p:cNvSpPr>
            <a:spLocks noGrp="1"/>
          </p:cNvSpPr>
          <p:nvPr>
            <p:ph type="body" sz="quarter" idx="12"/>
          </p:nvPr>
        </p:nvSpPr>
        <p:spPr>
          <a:xfrm>
            <a:off x="357898" y="1921865"/>
            <a:ext cx="8184662" cy="473672"/>
          </a:xfrm>
        </p:spPr>
        <p:txBody>
          <a:bodyPr>
            <a:noAutofit/>
          </a:bodyPr>
          <a:lstStyle/>
          <a:p>
            <a:pPr marL="6350" indent="-6350" defTabSz="685800"/>
            <a:r>
              <a:rPr lang="en-US" sz="3600" dirty="0">
                <a:latin typeface="Orgon Slab" panose="02000503000000020004" pitchFamily="50" charset="0"/>
              </a:rPr>
              <a:t>Agenda</a:t>
            </a:r>
          </a:p>
        </p:txBody>
      </p:sp>
    </p:spTree>
    <p:extLst>
      <p:ext uri="{BB962C8B-B14F-4D97-AF65-F5344CB8AC3E}">
        <p14:creationId xmlns:p14="http://schemas.microsoft.com/office/powerpoint/2010/main" val="3402011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t>Faculty-Staff Climate Survey</a:t>
            </a:r>
          </a:p>
        </p:txBody>
      </p:sp>
      <p:sp>
        <p:nvSpPr>
          <p:cNvPr id="9" name="Text Placeholder 8"/>
          <p:cNvSpPr>
            <a:spLocks noGrp="1"/>
          </p:cNvSpPr>
          <p:nvPr>
            <p:ph type="body" sz="quarter" idx="10"/>
          </p:nvPr>
        </p:nvSpPr>
        <p:spPr/>
        <p:txBody>
          <a:bodyPr/>
          <a:lstStyle/>
          <a:p>
            <a:r>
              <a:rPr lang="en-US" dirty="0"/>
              <a:t>AY 2021-22: Initial Findings</a:t>
            </a:r>
          </a:p>
        </p:txBody>
      </p:sp>
    </p:spTree>
    <p:extLst>
      <p:ext uri="{BB962C8B-B14F-4D97-AF65-F5344CB8AC3E}">
        <p14:creationId xmlns:p14="http://schemas.microsoft.com/office/powerpoint/2010/main" val="755293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DB1B63-7A0B-4134-A8C5-A9CF493E1C1A}"/>
              </a:ext>
            </a:extLst>
          </p:cNvPr>
          <p:cNvSpPr>
            <a:spLocks noGrp="1"/>
          </p:cNvSpPr>
          <p:nvPr>
            <p:ph type="body" sz="quarter" idx="11"/>
          </p:nvPr>
        </p:nvSpPr>
        <p:spPr/>
        <p:txBody>
          <a:bodyPr/>
          <a:lstStyle/>
          <a:p>
            <a:r>
              <a:rPr lang="en-US" dirty="0"/>
              <a:t>Faculty Senate (oversight): </a:t>
            </a:r>
          </a:p>
          <a:p>
            <a:pPr lvl="1"/>
            <a:r>
              <a:rPr lang="en-US" dirty="0"/>
              <a:t>Dave Westenberg (Personnel </a:t>
            </a:r>
            <a:r>
              <a:rPr lang="en-US" dirty="0" err="1"/>
              <a:t>Cmte</a:t>
            </a:r>
            <a:r>
              <a:rPr lang="en-US" dirty="0"/>
              <a:t>, Chair) </a:t>
            </a:r>
          </a:p>
          <a:p>
            <a:pPr lvl="1"/>
            <a:r>
              <a:rPr lang="en-US" dirty="0"/>
              <a:t>Kelly Homan (President)</a:t>
            </a:r>
          </a:p>
          <a:p>
            <a:r>
              <a:rPr lang="en-US" dirty="0"/>
              <a:t>Institutional Research: </a:t>
            </a:r>
          </a:p>
          <a:p>
            <a:pPr lvl="1"/>
            <a:r>
              <a:rPr lang="en-US" dirty="0"/>
              <a:t>R. Wayne Jones – data collection, data cleaning, and initial data summaries</a:t>
            </a:r>
          </a:p>
          <a:p>
            <a:r>
              <a:rPr lang="en-US" dirty="0"/>
              <a:t>Psychological Science:</a:t>
            </a:r>
          </a:p>
          <a:p>
            <a:pPr lvl="1"/>
            <a:r>
              <a:rPr lang="en-US" dirty="0"/>
              <a:t>Clair Kueny – data analyses, interpretation, &amp; reporting</a:t>
            </a:r>
          </a:p>
          <a:p>
            <a:pPr lvl="1"/>
            <a:r>
              <a:rPr lang="en-US" dirty="0"/>
              <a:t>Devin Burns – assist with data management &amp; analyses</a:t>
            </a:r>
          </a:p>
          <a:p>
            <a:endParaRPr lang="en-US" dirty="0"/>
          </a:p>
        </p:txBody>
      </p:sp>
      <p:sp>
        <p:nvSpPr>
          <p:cNvPr id="3" name="Text Placeholder 2">
            <a:extLst>
              <a:ext uri="{FF2B5EF4-FFF2-40B4-BE49-F238E27FC236}">
                <a16:creationId xmlns:a16="http://schemas.microsoft.com/office/drawing/2014/main" id="{DD46965C-5C0A-49E6-AD73-547387581627}"/>
              </a:ext>
            </a:extLst>
          </p:cNvPr>
          <p:cNvSpPr>
            <a:spLocks noGrp="1"/>
          </p:cNvSpPr>
          <p:nvPr>
            <p:ph type="body" sz="quarter" idx="10"/>
          </p:nvPr>
        </p:nvSpPr>
        <p:spPr/>
        <p:txBody>
          <a:bodyPr/>
          <a:lstStyle/>
          <a:p>
            <a:r>
              <a:rPr lang="en-US" dirty="0"/>
              <a:t>Involved: </a:t>
            </a:r>
          </a:p>
        </p:txBody>
      </p:sp>
    </p:spTree>
    <p:extLst>
      <p:ext uri="{BB962C8B-B14F-4D97-AF65-F5344CB8AC3E}">
        <p14:creationId xmlns:p14="http://schemas.microsoft.com/office/powerpoint/2010/main" val="2802913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F358F0-D6E1-4BD9-8029-5C8591216F6A}"/>
              </a:ext>
            </a:extLst>
          </p:cNvPr>
          <p:cNvSpPr>
            <a:spLocks noGrp="1"/>
          </p:cNvSpPr>
          <p:nvPr>
            <p:ph type="body" sz="quarter" idx="11"/>
          </p:nvPr>
        </p:nvSpPr>
        <p:spPr/>
        <p:txBody>
          <a:bodyPr/>
          <a:lstStyle/>
          <a:p>
            <a:r>
              <a:rPr lang="en-US" sz="2000" dirty="0"/>
              <a:t>After data cleaning (removing missing data, short duration responders, potential repeat/careless responders) usable data from 582 participants </a:t>
            </a:r>
          </a:p>
          <a:p>
            <a:pPr lvl="1"/>
            <a:r>
              <a:rPr lang="en-US" sz="1800" dirty="0"/>
              <a:t>164 Faculty, 346 Staff, 72 did not report role</a:t>
            </a:r>
          </a:p>
          <a:p>
            <a:pPr lvl="1"/>
            <a:r>
              <a:rPr lang="en-US" sz="1800" dirty="0"/>
              <a:t>63 CASB faculty, 64 CEC faculty, 35 preferred not to respond (PNR)</a:t>
            </a:r>
          </a:p>
          <a:p>
            <a:pPr lvl="1"/>
            <a:r>
              <a:rPr lang="en-US" sz="1800" dirty="0"/>
              <a:t>253 identify as Female, 172 identify as Male, 61 did not report, 96 preferred not to respond (PNR)</a:t>
            </a:r>
          </a:p>
        </p:txBody>
      </p:sp>
      <p:sp>
        <p:nvSpPr>
          <p:cNvPr id="3" name="Text Placeholder 2">
            <a:extLst>
              <a:ext uri="{FF2B5EF4-FFF2-40B4-BE49-F238E27FC236}">
                <a16:creationId xmlns:a16="http://schemas.microsoft.com/office/drawing/2014/main" id="{D3FEEB1D-DB9B-408F-B0D8-C6A6026DA12A}"/>
              </a:ext>
            </a:extLst>
          </p:cNvPr>
          <p:cNvSpPr>
            <a:spLocks noGrp="1"/>
          </p:cNvSpPr>
          <p:nvPr>
            <p:ph type="body" sz="quarter" idx="10"/>
          </p:nvPr>
        </p:nvSpPr>
        <p:spPr/>
        <p:txBody>
          <a:bodyPr/>
          <a:lstStyle/>
          <a:p>
            <a:r>
              <a:rPr lang="en-US" dirty="0"/>
              <a:t>Data Overview</a:t>
            </a:r>
          </a:p>
        </p:txBody>
      </p:sp>
    </p:spTree>
    <p:extLst>
      <p:ext uri="{BB962C8B-B14F-4D97-AF65-F5344CB8AC3E}">
        <p14:creationId xmlns:p14="http://schemas.microsoft.com/office/powerpoint/2010/main" val="4221367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C0982B-9205-43E3-877E-793504F23201}"/>
              </a:ext>
            </a:extLst>
          </p:cNvPr>
          <p:cNvSpPr>
            <a:spLocks noGrp="1"/>
          </p:cNvSpPr>
          <p:nvPr>
            <p:ph type="body" sz="quarter" idx="11"/>
          </p:nvPr>
        </p:nvSpPr>
        <p:spPr>
          <a:xfrm>
            <a:off x="667486" y="2000218"/>
            <a:ext cx="8197114" cy="2857565"/>
          </a:xfrm>
        </p:spPr>
        <p:txBody>
          <a:bodyPr/>
          <a:lstStyle/>
          <a:p>
            <a:r>
              <a:rPr lang="en-US" b="1" i="1" u="sng" dirty="0"/>
              <a:t>Organizational justice</a:t>
            </a:r>
            <a:r>
              <a:rPr lang="en-US" b="1" i="1" dirty="0"/>
              <a:t>: </a:t>
            </a:r>
            <a:r>
              <a:rPr lang="en-US" i="1" dirty="0"/>
              <a:t>critically low perception.</a:t>
            </a:r>
            <a:endParaRPr lang="en-US" dirty="0"/>
          </a:p>
          <a:p>
            <a:pPr lvl="1"/>
            <a:r>
              <a:rPr lang="en-US" dirty="0"/>
              <a:t>How pay/raises/etc. are distributed (m = 1.14, 0-5) </a:t>
            </a:r>
          </a:p>
          <a:p>
            <a:pPr lvl="1"/>
            <a:r>
              <a:rPr lang="en-US" dirty="0"/>
              <a:t>How procedures are followed (m = 2.14, 0-5) </a:t>
            </a:r>
          </a:p>
          <a:p>
            <a:pPr lvl="1"/>
            <a:r>
              <a:rPr lang="en-US" dirty="0"/>
              <a:t>Treated with respect from upper administration (m = 2.76, 0-5) </a:t>
            </a:r>
          </a:p>
          <a:p>
            <a:pPr lvl="2"/>
            <a:r>
              <a:rPr lang="en-US" dirty="0"/>
              <a:t>Compared to direct supervisor (m = 4.02, 0-5)</a:t>
            </a:r>
          </a:p>
          <a:p>
            <a:pPr lvl="1"/>
            <a:r>
              <a:rPr lang="en-US" dirty="0"/>
              <a:t>Communication from upper administration (m = 1.95, 0-5)</a:t>
            </a:r>
          </a:p>
          <a:p>
            <a:pPr lvl="2"/>
            <a:r>
              <a:rPr lang="en-US" dirty="0"/>
              <a:t>Compared to direct supervisor (m = 3.48, 0-5)</a:t>
            </a:r>
          </a:p>
          <a:p>
            <a:pPr lvl="1"/>
            <a:r>
              <a:rPr lang="en-US" u="sng" dirty="0"/>
              <a:t>Terminology:</a:t>
            </a:r>
            <a:r>
              <a:rPr lang="en-US" dirty="0"/>
              <a:t> perception of fairness in the workplace.</a:t>
            </a:r>
          </a:p>
          <a:p>
            <a:endParaRPr lang="en-US" dirty="0"/>
          </a:p>
        </p:txBody>
      </p:sp>
      <p:sp>
        <p:nvSpPr>
          <p:cNvPr id="5" name="Text Placeholder 4">
            <a:extLst>
              <a:ext uri="{FF2B5EF4-FFF2-40B4-BE49-F238E27FC236}">
                <a16:creationId xmlns:a16="http://schemas.microsoft.com/office/drawing/2014/main" id="{E696B3B7-F451-4AA6-B157-F8CEE2AD81B7}"/>
              </a:ext>
            </a:extLst>
          </p:cNvPr>
          <p:cNvSpPr>
            <a:spLocks noGrp="1"/>
          </p:cNvSpPr>
          <p:nvPr>
            <p:ph type="body" sz="quarter" idx="10"/>
          </p:nvPr>
        </p:nvSpPr>
        <p:spPr/>
        <p:txBody>
          <a:bodyPr/>
          <a:lstStyle/>
          <a:p>
            <a:r>
              <a:rPr lang="en-US" dirty="0"/>
              <a:t>Overall Concerns </a:t>
            </a:r>
          </a:p>
        </p:txBody>
      </p:sp>
    </p:spTree>
    <p:extLst>
      <p:ext uri="{BB962C8B-B14F-4D97-AF65-F5344CB8AC3E}">
        <p14:creationId xmlns:p14="http://schemas.microsoft.com/office/powerpoint/2010/main" val="13100019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C0982B-9205-43E3-877E-793504F23201}"/>
              </a:ext>
            </a:extLst>
          </p:cNvPr>
          <p:cNvSpPr>
            <a:spLocks noGrp="1"/>
          </p:cNvSpPr>
          <p:nvPr>
            <p:ph type="body" sz="quarter" idx="11"/>
          </p:nvPr>
        </p:nvSpPr>
        <p:spPr>
          <a:xfrm>
            <a:off x="580721" y="1749704"/>
            <a:ext cx="8197114" cy="3897261"/>
          </a:xfrm>
        </p:spPr>
        <p:txBody>
          <a:bodyPr/>
          <a:lstStyle/>
          <a:p>
            <a:r>
              <a:rPr lang="en-US" sz="2000" b="1" i="1" dirty="0"/>
              <a:t>Organizational support and commitment: </a:t>
            </a:r>
            <a:r>
              <a:rPr lang="en-US" sz="2000" i="1" dirty="0"/>
              <a:t>less than ideal</a:t>
            </a:r>
            <a:r>
              <a:rPr lang="en-US" sz="2000" b="1" i="1" dirty="0"/>
              <a:t>.</a:t>
            </a:r>
          </a:p>
          <a:p>
            <a:pPr lvl="1"/>
            <a:r>
              <a:rPr lang="en-US" sz="1800" u="sng" dirty="0"/>
              <a:t>Organizational support</a:t>
            </a:r>
            <a:r>
              <a:rPr lang="en-US" sz="1800" dirty="0"/>
              <a:t> (m = 3.15, scale = 1-7)</a:t>
            </a:r>
          </a:p>
          <a:p>
            <a:pPr lvl="2"/>
            <a:r>
              <a:rPr lang="en-US" sz="1600" dirty="0"/>
              <a:t>Score translates to slight disagreement [4=neutral, 3=slight disagreement]</a:t>
            </a:r>
          </a:p>
          <a:p>
            <a:pPr lvl="2"/>
            <a:r>
              <a:rPr lang="en-US" sz="1600" u="sng" dirty="0"/>
              <a:t>Terminology:</a:t>
            </a:r>
            <a:r>
              <a:rPr lang="en-US" sz="1600" dirty="0"/>
              <a:t> belief the organization values one’s contributions and cares for employee well-being</a:t>
            </a:r>
          </a:p>
          <a:p>
            <a:pPr lvl="1"/>
            <a:r>
              <a:rPr lang="en-US" sz="1800" u="sng" dirty="0"/>
              <a:t>Affective commitment</a:t>
            </a:r>
            <a:r>
              <a:rPr lang="en-US" sz="1800" dirty="0"/>
              <a:t> (m = 3.93, 1-7) </a:t>
            </a:r>
          </a:p>
          <a:p>
            <a:pPr lvl="2"/>
            <a:r>
              <a:rPr lang="en-US" sz="1600" dirty="0"/>
              <a:t>Score translates to slight disagreement side of neutral</a:t>
            </a:r>
          </a:p>
          <a:p>
            <a:pPr lvl="2"/>
            <a:r>
              <a:rPr lang="en-US" sz="1600" u="sng" dirty="0"/>
              <a:t>Terminology:</a:t>
            </a:r>
            <a:r>
              <a:rPr lang="en-US" sz="1600" dirty="0"/>
              <a:t> committed due to strong emotional attachment to organization</a:t>
            </a:r>
          </a:p>
          <a:p>
            <a:pPr lvl="1"/>
            <a:r>
              <a:rPr lang="en-US" sz="1800" u="sng" dirty="0"/>
              <a:t>Continuance commitment </a:t>
            </a:r>
            <a:r>
              <a:rPr lang="en-US" sz="1800" dirty="0"/>
              <a:t>(m = 4.03, 1-7) </a:t>
            </a:r>
          </a:p>
          <a:p>
            <a:pPr lvl="2"/>
            <a:r>
              <a:rPr lang="en-US" sz="1600" dirty="0"/>
              <a:t>Score translates to neutral </a:t>
            </a:r>
          </a:p>
          <a:p>
            <a:pPr lvl="2"/>
            <a:r>
              <a:rPr lang="en-US" sz="1600" u="sng" dirty="0"/>
              <a:t>Terminology:</a:t>
            </a:r>
            <a:r>
              <a:rPr lang="en-US" sz="1600" dirty="0"/>
              <a:t> need to stay committed because there are no better alternatives</a:t>
            </a:r>
          </a:p>
        </p:txBody>
      </p:sp>
      <p:sp>
        <p:nvSpPr>
          <p:cNvPr id="5" name="Text Placeholder 4">
            <a:extLst>
              <a:ext uri="{FF2B5EF4-FFF2-40B4-BE49-F238E27FC236}">
                <a16:creationId xmlns:a16="http://schemas.microsoft.com/office/drawing/2014/main" id="{E696B3B7-F451-4AA6-B157-F8CEE2AD81B7}"/>
              </a:ext>
            </a:extLst>
          </p:cNvPr>
          <p:cNvSpPr>
            <a:spLocks noGrp="1"/>
          </p:cNvSpPr>
          <p:nvPr>
            <p:ph type="body" sz="quarter" idx="10"/>
          </p:nvPr>
        </p:nvSpPr>
        <p:spPr/>
        <p:txBody>
          <a:bodyPr/>
          <a:lstStyle/>
          <a:p>
            <a:r>
              <a:rPr lang="en-US" dirty="0"/>
              <a:t>Overall Concerns </a:t>
            </a:r>
          </a:p>
        </p:txBody>
      </p:sp>
    </p:spTree>
    <p:extLst>
      <p:ext uri="{BB962C8B-B14F-4D97-AF65-F5344CB8AC3E}">
        <p14:creationId xmlns:p14="http://schemas.microsoft.com/office/powerpoint/2010/main" val="620135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741344-6F0B-4EBD-9D90-846AF9E9A944}"/>
              </a:ext>
            </a:extLst>
          </p:cNvPr>
          <p:cNvSpPr>
            <a:spLocks noGrp="1"/>
          </p:cNvSpPr>
          <p:nvPr>
            <p:ph type="body" sz="quarter" idx="11"/>
          </p:nvPr>
        </p:nvSpPr>
        <p:spPr>
          <a:xfrm>
            <a:off x="781225" y="1793248"/>
            <a:ext cx="8197114" cy="2857565"/>
          </a:xfrm>
        </p:spPr>
        <p:txBody>
          <a:bodyPr/>
          <a:lstStyle/>
          <a:p>
            <a:r>
              <a:rPr lang="en-US" sz="2200" dirty="0"/>
              <a:t>Faculty report greater exhaustion and greater constraints </a:t>
            </a:r>
          </a:p>
          <a:p>
            <a:pPr lvl="1"/>
            <a:r>
              <a:rPr lang="en-US" sz="1800" dirty="0"/>
              <a:t>Faculty/Staff: m=4.01/3.49 [3=sometimes, 4=often]</a:t>
            </a:r>
          </a:p>
          <a:p>
            <a:r>
              <a:rPr lang="en-US" sz="2200" dirty="0"/>
              <a:t>Faculty report greater </a:t>
            </a:r>
            <a:r>
              <a:rPr lang="en-US" sz="2200" u="sng" dirty="0"/>
              <a:t>procedural justice</a:t>
            </a:r>
            <a:r>
              <a:rPr lang="en-US" sz="2200" dirty="0"/>
              <a:t> </a:t>
            </a:r>
          </a:p>
          <a:p>
            <a:pPr lvl="1"/>
            <a:r>
              <a:rPr lang="en-US" sz="1800" dirty="0"/>
              <a:t>Faculty/Staff: m = 2.55/2.03</a:t>
            </a:r>
          </a:p>
          <a:p>
            <a:pPr lvl="1"/>
            <a:r>
              <a:rPr lang="en-US" sz="1800" u="sng" dirty="0"/>
              <a:t>Terminology:</a:t>
            </a:r>
            <a:r>
              <a:rPr lang="en-US" sz="1800" dirty="0"/>
              <a:t> fairness of decision-making processes</a:t>
            </a:r>
          </a:p>
          <a:p>
            <a:r>
              <a:rPr lang="en-US" sz="2200" dirty="0"/>
              <a:t>Staff report greater </a:t>
            </a:r>
            <a:r>
              <a:rPr lang="en-US" sz="2200" u="sng" dirty="0"/>
              <a:t>interpersonal justice</a:t>
            </a:r>
            <a:r>
              <a:rPr lang="en-US" sz="2200" dirty="0"/>
              <a:t> </a:t>
            </a:r>
          </a:p>
          <a:p>
            <a:pPr lvl="1"/>
            <a:r>
              <a:rPr lang="en-US" sz="1800" dirty="0"/>
              <a:t>Staff: supervisor and upper administration (m = 4.15/3.83)</a:t>
            </a:r>
          </a:p>
          <a:p>
            <a:pPr lvl="1"/>
            <a:r>
              <a:rPr lang="en-US" sz="1800" dirty="0"/>
              <a:t>Faculty: supervisor and upper administration (m = 3.83/2.44)</a:t>
            </a:r>
          </a:p>
          <a:p>
            <a:pPr lvl="1"/>
            <a:r>
              <a:rPr lang="en-US" sz="1800" u="sng" dirty="0"/>
              <a:t>Terminology:</a:t>
            </a:r>
            <a:r>
              <a:rPr lang="en-US" sz="1800" dirty="0"/>
              <a:t> how an employee is treated - with politeness, dignity, and respect - by those executing procedures or determining outcomes.</a:t>
            </a:r>
          </a:p>
        </p:txBody>
      </p:sp>
      <p:sp>
        <p:nvSpPr>
          <p:cNvPr id="3" name="Text Placeholder 2">
            <a:extLst>
              <a:ext uri="{FF2B5EF4-FFF2-40B4-BE49-F238E27FC236}">
                <a16:creationId xmlns:a16="http://schemas.microsoft.com/office/drawing/2014/main" id="{4E12A8E9-93FC-438B-92CA-8ABA0A93B62B}"/>
              </a:ext>
            </a:extLst>
          </p:cNvPr>
          <p:cNvSpPr>
            <a:spLocks noGrp="1"/>
          </p:cNvSpPr>
          <p:nvPr>
            <p:ph type="body" sz="quarter" idx="10"/>
          </p:nvPr>
        </p:nvSpPr>
        <p:spPr/>
        <p:txBody>
          <a:bodyPr/>
          <a:lstStyle/>
          <a:p>
            <a:r>
              <a:rPr lang="en-US" sz="4800" dirty="0"/>
              <a:t>Differences: Faculty vs Staff</a:t>
            </a:r>
          </a:p>
        </p:txBody>
      </p:sp>
    </p:spTree>
    <p:extLst>
      <p:ext uri="{BB962C8B-B14F-4D97-AF65-F5344CB8AC3E}">
        <p14:creationId xmlns:p14="http://schemas.microsoft.com/office/powerpoint/2010/main" val="891128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FB711E-6D26-4101-BFCB-296786CC0FAA}"/>
              </a:ext>
            </a:extLst>
          </p:cNvPr>
          <p:cNvSpPr>
            <a:spLocks noGrp="1"/>
          </p:cNvSpPr>
          <p:nvPr>
            <p:ph type="body" sz="quarter" idx="11"/>
          </p:nvPr>
        </p:nvSpPr>
        <p:spPr>
          <a:xfrm>
            <a:off x="580721" y="1862917"/>
            <a:ext cx="8197114" cy="2857565"/>
          </a:xfrm>
        </p:spPr>
        <p:txBody>
          <a:bodyPr/>
          <a:lstStyle/>
          <a:p>
            <a:r>
              <a:rPr lang="en-US" sz="2000" dirty="0"/>
              <a:t>CASB vs CEC Faculty </a:t>
            </a:r>
          </a:p>
          <a:p>
            <a:pPr lvl="1"/>
            <a:r>
              <a:rPr lang="en-US" sz="1600" dirty="0"/>
              <a:t>higher in </a:t>
            </a:r>
            <a:r>
              <a:rPr lang="en-US" sz="1600" u="sng" dirty="0"/>
              <a:t>continuance commitment </a:t>
            </a:r>
            <a:r>
              <a:rPr lang="en-US" sz="1600" dirty="0"/>
              <a:t>(CASB/CEC: m = 4.58/3.32)</a:t>
            </a:r>
          </a:p>
          <a:p>
            <a:pPr lvl="1"/>
            <a:r>
              <a:rPr lang="en-US" sz="1600" dirty="0"/>
              <a:t>lower in </a:t>
            </a:r>
            <a:r>
              <a:rPr lang="en-US" sz="1600" u="sng" dirty="0"/>
              <a:t>affective commitment </a:t>
            </a:r>
            <a:r>
              <a:rPr lang="en-US" sz="1600" dirty="0"/>
              <a:t>(CASB/CEC: m = 3.47/4.18)</a:t>
            </a:r>
          </a:p>
          <a:p>
            <a:pPr lvl="1"/>
            <a:r>
              <a:rPr lang="en-US" sz="1600" u="sng" dirty="0"/>
              <a:t>Commitment terminology</a:t>
            </a:r>
            <a:r>
              <a:rPr lang="en-US" sz="1600" dirty="0"/>
              <a:t>: continuance = need to stay, affective = want to stay</a:t>
            </a:r>
          </a:p>
          <a:p>
            <a:r>
              <a:rPr lang="en-US" sz="2000" dirty="0"/>
              <a:t>CASB Faculty higher in perceptions of </a:t>
            </a:r>
            <a:r>
              <a:rPr lang="en-US" sz="2000" u="sng" dirty="0"/>
              <a:t>organizational justice</a:t>
            </a:r>
          </a:p>
          <a:p>
            <a:pPr lvl="1"/>
            <a:r>
              <a:rPr lang="en-US" sz="1800" u="sng" dirty="0"/>
              <a:t>Distributive</a:t>
            </a:r>
            <a:r>
              <a:rPr lang="en-US" sz="1800" dirty="0"/>
              <a:t> justice (CASB/CEC/PNR: m = 1.69/1.00/0.69)</a:t>
            </a:r>
          </a:p>
          <a:p>
            <a:pPr lvl="1"/>
            <a:r>
              <a:rPr lang="en-US" sz="1800" u="sng" dirty="0"/>
              <a:t>Interpersonal</a:t>
            </a:r>
            <a:r>
              <a:rPr lang="en-US" sz="1800" dirty="0"/>
              <a:t> justice from upper administration (m = 3.51/1.74/1.90)</a:t>
            </a:r>
          </a:p>
          <a:p>
            <a:pPr lvl="1"/>
            <a:r>
              <a:rPr lang="en-US" sz="1800" u="sng" dirty="0"/>
              <a:t>Informational</a:t>
            </a:r>
            <a:r>
              <a:rPr lang="en-US" sz="1800" dirty="0"/>
              <a:t> justice from upper administration (m = 2.70/1.13/1.06)</a:t>
            </a:r>
          </a:p>
          <a:p>
            <a:pPr lvl="1"/>
            <a:r>
              <a:rPr lang="en-US" sz="1800" dirty="0"/>
              <a:t>Categories of organizational justice (perception of fairness)</a:t>
            </a:r>
          </a:p>
          <a:p>
            <a:pPr lvl="2"/>
            <a:r>
              <a:rPr lang="en-US" sz="1400" u="sng" dirty="0"/>
              <a:t>Distributive</a:t>
            </a:r>
            <a:r>
              <a:rPr lang="en-US" sz="1400" dirty="0"/>
              <a:t> = fairness of outcomes for effort</a:t>
            </a:r>
          </a:p>
          <a:p>
            <a:pPr lvl="2"/>
            <a:r>
              <a:rPr lang="en-US" sz="1400" u="sng" dirty="0"/>
              <a:t>Interpersonal</a:t>
            </a:r>
            <a:r>
              <a:rPr lang="en-US" sz="1400" dirty="0"/>
              <a:t> = fairness of interpersonal interactions and treatment</a:t>
            </a:r>
          </a:p>
          <a:p>
            <a:pPr lvl="2"/>
            <a:r>
              <a:rPr lang="en-US" sz="1400" u="sng" dirty="0"/>
              <a:t>Informational</a:t>
            </a:r>
            <a:r>
              <a:rPr lang="en-US" sz="1400" dirty="0"/>
              <a:t> = timeliness, specificity and truthfulness of explanations for decisions</a:t>
            </a:r>
          </a:p>
          <a:p>
            <a:pPr lvl="1"/>
            <a:endParaRPr lang="en-US" sz="1800" dirty="0"/>
          </a:p>
        </p:txBody>
      </p:sp>
      <p:sp>
        <p:nvSpPr>
          <p:cNvPr id="4" name="Text Placeholder 3">
            <a:extLst>
              <a:ext uri="{FF2B5EF4-FFF2-40B4-BE49-F238E27FC236}">
                <a16:creationId xmlns:a16="http://schemas.microsoft.com/office/drawing/2014/main" id="{D2C214CD-E0B7-434D-8C6B-5145018CDADC}"/>
              </a:ext>
            </a:extLst>
          </p:cNvPr>
          <p:cNvSpPr>
            <a:spLocks noGrp="1"/>
          </p:cNvSpPr>
          <p:nvPr>
            <p:ph type="body" sz="quarter" idx="10"/>
          </p:nvPr>
        </p:nvSpPr>
        <p:spPr/>
        <p:txBody>
          <a:bodyPr/>
          <a:lstStyle/>
          <a:p>
            <a:r>
              <a:rPr lang="en-US" sz="4800" dirty="0"/>
              <a:t>Differences: College (Faculty)</a:t>
            </a:r>
          </a:p>
        </p:txBody>
      </p:sp>
    </p:spTree>
    <p:extLst>
      <p:ext uri="{BB962C8B-B14F-4D97-AF65-F5344CB8AC3E}">
        <p14:creationId xmlns:p14="http://schemas.microsoft.com/office/powerpoint/2010/main" val="961248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7455" y="453342"/>
            <a:ext cx="6277982" cy="581025"/>
          </a:xfrm>
        </p:spPr>
        <p:txBody>
          <a:bodyPr>
            <a:normAutofit/>
          </a:bodyPr>
          <a:lstStyle/>
          <a:p>
            <a:r>
              <a:rPr lang="en-US" sz="2700" dirty="0"/>
              <a:t>President’s Report: UM System</a:t>
            </a:r>
          </a:p>
        </p:txBody>
      </p:sp>
      <p:sp>
        <p:nvSpPr>
          <p:cNvPr id="4" name="Text Placeholder 3"/>
          <p:cNvSpPr>
            <a:spLocks noGrp="1"/>
          </p:cNvSpPr>
          <p:nvPr>
            <p:ph type="body" sz="quarter" idx="11"/>
          </p:nvPr>
        </p:nvSpPr>
        <p:spPr>
          <a:xfrm>
            <a:off x="659305" y="1402672"/>
            <a:ext cx="8196210" cy="4247384"/>
          </a:xfrm>
        </p:spPr>
        <p:txBody>
          <a:bodyPr>
            <a:normAutofit/>
          </a:bodyPr>
          <a:lstStyle/>
          <a:p>
            <a:r>
              <a:rPr lang="en-US" sz="2100" dirty="0">
                <a:solidFill>
                  <a:srgbClr val="003B49"/>
                </a:solidFill>
              </a:rPr>
              <a:t>IFC (Intercampus Faculty Cabinet): 18 May 2022 Mtg </a:t>
            </a:r>
          </a:p>
          <a:p>
            <a:pPr lvl="1"/>
            <a:r>
              <a:rPr lang="en-US" sz="1800" dirty="0">
                <a:solidFill>
                  <a:srgbClr val="003B49"/>
                </a:solidFill>
              </a:rPr>
              <a:t>In-person meeting, held in Columbia, MO</a:t>
            </a:r>
          </a:p>
          <a:p>
            <a:pPr lvl="1"/>
            <a:r>
              <a:rPr lang="en-US" sz="1800" dirty="0">
                <a:solidFill>
                  <a:srgbClr val="003B49"/>
                </a:solidFill>
              </a:rPr>
              <a:t>State-level funding for higher education (R. Rapp, Exec VP)</a:t>
            </a:r>
          </a:p>
          <a:p>
            <a:pPr lvl="2"/>
            <a:r>
              <a:rPr lang="en-US" sz="1500" dirty="0">
                <a:solidFill>
                  <a:srgbClr val="003B49"/>
                </a:solidFill>
              </a:rPr>
              <a:t>No reductions anticipated over next 3 years</a:t>
            </a:r>
          </a:p>
          <a:p>
            <a:pPr lvl="2"/>
            <a:r>
              <a:rPr lang="en-US" sz="1500" dirty="0">
                <a:solidFill>
                  <a:srgbClr val="003B49"/>
                </a:solidFill>
              </a:rPr>
              <a:t>MO Governor has 3yr investment plan for </a:t>
            </a:r>
            <a:r>
              <a:rPr lang="en-US" sz="1500" dirty="0" err="1">
                <a:solidFill>
                  <a:srgbClr val="003B49"/>
                </a:solidFill>
              </a:rPr>
              <a:t>HigherEd</a:t>
            </a:r>
            <a:endParaRPr lang="en-US" sz="1500" dirty="0">
              <a:solidFill>
                <a:srgbClr val="003B49"/>
              </a:solidFill>
            </a:endParaRPr>
          </a:p>
          <a:p>
            <a:pPr lvl="2"/>
            <a:r>
              <a:rPr lang="en-US" sz="1500" dirty="0">
                <a:solidFill>
                  <a:srgbClr val="003B49"/>
                </a:solidFill>
              </a:rPr>
              <a:t>Important to hold enrollment stable</a:t>
            </a:r>
          </a:p>
          <a:p>
            <a:pPr lvl="1"/>
            <a:r>
              <a:rPr lang="en-US" sz="1800" dirty="0">
                <a:solidFill>
                  <a:srgbClr val="003B49"/>
                </a:solidFill>
              </a:rPr>
              <a:t>UM System – Academic Affairs re-organization</a:t>
            </a:r>
          </a:p>
          <a:p>
            <a:pPr lvl="2"/>
            <a:r>
              <a:rPr lang="en-US" sz="1950" dirty="0">
                <a:solidFill>
                  <a:srgbClr val="003B49"/>
                </a:solidFill>
              </a:rPr>
              <a:t>New position: Assoc VP for Academic Affairs</a:t>
            </a:r>
          </a:p>
          <a:p>
            <a:pPr lvl="2"/>
            <a:r>
              <a:rPr lang="en-US" sz="1950" i="1" dirty="0">
                <a:solidFill>
                  <a:srgbClr val="003B49"/>
                </a:solidFill>
              </a:rPr>
              <a:t>Split duties between UM System and MU Campus</a:t>
            </a:r>
          </a:p>
          <a:p>
            <a:pPr lvl="1"/>
            <a:r>
              <a:rPr lang="en-US" sz="1800" dirty="0">
                <a:solidFill>
                  <a:srgbClr val="003B49"/>
                </a:solidFill>
              </a:rPr>
              <a:t>Flagship terminology (flagship vs non-flagship campuses)</a:t>
            </a:r>
          </a:p>
          <a:p>
            <a:pPr lvl="2"/>
            <a:endParaRPr lang="en-US" sz="1950" i="1" dirty="0">
              <a:solidFill>
                <a:schemeClr val="tx2"/>
              </a:solidFill>
            </a:endParaRPr>
          </a:p>
        </p:txBody>
      </p:sp>
    </p:spTree>
    <p:extLst>
      <p:ext uri="{BB962C8B-B14F-4D97-AF65-F5344CB8AC3E}">
        <p14:creationId xmlns:p14="http://schemas.microsoft.com/office/powerpoint/2010/main" val="2522502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D93F0F-D7BB-4109-877D-4270052870CD}"/>
              </a:ext>
            </a:extLst>
          </p:cNvPr>
          <p:cNvSpPr>
            <a:spLocks noGrp="1"/>
          </p:cNvSpPr>
          <p:nvPr>
            <p:ph type="body" sz="quarter" idx="11"/>
          </p:nvPr>
        </p:nvSpPr>
        <p:spPr>
          <a:xfrm>
            <a:off x="1086025" y="2359305"/>
            <a:ext cx="8197114" cy="2857565"/>
          </a:xfrm>
        </p:spPr>
        <p:txBody>
          <a:bodyPr/>
          <a:lstStyle/>
          <a:p>
            <a:r>
              <a:rPr lang="en-US" sz="2000" dirty="0"/>
              <a:t>PNR significantly lower in: </a:t>
            </a:r>
          </a:p>
          <a:p>
            <a:pPr lvl="1"/>
            <a:r>
              <a:rPr lang="en-US" sz="1800" dirty="0"/>
              <a:t>Perceived organizational support</a:t>
            </a:r>
          </a:p>
          <a:p>
            <a:pPr lvl="1"/>
            <a:r>
              <a:rPr lang="en-US" sz="1800" dirty="0"/>
              <a:t>Affective organizational commitment</a:t>
            </a:r>
          </a:p>
          <a:p>
            <a:pPr lvl="1"/>
            <a:r>
              <a:rPr lang="en-US" sz="1800" dirty="0"/>
              <a:t>Engagement</a:t>
            </a:r>
          </a:p>
          <a:p>
            <a:pPr lvl="1"/>
            <a:r>
              <a:rPr lang="en-US" sz="1800" dirty="0"/>
              <a:t>Distributive justice</a:t>
            </a:r>
          </a:p>
          <a:p>
            <a:pPr lvl="1"/>
            <a:r>
              <a:rPr lang="en-US" sz="1800" dirty="0"/>
              <a:t>Interpersonal and informational justice from upper administration</a:t>
            </a:r>
          </a:p>
          <a:p>
            <a:r>
              <a:rPr lang="en-US" sz="2000" dirty="0"/>
              <a:t>PNR significantly higher in: </a:t>
            </a:r>
          </a:p>
          <a:p>
            <a:pPr lvl="1"/>
            <a:r>
              <a:rPr lang="en-US" sz="1800" dirty="0"/>
              <a:t>Exhaustion</a:t>
            </a:r>
          </a:p>
          <a:p>
            <a:pPr lvl="1"/>
            <a:r>
              <a:rPr lang="en-US" sz="1800" dirty="0"/>
              <a:t>Depersonalization/cynicism</a:t>
            </a:r>
          </a:p>
          <a:p>
            <a:pPr lvl="1"/>
            <a:r>
              <a:rPr lang="en-US" sz="1800" dirty="0"/>
              <a:t>Constraints</a:t>
            </a:r>
          </a:p>
        </p:txBody>
      </p:sp>
      <p:sp>
        <p:nvSpPr>
          <p:cNvPr id="3" name="Text Placeholder 2">
            <a:extLst>
              <a:ext uri="{FF2B5EF4-FFF2-40B4-BE49-F238E27FC236}">
                <a16:creationId xmlns:a16="http://schemas.microsoft.com/office/drawing/2014/main" id="{A99236D9-FDC7-42FC-B024-30E8B911E0CE}"/>
              </a:ext>
            </a:extLst>
          </p:cNvPr>
          <p:cNvSpPr>
            <a:spLocks noGrp="1"/>
          </p:cNvSpPr>
          <p:nvPr>
            <p:ph type="body" sz="quarter" idx="12"/>
          </p:nvPr>
        </p:nvSpPr>
        <p:spPr/>
        <p:txBody>
          <a:bodyPr/>
          <a:lstStyle/>
          <a:p>
            <a:r>
              <a:rPr lang="en-US" dirty="0"/>
              <a:t>Gender (Faculty &amp; Staff): Male vs. Female vs. PNR</a:t>
            </a:r>
          </a:p>
        </p:txBody>
      </p:sp>
      <p:sp>
        <p:nvSpPr>
          <p:cNvPr id="4" name="Text Placeholder 3">
            <a:extLst>
              <a:ext uri="{FF2B5EF4-FFF2-40B4-BE49-F238E27FC236}">
                <a16:creationId xmlns:a16="http://schemas.microsoft.com/office/drawing/2014/main" id="{125FCCF9-1938-49B8-989A-56BD2545975B}"/>
              </a:ext>
            </a:extLst>
          </p:cNvPr>
          <p:cNvSpPr>
            <a:spLocks noGrp="1"/>
          </p:cNvSpPr>
          <p:nvPr>
            <p:ph type="body" sz="quarter" idx="10"/>
          </p:nvPr>
        </p:nvSpPr>
        <p:spPr/>
        <p:txBody>
          <a:bodyPr/>
          <a:lstStyle/>
          <a:p>
            <a:r>
              <a:rPr lang="en-US" sz="4800" dirty="0"/>
              <a:t>Differences: Gender</a:t>
            </a:r>
          </a:p>
        </p:txBody>
      </p:sp>
    </p:spTree>
    <p:extLst>
      <p:ext uri="{BB962C8B-B14F-4D97-AF65-F5344CB8AC3E}">
        <p14:creationId xmlns:p14="http://schemas.microsoft.com/office/powerpoint/2010/main" val="279584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7A5527-4CCB-41BD-8B1E-D8B10A08316D}"/>
              </a:ext>
            </a:extLst>
          </p:cNvPr>
          <p:cNvSpPr>
            <a:spLocks noGrp="1"/>
          </p:cNvSpPr>
          <p:nvPr>
            <p:ph type="body" sz="quarter" idx="11"/>
          </p:nvPr>
        </p:nvSpPr>
        <p:spPr/>
        <p:txBody>
          <a:bodyPr/>
          <a:lstStyle/>
          <a:p>
            <a:r>
              <a:rPr lang="en-US" sz="2200" dirty="0"/>
              <a:t>Perceptions of </a:t>
            </a:r>
            <a:r>
              <a:rPr lang="en-US" sz="2200" u="sng" dirty="0"/>
              <a:t>interpersonal</a:t>
            </a:r>
            <a:r>
              <a:rPr lang="en-US" sz="2200" dirty="0"/>
              <a:t> and </a:t>
            </a:r>
            <a:r>
              <a:rPr lang="en-US" sz="2200" u="sng" dirty="0"/>
              <a:t>informational</a:t>
            </a:r>
            <a:r>
              <a:rPr lang="en-US" sz="2200" dirty="0"/>
              <a:t> justice</a:t>
            </a:r>
          </a:p>
          <a:p>
            <a:pPr lvl="1"/>
            <a:r>
              <a:rPr lang="en-US" sz="1800" dirty="0"/>
              <a:t>significantly higher for direct supervisor (m = 4.02/3.48) </a:t>
            </a:r>
          </a:p>
          <a:p>
            <a:pPr lvl="1"/>
            <a:r>
              <a:rPr lang="en-US" sz="1800" dirty="0"/>
              <a:t>lower for upper administration (m = 2.76/1.95)</a:t>
            </a:r>
          </a:p>
          <a:p>
            <a:r>
              <a:rPr lang="en-US" sz="2200" dirty="0"/>
              <a:t>Heavy workload, conflicting job demands, and interruptions by other people most frequent constraints</a:t>
            </a:r>
          </a:p>
          <a:p>
            <a:r>
              <a:rPr lang="en-US" sz="2200" dirty="0"/>
              <a:t>Correspondence between scores </a:t>
            </a:r>
            <a:r>
              <a:rPr lang="en-US" sz="2200"/>
              <a:t>follows generally</a:t>
            </a:r>
            <a:r>
              <a:rPr lang="en-US" sz="2200" dirty="0"/>
              <a:t>-</a:t>
            </a:r>
            <a:r>
              <a:rPr lang="en-US" sz="2200"/>
              <a:t>observed </a:t>
            </a:r>
            <a:r>
              <a:rPr lang="en-US" sz="2200" dirty="0"/>
              <a:t>(i.e., meta-analytic) trends</a:t>
            </a:r>
          </a:p>
        </p:txBody>
      </p:sp>
      <p:sp>
        <p:nvSpPr>
          <p:cNvPr id="4" name="Text Placeholder 3">
            <a:extLst>
              <a:ext uri="{FF2B5EF4-FFF2-40B4-BE49-F238E27FC236}">
                <a16:creationId xmlns:a16="http://schemas.microsoft.com/office/drawing/2014/main" id="{7A7D6434-C0CA-4906-9F4D-A368408E14F1}"/>
              </a:ext>
            </a:extLst>
          </p:cNvPr>
          <p:cNvSpPr>
            <a:spLocks noGrp="1"/>
          </p:cNvSpPr>
          <p:nvPr>
            <p:ph type="body" sz="quarter" idx="10"/>
          </p:nvPr>
        </p:nvSpPr>
        <p:spPr/>
        <p:txBody>
          <a:bodyPr/>
          <a:lstStyle/>
          <a:p>
            <a:r>
              <a:rPr lang="en-US" dirty="0"/>
              <a:t>Other Key Findings</a:t>
            </a:r>
          </a:p>
        </p:txBody>
      </p:sp>
    </p:spTree>
    <p:extLst>
      <p:ext uri="{BB962C8B-B14F-4D97-AF65-F5344CB8AC3E}">
        <p14:creationId xmlns:p14="http://schemas.microsoft.com/office/powerpoint/2010/main" val="16811067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76BDA-A0C4-4E20-9217-A6018CA8723D}"/>
              </a:ext>
            </a:extLst>
          </p:cNvPr>
          <p:cNvSpPr>
            <a:spLocks noGrp="1"/>
          </p:cNvSpPr>
          <p:nvPr>
            <p:ph type="body" sz="quarter" idx="11"/>
          </p:nvPr>
        </p:nvSpPr>
        <p:spPr>
          <a:xfrm>
            <a:off x="894436" y="1923189"/>
            <a:ext cx="8076956" cy="3253513"/>
          </a:xfrm>
        </p:spPr>
        <p:txBody>
          <a:bodyPr/>
          <a:lstStyle/>
          <a:p>
            <a:r>
              <a:rPr lang="en-US" sz="2000" dirty="0"/>
              <a:t>Randomly selected 25% (n = 75) open-ended responses to: </a:t>
            </a:r>
          </a:p>
          <a:p>
            <a:pPr lvl="1"/>
            <a:r>
              <a:rPr lang="en-US" sz="1800" dirty="0"/>
              <a:t>“What additional comments (positive or negative) do you have for Missouri S&amp;T leadership to consider?”</a:t>
            </a:r>
          </a:p>
          <a:p>
            <a:pPr lvl="1"/>
            <a:r>
              <a:rPr lang="en-US" sz="1800" dirty="0"/>
              <a:t>63 (84%) were negative, 7 (9%) were neutral, 2 (3%) were positive</a:t>
            </a:r>
          </a:p>
          <a:p>
            <a:pPr lvl="1"/>
            <a:r>
              <a:rPr lang="en-US" sz="1800" dirty="0"/>
              <a:t>Negative comments balanced across college and faculty/staff</a:t>
            </a:r>
          </a:p>
          <a:p>
            <a:r>
              <a:rPr lang="en-US" sz="2000" dirty="0"/>
              <a:t>When asked to list 3-5 </a:t>
            </a:r>
            <a:r>
              <a:rPr lang="en-US" sz="2000" b="1" u="sng" dirty="0"/>
              <a:t>supportive actions </a:t>
            </a:r>
            <a:r>
              <a:rPr lang="en-US" sz="2000" dirty="0"/>
              <a:t>S&amp;T has taken, </a:t>
            </a:r>
            <a:r>
              <a:rPr lang="en-US" b="1" dirty="0"/>
              <a:t>809 </a:t>
            </a:r>
            <a:r>
              <a:rPr lang="en-US" sz="2000" dirty="0"/>
              <a:t>responses were given </a:t>
            </a:r>
          </a:p>
          <a:p>
            <a:r>
              <a:rPr lang="en-US" sz="2000" dirty="0"/>
              <a:t>When asked to list 3-5 actions one </a:t>
            </a:r>
            <a:r>
              <a:rPr lang="en-US" sz="2000" b="1" u="sng" dirty="0"/>
              <a:t>wished S&amp;T would do</a:t>
            </a:r>
            <a:r>
              <a:rPr lang="en-US" sz="2000" dirty="0"/>
              <a:t>, </a:t>
            </a:r>
            <a:r>
              <a:rPr lang="en-US" b="1" dirty="0"/>
              <a:t>1171 </a:t>
            </a:r>
            <a:r>
              <a:rPr lang="en-US" sz="2000" dirty="0"/>
              <a:t>responses were given </a:t>
            </a:r>
          </a:p>
          <a:p>
            <a:endParaRPr lang="en-US" sz="2000" dirty="0"/>
          </a:p>
        </p:txBody>
      </p:sp>
      <p:sp>
        <p:nvSpPr>
          <p:cNvPr id="3" name="Text Placeholder 2">
            <a:extLst>
              <a:ext uri="{FF2B5EF4-FFF2-40B4-BE49-F238E27FC236}">
                <a16:creationId xmlns:a16="http://schemas.microsoft.com/office/drawing/2014/main" id="{A451F511-3E02-40FB-8C6B-5F0E83E4A121}"/>
              </a:ext>
            </a:extLst>
          </p:cNvPr>
          <p:cNvSpPr>
            <a:spLocks noGrp="1"/>
          </p:cNvSpPr>
          <p:nvPr>
            <p:ph type="body" sz="quarter" idx="10"/>
          </p:nvPr>
        </p:nvSpPr>
        <p:spPr/>
        <p:txBody>
          <a:bodyPr/>
          <a:lstStyle/>
          <a:p>
            <a:r>
              <a:rPr lang="en-US" sz="4800" dirty="0"/>
              <a:t>Qualitative Feedback Overview</a:t>
            </a:r>
          </a:p>
        </p:txBody>
      </p:sp>
    </p:spTree>
    <p:extLst>
      <p:ext uri="{BB962C8B-B14F-4D97-AF65-F5344CB8AC3E}">
        <p14:creationId xmlns:p14="http://schemas.microsoft.com/office/powerpoint/2010/main" val="12985759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AF548B-A856-4925-8840-169544AFDF2F}"/>
              </a:ext>
            </a:extLst>
          </p:cNvPr>
          <p:cNvSpPr>
            <a:spLocks noGrp="1"/>
          </p:cNvSpPr>
          <p:nvPr>
            <p:ph type="body" sz="quarter" idx="11"/>
          </p:nvPr>
        </p:nvSpPr>
        <p:spPr>
          <a:xfrm>
            <a:off x="787644" y="2070532"/>
            <a:ext cx="8076956" cy="3011623"/>
          </a:xfrm>
        </p:spPr>
        <p:txBody>
          <a:bodyPr/>
          <a:lstStyle/>
          <a:p>
            <a:r>
              <a:rPr lang="en-US" dirty="0"/>
              <a:t>More thoroughly analyze qualitative data for specific themes </a:t>
            </a:r>
          </a:p>
          <a:p>
            <a:r>
              <a:rPr lang="en-US" dirty="0"/>
              <a:t>Design specific, evidence-based recommendations based on trends in data</a:t>
            </a:r>
          </a:p>
          <a:p>
            <a:r>
              <a:rPr lang="en-US" dirty="0"/>
              <a:t>Send requests to Personnel Committee for other analyses of interest (Dave Westenberg, Chair)</a:t>
            </a:r>
          </a:p>
          <a:p>
            <a:r>
              <a:rPr lang="en-US" dirty="0"/>
              <a:t>Summary report at October Faculty Senate Mtg</a:t>
            </a:r>
          </a:p>
          <a:p>
            <a:endParaRPr lang="en-US" dirty="0"/>
          </a:p>
        </p:txBody>
      </p:sp>
      <p:sp>
        <p:nvSpPr>
          <p:cNvPr id="3" name="Text Placeholder 2">
            <a:extLst>
              <a:ext uri="{FF2B5EF4-FFF2-40B4-BE49-F238E27FC236}">
                <a16:creationId xmlns:a16="http://schemas.microsoft.com/office/drawing/2014/main" id="{393BFD82-6F9F-40FB-A6FC-038278DE610A}"/>
              </a:ext>
            </a:extLst>
          </p:cNvPr>
          <p:cNvSpPr>
            <a:spLocks noGrp="1"/>
          </p:cNvSpPr>
          <p:nvPr>
            <p:ph type="body" sz="quarter" idx="10"/>
          </p:nvPr>
        </p:nvSpPr>
        <p:spPr/>
        <p:txBody>
          <a:bodyPr/>
          <a:lstStyle/>
          <a:p>
            <a:r>
              <a:rPr lang="en-US" dirty="0"/>
              <a:t>Next Steps</a:t>
            </a:r>
          </a:p>
        </p:txBody>
      </p:sp>
    </p:spTree>
    <p:extLst>
      <p:ext uri="{BB962C8B-B14F-4D97-AF65-F5344CB8AC3E}">
        <p14:creationId xmlns:p14="http://schemas.microsoft.com/office/powerpoint/2010/main" val="662408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2604973"/>
            <a:ext cx="7781052" cy="2116317"/>
          </a:xfrm>
        </p:spPr>
        <p:txBody>
          <a:bodyPr/>
          <a:lstStyle/>
          <a:p>
            <a:pPr marL="0" indent="0">
              <a:buNone/>
              <a:tabLst>
                <a:tab pos="914400" algn="l"/>
              </a:tabLst>
            </a:pPr>
            <a:r>
              <a:rPr lang="en-US" sz="3600" b="1" dirty="0">
                <a:latin typeface="Orgon Slab Light" panose="02000503000000020004" pitchFamily="50" charset="0"/>
              </a:rPr>
              <a:t>X. 	Adjourn</a:t>
            </a:r>
          </a:p>
          <a:p>
            <a:endParaRPr lang="en-US" sz="3600" b="1" dirty="0">
              <a:solidFill>
                <a:srgbClr val="003B49"/>
              </a:solidFill>
              <a:latin typeface="Orgon Slab Light" panose="02000503000000020004" pitchFamily="50" charset="0"/>
            </a:endParaRPr>
          </a:p>
          <a:p>
            <a:pPr marL="514350" indent="-514350">
              <a:buAutoNum type="romanUcPeriod" startAt="5"/>
            </a:pPr>
            <a:endParaRPr lang="en-US" sz="3600" b="1" dirty="0">
              <a:solidFill>
                <a:srgbClr val="003B49"/>
              </a:solidFill>
              <a:latin typeface="Orgon Slab ExtraLight" panose="02000503000000020004" pitchFamily="50" charset="0"/>
            </a:endParaRPr>
          </a:p>
          <a:p>
            <a:endParaRPr lang="en-US" sz="3600" dirty="0"/>
          </a:p>
        </p:txBody>
      </p:sp>
      <p:sp>
        <p:nvSpPr>
          <p:cNvPr id="4" name="Text Placeholder 3"/>
          <p:cNvSpPr>
            <a:spLocks noGrp="1"/>
          </p:cNvSpPr>
          <p:nvPr>
            <p:ph type="body" sz="quarter" idx="12"/>
          </p:nvPr>
        </p:nvSpPr>
        <p:spPr>
          <a:xfrm>
            <a:off x="914400" y="1790003"/>
            <a:ext cx="7781052" cy="696720"/>
          </a:xfrm>
        </p:spPr>
        <p:txBody>
          <a:bodyPr/>
          <a:lstStyle/>
          <a:p>
            <a:r>
              <a:rPr lang="en-US" sz="3600" dirty="0">
                <a:latin typeface="Orgon Slab" panose="02000503000000020004" pitchFamily="50" charset="0"/>
              </a:rPr>
              <a:t>Agenda</a:t>
            </a:r>
          </a:p>
        </p:txBody>
      </p:sp>
      <p:sp>
        <p:nvSpPr>
          <p:cNvPr id="5" name="TextBox 4"/>
          <p:cNvSpPr txBox="1"/>
          <p:nvPr/>
        </p:nvSpPr>
        <p:spPr>
          <a:xfrm>
            <a:off x="8369559" y="6311387"/>
            <a:ext cx="437860" cy="276999"/>
          </a:xfrm>
          <a:prstGeom prst="rect">
            <a:avLst/>
          </a:prstGeom>
          <a:noFill/>
        </p:spPr>
        <p:txBody>
          <a:bodyPr wrap="square" rtlCol="0">
            <a:spAutoFit/>
          </a:bodyPr>
          <a:lstStyle>
            <a:defPPr>
              <a:defRPr lang="en-US"/>
            </a:defPPr>
            <a:lvl1pPr>
              <a:defRPr sz="1200">
                <a:solidFill>
                  <a:srgbClr val="003B49"/>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77D04EB-D600-4A5B-9F34-2ADF860BB5CA}" type="slidenum">
              <a:rPr kumimoji="0" lang="en-US" sz="1200" b="0" i="0" u="none" strike="noStrike" kern="1200" cap="none" spc="0" normalizeH="0" baseline="0" noProof="0">
                <a:ln>
                  <a:noFill/>
                </a:ln>
                <a:solidFill>
                  <a:srgbClr val="33006F">
                    <a:tint val="75000"/>
                  </a:srgb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srgbClr val="33006F">
                  <a:tint val="75000"/>
                </a:srgbClr>
              </a:solidFill>
              <a:effectLst/>
              <a:uLnTx/>
              <a:uFillTx/>
              <a:latin typeface="Calibri"/>
              <a:ea typeface="+mn-ea"/>
              <a:cs typeface="+mn-cs"/>
            </a:endParaRPr>
          </a:p>
        </p:txBody>
      </p:sp>
    </p:spTree>
    <p:extLst>
      <p:ext uri="{BB962C8B-B14F-4D97-AF65-F5344CB8AC3E}">
        <p14:creationId xmlns:p14="http://schemas.microsoft.com/office/powerpoint/2010/main" val="1308423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DE2A4-3C78-447A-B359-F759DD1BB088}"/>
              </a:ext>
            </a:extLst>
          </p:cNvPr>
          <p:cNvSpPr>
            <a:spLocks noGrp="1"/>
          </p:cNvSpPr>
          <p:nvPr>
            <p:ph type="body" sz="quarter" idx="11"/>
          </p:nvPr>
        </p:nvSpPr>
        <p:spPr/>
        <p:txBody>
          <a:bodyPr>
            <a:normAutofit/>
          </a:bodyPr>
          <a:lstStyle/>
          <a:p>
            <a:r>
              <a:rPr lang="en-US" sz="2100" dirty="0"/>
              <a:t>Call for nominations: </a:t>
            </a:r>
            <a:r>
              <a:rPr lang="en-US" sz="2100" i="1" u="sng" dirty="0"/>
              <a:t>Equity Resolution Hearing Panel</a:t>
            </a:r>
          </a:p>
          <a:p>
            <a:pPr lvl="1"/>
            <a:r>
              <a:rPr lang="en-US" sz="1800" dirty="0"/>
              <a:t>Seeking nomination of 20 faculty members</a:t>
            </a:r>
          </a:p>
          <a:p>
            <a:pPr lvl="1"/>
            <a:r>
              <a:rPr lang="en-US" sz="1800" dirty="0"/>
              <a:t>Chancellor to provide slate to UM System from nominations</a:t>
            </a:r>
          </a:p>
          <a:p>
            <a:pPr lvl="1"/>
            <a:r>
              <a:rPr lang="en-US" sz="1800" dirty="0"/>
              <a:t>Ideally, nominees reflect diversity of faculty interests and backgrounds</a:t>
            </a:r>
          </a:p>
          <a:p>
            <a:pPr lvl="1"/>
            <a:r>
              <a:rPr lang="en-US" sz="1800" dirty="0"/>
              <a:t>Provide nominations (self or colleagues) by June 16.</a:t>
            </a:r>
          </a:p>
          <a:p>
            <a:pPr lvl="1"/>
            <a:r>
              <a:rPr lang="en-US" sz="1800" dirty="0"/>
              <a:t>Please send nominees to Kelly Homan (khoman@mst.edu)</a:t>
            </a:r>
          </a:p>
        </p:txBody>
      </p:sp>
      <p:sp>
        <p:nvSpPr>
          <p:cNvPr id="3" name="Text Placeholder 2">
            <a:extLst>
              <a:ext uri="{FF2B5EF4-FFF2-40B4-BE49-F238E27FC236}">
                <a16:creationId xmlns:a16="http://schemas.microsoft.com/office/drawing/2014/main" id="{A16A4D66-EF15-4C0D-9FA1-FF9A32E459EA}"/>
              </a:ext>
            </a:extLst>
          </p:cNvPr>
          <p:cNvSpPr>
            <a:spLocks noGrp="1"/>
          </p:cNvSpPr>
          <p:nvPr>
            <p:ph type="body" sz="quarter" idx="10"/>
          </p:nvPr>
        </p:nvSpPr>
        <p:spPr>
          <a:xfrm>
            <a:off x="213402" y="589579"/>
            <a:ext cx="8370643" cy="345016"/>
          </a:xfrm>
        </p:spPr>
        <p:txBody>
          <a:bodyPr>
            <a:normAutofit fontScale="85000" lnSpcReduction="20000"/>
          </a:bodyPr>
          <a:lstStyle/>
          <a:p>
            <a:r>
              <a:rPr lang="en-US" dirty="0"/>
              <a:t>President’s Report: S&amp;T Campus</a:t>
            </a:r>
          </a:p>
          <a:p>
            <a:endParaRPr lang="en-US" dirty="0"/>
          </a:p>
        </p:txBody>
      </p:sp>
    </p:spTree>
    <p:extLst>
      <p:ext uri="{BB962C8B-B14F-4D97-AF65-F5344CB8AC3E}">
        <p14:creationId xmlns:p14="http://schemas.microsoft.com/office/powerpoint/2010/main" val="3149485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DE2A4-3C78-447A-B359-F759DD1BB088}"/>
              </a:ext>
            </a:extLst>
          </p:cNvPr>
          <p:cNvSpPr>
            <a:spLocks noGrp="1"/>
          </p:cNvSpPr>
          <p:nvPr>
            <p:ph type="body" sz="quarter" idx="11"/>
          </p:nvPr>
        </p:nvSpPr>
        <p:spPr>
          <a:xfrm>
            <a:off x="659305" y="2159795"/>
            <a:ext cx="8196210" cy="3451680"/>
          </a:xfrm>
        </p:spPr>
        <p:txBody>
          <a:bodyPr>
            <a:normAutofit/>
          </a:bodyPr>
          <a:lstStyle/>
          <a:p>
            <a:r>
              <a:rPr lang="en-US" sz="2250" dirty="0"/>
              <a:t>Bylaw Revisions</a:t>
            </a:r>
            <a:endParaRPr lang="en-US" dirty="0"/>
          </a:p>
          <a:p>
            <a:pPr lvl="1"/>
            <a:r>
              <a:rPr lang="en-US" sz="1800" dirty="0"/>
              <a:t>Revisions approved (Y=49/N=4/NC=2, Total = 55).</a:t>
            </a:r>
          </a:p>
          <a:p>
            <a:pPr lvl="1"/>
            <a:r>
              <a:rPr lang="en-US" sz="1800" dirty="0"/>
              <a:t>Will be submitted to UM Counsel for review</a:t>
            </a:r>
          </a:p>
          <a:p>
            <a:pPr lvl="1"/>
            <a:r>
              <a:rPr lang="en-US" sz="1800" dirty="0"/>
              <a:t>Chancellor will submit to BoC, after legal review</a:t>
            </a:r>
          </a:p>
          <a:p>
            <a:pPr lvl="1"/>
            <a:r>
              <a:rPr lang="en-US" sz="1800" dirty="0"/>
              <a:t>Sincere thank you to the Revision Committee, led by T. Schuman</a:t>
            </a:r>
            <a:endParaRPr lang="en-US" sz="2100" dirty="0"/>
          </a:p>
          <a:p>
            <a:pPr lvl="1"/>
            <a:r>
              <a:rPr lang="en-US" sz="1800" dirty="0"/>
              <a:t>Thank you and be prepared for additional round next year!</a:t>
            </a:r>
          </a:p>
          <a:p>
            <a:r>
              <a:rPr lang="en-US" sz="2100" dirty="0"/>
              <a:t>Administrative Reviews (2021-22)</a:t>
            </a:r>
          </a:p>
          <a:p>
            <a:pPr lvl="1"/>
            <a:r>
              <a:rPr lang="en-US" sz="1800" dirty="0"/>
              <a:t>Reviewed to ensure anonymity, comments provided to officer being reviewed and their direct report, by Past-President Steve Raper</a:t>
            </a:r>
          </a:p>
          <a:p>
            <a:pPr lvl="1"/>
            <a:r>
              <a:rPr lang="en-US" sz="1800" dirty="0"/>
              <a:t>Summary results being presented today by ARC</a:t>
            </a:r>
          </a:p>
          <a:p>
            <a:pPr lvl="1"/>
            <a:r>
              <a:rPr lang="en-US" sz="1800" dirty="0"/>
              <a:t>Thank you to faculty for your participation</a:t>
            </a:r>
          </a:p>
          <a:p>
            <a:pPr marL="342900" lvl="1" indent="0">
              <a:buNone/>
            </a:pPr>
            <a:endParaRPr lang="en-US" sz="1800" dirty="0"/>
          </a:p>
          <a:p>
            <a:pPr lvl="1"/>
            <a:endParaRPr lang="en-US" sz="1800" dirty="0"/>
          </a:p>
          <a:p>
            <a:pPr marL="0" indent="0">
              <a:buNone/>
            </a:pPr>
            <a:endParaRPr lang="en-US" sz="2100" dirty="0"/>
          </a:p>
        </p:txBody>
      </p:sp>
      <p:sp>
        <p:nvSpPr>
          <p:cNvPr id="3" name="Text Placeholder 2">
            <a:extLst>
              <a:ext uri="{FF2B5EF4-FFF2-40B4-BE49-F238E27FC236}">
                <a16:creationId xmlns:a16="http://schemas.microsoft.com/office/drawing/2014/main" id="{A16A4D66-EF15-4C0D-9FA1-FF9A32E459EA}"/>
              </a:ext>
            </a:extLst>
          </p:cNvPr>
          <p:cNvSpPr>
            <a:spLocks noGrp="1"/>
          </p:cNvSpPr>
          <p:nvPr>
            <p:ph type="body" sz="quarter" idx="10"/>
          </p:nvPr>
        </p:nvSpPr>
        <p:spPr>
          <a:xfrm>
            <a:off x="213402" y="589578"/>
            <a:ext cx="8370643" cy="345016"/>
          </a:xfrm>
        </p:spPr>
        <p:txBody>
          <a:bodyPr>
            <a:normAutofit fontScale="85000" lnSpcReduction="20000"/>
          </a:bodyPr>
          <a:lstStyle/>
          <a:p>
            <a:r>
              <a:rPr lang="en-US" dirty="0"/>
              <a:t>President’s Report: Faculty Senate</a:t>
            </a:r>
          </a:p>
          <a:p>
            <a:endParaRPr lang="en-US" dirty="0"/>
          </a:p>
        </p:txBody>
      </p:sp>
    </p:spTree>
    <p:extLst>
      <p:ext uri="{BB962C8B-B14F-4D97-AF65-F5344CB8AC3E}">
        <p14:creationId xmlns:p14="http://schemas.microsoft.com/office/powerpoint/2010/main" val="2323848888"/>
      </p:ext>
    </p:extLst>
  </p:cSld>
  <p:clrMapOvr>
    <a:masterClrMapping/>
  </p:clrMapOvr>
</p:sld>
</file>

<file path=ppt/theme/theme1.xml><?xml version="1.0" encoding="utf-8"?>
<a:theme xmlns:a="http://schemas.openxmlformats.org/drawingml/2006/main" name="1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leGreen16x9" id="{31EDC70C-A0A6-453C-8919-52310EEE4DA3}" vid="{777ACB0D-E0F4-42F6-BEE5-AB7C7005C05E}"/>
    </a:ext>
  </a:extLst>
</a:theme>
</file>

<file path=ppt/theme/theme14.xml><?xml version="1.0" encoding="utf-8"?>
<a:theme xmlns:a="http://schemas.openxmlformats.org/drawingml/2006/main" name="10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50th-Modern">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leGreen16x9" id="{31EDC70C-A0A6-453C-8919-52310EEE4DA3}" vid="{518641A1-C872-4586-8C07-E8497545EC21}"/>
    </a:ext>
  </a:extLst>
</a:theme>
</file>

<file path=ppt/theme/theme16.xml><?xml version="1.0" encoding="utf-8"?>
<a:theme xmlns:a="http://schemas.openxmlformats.org/drawingml/2006/main" name="2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1121 Faculty Senate Chancellor Report" id="{57A06184-AFAF-4AF3-BC36-7769E5B512E6}" vid="{70CDE4D9-A1FD-4000-804C-3D7F033F82FE}"/>
    </a:ext>
  </a:extLst>
</a:theme>
</file>

<file path=ppt/theme/theme17.xml><?xml version="1.0" encoding="utf-8"?>
<a:theme xmlns:a="http://schemas.openxmlformats.org/drawingml/2006/main" name="3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 Board Dehghani Nov 2021 - new PPT template" id="{801908E0-85D8-4B8A-9347-A4FA4AE69D4E}" vid="{82EEBF25-7F8D-4F2C-8A3D-6ECC1AEC27C1}"/>
    </a:ext>
  </a:extLst>
</a:theme>
</file>

<file path=ppt/theme/theme18.xml><?xml version="1.0" encoding="utf-8"?>
<a:theme xmlns:a="http://schemas.openxmlformats.org/drawingml/2006/main" name="4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leGreen16x9" id="{31EDC70C-A0A6-453C-8919-52310EEE4DA3}" vid="{777ACB0D-E0F4-42F6-BEE5-AB7C7005C05E}"/>
    </a:ext>
  </a:extLst>
</a:theme>
</file>

<file path=ppt/theme/theme19.xml><?xml version="1.0" encoding="utf-8"?>
<a:theme xmlns:a="http://schemas.openxmlformats.org/drawingml/2006/main" name="5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mpleGreen16x9" id="{31EDC70C-A0A6-453C-8919-52310EEE4DA3}" vid="{777ACB0D-E0F4-42F6-BEE5-AB7C7005C05E}"/>
    </a:ext>
  </a:extLst>
</a:theme>
</file>

<file path=ppt/theme/theme2.xml><?xml version="1.0" encoding="utf-8"?>
<a:theme xmlns:a="http://schemas.openxmlformats.org/drawingml/2006/main" name="3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6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PowerPoint 16x9_2022" id="{1808DC3A-C18A-9F4C-9164-F149A138F24C}" vid="{8896C09B-EB23-D144-881D-3C611232B8CB}"/>
    </a:ext>
  </a:extLst>
</a:theme>
</file>

<file path=ppt/theme/theme21.xml><?xml version="1.0" encoding="utf-8"?>
<a:theme xmlns:a="http://schemas.openxmlformats.org/drawingml/2006/main" name="Chancellor Template 22">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PowerPoint 16x9_2022" id="{1808DC3A-C18A-9F4C-9164-F149A138F24C}" vid="{8896C09B-EB23-D144-881D-3C611232B8CB}"/>
    </a:ext>
  </a:extLst>
</a:theme>
</file>

<file path=ppt/theme/theme22.xml><?xml version="1.0" encoding="utf-8"?>
<a:theme xmlns:a="http://schemas.openxmlformats.org/drawingml/2006/main" name="7_SandT-Option A">
  <a:themeElements>
    <a:clrScheme name="SandT2018">
      <a:dk1>
        <a:srgbClr val="000000"/>
      </a:dk1>
      <a:lt1>
        <a:srgbClr val="FFFFFF"/>
      </a:lt1>
      <a:dk2>
        <a:srgbClr val="DCE3E3"/>
      </a:dk2>
      <a:lt2>
        <a:srgbClr val="636669"/>
      </a:lt2>
      <a:accent1>
        <a:srgbClr val="007933"/>
      </a:accent1>
      <a:accent2>
        <a:srgbClr val="003B49"/>
      </a:accent2>
      <a:accent3>
        <a:srgbClr val="2CCCD3"/>
      </a:accent3>
      <a:accent4>
        <a:srgbClr val="E87722"/>
      </a:accent4>
      <a:accent5>
        <a:srgbClr val="DAAA00"/>
      </a:accent5>
      <a:accent6>
        <a:srgbClr val="78BE20"/>
      </a:accent6>
      <a:hlink>
        <a:srgbClr val="003B49"/>
      </a:hlink>
      <a:folHlink>
        <a:srgbClr val="7D613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1121 Faculty Senate Chancellor Report" id="{57A06184-AFAF-4AF3-BC36-7769E5B512E6}" vid="{70CDE4D9-A1FD-4000-804C-3D7F033F82FE}"/>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Office Theme">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gon_slab_16x9.pptx" id="{C6C56743-1A2C-409A-987B-98533324C665}" vid="{251781DE-715D-4CAA-A302-669C6AA33B45}"/>
    </a:ext>
  </a:extLst>
</a:theme>
</file>

<file path=ppt/theme/theme6.xml><?xml version="1.0" encoding="utf-8"?>
<a:theme xmlns:a="http://schemas.openxmlformats.org/drawingml/2006/main" name="14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gon_slab_16x9.pptx" id="{C6C56743-1A2C-409A-987B-98533324C665}" vid="{5604960E-3091-4605-8AE2-1F0C125F8078}"/>
    </a:ext>
  </a:extLst>
</a:theme>
</file>

<file path=ppt/theme/theme7.xml><?xml version="1.0" encoding="utf-8"?>
<a:theme xmlns:a="http://schemas.openxmlformats.org/drawingml/2006/main" name="27_Custom Design">
  <a:themeElements>
    <a:clrScheme name="Custom 1">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0070C0"/>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hapter 7" id="{7F27FF92-48DB-D842-B6D0-BC8FEB1C3911}" vid="{BE78C99F-3AA0-9043-9F9A-B350534D1F5A}"/>
    </a:ext>
  </a:extLst>
</a:theme>
</file>

<file path=ppt/theme/themeOverride1.xml><?xml version="1.0" encoding="utf-8"?>
<a:themeOverride xmlns:a="http://schemas.openxmlformats.org/drawingml/2006/main">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20045</TotalTime>
  <Words>4284</Words>
  <Application>Microsoft Office PowerPoint</Application>
  <PresentationFormat>On-screen Show (4:3)</PresentationFormat>
  <Paragraphs>734</Paragraphs>
  <Slides>74</Slides>
  <Notes>30</Notes>
  <HiddenSlides>1</HiddenSlides>
  <MMClips>0</MMClips>
  <ScaleCrop>false</ScaleCrop>
  <HeadingPairs>
    <vt:vector size="8" baseType="variant">
      <vt:variant>
        <vt:lpstr>Fonts Used</vt:lpstr>
      </vt:variant>
      <vt:variant>
        <vt:i4>18</vt:i4>
      </vt:variant>
      <vt:variant>
        <vt:lpstr>Theme</vt:lpstr>
      </vt:variant>
      <vt:variant>
        <vt:i4>25</vt:i4>
      </vt:variant>
      <vt:variant>
        <vt:lpstr>Embedded OLE Servers</vt:lpstr>
      </vt:variant>
      <vt:variant>
        <vt:i4>1</vt:i4>
      </vt:variant>
      <vt:variant>
        <vt:lpstr>Slide Titles</vt:lpstr>
      </vt:variant>
      <vt:variant>
        <vt:i4>74</vt:i4>
      </vt:variant>
    </vt:vector>
  </HeadingPairs>
  <TitlesOfParts>
    <vt:vector size="118" baseType="lpstr">
      <vt:lpstr>.Hiragino Kaku Gothic Interface W3</vt:lpstr>
      <vt:lpstr>.Lucida Grande UI Regular</vt:lpstr>
      <vt:lpstr>Arial</vt:lpstr>
      <vt:lpstr>ArialMT</vt:lpstr>
      <vt:lpstr>Calibri</vt:lpstr>
      <vt:lpstr>Calibri Light</vt:lpstr>
      <vt:lpstr>Cambria</vt:lpstr>
      <vt:lpstr>Encode Sans Normal Black</vt:lpstr>
      <vt:lpstr>Lucida Grande</vt:lpstr>
      <vt:lpstr>Orgon Slab</vt:lpstr>
      <vt:lpstr>Orgon Slab ExtraLight</vt:lpstr>
      <vt:lpstr>Orgon Slab Light</vt:lpstr>
      <vt:lpstr>Orgon Slab Medium</vt:lpstr>
      <vt:lpstr>System Font Regular</vt:lpstr>
      <vt:lpstr>Times New Roman</vt:lpstr>
      <vt:lpstr>Tungsten Semibold</vt:lpstr>
      <vt:lpstr>Tungsten-Semibold</vt:lpstr>
      <vt:lpstr>Wingdings 3</vt:lpstr>
      <vt:lpstr>1_Custom Design</vt:lpstr>
      <vt:lpstr>3_Custom Design</vt:lpstr>
      <vt:lpstr>2_Custom Design</vt:lpstr>
      <vt:lpstr>4_Custom Design</vt:lpstr>
      <vt:lpstr>13_Custom Design</vt:lpstr>
      <vt:lpstr>14_Custom Design</vt:lpstr>
      <vt:lpstr>27_Custom Design</vt:lpstr>
      <vt:lpstr>5_Custom Design</vt:lpstr>
      <vt:lpstr>6_Custom Design</vt:lpstr>
      <vt:lpstr>7_Custom Design</vt:lpstr>
      <vt:lpstr>8_Custom Design</vt:lpstr>
      <vt:lpstr>9_Custom Design</vt:lpstr>
      <vt:lpstr>1_SandT-Option A</vt:lpstr>
      <vt:lpstr>10_Custom Design</vt:lpstr>
      <vt:lpstr>150th-Modern</vt:lpstr>
      <vt:lpstr>2_SandT-Option A</vt:lpstr>
      <vt:lpstr>3_SandT-Option A</vt:lpstr>
      <vt:lpstr>4_SandT-Option A</vt:lpstr>
      <vt:lpstr>5_SandT-Option A</vt:lpstr>
      <vt:lpstr>6_SandT-Option A</vt:lpstr>
      <vt:lpstr>Chancellor Template 22</vt:lpstr>
      <vt:lpstr>7_SandT-Option A</vt:lpstr>
      <vt:lpstr>Office Theme</vt:lpstr>
      <vt:lpstr>1_Office Theme</vt:lpstr>
      <vt:lpstr>2_Office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College of Arts, Science and Education</vt:lpstr>
      <vt:lpstr>CASB books since April, 2021</vt:lpstr>
      <vt:lpstr>College of Engineering and Computing</vt:lpstr>
      <vt:lpstr>Kummer College</vt:lpstr>
      <vt:lpstr>Ongoing Chair Searches</vt:lpstr>
      <vt:lpstr>Research &amp; Admin Position Updates</vt:lpstr>
      <vt:lpstr>Library and Learning Resources</vt:lpstr>
      <vt:lpstr>Library and Learning Resources</vt:lpstr>
      <vt:lpstr>PowerPoint Presentation</vt:lpstr>
      <vt:lpstr>PowerPoint Presentation</vt:lpstr>
      <vt:lpstr>PowerPoint Presentation</vt:lpstr>
      <vt:lpstr>PowerPoint Presentation</vt:lpstr>
      <vt:lpstr>PowerPoint Presentation</vt:lpstr>
      <vt:lpstr>Our North Star Goals</vt:lpstr>
      <vt:lpstr>Carnegie Classification of Higher Education </vt:lpstr>
      <vt:lpstr>Expenditures by faculty in engineering disciplines</vt:lpstr>
      <vt:lpstr>Types of research funding</vt:lpstr>
      <vt:lpstr>Carnegie Classification of Higher Education </vt:lpstr>
      <vt:lpstr>Thank you!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Budget this year (no change)</vt:lpstr>
      <vt:lpstr>Budget next year</vt:lpstr>
      <vt:lpstr>General Revenue Budget</vt:lpstr>
      <vt:lpstr>General Revenue Budget: costs</vt:lpstr>
      <vt:lpstr>$4.05 million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Faculty-Staff Climate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House, Misty M.</cp:lastModifiedBy>
  <cp:revision>530</cp:revision>
  <cp:lastPrinted>2022-06-09T17:48:59Z</cp:lastPrinted>
  <dcterms:created xsi:type="dcterms:W3CDTF">2014-10-14T00:51:43Z</dcterms:created>
  <dcterms:modified xsi:type="dcterms:W3CDTF">2022-06-09T18:18:11Z</dcterms:modified>
</cp:coreProperties>
</file>