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32"/>
  </p:notesMasterIdLst>
  <p:handoutMasterIdLst>
    <p:handoutMasterId r:id="rId33"/>
  </p:handoutMasterIdLst>
  <p:sldIdLst>
    <p:sldId id="317" r:id="rId2"/>
    <p:sldId id="270" r:id="rId3"/>
    <p:sldId id="321" r:id="rId4"/>
    <p:sldId id="302" r:id="rId5"/>
    <p:sldId id="271" r:id="rId6"/>
    <p:sldId id="285" r:id="rId7"/>
    <p:sldId id="293" r:id="rId8"/>
    <p:sldId id="314" r:id="rId9"/>
    <p:sldId id="319" r:id="rId10"/>
    <p:sldId id="308" r:id="rId11"/>
    <p:sldId id="275" r:id="rId12"/>
    <p:sldId id="277" r:id="rId13"/>
    <p:sldId id="279" r:id="rId14"/>
    <p:sldId id="282" r:id="rId15"/>
    <p:sldId id="283" r:id="rId16"/>
    <p:sldId id="286" r:id="rId17"/>
    <p:sldId id="288" r:id="rId18"/>
    <p:sldId id="290" r:id="rId19"/>
    <p:sldId id="291" r:id="rId20"/>
    <p:sldId id="295" r:id="rId21"/>
    <p:sldId id="297" r:id="rId22"/>
    <p:sldId id="299" r:id="rId23"/>
    <p:sldId id="301" r:id="rId24"/>
    <p:sldId id="304" r:id="rId25"/>
    <p:sldId id="306" r:id="rId26"/>
    <p:sldId id="310" r:id="rId27"/>
    <p:sldId id="312" r:id="rId28"/>
    <p:sldId id="315" r:id="rId29"/>
    <p:sldId id="318" r:id="rId30"/>
    <p:sldId id="320" r:id="rId31"/>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2B6FFF"/>
    <a:srgbClr val="F4E500"/>
    <a:srgbClr val="F4F4F4"/>
    <a:srgbClr val="CC0FBF"/>
    <a:srgbClr val="CC0000"/>
    <a:srgbClr val="008000"/>
    <a:srgbClr val="536EA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45" autoAdjust="0"/>
    <p:restoredTop sz="86543" autoAdjust="0"/>
  </p:normalViewPr>
  <p:slideViewPr>
    <p:cSldViewPr snapToGrid="0">
      <p:cViewPr varScale="1">
        <p:scale>
          <a:sx n="70" d="100"/>
          <a:sy n="70" d="100"/>
        </p:scale>
        <p:origin x="-912" y="-102"/>
      </p:cViewPr>
      <p:guideLst>
        <p:guide orient="horz" pos="576"/>
        <p:guide pos="9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3038475" cy="463550"/>
          </a:xfrm>
          <a:prstGeom prst="rect">
            <a:avLst/>
          </a:prstGeom>
          <a:noFill/>
          <a:ln w="9525">
            <a:noFill/>
            <a:miter lim="800000"/>
            <a:headEnd/>
            <a:tailEnd/>
          </a:ln>
        </p:spPr>
        <p:txBody>
          <a:bodyPr vert="horz" wrap="square" lIns="92960" tIns="46480" rIns="92960" bIns="46480" numCol="1" anchor="t" anchorCtr="0" compatLnSpc="1">
            <a:prstTxWarp prst="textNoShape">
              <a:avLst/>
            </a:prstTxWarp>
          </a:bodyPr>
          <a:lstStyle>
            <a:lvl1pPr defTabSz="930275">
              <a:defRPr sz="1300">
                <a:latin typeface="Arial" charset="0"/>
              </a:defRPr>
            </a:lvl1pPr>
          </a:lstStyle>
          <a:p>
            <a:endParaRPr lang="en-US"/>
          </a:p>
        </p:txBody>
      </p:sp>
      <p:sp>
        <p:nvSpPr>
          <p:cNvPr id="62467" name="Rectangle 3"/>
          <p:cNvSpPr>
            <a:spLocks noGrp="1" noChangeArrowheads="1"/>
          </p:cNvSpPr>
          <p:nvPr>
            <p:ph type="dt" sz="quarter" idx="1"/>
          </p:nvPr>
        </p:nvSpPr>
        <p:spPr bwMode="auto">
          <a:xfrm>
            <a:off x="3970338" y="0"/>
            <a:ext cx="3038475" cy="463550"/>
          </a:xfrm>
          <a:prstGeom prst="rect">
            <a:avLst/>
          </a:prstGeom>
          <a:noFill/>
          <a:ln w="9525">
            <a:noFill/>
            <a:miter lim="800000"/>
            <a:headEnd/>
            <a:tailEnd/>
          </a:ln>
        </p:spPr>
        <p:txBody>
          <a:bodyPr vert="horz" wrap="square" lIns="92960" tIns="46480" rIns="92960" bIns="46480" numCol="1" anchor="t" anchorCtr="0" compatLnSpc="1">
            <a:prstTxWarp prst="textNoShape">
              <a:avLst/>
            </a:prstTxWarp>
          </a:bodyPr>
          <a:lstStyle>
            <a:lvl1pPr algn="r" defTabSz="930275">
              <a:defRPr sz="1300">
                <a:latin typeface="Arial" charset="0"/>
              </a:defRPr>
            </a:lvl1pPr>
          </a:lstStyle>
          <a:p>
            <a:endParaRPr lang="en-US"/>
          </a:p>
        </p:txBody>
      </p:sp>
      <p:sp>
        <p:nvSpPr>
          <p:cNvPr id="62468" name="Rectangle 4"/>
          <p:cNvSpPr>
            <a:spLocks noGrp="1" noChangeArrowheads="1"/>
          </p:cNvSpPr>
          <p:nvPr>
            <p:ph type="ftr" sz="quarter" idx="2"/>
          </p:nvPr>
        </p:nvSpPr>
        <p:spPr bwMode="auto">
          <a:xfrm>
            <a:off x="0" y="8831263"/>
            <a:ext cx="3038475" cy="463550"/>
          </a:xfrm>
          <a:prstGeom prst="rect">
            <a:avLst/>
          </a:prstGeom>
          <a:noFill/>
          <a:ln w="9525">
            <a:noFill/>
            <a:miter lim="800000"/>
            <a:headEnd/>
            <a:tailEnd/>
          </a:ln>
        </p:spPr>
        <p:txBody>
          <a:bodyPr vert="horz" wrap="square" lIns="92960" tIns="46480" rIns="92960" bIns="46480" numCol="1" anchor="b" anchorCtr="0" compatLnSpc="1">
            <a:prstTxWarp prst="textNoShape">
              <a:avLst/>
            </a:prstTxWarp>
          </a:bodyPr>
          <a:lstStyle>
            <a:lvl1pPr defTabSz="930275">
              <a:defRPr sz="1300">
                <a:latin typeface="Arial" charset="0"/>
              </a:defRPr>
            </a:lvl1pPr>
          </a:lstStyle>
          <a:p>
            <a:endParaRPr lang="en-US"/>
          </a:p>
        </p:txBody>
      </p:sp>
      <p:sp>
        <p:nvSpPr>
          <p:cNvPr id="62469" name="Rectangle 5"/>
          <p:cNvSpPr>
            <a:spLocks noGrp="1" noChangeArrowheads="1"/>
          </p:cNvSpPr>
          <p:nvPr>
            <p:ph type="sldNum" sz="quarter" idx="3"/>
          </p:nvPr>
        </p:nvSpPr>
        <p:spPr bwMode="auto">
          <a:xfrm>
            <a:off x="3970338" y="8831263"/>
            <a:ext cx="3038475" cy="463550"/>
          </a:xfrm>
          <a:prstGeom prst="rect">
            <a:avLst/>
          </a:prstGeom>
          <a:noFill/>
          <a:ln w="9525">
            <a:noFill/>
            <a:miter lim="800000"/>
            <a:headEnd/>
            <a:tailEnd/>
          </a:ln>
        </p:spPr>
        <p:txBody>
          <a:bodyPr vert="horz" wrap="square" lIns="92960" tIns="46480" rIns="92960" bIns="46480" numCol="1" anchor="b" anchorCtr="0" compatLnSpc="1">
            <a:prstTxWarp prst="textNoShape">
              <a:avLst/>
            </a:prstTxWarp>
          </a:bodyPr>
          <a:lstStyle>
            <a:lvl1pPr algn="r" defTabSz="930275">
              <a:defRPr sz="1300">
                <a:latin typeface="Arial" charset="0"/>
              </a:defRPr>
            </a:lvl1pPr>
          </a:lstStyle>
          <a:p>
            <a:fld id="{E416430F-A657-41CE-A1C9-461A997B8ABE}"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475" cy="463550"/>
          </a:xfrm>
          <a:prstGeom prst="rect">
            <a:avLst/>
          </a:prstGeom>
          <a:noFill/>
          <a:ln w="9525">
            <a:noFill/>
            <a:miter lim="800000"/>
            <a:headEnd/>
            <a:tailEnd/>
          </a:ln>
        </p:spPr>
        <p:txBody>
          <a:bodyPr vert="horz" wrap="square" lIns="92960" tIns="46480" rIns="92960" bIns="46480" numCol="1" anchor="t" anchorCtr="0" compatLnSpc="1">
            <a:prstTxWarp prst="textNoShape">
              <a:avLst/>
            </a:prstTxWarp>
          </a:bodyPr>
          <a:lstStyle>
            <a:lvl1pPr defTabSz="930275">
              <a:defRPr sz="1300">
                <a:latin typeface="Arial" charset="0"/>
              </a:defRPr>
            </a:lvl1pPr>
          </a:lstStyle>
          <a:p>
            <a:endParaRPr lang="en-US"/>
          </a:p>
        </p:txBody>
      </p:sp>
      <p:sp>
        <p:nvSpPr>
          <p:cNvPr id="4099" name="Rectangle 3"/>
          <p:cNvSpPr>
            <a:spLocks noGrp="1" noChangeArrowheads="1"/>
          </p:cNvSpPr>
          <p:nvPr>
            <p:ph type="dt" idx="1"/>
          </p:nvPr>
        </p:nvSpPr>
        <p:spPr bwMode="auto">
          <a:xfrm>
            <a:off x="3970338" y="0"/>
            <a:ext cx="3038475" cy="463550"/>
          </a:xfrm>
          <a:prstGeom prst="rect">
            <a:avLst/>
          </a:prstGeom>
          <a:noFill/>
          <a:ln w="9525">
            <a:noFill/>
            <a:miter lim="800000"/>
            <a:headEnd/>
            <a:tailEnd/>
          </a:ln>
        </p:spPr>
        <p:txBody>
          <a:bodyPr vert="horz" wrap="square" lIns="92960" tIns="46480" rIns="92960" bIns="46480" numCol="1" anchor="t" anchorCtr="0" compatLnSpc="1">
            <a:prstTxWarp prst="textNoShape">
              <a:avLst/>
            </a:prstTxWarp>
          </a:bodyPr>
          <a:lstStyle>
            <a:lvl1pPr algn="r" defTabSz="930275">
              <a:defRPr sz="1300">
                <a:latin typeface="Arial" charset="0"/>
              </a:defRPr>
            </a:lvl1pPr>
          </a:lstStyle>
          <a:p>
            <a:endParaRPr lang="en-US"/>
          </a:p>
        </p:txBody>
      </p:sp>
      <p:sp>
        <p:nvSpPr>
          <p:cNvPr id="13316" name="Rectangle 4"/>
          <p:cNvSpPr>
            <a:spLocks noGrp="1" noRot="1" noChangeAspect="1" noChangeArrowheads="1" noTextEdit="1"/>
          </p:cNvSpPr>
          <p:nvPr>
            <p:ph type="sldImg" idx="2"/>
          </p:nvPr>
        </p:nvSpPr>
        <p:spPr bwMode="auto">
          <a:xfrm>
            <a:off x="1182688" y="698500"/>
            <a:ext cx="4646612" cy="3484563"/>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p:spPr>
        <p:txBody>
          <a:bodyPr vert="horz" wrap="square" lIns="92960" tIns="46480" rIns="92960" bIns="4648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831263"/>
            <a:ext cx="3038475" cy="463550"/>
          </a:xfrm>
          <a:prstGeom prst="rect">
            <a:avLst/>
          </a:prstGeom>
          <a:noFill/>
          <a:ln w="9525">
            <a:noFill/>
            <a:miter lim="800000"/>
            <a:headEnd/>
            <a:tailEnd/>
          </a:ln>
        </p:spPr>
        <p:txBody>
          <a:bodyPr vert="horz" wrap="square" lIns="92960" tIns="46480" rIns="92960" bIns="46480" numCol="1" anchor="b" anchorCtr="0" compatLnSpc="1">
            <a:prstTxWarp prst="textNoShape">
              <a:avLst/>
            </a:prstTxWarp>
          </a:bodyPr>
          <a:lstStyle>
            <a:lvl1pPr defTabSz="930275">
              <a:defRPr sz="1300">
                <a:latin typeface="Arial" charset="0"/>
              </a:defRPr>
            </a:lvl1pPr>
          </a:lstStyle>
          <a:p>
            <a:endParaRPr lang="en-US"/>
          </a:p>
        </p:txBody>
      </p:sp>
      <p:sp>
        <p:nvSpPr>
          <p:cNvPr id="4103" name="Rectangle 7"/>
          <p:cNvSpPr>
            <a:spLocks noGrp="1" noChangeArrowheads="1"/>
          </p:cNvSpPr>
          <p:nvPr>
            <p:ph type="sldNum" sz="quarter" idx="5"/>
          </p:nvPr>
        </p:nvSpPr>
        <p:spPr bwMode="auto">
          <a:xfrm>
            <a:off x="3970338" y="8831263"/>
            <a:ext cx="3038475" cy="463550"/>
          </a:xfrm>
          <a:prstGeom prst="rect">
            <a:avLst/>
          </a:prstGeom>
          <a:noFill/>
          <a:ln w="9525">
            <a:noFill/>
            <a:miter lim="800000"/>
            <a:headEnd/>
            <a:tailEnd/>
          </a:ln>
        </p:spPr>
        <p:txBody>
          <a:bodyPr vert="horz" wrap="square" lIns="92960" tIns="46480" rIns="92960" bIns="46480" numCol="1" anchor="b" anchorCtr="0" compatLnSpc="1">
            <a:prstTxWarp prst="textNoShape">
              <a:avLst/>
            </a:prstTxWarp>
          </a:bodyPr>
          <a:lstStyle>
            <a:lvl1pPr algn="r" defTabSz="930275">
              <a:defRPr sz="1300">
                <a:latin typeface="Arial" charset="0"/>
              </a:defRPr>
            </a:lvl1pPr>
          </a:lstStyle>
          <a:p>
            <a:fld id="{F8EEBC7C-F61D-46EB-BE77-88F390F472B3}"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a:ln/>
        </p:spPr>
      </p:sp>
      <p:sp>
        <p:nvSpPr>
          <p:cNvPr id="16386" name="Notes Placeholder 2"/>
          <p:cNvSpPr>
            <a:spLocks noGrp="1"/>
          </p:cNvSpPr>
          <p:nvPr>
            <p:ph type="body" idx="1"/>
          </p:nvPr>
        </p:nvSpPr>
        <p:spPr/>
        <p:txBody>
          <a:bodyPr/>
          <a:lstStyle/>
          <a:p>
            <a:endParaRPr lang="en-US" smtClean="0"/>
          </a:p>
        </p:txBody>
      </p:sp>
      <p:sp>
        <p:nvSpPr>
          <p:cNvPr id="16387" name="Slide Number Placeholder 3"/>
          <p:cNvSpPr>
            <a:spLocks noGrp="1"/>
          </p:cNvSpPr>
          <p:nvPr>
            <p:ph type="sldNum" sz="quarter" idx="5"/>
          </p:nvPr>
        </p:nvSpPr>
        <p:spPr>
          <a:noFill/>
        </p:spPr>
        <p:txBody>
          <a:bodyPr/>
          <a:lstStyle/>
          <a:p>
            <a:fld id="{1CF793BA-1557-4133-B7F8-AAAF92B2703D}"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p:spPr>
        <p:txBody>
          <a:bodyPr/>
          <a:lstStyle/>
          <a:p>
            <a:fld id="{EBA1FC16-A0AF-49BA-A7E7-B8A7A36DA9C3}" type="slidenum">
              <a:rPr lang="en-US"/>
              <a:pPr/>
              <a:t>10</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p:spPr>
        <p:txBody>
          <a:bodyPr/>
          <a:lstStyle/>
          <a:p>
            <a:fld id="{16197657-2E03-429A-BAFD-45BD53E01245}" type="slidenum">
              <a:rPr lang="en-US"/>
              <a:pPr/>
              <a:t>11</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p:spPr>
        <p:txBody>
          <a:bodyPr/>
          <a:lstStyle/>
          <a:p>
            <a:fld id="{3B8479A9-1BE8-4C1A-AB35-4F50387EB6C1}" type="slidenum">
              <a:rPr lang="en-US"/>
              <a:pPr/>
              <a:t>12</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p:spPr>
        <p:txBody>
          <a:bodyPr/>
          <a:lstStyle/>
          <a:p>
            <a:fld id="{834DAB58-9A49-44C8-871D-51CD45D924AB}" type="slidenum">
              <a:rPr lang="en-US"/>
              <a:pPr/>
              <a:t>13</a:t>
            </a:fld>
            <a:endParaRPr lang="en-US"/>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p:spPr>
        <p:txBody>
          <a:bodyPr/>
          <a:lstStyle/>
          <a:p>
            <a:fld id="{C7FC90FD-71EA-418F-BA2E-1162DD951083}" type="slidenum">
              <a:rPr lang="en-US"/>
              <a:pPr/>
              <a:t>14</a:t>
            </a:fld>
            <a:endParaRPr lang="en-US"/>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p:spPr>
        <p:txBody>
          <a:bodyPr/>
          <a:lstStyle/>
          <a:p>
            <a:fld id="{2817EDB6-43B1-46B5-AA46-F91C1C896F27}" type="slidenum">
              <a:rPr lang="en-US"/>
              <a:pPr/>
              <a:t>15</a:t>
            </a:fld>
            <a:endParaRPr lang="en-US"/>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noFill/>
        </p:spPr>
        <p:txBody>
          <a:bodyPr/>
          <a:lstStyle/>
          <a:p>
            <a:fld id="{5DA7E937-85E5-44CC-A164-D47E85918017}" type="slidenum">
              <a:rPr lang="en-US"/>
              <a:pPr/>
              <a:t>16</a:t>
            </a:fld>
            <a:endParaRPr lang="en-US"/>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F91F81BA-1699-42EB-B3C7-302CC6F42E3C}" type="slidenum">
              <a:rPr lang="en-US"/>
              <a:pPr/>
              <a:t>17</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p:spPr>
        <p:txBody>
          <a:bodyPr/>
          <a:lstStyle/>
          <a:p>
            <a:fld id="{DAA66337-08B8-4BC4-91B4-884C6624071F}" type="slidenum">
              <a:rPr lang="en-US"/>
              <a:pPr/>
              <a:t>18</a:t>
            </a:fld>
            <a:endParaRPr 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p:spPr>
        <p:txBody>
          <a:bodyPr/>
          <a:lstStyle/>
          <a:p>
            <a:fld id="{A5E29A1D-2C96-4E09-82DB-6037E2B8A7C1}" type="slidenum">
              <a:rPr lang="en-US"/>
              <a:pPr/>
              <a:t>19</a:t>
            </a:fld>
            <a:endParaRPr lang="en-US"/>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7E5E38B0-545B-42B1-BD60-918A640EFC73}" type="slidenum">
              <a:rPr lang="en-US"/>
              <a:pPr/>
              <a:t>2</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a:noFill/>
        </p:spPr>
        <p:txBody>
          <a:bodyPr/>
          <a:lstStyle/>
          <a:p>
            <a:fld id="{C383B2BA-4F38-43A0-873D-79CC6F744C70}" type="slidenum">
              <a:rPr lang="en-US"/>
              <a:pPr/>
              <a:t>20</a:t>
            </a:fld>
            <a:endParaRPr 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a:noFill/>
        </p:spPr>
        <p:txBody>
          <a:bodyPr/>
          <a:lstStyle/>
          <a:p>
            <a:fld id="{82D7F47B-94CF-446D-B6E8-E30EE9F3B0FA}" type="slidenum">
              <a:rPr lang="en-US"/>
              <a:pPr/>
              <a:t>21</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a:noFill/>
        </p:spPr>
        <p:txBody>
          <a:bodyPr/>
          <a:lstStyle/>
          <a:p>
            <a:fld id="{71E94521-DB36-40EE-9842-C914568520DC}" type="slidenum">
              <a:rPr lang="en-US"/>
              <a:pPr/>
              <a:t>22</a:t>
            </a:fld>
            <a:endParaRPr lang="en-US"/>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a:noFill/>
        </p:spPr>
        <p:txBody>
          <a:bodyPr/>
          <a:lstStyle/>
          <a:p>
            <a:fld id="{C385EBA8-E1E7-4184-B66A-E8733A7D417D}" type="slidenum">
              <a:rPr lang="en-US"/>
              <a:pPr/>
              <a:t>23</a:t>
            </a:fld>
            <a:endParaRPr lang="en-US"/>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a:noFill/>
        </p:spPr>
        <p:txBody>
          <a:bodyPr/>
          <a:lstStyle/>
          <a:p>
            <a:fld id="{4602846A-A92D-42FE-A147-FA0FB4B1FA84}" type="slidenum">
              <a:rPr lang="en-US"/>
              <a:pPr/>
              <a:t>24</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noChangeArrowheads="1"/>
          </p:cNvSpPr>
          <p:nvPr>
            <p:ph type="sldNum" sz="quarter" idx="5"/>
          </p:nvPr>
        </p:nvSpPr>
        <p:spPr>
          <a:noFill/>
        </p:spPr>
        <p:txBody>
          <a:bodyPr/>
          <a:lstStyle/>
          <a:p>
            <a:fld id="{245B3DF9-9C2C-423C-B640-C3E961C0DDCD}" type="slidenum">
              <a:rPr lang="en-US"/>
              <a:pPr/>
              <a:t>25</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5"/>
          </p:nvPr>
        </p:nvSpPr>
        <p:spPr>
          <a:noFill/>
        </p:spPr>
        <p:txBody>
          <a:bodyPr/>
          <a:lstStyle/>
          <a:p>
            <a:fld id="{C12609F5-DF6E-4FDA-A892-B6DD73BA03DA}" type="slidenum">
              <a:rPr lang="en-US"/>
              <a:pPr/>
              <a:t>26</a:t>
            </a:fld>
            <a:endParaRPr 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7"/>
          <p:cNvSpPr>
            <a:spLocks noGrp="1" noChangeArrowheads="1"/>
          </p:cNvSpPr>
          <p:nvPr>
            <p:ph type="sldNum" sz="quarter" idx="5"/>
          </p:nvPr>
        </p:nvSpPr>
        <p:spPr>
          <a:noFill/>
        </p:spPr>
        <p:txBody>
          <a:bodyPr/>
          <a:lstStyle/>
          <a:p>
            <a:fld id="{C00AFD18-6707-48CA-813A-B438FEAD490E}" type="slidenum">
              <a:rPr lang="en-US"/>
              <a:pPr/>
              <a:t>27</a:t>
            </a:fld>
            <a:endParaRPr lang="en-US"/>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7"/>
          <p:cNvSpPr>
            <a:spLocks noGrp="1" noChangeArrowheads="1"/>
          </p:cNvSpPr>
          <p:nvPr>
            <p:ph type="sldNum" sz="quarter" idx="5"/>
          </p:nvPr>
        </p:nvSpPr>
        <p:spPr>
          <a:noFill/>
        </p:spPr>
        <p:txBody>
          <a:bodyPr/>
          <a:lstStyle/>
          <a:p>
            <a:fld id="{ACC99984-BFC5-4F22-BBB8-356FB75F37F1}" type="slidenum">
              <a:rPr lang="en-US"/>
              <a:pPr/>
              <a:t>28</a:t>
            </a:fld>
            <a:endParaRPr lang="en-US"/>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7"/>
          <p:cNvSpPr>
            <a:spLocks noGrp="1" noChangeArrowheads="1"/>
          </p:cNvSpPr>
          <p:nvPr>
            <p:ph type="sldNum" sz="quarter" idx="5"/>
          </p:nvPr>
        </p:nvSpPr>
        <p:spPr>
          <a:noFill/>
        </p:spPr>
        <p:txBody>
          <a:bodyPr/>
          <a:lstStyle/>
          <a:p>
            <a:fld id="{0FEADFB0-5FEB-4EEE-B63D-DEFC7CF3B12B}" type="slidenum">
              <a:rPr lang="en-US"/>
              <a:pPr/>
              <a:t>29</a:t>
            </a:fld>
            <a:endParaRPr lang="en-US"/>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C7BF4A38-25FC-4EE7-8739-3CA28F48F780}" type="slidenum">
              <a:rPr lang="en-US"/>
              <a:pPr/>
              <a:t>3</a:t>
            </a:fld>
            <a:endParaRPr 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7"/>
          <p:cNvSpPr>
            <a:spLocks noGrp="1" noChangeArrowheads="1"/>
          </p:cNvSpPr>
          <p:nvPr>
            <p:ph type="sldNum" sz="quarter" idx="5"/>
          </p:nvPr>
        </p:nvSpPr>
        <p:spPr>
          <a:noFill/>
        </p:spPr>
        <p:txBody>
          <a:bodyPr/>
          <a:lstStyle/>
          <a:p>
            <a:fld id="{6B772A9E-5636-4450-97D4-EECA9097556B}" type="slidenum">
              <a:rPr lang="en-US"/>
              <a:pPr/>
              <a:t>30</a:t>
            </a:fld>
            <a:endParaRPr lang="en-US"/>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ln/>
        </p:spPr>
      </p:sp>
      <p:sp>
        <p:nvSpPr>
          <p:cNvPr id="22530" name="Notes Placeholder 2"/>
          <p:cNvSpPr>
            <a:spLocks noGrp="1"/>
          </p:cNvSpPr>
          <p:nvPr>
            <p:ph type="body" idx="1"/>
          </p:nvPr>
        </p:nvSpPr>
        <p:spPr/>
        <p:txBody>
          <a:bodyPr/>
          <a:lstStyle/>
          <a:p>
            <a:endParaRPr lang="en-US" smtClean="0"/>
          </a:p>
        </p:txBody>
      </p:sp>
      <p:sp>
        <p:nvSpPr>
          <p:cNvPr id="22531" name="Slide Number Placeholder 3"/>
          <p:cNvSpPr>
            <a:spLocks noGrp="1"/>
          </p:cNvSpPr>
          <p:nvPr>
            <p:ph type="sldNum" sz="quarter" idx="5"/>
          </p:nvPr>
        </p:nvSpPr>
        <p:spPr>
          <a:noFill/>
        </p:spPr>
        <p:txBody>
          <a:bodyPr/>
          <a:lstStyle/>
          <a:p>
            <a:fld id="{74A6F0E4-8EA7-47D9-AD7A-5346ADB70F07}" type="slidenum">
              <a:rPr lang="en-US"/>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p>
            <a:fld id="{AE1E0940-2FAE-40A9-811B-C97C36F48D6E}" type="slidenum">
              <a:rPr lang="en-US"/>
              <a:pPr/>
              <a:t>5</a:t>
            </a:fld>
            <a:endParaRPr 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78018ED0-E072-48F9-AFEF-4876BBCF7303}" type="slidenum">
              <a:rPr lang="en-US"/>
              <a:pPr/>
              <a:t>6</a:t>
            </a:fld>
            <a:endParaRPr 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8C6FFB39-A796-44B1-8438-0C61C5E2C435}" type="slidenum">
              <a:rPr lang="en-US"/>
              <a:pPr/>
              <a:t>7</a:t>
            </a:fld>
            <a:endParaRPr 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p>
            <a:fld id="{02B929FC-5680-4518-836A-6427CA865CE9}" type="slidenum">
              <a:rPr lang="en-US"/>
              <a:pPr/>
              <a:t>8</a:t>
            </a:fld>
            <a:endParaRPr lang="en-US"/>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B63C774D-6208-4987-9FDA-E3EF58B31723}" type="slidenum">
              <a:rPr lang="en-US"/>
              <a:pPr/>
              <a:t>9</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0"/>
            <a:ext cx="2190750"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41985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43000"/>
            <a:ext cx="8534400" cy="472929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Content Placeholder 2"/>
          <p:cNvSpPr>
            <a:spLocks noGrp="1"/>
          </p:cNvSpPr>
          <p:nvPr>
            <p:ph idx="10"/>
          </p:nvPr>
        </p:nvSpPr>
        <p:spPr>
          <a:xfrm>
            <a:off x="1714151" y="6186182"/>
            <a:ext cx="5642994" cy="273342"/>
          </a:xfrm>
        </p:spPr>
        <p:txBody>
          <a:bodyPr/>
          <a:lstStyle>
            <a:lvl1pPr>
              <a:buNone/>
              <a:defRPr/>
            </a:lvl1pPr>
            <a:lvl2pPr>
              <a:buNone/>
              <a:defRPr/>
            </a:lvl2pPr>
            <a:lvl5pPr>
              <a:buNone/>
              <a:defRPr/>
            </a:lvl5pPr>
          </a:lstStyle>
          <a:p>
            <a:pPr lvl="4"/>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143000"/>
            <a:ext cx="41910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5800" y="1143000"/>
            <a:ext cx="41910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152400" y="1143000"/>
            <a:ext cx="8534400" cy="5081588"/>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7" name="Rectangle 4"/>
          <p:cNvSpPr>
            <a:spLocks noGrp="1" noChangeArrowheads="1"/>
          </p:cNvSpPr>
          <p:nvPr>
            <p:ph type="title"/>
          </p:nvPr>
        </p:nvSpPr>
        <p:spPr bwMode="auto">
          <a:xfrm>
            <a:off x="4495800" y="0"/>
            <a:ext cx="4419600" cy="1119188"/>
          </a:xfrm>
          <a:prstGeom prst="rect">
            <a:avLst/>
          </a:prstGeom>
          <a:noFill/>
          <a:ln w="12700">
            <a:noFill/>
            <a:miter lim="800000"/>
            <a:headEnd/>
            <a:tailEnd/>
          </a:ln>
        </p:spPr>
        <p:txBody>
          <a:bodyPr vert="horz" wrap="square" lIns="90488" tIns="44450" rIns="90488" bIns="44450" numCol="1" anchor="b" anchorCtr="0" compatLnSpc="1">
            <a:prstTxWarp prst="textNoShape">
              <a:avLst/>
            </a:prstTxWarp>
          </a:bodyPr>
          <a:lstStyle/>
          <a:p>
            <a:pPr lvl="0"/>
            <a:r>
              <a:rPr lang="en-US" smtClean="0"/>
              <a:t>Click to edit Master title style</a:t>
            </a:r>
          </a:p>
        </p:txBody>
      </p:sp>
      <p:pic>
        <p:nvPicPr>
          <p:cNvPr id="1028" name="Picture 9" descr="fs"/>
          <p:cNvPicPr>
            <a:picLocks noChangeAspect="1" noChangeArrowheads="1"/>
          </p:cNvPicPr>
          <p:nvPr userDrawn="1"/>
        </p:nvPicPr>
        <p:blipFill>
          <a:blip r:embed="rId13"/>
          <a:srcRect/>
          <a:stretch>
            <a:fillRect/>
          </a:stretch>
        </p:blipFill>
        <p:spPr bwMode="auto">
          <a:xfrm>
            <a:off x="171450" y="0"/>
            <a:ext cx="4264025" cy="944563"/>
          </a:xfrm>
          <a:prstGeom prst="rect">
            <a:avLst/>
          </a:prstGeom>
          <a:noFill/>
          <a:ln w="9525">
            <a:noFill/>
            <a:miter lim="800000"/>
            <a:headEnd/>
            <a:tailEnd/>
          </a:ln>
        </p:spPr>
      </p:pic>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0" hangingPunct="0">
              <a:defRPr sz="1200" smtClean="0">
                <a:solidFill>
                  <a:schemeClr val="tx1">
                    <a:tint val="75000"/>
                  </a:schemeClr>
                </a:solidFill>
                <a:latin typeface="Times New Roman" pitchFamily="-112" charset="0"/>
              </a:defRPr>
            </a:lvl1pPr>
          </a:lstStyle>
          <a:p>
            <a:pPr>
              <a:defRPr/>
            </a:pPr>
            <a:fld id="{A6BDD43A-C09B-439D-9D6F-21D1EEBE7DA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hdr="0" ftr="0"/>
  <p:txStyles>
    <p:titleStyle>
      <a:lvl1pPr algn="ctr" rtl="0" eaLnBrk="0" fontAlgn="base" hangingPunct="0">
        <a:lnSpc>
          <a:spcPct val="70000"/>
        </a:lnSpc>
        <a:spcBef>
          <a:spcPct val="0"/>
        </a:spcBef>
        <a:spcAft>
          <a:spcPct val="0"/>
        </a:spcAft>
        <a:defRPr sz="4000" b="1">
          <a:solidFill>
            <a:srgbClr val="008000"/>
          </a:solidFill>
          <a:latin typeface="+mj-lt"/>
          <a:ea typeface="+mj-ea"/>
          <a:cs typeface="+mj-cs"/>
        </a:defRPr>
      </a:lvl1pPr>
      <a:lvl2pPr algn="ctr" rtl="0" eaLnBrk="0" fontAlgn="base" hangingPunct="0">
        <a:lnSpc>
          <a:spcPct val="70000"/>
        </a:lnSpc>
        <a:spcBef>
          <a:spcPct val="0"/>
        </a:spcBef>
        <a:spcAft>
          <a:spcPct val="0"/>
        </a:spcAft>
        <a:defRPr sz="4000" b="1">
          <a:solidFill>
            <a:srgbClr val="008000"/>
          </a:solidFill>
          <a:latin typeface="Times New Roman" pitchFamily="18" charset="0"/>
        </a:defRPr>
      </a:lvl2pPr>
      <a:lvl3pPr algn="ctr" rtl="0" eaLnBrk="0" fontAlgn="base" hangingPunct="0">
        <a:lnSpc>
          <a:spcPct val="70000"/>
        </a:lnSpc>
        <a:spcBef>
          <a:spcPct val="0"/>
        </a:spcBef>
        <a:spcAft>
          <a:spcPct val="0"/>
        </a:spcAft>
        <a:defRPr sz="4000" b="1">
          <a:solidFill>
            <a:srgbClr val="008000"/>
          </a:solidFill>
          <a:latin typeface="Times New Roman" pitchFamily="18" charset="0"/>
        </a:defRPr>
      </a:lvl3pPr>
      <a:lvl4pPr algn="ctr" rtl="0" eaLnBrk="0" fontAlgn="base" hangingPunct="0">
        <a:lnSpc>
          <a:spcPct val="70000"/>
        </a:lnSpc>
        <a:spcBef>
          <a:spcPct val="0"/>
        </a:spcBef>
        <a:spcAft>
          <a:spcPct val="0"/>
        </a:spcAft>
        <a:defRPr sz="4000" b="1">
          <a:solidFill>
            <a:srgbClr val="008000"/>
          </a:solidFill>
          <a:latin typeface="Times New Roman" pitchFamily="18" charset="0"/>
        </a:defRPr>
      </a:lvl4pPr>
      <a:lvl5pPr algn="ctr" rtl="0" eaLnBrk="0" fontAlgn="base" hangingPunct="0">
        <a:lnSpc>
          <a:spcPct val="70000"/>
        </a:lnSpc>
        <a:spcBef>
          <a:spcPct val="0"/>
        </a:spcBef>
        <a:spcAft>
          <a:spcPct val="0"/>
        </a:spcAft>
        <a:defRPr sz="4000" b="1">
          <a:solidFill>
            <a:srgbClr val="008000"/>
          </a:solidFill>
          <a:latin typeface="Times New Roman" pitchFamily="18" charset="0"/>
        </a:defRPr>
      </a:lvl5pPr>
      <a:lvl6pPr marL="457200" algn="ctr" rtl="0" eaLnBrk="0" fontAlgn="base" hangingPunct="0">
        <a:lnSpc>
          <a:spcPct val="70000"/>
        </a:lnSpc>
        <a:spcBef>
          <a:spcPct val="0"/>
        </a:spcBef>
        <a:spcAft>
          <a:spcPct val="0"/>
        </a:spcAft>
        <a:defRPr sz="4000" b="1">
          <a:solidFill>
            <a:srgbClr val="008000"/>
          </a:solidFill>
          <a:latin typeface="Times New Roman" pitchFamily="18" charset="0"/>
        </a:defRPr>
      </a:lvl6pPr>
      <a:lvl7pPr marL="914400" algn="ctr" rtl="0" eaLnBrk="0" fontAlgn="base" hangingPunct="0">
        <a:lnSpc>
          <a:spcPct val="70000"/>
        </a:lnSpc>
        <a:spcBef>
          <a:spcPct val="0"/>
        </a:spcBef>
        <a:spcAft>
          <a:spcPct val="0"/>
        </a:spcAft>
        <a:defRPr sz="4000" b="1">
          <a:solidFill>
            <a:srgbClr val="008000"/>
          </a:solidFill>
          <a:latin typeface="Times New Roman" pitchFamily="18" charset="0"/>
        </a:defRPr>
      </a:lvl7pPr>
      <a:lvl8pPr marL="1371600" algn="ctr" rtl="0" eaLnBrk="0" fontAlgn="base" hangingPunct="0">
        <a:lnSpc>
          <a:spcPct val="70000"/>
        </a:lnSpc>
        <a:spcBef>
          <a:spcPct val="0"/>
        </a:spcBef>
        <a:spcAft>
          <a:spcPct val="0"/>
        </a:spcAft>
        <a:defRPr sz="4000" b="1">
          <a:solidFill>
            <a:srgbClr val="008000"/>
          </a:solidFill>
          <a:latin typeface="Times New Roman" pitchFamily="18" charset="0"/>
        </a:defRPr>
      </a:lvl8pPr>
      <a:lvl9pPr marL="1828800" algn="ctr" rtl="0" eaLnBrk="0" fontAlgn="base" hangingPunct="0">
        <a:lnSpc>
          <a:spcPct val="70000"/>
        </a:lnSpc>
        <a:spcBef>
          <a:spcPct val="0"/>
        </a:spcBef>
        <a:spcAft>
          <a:spcPct val="0"/>
        </a:spcAft>
        <a:defRPr sz="4000" b="1">
          <a:solidFill>
            <a:srgbClr val="008000"/>
          </a:solidFill>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75000"/>
        <a:buFont typeface="Monotype Sorts"/>
        <a:buChar char="l"/>
        <a:defRPr sz="3200">
          <a:solidFill>
            <a:srgbClr val="000000"/>
          </a:solidFill>
          <a:latin typeface="+mn-lt"/>
          <a:ea typeface="+mn-ea"/>
          <a:cs typeface="+mn-cs"/>
        </a:defRPr>
      </a:lvl1pPr>
      <a:lvl2pPr marL="742950" indent="-285750" algn="l" rtl="0" eaLnBrk="0" fontAlgn="base" hangingPunct="0">
        <a:spcBef>
          <a:spcPct val="20000"/>
        </a:spcBef>
        <a:spcAft>
          <a:spcPct val="0"/>
        </a:spcAft>
        <a:buClr>
          <a:schemeClr val="accent2"/>
        </a:buClr>
        <a:buSzPct val="100000"/>
        <a:buChar char="»"/>
        <a:defRPr sz="2800">
          <a:solidFill>
            <a:schemeClr val="tx1"/>
          </a:solidFill>
          <a:latin typeface="Arial" charset="0"/>
        </a:defRPr>
      </a:lvl2pPr>
      <a:lvl3pPr marL="1143000" indent="-228600" algn="l" rtl="0" eaLnBrk="0" fontAlgn="base" hangingPunct="0">
        <a:spcBef>
          <a:spcPct val="20000"/>
        </a:spcBef>
        <a:spcAft>
          <a:spcPct val="0"/>
        </a:spcAft>
        <a:buClr>
          <a:schemeClr val="tx1"/>
        </a:buClr>
        <a:buSzPct val="100000"/>
        <a:buChar char="–"/>
        <a:defRPr sz="2400">
          <a:solidFill>
            <a:schemeClr val="tx1"/>
          </a:solidFill>
          <a:latin typeface="Arial" charset="0"/>
        </a:defRPr>
      </a:lvl3pPr>
      <a:lvl4pPr marL="1600200" indent="-228600" algn="l" rtl="0" eaLnBrk="0" fontAlgn="base" hangingPunct="0">
        <a:spcBef>
          <a:spcPct val="20000"/>
        </a:spcBef>
        <a:spcAft>
          <a:spcPct val="0"/>
        </a:spcAft>
        <a:buClr>
          <a:schemeClr val="accent1"/>
        </a:buClr>
        <a:buSzPct val="65000"/>
        <a:buFont typeface="Monotype Sorts"/>
        <a:buChar char="l"/>
        <a:defRPr sz="2000">
          <a:solidFill>
            <a:schemeClr val="tx1"/>
          </a:solidFill>
          <a:latin typeface="Arial" charset="0"/>
        </a:defRPr>
      </a:lvl4pPr>
      <a:lvl5pPr marL="2057400" indent="-228600" algn="l" rtl="0" eaLnBrk="0" fontAlgn="base" hangingPunct="0">
        <a:spcBef>
          <a:spcPct val="20000"/>
        </a:spcBef>
        <a:spcAft>
          <a:spcPct val="0"/>
        </a:spcAft>
        <a:buClr>
          <a:schemeClr val="accent2"/>
        </a:buClr>
        <a:buSzPct val="100000"/>
        <a:buChar char="»"/>
        <a:defRPr sz="2000">
          <a:solidFill>
            <a:schemeClr val="tx1"/>
          </a:solidFill>
          <a:latin typeface="Arial" charset="0"/>
        </a:defRPr>
      </a:lvl5pPr>
      <a:lvl6pPr marL="2514600" indent="-228600" algn="l" rtl="0" eaLnBrk="0" fontAlgn="base" hangingPunct="0">
        <a:spcBef>
          <a:spcPct val="20000"/>
        </a:spcBef>
        <a:spcAft>
          <a:spcPct val="0"/>
        </a:spcAft>
        <a:buClr>
          <a:schemeClr val="accent2"/>
        </a:buClr>
        <a:buSzPct val="100000"/>
        <a:buChar char="»"/>
        <a:defRPr sz="2000">
          <a:solidFill>
            <a:schemeClr val="tx1"/>
          </a:solidFill>
          <a:latin typeface="Arial" charset="0"/>
        </a:defRPr>
      </a:lvl6pPr>
      <a:lvl7pPr marL="2971800" indent="-228600" algn="l" rtl="0" eaLnBrk="0" fontAlgn="base" hangingPunct="0">
        <a:spcBef>
          <a:spcPct val="20000"/>
        </a:spcBef>
        <a:spcAft>
          <a:spcPct val="0"/>
        </a:spcAft>
        <a:buClr>
          <a:schemeClr val="accent2"/>
        </a:buClr>
        <a:buSzPct val="100000"/>
        <a:buChar char="»"/>
        <a:defRPr sz="2000">
          <a:solidFill>
            <a:schemeClr val="tx1"/>
          </a:solidFill>
          <a:latin typeface="Arial" charset="0"/>
        </a:defRPr>
      </a:lvl7pPr>
      <a:lvl8pPr marL="3429000" indent="-228600" algn="l" rtl="0" eaLnBrk="0" fontAlgn="base" hangingPunct="0">
        <a:spcBef>
          <a:spcPct val="20000"/>
        </a:spcBef>
        <a:spcAft>
          <a:spcPct val="0"/>
        </a:spcAft>
        <a:buClr>
          <a:schemeClr val="accent2"/>
        </a:buClr>
        <a:buSzPct val="100000"/>
        <a:buChar char="»"/>
        <a:defRPr sz="2000">
          <a:solidFill>
            <a:schemeClr val="tx1"/>
          </a:solidFill>
          <a:latin typeface="Arial" charset="0"/>
        </a:defRPr>
      </a:lvl8pPr>
      <a:lvl9pPr marL="3886200" indent="-228600" algn="l" rtl="0" eaLnBrk="0" fontAlgn="base" hangingPunct="0">
        <a:spcBef>
          <a:spcPct val="20000"/>
        </a:spcBef>
        <a:spcAft>
          <a:spcPct val="0"/>
        </a:spcAft>
        <a:buClr>
          <a:schemeClr val="accent2"/>
        </a:buClr>
        <a:buSzPct val="100000"/>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slide" Target="slide14.xml"/><Relationship Id="rId4" Type="http://schemas.openxmlformats.org/officeDocument/2006/relationships/slide" Target="slide12.xml"/></Relationships>
</file>

<file path=ppt/slides/_rels/slide6.xml.rels><?xml version="1.0" encoding="UTF-8" standalone="yes"?>
<Relationships xmlns="http://schemas.openxmlformats.org/package/2006/relationships"><Relationship Id="rId3" Type="http://schemas.openxmlformats.org/officeDocument/2006/relationships/slide" Target="slide15.xml"/><Relationship Id="rId7" Type="http://schemas.openxmlformats.org/officeDocument/2006/relationships/slide" Target="slide19.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slide" Target="slide18.xml"/><Relationship Id="rId5" Type="http://schemas.openxmlformats.org/officeDocument/2006/relationships/slide" Target="slide17.xml"/><Relationship Id="rId4" Type="http://schemas.openxmlformats.org/officeDocument/2006/relationships/slide" Target="slide16.xml"/></Relationships>
</file>

<file path=ppt/slides/_rels/slide7.xml.rels><?xml version="1.0" encoding="UTF-8" standalone="yes"?>
<Relationships xmlns="http://schemas.openxmlformats.org/package/2006/relationships"><Relationship Id="rId8" Type="http://schemas.openxmlformats.org/officeDocument/2006/relationships/slide" Target="slide25.xml"/><Relationship Id="rId3" Type="http://schemas.openxmlformats.org/officeDocument/2006/relationships/slide" Target="slide20.xml"/><Relationship Id="rId7" Type="http://schemas.openxmlformats.org/officeDocument/2006/relationships/slide" Target="slide2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slide" Target="slide23.xml"/><Relationship Id="rId5" Type="http://schemas.openxmlformats.org/officeDocument/2006/relationships/slide" Target="slide22.xml"/><Relationship Id="rId4" Type="http://schemas.openxmlformats.org/officeDocument/2006/relationships/slide" Target="slide21.xml"/></Relationships>
</file>

<file path=ppt/slides/_rels/slide8.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slide" Target="slide28.xml"/><Relationship Id="rId4" Type="http://schemas.openxmlformats.org/officeDocument/2006/relationships/slide" Target="slide27.xml"/></Relationships>
</file>

<file path=ppt/slides/_rels/slide9.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slide" Target="slide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685800" y="1812925"/>
            <a:ext cx="7772400" cy="1041400"/>
          </a:xfrm>
        </p:spPr>
        <p:txBody>
          <a:bodyPr/>
          <a:lstStyle/>
          <a:p>
            <a:r>
              <a:rPr lang="en-US" smtClean="0"/>
              <a:t>Proposed Amendments to the Missouri S&amp;T Faculty Bylaws</a:t>
            </a:r>
          </a:p>
        </p:txBody>
      </p:sp>
      <p:sp>
        <p:nvSpPr>
          <p:cNvPr id="15362" name="Subtitle 2"/>
          <p:cNvSpPr>
            <a:spLocks noGrp="1"/>
          </p:cNvSpPr>
          <p:nvPr>
            <p:ph type="subTitle" idx="1"/>
          </p:nvPr>
        </p:nvSpPr>
        <p:spPr/>
        <p:txBody>
          <a:bodyPr/>
          <a:lstStyle/>
          <a:p>
            <a:r>
              <a:rPr lang="en-US" smtClean="0"/>
              <a:t>Ad-Hoc Bylaws Revision Committee</a:t>
            </a:r>
          </a:p>
          <a:p>
            <a:r>
              <a:rPr lang="en-US" smtClean="0"/>
              <a:t>April 28, 2009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a:xfrm>
            <a:off x="4495800" y="217488"/>
            <a:ext cx="4419600" cy="620712"/>
          </a:xfrm>
        </p:spPr>
        <p:txBody>
          <a:bodyPr/>
          <a:lstStyle/>
          <a:p>
            <a:r>
              <a:rPr lang="en-US" smtClean="0"/>
              <a:t>Additional Items</a:t>
            </a:r>
          </a:p>
        </p:txBody>
      </p:sp>
      <p:sp>
        <p:nvSpPr>
          <p:cNvPr id="33794" name="TextBox 3"/>
          <p:cNvSpPr txBox="1">
            <a:spLocks noChangeArrowheads="1"/>
          </p:cNvSpPr>
          <p:nvPr/>
        </p:nvSpPr>
        <p:spPr bwMode="auto">
          <a:xfrm>
            <a:off x="703263" y="1282700"/>
            <a:ext cx="6673850" cy="3970338"/>
          </a:xfrm>
          <a:prstGeom prst="rect">
            <a:avLst/>
          </a:prstGeom>
          <a:noFill/>
          <a:ln w="9525">
            <a:noFill/>
            <a:miter lim="800000"/>
            <a:headEnd/>
            <a:tailEnd/>
          </a:ln>
        </p:spPr>
        <p:txBody>
          <a:bodyPr wrap="none">
            <a:spAutoFit/>
          </a:bodyPr>
          <a:lstStyle/>
          <a:p>
            <a:pPr eaLnBrk="0" hangingPunct="0"/>
            <a:r>
              <a:rPr lang="en-US" sz="2800" b="1">
                <a:latin typeface="Arial" charset="0"/>
                <a:cs typeface="Arial" charset="0"/>
              </a:rPr>
              <a:t>Topics discussed, but no action taken</a:t>
            </a:r>
          </a:p>
          <a:p>
            <a:pPr eaLnBrk="0" hangingPunct="0">
              <a:buFont typeface="Arial" charset="0"/>
              <a:buChar char="•"/>
            </a:pPr>
            <a:endParaRPr lang="en-US" sz="2800">
              <a:latin typeface="Arial" charset="0"/>
              <a:cs typeface="Arial" charset="0"/>
            </a:endParaRPr>
          </a:p>
          <a:p>
            <a:pPr lvl="1" eaLnBrk="0" hangingPunct="0">
              <a:buFont typeface="Arial" charset="0"/>
              <a:buChar char="•"/>
            </a:pPr>
            <a:r>
              <a:rPr lang="en-US" sz="2800">
                <a:latin typeface="Arial" charset="0"/>
                <a:cs typeface="Arial" charset="0"/>
              </a:rPr>
              <a:t>  Conflict of Interest Committee</a:t>
            </a:r>
          </a:p>
          <a:p>
            <a:pPr lvl="1" eaLnBrk="0" hangingPunct="0">
              <a:buFont typeface="Arial" charset="0"/>
              <a:buChar char="•"/>
            </a:pPr>
            <a:endParaRPr lang="en-US" sz="2800">
              <a:latin typeface="Arial" charset="0"/>
              <a:cs typeface="Arial" charset="0"/>
            </a:endParaRPr>
          </a:p>
          <a:p>
            <a:pPr lvl="1" eaLnBrk="0" hangingPunct="0">
              <a:buFont typeface="Arial" charset="0"/>
              <a:buChar char="•"/>
            </a:pPr>
            <a:r>
              <a:rPr lang="en-US" sz="2800">
                <a:latin typeface="Arial" charset="0"/>
                <a:cs typeface="Arial" charset="0"/>
              </a:rPr>
              <a:t>  Elimination of Committees</a:t>
            </a:r>
          </a:p>
          <a:p>
            <a:pPr lvl="1" eaLnBrk="0" hangingPunct="0">
              <a:buFont typeface="Arial" charset="0"/>
              <a:buChar char="•"/>
            </a:pPr>
            <a:endParaRPr lang="en-US" sz="2800">
              <a:latin typeface="Arial" charset="0"/>
              <a:cs typeface="Arial" charset="0"/>
            </a:endParaRPr>
          </a:p>
          <a:p>
            <a:pPr lvl="1" eaLnBrk="0" hangingPunct="0">
              <a:buFont typeface="Arial" charset="0"/>
              <a:buChar char="•"/>
            </a:pPr>
            <a:r>
              <a:rPr lang="en-US" sz="2800">
                <a:latin typeface="Arial" charset="0"/>
                <a:cs typeface="Arial" charset="0"/>
              </a:rPr>
              <a:t>  Graduate Faculty</a:t>
            </a:r>
            <a:br>
              <a:rPr lang="en-US" sz="2800">
                <a:latin typeface="Arial" charset="0"/>
                <a:cs typeface="Arial" charset="0"/>
              </a:rPr>
            </a:br>
            <a:endParaRPr lang="en-US" sz="2800">
              <a:latin typeface="Arial" charset="0"/>
              <a:cs typeface="Arial" charset="0"/>
            </a:endParaRPr>
          </a:p>
          <a:p>
            <a:pPr lvl="1" eaLnBrk="0" hangingPunct="0">
              <a:buFont typeface="Arial" charset="0"/>
              <a:buChar char="•"/>
            </a:pPr>
            <a:r>
              <a:rPr lang="en-US" sz="2800">
                <a:latin typeface="Arial" charset="0"/>
                <a:cs typeface="Arial" charset="0"/>
              </a:rPr>
              <a:t>  Committee on Faculty Conduct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4495800" y="217488"/>
            <a:ext cx="4419600" cy="585787"/>
          </a:xfrm>
        </p:spPr>
        <p:txBody>
          <a:bodyPr/>
          <a:lstStyle/>
          <a:p>
            <a:r>
              <a:rPr lang="en-US" smtClean="0"/>
              <a:t>Amendment 1</a:t>
            </a:r>
          </a:p>
        </p:txBody>
      </p:sp>
      <p:sp>
        <p:nvSpPr>
          <p:cNvPr id="35842" name="Rectangle 1"/>
          <p:cNvSpPr>
            <a:spLocks noChangeArrowheads="1"/>
          </p:cNvSpPr>
          <p:nvPr/>
        </p:nvSpPr>
        <p:spPr bwMode="auto">
          <a:xfrm>
            <a:off x="430213" y="2952750"/>
            <a:ext cx="8512175" cy="3416300"/>
          </a:xfrm>
          <a:prstGeom prst="rect">
            <a:avLst/>
          </a:prstGeom>
          <a:noFill/>
          <a:ln w="9525">
            <a:noFill/>
            <a:miter lim="800000"/>
            <a:headEnd/>
            <a:tailEnd/>
          </a:ln>
        </p:spPr>
        <p:txBody>
          <a:bodyPr anchor="ctr">
            <a:spAutoFit/>
          </a:bodyPr>
          <a:lstStyle/>
          <a:p>
            <a:pPr eaLnBrk="0" hangingPunct="0">
              <a:tabLst>
                <a:tab pos="685800" algn="l"/>
              </a:tabLst>
            </a:pPr>
            <a:r>
              <a:rPr lang="en-US" sz="1800" b="1" u="sng">
                <a:solidFill>
                  <a:srgbClr val="0000CC"/>
                </a:solidFill>
                <a:cs typeface="Times New Roman" pitchFamily="18" charset="0"/>
              </a:rPr>
              <a:t>j. Intellectual Property Committee </a:t>
            </a:r>
            <a:endParaRPr lang="en-US" sz="1800"/>
          </a:p>
          <a:p>
            <a:pPr eaLnBrk="0" hangingPunct="0">
              <a:tabLst>
                <a:tab pos="685800" algn="l"/>
              </a:tabLst>
            </a:pPr>
            <a:r>
              <a:rPr lang="en-US" sz="1800" u="sng">
                <a:solidFill>
                  <a:srgbClr val="0000CC"/>
                </a:solidFill>
                <a:cs typeface="Times New Roman" pitchFamily="18" charset="0"/>
              </a:rPr>
              <a:t>(1) This committee is concerned with the formulation and implementation of intellectual property policies and procedures.  It reviews and makes recommendations to the Faculty Senate, Chancellor and Provost on patent and copyright matters.</a:t>
            </a:r>
            <a:endParaRPr lang="en-US" sz="1800"/>
          </a:p>
          <a:p>
            <a:pPr eaLnBrk="0" hangingPunct="0">
              <a:tabLst>
                <a:tab pos="685800" algn="l"/>
              </a:tabLst>
            </a:pPr>
            <a:endParaRPr lang="en-US" sz="1800" u="sng">
              <a:solidFill>
                <a:srgbClr val="0000CC"/>
              </a:solidFill>
              <a:cs typeface="Times New Roman" pitchFamily="18" charset="0"/>
            </a:endParaRPr>
          </a:p>
          <a:p>
            <a:pPr eaLnBrk="0" hangingPunct="0">
              <a:tabLst>
                <a:tab pos="685800" algn="l"/>
              </a:tabLst>
            </a:pPr>
            <a:r>
              <a:rPr lang="en-US" sz="1800" u="sng">
                <a:solidFill>
                  <a:srgbClr val="0000CC"/>
                </a:solidFill>
                <a:cs typeface="Times New Roman" pitchFamily="18" charset="0"/>
              </a:rPr>
              <a:t>(2)  The committee consists of seven (7) members of which six (6) are faculty </a:t>
            </a:r>
          </a:p>
          <a:p>
            <a:pPr eaLnBrk="0" hangingPunct="0">
              <a:tabLst>
                <a:tab pos="685800" algn="l"/>
              </a:tabLst>
            </a:pPr>
            <a:r>
              <a:rPr lang="en-US" sz="1800" u="sng">
                <a:solidFill>
                  <a:srgbClr val="0000CC"/>
                </a:solidFill>
                <a:cs typeface="Times New Roman" pitchFamily="18" charset="0"/>
              </a:rPr>
              <a:t>elected by the Faculty Senate and one (1) is an administrative member appointed</a:t>
            </a:r>
          </a:p>
          <a:p>
            <a:pPr eaLnBrk="0" hangingPunct="0">
              <a:tabLst>
                <a:tab pos="685800" algn="l"/>
              </a:tabLst>
            </a:pPr>
            <a:r>
              <a:rPr lang="en-US" sz="1800" u="sng">
                <a:solidFill>
                  <a:srgbClr val="0000CC"/>
                </a:solidFill>
                <a:cs typeface="Times New Roman" pitchFamily="18" charset="0"/>
              </a:rPr>
              <a:t> annually by the Provost.  The faculty members shall serve for two years with three members elected each year.  The committee shall be chaired by a faculty member.  </a:t>
            </a:r>
          </a:p>
          <a:p>
            <a:pPr eaLnBrk="0" hangingPunct="0">
              <a:tabLst>
                <a:tab pos="685800" algn="l"/>
              </a:tabLst>
            </a:pPr>
            <a:r>
              <a:rPr lang="en-US" sz="1800" u="sng">
                <a:solidFill>
                  <a:srgbClr val="0000CC"/>
                </a:solidFill>
                <a:cs typeface="Times New Roman" pitchFamily="18" charset="0"/>
              </a:rPr>
              <a:t>Priority for nominated members should be those with patent and/or copyright experience and appropriate representation from engineering, liberal arts, management and science academic departments.</a:t>
            </a:r>
            <a:endParaRPr lang="en-US" sz="1800"/>
          </a:p>
        </p:txBody>
      </p:sp>
      <p:sp>
        <p:nvSpPr>
          <p:cNvPr id="35843" name="Rectangle 4"/>
          <p:cNvSpPr>
            <a:spLocks noChangeArrowheads="1"/>
          </p:cNvSpPr>
          <p:nvPr/>
        </p:nvSpPr>
        <p:spPr bwMode="auto">
          <a:xfrm>
            <a:off x="428625" y="1255713"/>
            <a:ext cx="7975600" cy="1446212"/>
          </a:xfrm>
          <a:prstGeom prst="rect">
            <a:avLst/>
          </a:prstGeom>
          <a:noFill/>
          <a:ln w="9525">
            <a:noFill/>
            <a:miter lim="800000"/>
            <a:headEnd/>
            <a:tailEnd/>
          </a:ln>
        </p:spPr>
        <p:txBody>
          <a:bodyPr>
            <a:spAutoFit/>
          </a:bodyPr>
          <a:lstStyle/>
          <a:p>
            <a:pPr eaLnBrk="0" hangingPunct="0"/>
            <a:r>
              <a:rPr lang="en-US" sz="2800">
                <a:latin typeface="Arial" charset="0"/>
                <a:cs typeface="Arial" charset="0"/>
              </a:rPr>
              <a:t>Create Intellectual Property Committee</a:t>
            </a:r>
            <a:endParaRPr lang="en-US" sz="2000">
              <a:latin typeface="Arial" charset="0"/>
              <a:cs typeface="Arial" charset="0"/>
            </a:endParaRPr>
          </a:p>
          <a:p>
            <a:pPr lvl="1" eaLnBrk="0" hangingPunct="0"/>
            <a:endParaRPr lang="en-US" sz="2000">
              <a:latin typeface="Arial" charset="0"/>
              <a:cs typeface="Arial" charset="0"/>
            </a:endParaRPr>
          </a:p>
          <a:p>
            <a:pPr lvl="1" eaLnBrk="0" hangingPunct="0"/>
            <a:r>
              <a:rPr lang="en-US" sz="2000">
                <a:latin typeface="Arial" charset="0"/>
                <a:cs typeface="Arial" charset="0"/>
              </a:rPr>
              <a:t>§ 300.030.D.6.j - Faculty Organizations / Faculty Standing Committees / Intellectual Property Committee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a:xfrm>
            <a:off x="4495800" y="217488"/>
            <a:ext cx="4419600" cy="585787"/>
          </a:xfrm>
        </p:spPr>
        <p:txBody>
          <a:bodyPr/>
          <a:lstStyle/>
          <a:p>
            <a:r>
              <a:rPr lang="en-US" smtClean="0"/>
              <a:t>Amendment 2</a:t>
            </a:r>
          </a:p>
        </p:txBody>
      </p:sp>
      <p:sp>
        <p:nvSpPr>
          <p:cNvPr id="37890" name="Rectangle 4"/>
          <p:cNvSpPr>
            <a:spLocks noChangeArrowheads="1"/>
          </p:cNvSpPr>
          <p:nvPr/>
        </p:nvSpPr>
        <p:spPr bwMode="auto">
          <a:xfrm>
            <a:off x="428625" y="1255713"/>
            <a:ext cx="7975600" cy="1446212"/>
          </a:xfrm>
          <a:prstGeom prst="rect">
            <a:avLst/>
          </a:prstGeom>
          <a:noFill/>
          <a:ln w="9525">
            <a:noFill/>
            <a:miter lim="800000"/>
            <a:headEnd/>
            <a:tailEnd/>
          </a:ln>
        </p:spPr>
        <p:txBody>
          <a:bodyPr>
            <a:spAutoFit/>
          </a:bodyPr>
          <a:lstStyle/>
          <a:p>
            <a:pPr eaLnBrk="0" hangingPunct="0"/>
            <a:r>
              <a:rPr lang="en-US" sz="2800">
                <a:latin typeface="Arial" charset="0"/>
                <a:cs typeface="Arial" charset="0"/>
              </a:rPr>
              <a:t>Change scope of Curricula Committee</a:t>
            </a:r>
            <a:endParaRPr lang="en-US" sz="2000">
              <a:latin typeface="Arial" charset="0"/>
              <a:cs typeface="Arial" charset="0"/>
            </a:endParaRPr>
          </a:p>
          <a:p>
            <a:pPr lvl="1" eaLnBrk="0" hangingPunct="0"/>
            <a:endParaRPr lang="en-US" sz="2000">
              <a:latin typeface="Arial" charset="0"/>
              <a:cs typeface="Arial" charset="0"/>
            </a:endParaRPr>
          </a:p>
          <a:p>
            <a:pPr lvl="1" eaLnBrk="0" hangingPunct="0"/>
            <a:r>
              <a:rPr lang="en-US" sz="2000">
                <a:latin typeface="Arial" charset="0"/>
                <a:cs typeface="Arial" charset="0"/>
              </a:rPr>
              <a:t>§ 300.030.D.6.d.1 - Faculty Organizations / Faculty Standing Committees / Campus Curricula Committee</a:t>
            </a:r>
          </a:p>
        </p:txBody>
      </p:sp>
      <p:sp>
        <p:nvSpPr>
          <p:cNvPr id="37891" name="Rectangle 1"/>
          <p:cNvSpPr>
            <a:spLocks noChangeArrowheads="1"/>
          </p:cNvSpPr>
          <p:nvPr/>
        </p:nvSpPr>
        <p:spPr bwMode="auto">
          <a:xfrm>
            <a:off x="479425" y="3005138"/>
            <a:ext cx="8083550" cy="3416300"/>
          </a:xfrm>
          <a:prstGeom prst="rect">
            <a:avLst/>
          </a:prstGeom>
          <a:noFill/>
          <a:ln w="9525">
            <a:noFill/>
            <a:miter lim="800000"/>
            <a:headEnd/>
            <a:tailEnd/>
          </a:ln>
        </p:spPr>
        <p:txBody>
          <a:bodyPr anchor="ctr">
            <a:spAutoFit/>
          </a:bodyPr>
          <a:lstStyle/>
          <a:p>
            <a:pPr eaLnBrk="0" hangingPunct="0">
              <a:tabLst>
                <a:tab pos="914400" algn="l"/>
              </a:tabLst>
            </a:pPr>
            <a:r>
              <a:rPr lang="en-US" sz="1800">
                <a:cs typeface="Times New Roman" pitchFamily="18" charset="0"/>
              </a:rPr>
              <a:t>(1) This committee acts as advisor and coordinator in regard to </a:t>
            </a:r>
            <a:r>
              <a:rPr lang="en-US" sz="1800" u="sng">
                <a:solidFill>
                  <a:srgbClr val="0000CC"/>
                </a:solidFill>
                <a:cs typeface="Times New Roman" pitchFamily="18" charset="0"/>
              </a:rPr>
              <a:t>the disciplinary appropriateness and quality of </a:t>
            </a:r>
            <a:r>
              <a:rPr lang="en-US" sz="1800">
                <a:cs typeface="Times New Roman" pitchFamily="18" charset="0"/>
              </a:rPr>
              <a:t>curricula proposals and all course offerings. Proposals for curricula and course changes shall be submitted to the Campus Curricula Committee via the Discipline Specific Curricula Committee (DSCC) associated with the proposal. The DSCC recommendations shall be submitted with the proposal. Special Programs are not normally associated with a DSCC, and may submit proposals directly to the Campus Curricula Committee.  Within two weeks after receipt of the proposal, the Campus Curricula Committee shall distribute copies to all departments. Counter proposals submitted to the committee by the department representative of the concerned department should be considered when the original proposals are discussed. The recommendation of the committee shall be forwarded to the Faculty Senate for appropriate action.</a:t>
            </a:r>
            <a:endParaRPr lang="en-US" sz="18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a:xfrm>
            <a:off x="4495800" y="217488"/>
            <a:ext cx="4419600" cy="585787"/>
          </a:xfrm>
        </p:spPr>
        <p:txBody>
          <a:bodyPr/>
          <a:lstStyle/>
          <a:p>
            <a:r>
              <a:rPr lang="en-US" smtClean="0"/>
              <a:t>Amendment 3</a:t>
            </a:r>
          </a:p>
        </p:txBody>
      </p:sp>
      <p:sp>
        <p:nvSpPr>
          <p:cNvPr id="39938" name="Rectangle 4"/>
          <p:cNvSpPr>
            <a:spLocks noChangeArrowheads="1"/>
          </p:cNvSpPr>
          <p:nvPr/>
        </p:nvSpPr>
        <p:spPr bwMode="auto">
          <a:xfrm>
            <a:off x="414338" y="1009650"/>
            <a:ext cx="7975600" cy="1292225"/>
          </a:xfrm>
          <a:prstGeom prst="rect">
            <a:avLst/>
          </a:prstGeom>
          <a:noFill/>
          <a:ln w="9525">
            <a:noFill/>
            <a:miter lim="800000"/>
            <a:headEnd/>
            <a:tailEnd/>
          </a:ln>
        </p:spPr>
        <p:txBody>
          <a:bodyPr>
            <a:spAutoFit/>
          </a:bodyPr>
          <a:lstStyle/>
          <a:p>
            <a:pPr eaLnBrk="0" hangingPunct="0"/>
            <a:r>
              <a:rPr lang="en-US" sz="2800">
                <a:latin typeface="Arial" charset="0"/>
                <a:cs typeface="Arial" charset="0"/>
              </a:rPr>
              <a:t>Create Committee for Effective Teaching</a:t>
            </a:r>
            <a:endParaRPr lang="en-US" sz="1000">
              <a:latin typeface="Arial" charset="0"/>
              <a:cs typeface="Arial" charset="0"/>
            </a:endParaRPr>
          </a:p>
          <a:p>
            <a:pPr eaLnBrk="0" hangingPunct="0"/>
            <a:endParaRPr lang="en-US" sz="1000">
              <a:latin typeface="Arial" charset="0"/>
              <a:cs typeface="Arial" charset="0"/>
            </a:endParaRPr>
          </a:p>
          <a:p>
            <a:pPr lvl="1" eaLnBrk="0" hangingPunct="0"/>
            <a:r>
              <a:rPr lang="en-US" sz="2000">
                <a:latin typeface="Arial" charset="0"/>
                <a:cs typeface="Arial" charset="0"/>
              </a:rPr>
              <a:t>§ 300.030.D.6.e - Faculty Organizations / Faculty Standing Committees / Committee for Effective Teaching</a:t>
            </a:r>
          </a:p>
        </p:txBody>
      </p:sp>
      <p:sp>
        <p:nvSpPr>
          <p:cNvPr id="107521" name="Rectangle 1"/>
          <p:cNvSpPr>
            <a:spLocks noChangeArrowheads="1"/>
          </p:cNvSpPr>
          <p:nvPr/>
        </p:nvSpPr>
        <p:spPr bwMode="auto">
          <a:xfrm>
            <a:off x="174625" y="2333625"/>
            <a:ext cx="8650288" cy="4248150"/>
          </a:xfrm>
          <a:prstGeom prst="rect">
            <a:avLst/>
          </a:prstGeom>
          <a:noFill/>
          <a:ln w="9525">
            <a:noFill/>
            <a:miter lim="800000"/>
            <a:headEnd/>
            <a:tailEnd/>
          </a:ln>
          <a:effectLst/>
        </p:spPr>
        <p:txBody>
          <a:bodyPr anchor="ctr">
            <a:spAutoFit/>
          </a:bodyPr>
          <a:lstStyle/>
          <a:p>
            <a:pPr eaLnBrk="0" hangingPunct="0">
              <a:tabLst>
                <a:tab pos="914400" algn="l"/>
              </a:tabLst>
              <a:defRPr/>
            </a:pPr>
            <a:r>
              <a:rPr lang="en-US" sz="1800" b="1" u="sng" dirty="0">
                <a:solidFill>
                  <a:srgbClr val="0000CC"/>
                </a:solidFill>
                <a:ea typeface="Times New Roman" pitchFamily="18" charset="0"/>
                <a:cs typeface="Times New Roman" pitchFamily="18" charset="0"/>
              </a:rPr>
              <a:t>Committee for Effective Teaching</a:t>
            </a:r>
          </a:p>
          <a:p>
            <a:pPr marL="342900" indent="-342900" eaLnBrk="0" hangingPunct="0">
              <a:buFontTx/>
              <a:buAutoNum type="arabicParenBoth"/>
              <a:tabLst>
                <a:tab pos="914400" algn="l"/>
              </a:tabLst>
              <a:defRPr/>
            </a:pPr>
            <a:r>
              <a:rPr lang="en-US" sz="1800" u="sng" dirty="0">
                <a:solidFill>
                  <a:srgbClr val="0000CC"/>
                </a:solidFill>
                <a:ea typeface="Times New Roman" pitchFamily="18" charset="0"/>
                <a:cs typeface="Times New Roman" pitchFamily="18" charset="0"/>
              </a:rPr>
              <a:t>This committee makes recommendations to the Faculty Senate, and the Provost, regarding the instruments used for student evaluation of teaching, the procedures for conducting these evaluations, and policies related to the public disclosure of the evaluation results.  The scope of the committee's responsibilities includes all aspects of teaching in courses with academic credit. </a:t>
            </a:r>
          </a:p>
          <a:p>
            <a:pPr marL="342900" indent="-342900" eaLnBrk="0" hangingPunct="0">
              <a:buFontTx/>
              <a:buAutoNum type="arabicParenBoth"/>
              <a:tabLst>
                <a:tab pos="914400" algn="l"/>
              </a:tabLst>
              <a:defRPr/>
            </a:pPr>
            <a:r>
              <a:rPr lang="en-US" sz="1800" u="sng" dirty="0">
                <a:solidFill>
                  <a:srgbClr val="0000CC"/>
                </a:solidFill>
                <a:ea typeface="Times New Roman" pitchFamily="18" charset="0"/>
                <a:cs typeface="Times New Roman" pitchFamily="18" charset="0"/>
              </a:rPr>
              <a:t>In addition to student evaluations, the committee may consider alternate methods of evaluating teaching, may suggest methods for improving teaching, and makes recommendations on the selection process and criteria for campus-wide teaching awards.</a:t>
            </a:r>
          </a:p>
          <a:p>
            <a:pPr marL="342900" indent="-342900" eaLnBrk="0" hangingPunct="0">
              <a:buFontTx/>
              <a:buAutoNum type="arabicParenBoth"/>
              <a:tabLst>
                <a:tab pos="914400" algn="l"/>
              </a:tabLst>
              <a:defRPr/>
            </a:pPr>
            <a:r>
              <a:rPr lang="en-US" sz="1800" u="sng" dirty="0">
                <a:solidFill>
                  <a:srgbClr val="0000CC"/>
                </a:solidFill>
                <a:ea typeface="Times New Roman" pitchFamily="18" charset="0"/>
                <a:cs typeface="Times New Roman" pitchFamily="18" charset="0"/>
              </a:rPr>
              <a:t>The committee consists of one faculty member, elected from, and by, each department desiring representation, one student selected by the Student Council, one graduate student selected by the Council of Graduate Students.  Faculty representatives serve for 3-year terms, and students serve for one year.  In addition, the Provost may appoint up to 3 non-voting members to this committee.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a:xfrm>
            <a:off x="4495800" y="217488"/>
            <a:ext cx="4419600" cy="585787"/>
          </a:xfrm>
        </p:spPr>
        <p:txBody>
          <a:bodyPr/>
          <a:lstStyle/>
          <a:p>
            <a:r>
              <a:rPr lang="en-US" smtClean="0"/>
              <a:t>Amendment 4</a:t>
            </a:r>
          </a:p>
        </p:txBody>
      </p:sp>
      <p:sp>
        <p:nvSpPr>
          <p:cNvPr id="41986" name="Rectangle 4"/>
          <p:cNvSpPr>
            <a:spLocks noChangeArrowheads="1"/>
          </p:cNvSpPr>
          <p:nvPr/>
        </p:nvSpPr>
        <p:spPr bwMode="auto">
          <a:xfrm>
            <a:off x="369888" y="1487488"/>
            <a:ext cx="7975600" cy="1447800"/>
          </a:xfrm>
          <a:prstGeom prst="rect">
            <a:avLst/>
          </a:prstGeom>
          <a:noFill/>
          <a:ln w="9525">
            <a:noFill/>
            <a:miter lim="800000"/>
            <a:headEnd/>
            <a:tailEnd/>
          </a:ln>
        </p:spPr>
        <p:txBody>
          <a:bodyPr>
            <a:spAutoFit/>
          </a:bodyPr>
          <a:lstStyle/>
          <a:p>
            <a:pPr eaLnBrk="0" hangingPunct="0"/>
            <a:r>
              <a:rPr lang="en-US" sz="2800">
                <a:latin typeface="Arial" charset="0"/>
                <a:cs typeface="Arial" charset="0"/>
              </a:rPr>
              <a:t>Change Scope of Personnel Committee</a:t>
            </a:r>
            <a:endParaRPr lang="en-US" sz="2000">
              <a:latin typeface="Arial" charset="0"/>
              <a:cs typeface="Arial" charset="0"/>
            </a:endParaRPr>
          </a:p>
          <a:p>
            <a:pPr eaLnBrk="0" hangingPunct="0"/>
            <a:endParaRPr lang="en-US" sz="2000">
              <a:latin typeface="Arial" charset="0"/>
              <a:cs typeface="Arial" charset="0"/>
            </a:endParaRPr>
          </a:p>
          <a:p>
            <a:pPr lvl="1" eaLnBrk="0" hangingPunct="0"/>
            <a:r>
              <a:rPr lang="en-US" sz="2000">
                <a:latin typeface="Arial" charset="0"/>
                <a:cs typeface="Arial" charset="0"/>
              </a:rPr>
              <a:t>§ 300.030.D.6.l.1 - Faculty Organizations / Faculty Standing Committees / Personnel Committee</a:t>
            </a:r>
          </a:p>
        </p:txBody>
      </p:sp>
      <p:sp>
        <p:nvSpPr>
          <p:cNvPr id="41987" name="Rectangle 2"/>
          <p:cNvSpPr>
            <a:spLocks noChangeArrowheads="1"/>
          </p:cNvSpPr>
          <p:nvPr/>
        </p:nvSpPr>
        <p:spPr bwMode="auto">
          <a:xfrm>
            <a:off x="725488" y="3629025"/>
            <a:ext cx="7343775" cy="1200150"/>
          </a:xfrm>
          <a:prstGeom prst="rect">
            <a:avLst/>
          </a:prstGeom>
          <a:noFill/>
          <a:ln w="9525">
            <a:noFill/>
            <a:miter lim="800000"/>
            <a:headEnd/>
            <a:tailEnd/>
          </a:ln>
        </p:spPr>
        <p:txBody>
          <a:bodyPr anchor="ctr">
            <a:spAutoFit/>
          </a:bodyPr>
          <a:lstStyle/>
          <a:p>
            <a:pPr eaLnBrk="0" hangingPunct="0">
              <a:tabLst>
                <a:tab pos="914400" algn="l"/>
              </a:tabLst>
            </a:pPr>
            <a:r>
              <a:rPr lang="en-US" sz="1800">
                <a:cs typeface="Times New Roman" pitchFamily="18" charset="0"/>
              </a:rPr>
              <a:t>(1) This committee recommends to the Faculty Senate general policies on the conditions of appointment, employment </a:t>
            </a:r>
            <a:r>
              <a:rPr lang="en-US" sz="1800" u="sng">
                <a:solidFill>
                  <a:srgbClr val="0000CC"/>
                </a:solidFill>
                <a:cs typeface="Times New Roman" pitchFamily="18" charset="0"/>
              </a:rPr>
              <a:t>, compensation, </a:t>
            </a:r>
            <a:r>
              <a:rPr lang="en-US" sz="1800" u="sng">
                <a:solidFill>
                  <a:srgbClr val="0000CC"/>
                </a:solidFill>
                <a:ea typeface="Times"/>
                <a:cs typeface="Times New Roman" pitchFamily="18" charset="0"/>
              </a:rPr>
              <a:t> </a:t>
            </a:r>
            <a:r>
              <a:rPr lang="en-US" sz="1800">
                <a:cs typeface="Times New Roman" pitchFamily="18" charset="0"/>
              </a:rPr>
              <a:t>and retirement of faculty and administrative officers. </a:t>
            </a:r>
            <a:r>
              <a:rPr lang="en-US" sz="1800" u="sng">
                <a:solidFill>
                  <a:srgbClr val="0000CC"/>
                </a:solidFill>
                <a:ea typeface="Times"/>
                <a:cs typeface="Times"/>
              </a:rPr>
              <a:t>Furthermore, it recommends reporting schemes and procedures regarding the annual salary and wage raise pool.</a:t>
            </a:r>
            <a:endParaRPr lang="en-US" sz="18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4246563" y="187325"/>
            <a:ext cx="4897437" cy="585788"/>
          </a:xfrm>
        </p:spPr>
        <p:txBody>
          <a:bodyPr/>
          <a:lstStyle/>
          <a:p>
            <a:r>
              <a:rPr lang="en-US" smtClean="0"/>
              <a:t>Amendment 5 </a:t>
            </a:r>
            <a:r>
              <a:rPr lang="en-US" sz="2000" smtClean="0"/>
              <a:t>(Page 1 of 2 )</a:t>
            </a:r>
          </a:p>
        </p:txBody>
      </p:sp>
      <p:sp>
        <p:nvSpPr>
          <p:cNvPr id="44034" name="Rectangle 4"/>
          <p:cNvSpPr>
            <a:spLocks noChangeArrowheads="1"/>
          </p:cNvSpPr>
          <p:nvPr/>
        </p:nvSpPr>
        <p:spPr bwMode="auto">
          <a:xfrm>
            <a:off x="428625" y="1574800"/>
            <a:ext cx="7975600" cy="1293813"/>
          </a:xfrm>
          <a:prstGeom prst="rect">
            <a:avLst/>
          </a:prstGeom>
          <a:noFill/>
          <a:ln w="9525">
            <a:noFill/>
            <a:miter lim="800000"/>
            <a:headEnd/>
            <a:tailEnd/>
          </a:ln>
        </p:spPr>
        <p:txBody>
          <a:bodyPr>
            <a:spAutoFit/>
          </a:bodyPr>
          <a:lstStyle/>
          <a:p>
            <a:pPr eaLnBrk="0" hangingPunct="0"/>
            <a:r>
              <a:rPr lang="en-US" sz="2800">
                <a:latin typeface="Arial" charset="0"/>
                <a:cs typeface="Arial" charset="0"/>
              </a:rPr>
              <a:t>Clarify terms on DSCC</a:t>
            </a:r>
            <a:endParaRPr lang="en-US" sz="1000">
              <a:latin typeface="Arial" charset="0"/>
              <a:cs typeface="Arial" charset="0"/>
            </a:endParaRPr>
          </a:p>
          <a:p>
            <a:pPr eaLnBrk="0" hangingPunct="0"/>
            <a:endParaRPr lang="en-US" sz="1000">
              <a:latin typeface="Arial" charset="0"/>
              <a:cs typeface="Arial" charset="0"/>
            </a:endParaRPr>
          </a:p>
          <a:p>
            <a:pPr lvl="1" eaLnBrk="0" hangingPunct="0"/>
            <a:r>
              <a:rPr lang="en-US" sz="2000">
                <a:latin typeface="Arial" charset="0"/>
                <a:cs typeface="Arial" charset="0"/>
              </a:rPr>
              <a:t>§ 300.030.D.6.f.2.c - Faculty Organizations / Faculty Standing Committees / Discipline Specific Curricula Committees</a:t>
            </a:r>
          </a:p>
        </p:txBody>
      </p:sp>
      <p:sp>
        <p:nvSpPr>
          <p:cNvPr id="44035" name="Rectangle 1"/>
          <p:cNvSpPr>
            <a:spLocks noChangeArrowheads="1"/>
          </p:cNvSpPr>
          <p:nvPr/>
        </p:nvSpPr>
        <p:spPr bwMode="auto">
          <a:xfrm>
            <a:off x="479425" y="3802063"/>
            <a:ext cx="7996238" cy="923925"/>
          </a:xfrm>
          <a:prstGeom prst="rect">
            <a:avLst/>
          </a:prstGeom>
          <a:noFill/>
          <a:ln w="9525">
            <a:noFill/>
            <a:miter lim="800000"/>
            <a:headEnd/>
            <a:tailEnd/>
          </a:ln>
        </p:spPr>
        <p:txBody>
          <a:bodyPr anchor="ctr">
            <a:spAutoFit/>
          </a:bodyPr>
          <a:lstStyle/>
          <a:p>
            <a:pPr eaLnBrk="0" hangingPunct="0">
              <a:tabLst>
                <a:tab pos="1143000" algn="l"/>
              </a:tabLst>
            </a:pPr>
            <a:r>
              <a:rPr lang="en-US" sz="1800">
                <a:cs typeface="Times New Roman" pitchFamily="18" charset="0"/>
              </a:rPr>
              <a:t>(c) Each DSCC program leader shall </a:t>
            </a:r>
            <a:r>
              <a:rPr lang="en-US" sz="1800" u="sng">
                <a:solidFill>
                  <a:srgbClr val="0000CC"/>
                </a:solidFill>
                <a:cs typeface="Times New Roman" pitchFamily="18" charset="0"/>
              </a:rPr>
              <a:t>serve a one year term, and</a:t>
            </a:r>
            <a:r>
              <a:rPr lang="en-US" sz="1800">
                <a:cs typeface="Times New Roman" pitchFamily="18" charset="0"/>
              </a:rPr>
              <a:t> be elected from, and by, its members.  The DSCC program leader shall be an ex-officio, voting, member of the Campus Curricula Committee.</a:t>
            </a:r>
            <a:r>
              <a:rPr lang="en-US" sz="1800">
                <a:ea typeface="Times"/>
                <a:cs typeface="Times New Roman" pitchFamily="18" charset="0"/>
              </a:rPr>
              <a:t> </a:t>
            </a:r>
            <a:endParaRPr lang="en-US" sz="18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a:xfrm>
            <a:off x="4346575" y="217488"/>
            <a:ext cx="4797425" cy="585787"/>
          </a:xfrm>
        </p:spPr>
        <p:txBody>
          <a:bodyPr/>
          <a:lstStyle/>
          <a:p>
            <a:r>
              <a:rPr lang="en-US" smtClean="0"/>
              <a:t>Amendment 5 </a:t>
            </a:r>
            <a:r>
              <a:rPr lang="en-US" sz="2000" smtClean="0"/>
              <a:t>(Page 2 of 2 )</a:t>
            </a:r>
          </a:p>
        </p:txBody>
      </p:sp>
      <p:sp>
        <p:nvSpPr>
          <p:cNvPr id="46082" name="Rectangle 4"/>
          <p:cNvSpPr>
            <a:spLocks noChangeArrowheads="1"/>
          </p:cNvSpPr>
          <p:nvPr/>
        </p:nvSpPr>
        <p:spPr bwMode="auto">
          <a:xfrm>
            <a:off x="428625" y="1473200"/>
            <a:ext cx="7975600" cy="1293813"/>
          </a:xfrm>
          <a:prstGeom prst="rect">
            <a:avLst/>
          </a:prstGeom>
          <a:noFill/>
          <a:ln w="9525">
            <a:noFill/>
            <a:miter lim="800000"/>
            <a:headEnd/>
            <a:tailEnd/>
          </a:ln>
        </p:spPr>
        <p:txBody>
          <a:bodyPr>
            <a:spAutoFit/>
          </a:bodyPr>
          <a:lstStyle/>
          <a:p>
            <a:pPr eaLnBrk="0" hangingPunct="0"/>
            <a:r>
              <a:rPr lang="en-US" sz="2800">
                <a:latin typeface="Arial" charset="0"/>
                <a:cs typeface="Arial" charset="0"/>
              </a:rPr>
              <a:t>Clarify terms on DSCC</a:t>
            </a:r>
            <a:endParaRPr lang="en-US" sz="1000">
              <a:latin typeface="Arial" charset="0"/>
              <a:cs typeface="Arial" charset="0"/>
            </a:endParaRPr>
          </a:p>
          <a:p>
            <a:pPr eaLnBrk="0" hangingPunct="0"/>
            <a:endParaRPr lang="en-US" sz="1000">
              <a:latin typeface="Arial" charset="0"/>
              <a:cs typeface="Arial" charset="0"/>
            </a:endParaRPr>
          </a:p>
          <a:p>
            <a:pPr lvl="1" eaLnBrk="0" hangingPunct="0"/>
            <a:r>
              <a:rPr lang="en-US" sz="2000">
                <a:latin typeface="Arial" charset="0"/>
                <a:cs typeface="Arial" charset="0"/>
              </a:rPr>
              <a:t>§ 300.030.D.6.d.3 - Faculty Organizations / Faculty Standing Committees / Campus Curricula Committee</a:t>
            </a:r>
          </a:p>
        </p:txBody>
      </p:sp>
      <p:sp>
        <p:nvSpPr>
          <p:cNvPr id="119810" name="Rectangle 2"/>
          <p:cNvSpPr>
            <a:spLocks noChangeArrowheads="1"/>
          </p:cNvSpPr>
          <p:nvPr/>
        </p:nvSpPr>
        <p:spPr bwMode="auto">
          <a:xfrm>
            <a:off x="638628" y="3106058"/>
            <a:ext cx="7808686" cy="2862322"/>
          </a:xfrm>
          <a:prstGeom prst="rect">
            <a:avLst/>
          </a:prstGeom>
          <a:noFill/>
          <a:ln w="9525">
            <a:noFill/>
            <a:miter lim="800000"/>
            <a:headEnd/>
            <a:tailEnd/>
          </a:ln>
          <a:effectLst/>
        </p:spPr>
        <p:txBody>
          <a:bodyPr anchor="ctr">
            <a:spAutoFit/>
          </a:bodyPr>
          <a:lstStyle/>
          <a:p>
            <a:pPr eaLnBrk="0" hangingPunct="0">
              <a:defRPr/>
            </a:pPr>
            <a:r>
              <a:rPr lang="en-US" sz="1800" dirty="0">
                <a:ea typeface="Times New Roman" pitchFamily="18" charset="0"/>
                <a:cs typeface="Times New Roman" pitchFamily="18" charset="0"/>
              </a:rPr>
              <a:t>(3) The committee consists of </a:t>
            </a:r>
            <a:r>
              <a:rPr lang="en-US" sz="1800" u="sng" dirty="0">
                <a:solidFill>
                  <a:srgbClr val="0000CC"/>
                </a:solidFill>
                <a:ea typeface="Times New Roman" pitchFamily="18" charset="0"/>
                <a:cs typeface="Times New Roman" pitchFamily="18" charset="0"/>
              </a:rPr>
              <a:t>representatives from the Faculty Senate, Graduate Council and DSCC committees.  Two (2) faculty members will be elected from and by the Faculty Senate, each serving a 2-year term.  The Senate will attempt to stagger the terms of the representatives.  The Curricula Committee of the Graduate Council will elect one (1) representative to serve a 2-year term.  The program leader of each DSCC will be an ex-officio, voting, member of the Campus Curricula Committee.</a:t>
            </a:r>
            <a:r>
              <a:rPr lang="en-US" sz="1800" dirty="0">
                <a:ea typeface="Times New Roman" pitchFamily="18" charset="0"/>
                <a:cs typeface="Times New Roman" pitchFamily="18" charset="0"/>
              </a:rPr>
              <a:t>  </a:t>
            </a:r>
            <a:r>
              <a:rPr lang="en-US" sz="1800" strike="sngStrike" dirty="0">
                <a:solidFill>
                  <a:srgbClr val="FF0000"/>
                </a:solidFill>
                <a:ea typeface="Times New Roman" pitchFamily="18" charset="0"/>
                <a:cs typeface="Times New Roman" pitchFamily="18" charset="0"/>
              </a:rPr>
              <a:t>two (2) faculty members elected from and by the Faculty Senate, the program leader of each DSCC, and one member elected by the Curricula Committee of the Graduate Council. Elected members serve a 2-year term with approximately one half elected each year.</a:t>
            </a:r>
            <a:endParaRPr lang="en-US" sz="1800" strike="sngStrike"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a:xfrm>
            <a:off x="4495800" y="217488"/>
            <a:ext cx="4419600" cy="585787"/>
          </a:xfrm>
        </p:spPr>
        <p:txBody>
          <a:bodyPr/>
          <a:lstStyle/>
          <a:p>
            <a:r>
              <a:rPr lang="en-US" smtClean="0"/>
              <a:t>Amendment 6</a:t>
            </a:r>
          </a:p>
        </p:txBody>
      </p:sp>
      <p:sp>
        <p:nvSpPr>
          <p:cNvPr id="48130" name="Rectangle 4"/>
          <p:cNvSpPr>
            <a:spLocks noChangeArrowheads="1"/>
          </p:cNvSpPr>
          <p:nvPr/>
        </p:nvSpPr>
        <p:spPr bwMode="auto">
          <a:xfrm>
            <a:off x="428625" y="1385888"/>
            <a:ext cx="7975600" cy="1293812"/>
          </a:xfrm>
          <a:prstGeom prst="rect">
            <a:avLst/>
          </a:prstGeom>
          <a:noFill/>
          <a:ln w="9525">
            <a:noFill/>
            <a:miter lim="800000"/>
            <a:headEnd/>
            <a:tailEnd/>
          </a:ln>
        </p:spPr>
        <p:txBody>
          <a:bodyPr>
            <a:spAutoFit/>
          </a:bodyPr>
          <a:lstStyle/>
          <a:p>
            <a:pPr eaLnBrk="0" hangingPunct="0"/>
            <a:r>
              <a:rPr lang="en-US" sz="2800">
                <a:latin typeface="Arial" charset="0"/>
                <a:cs typeface="Arial" charset="0"/>
              </a:rPr>
              <a:t>Diversity on Committees</a:t>
            </a:r>
            <a:endParaRPr lang="en-US" sz="1000">
              <a:latin typeface="Arial" charset="0"/>
              <a:cs typeface="Arial" charset="0"/>
            </a:endParaRPr>
          </a:p>
          <a:p>
            <a:pPr eaLnBrk="0" hangingPunct="0"/>
            <a:endParaRPr lang="en-US" sz="1000">
              <a:latin typeface="Arial" charset="0"/>
              <a:cs typeface="Arial" charset="0"/>
            </a:endParaRPr>
          </a:p>
          <a:p>
            <a:pPr lvl="1" eaLnBrk="0" hangingPunct="0"/>
            <a:r>
              <a:rPr lang="en-US" sz="2000">
                <a:latin typeface="Arial" charset="0"/>
                <a:cs typeface="Arial" charset="0"/>
              </a:rPr>
              <a:t>§ 300.030.D.6.n.2 - Faculty Organizations / Faculty Standing Committees / RP&amp;A</a:t>
            </a:r>
          </a:p>
        </p:txBody>
      </p:sp>
      <p:sp>
        <p:nvSpPr>
          <p:cNvPr id="48131" name="Rectangle 1"/>
          <p:cNvSpPr>
            <a:spLocks noChangeArrowheads="1"/>
          </p:cNvSpPr>
          <p:nvPr/>
        </p:nvSpPr>
        <p:spPr bwMode="auto">
          <a:xfrm>
            <a:off x="363538" y="3121025"/>
            <a:ext cx="8374062" cy="2584450"/>
          </a:xfrm>
          <a:prstGeom prst="rect">
            <a:avLst/>
          </a:prstGeom>
          <a:noFill/>
          <a:ln w="9525">
            <a:noFill/>
            <a:miter lim="800000"/>
            <a:headEnd/>
            <a:tailEnd/>
          </a:ln>
        </p:spPr>
        <p:txBody>
          <a:bodyPr anchor="ctr">
            <a:spAutoFit/>
          </a:bodyPr>
          <a:lstStyle/>
          <a:p>
            <a:pPr eaLnBrk="0" hangingPunct="0"/>
            <a:r>
              <a:rPr lang="en-US" sz="1800">
                <a:cs typeface="Times New Roman" pitchFamily="18" charset="0"/>
              </a:rPr>
              <a:t>(2) The committee is responsible for the conduct and supervision of Faculty Senate and General Faculty elections. It shall receive nominations from the faculty for elections, adding, but not deleting, names as necessary to provide candidates for all offices and committees and shall obtain the consent of all nominees.  The committee shall also be responsible for submitting slates of candidates nominated for serving on the standing committees for Faculty Senate election</a:t>
            </a:r>
            <a:r>
              <a:rPr lang="en-US" sz="1800" u="sng">
                <a:solidFill>
                  <a:srgbClr val="0000CC"/>
                </a:solidFill>
                <a:cs typeface="Times New Roman" pitchFamily="18" charset="0"/>
              </a:rPr>
              <a:t>s, appropriately distributed among the disciplines</a:t>
            </a:r>
            <a:r>
              <a:rPr lang="en-US" sz="1800">
                <a:cs typeface="Times New Roman" pitchFamily="18" charset="0"/>
              </a:rPr>
              <a:t>.  In the event that nominations for committees from departments are fewer than the number of positions to be filled, RP&amp;A may add additional departmental nominees to fill the positions which would otherwise become vacant.</a:t>
            </a:r>
            <a:endParaRPr lang="en-US" sz="18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a:xfrm>
            <a:off x="4495800" y="217488"/>
            <a:ext cx="4419600" cy="585787"/>
          </a:xfrm>
        </p:spPr>
        <p:txBody>
          <a:bodyPr/>
          <a:lstStyle/>
          <a:p>
            <a:r>
              <a:rPr lang="en-US" smtClean="0"/>
              <a:t>Amendment 7</a:t>
            </a:r>
          </a:p>
        </p:txBody>
      </p:sp>
      <p:sp>
        <p:nvSpPr>
          <p:cNvPr id="50178" name="Rectangle 4"/>
          <p:cNvSpPr>
            <a:spLocks noChangeArrowheads="1"/>
          </p:cNvSpPr>
          <p:nvPr/>
        </p:nvSpPr>
        <p:spPr bwMode="auto">
          <a:xfrm>
            <a:off x="428625" y="1385888"/>
            <a:ext cx="7975600" cy="1293812"/>
          </a:xfrm>
          <a:prstGeom prst="rect">
            <a:avLst/>
          </a:prstGeom>
          <a:noFill/>
          <a:ln w="9525">
            <a:noFill/>
            <a:miter lim="800000"/>
            <a:headEnd/>
            <a:tailEnd/>
          </a:ln>
        </p:spPr>
        <p:txBody>
          <a:bodyPr>
            <a:spAutoFit/>
          </a:bodyPr>
          <a:lstStyle/>
          <a:p>
            <a:pPr eaLnBrk="0" hangingPunct="0"/>
            <a:r>
              <a:rPr lang="en-US" sz="2800">
                <a:latin typeface="Arial" charset="0"/>
                <a:cs typeface="Arial" charset="0"/>
              </a:rPr>
              <a:t>Change ITCC Committee Composition</a:t>
            </a:r>
          </a:p>
          <a:p>
            <a:pPr eaLnBrk="0" hangingPunct="0"/>
            <a:endParaRPr lang="en-US" sz="1000">
              <a:latin typeface="Arial" charset="0"/>
              <a:cs typeface="Arial" charset="0"/>
            </a:endParaRPr>
          </a:p>
          <a:p>
            <a:pPr lvl="1" eaLnBrk="0" hangingPunct="0"/>
            <a:r>
              <a:rPr lang="en-US" sz="2000">
                <a:latin typeface="Arial" charset="0"/>
                <a:cs typeface="Arial" charset="0"/>
              </a:rPr>
              <a:t>§ 300.030.D.6.i.2 - Faculty Organizations / Faculty Standing Committees / ITCC</a:t>
            </a:r>
          </a:p>
        </p:txBody>
      </p:sp>
      <p:sp>
        <p:nvSpPr>
          <p:cNvPr id="128001" name="Rectangle 1"/>
          <p:cNvSpPr>
            <a:spLocks noChangeArrowheads="1"/>
          </p:cNvSpPr>
          <p:nvPr/>
        </p:nvSpPr>
        <p:spPr bwMode="auto">
          <a:xfrm>
            <a:off x="595086" y="2975428"/>
            <a:ext cx="8171543" cy="2862322"/>
          </a:xfrm>
          <a:prstGeom prst="rect">
            <a:avLst/>
          </a:prstGeom>
          <a:noFill/>
          <a:ln w="9525">
            <a:noFill/>
            <a:miter lim="800000"/>
            <a:headEnd/>
            <a:tailEnd/>
          </a:ln>
          <a:effectLst/>
        </p:spPr>
        <p:txBody>
          <a:bodyPr anchor="ctr">
            <a:spAutoFit/>
          </a:bodyPr>
          <a:lstStyle/>
          <a:p>
            <a:pPr eaLnBrk="0" hangingPunct="0">
              <a:defRPr/>
            </a:pPr>
            <a:r>
              <a:rPr lang="en-US" sz="1800" dirty="0">
                <a:ea typeface="Times New Roman" pitchFamily="18" charset="0"/>
                <a:cs typeface="Times New Roman" pitchFamily="18" charset="0"/>
              </a:rPr>
              <a:t>(2)	The </a:t>
            </a:r>
            <a:r>
              <a:rPr lang="en-US" sz="1800" u="sng" dirty="0">
                <a:solidFill>
                  <a:srgbClr val="0000CC"/>
                </a:solidFill>
                <a:ea typeface="Times New Roman" pitchFamily="18" charset="0"/>
                <a:cs typeface="Times New Roman" pitchFamily="18" charset="0"/>
              </a:rPr>
              <a:t>voting members of the </a:t>
            </a:r>
            <a:r>
              <a:rPr lang="en-US" sz="1800" dirty="0">
                <a:ea typeface="Times New Roman" pitchFamily="18" charset="0"/>
                <a:cs typeface="Times New Roman" pitchFamily="18" charset="0"/>
              </a:rPr>
              <a:t>committee consist</a:t>
            </a:r>
            <a:r>
              <a:rPr lang="en-US" sz="1800" strike="sngStrike" dirty="0">
                <a:solidFill>
                  <a:srgbClr val="FF0000"/>
                </a:solidFill>
                <a:ea typeface="Times New Roman" pitchFamily="18" charset="0"/>
                <a:cs typeface="Times New Roman" pitchFamily="18" charset="0"/>
              </a:rPr>
              <a:t>s</a:t>
            </a:r>
            <a:r>
              <a:rPr lang="en-US" sz="1800" dirty="0">
                <a:ea typeface="Times New Roman" pitchFamily="18" charset="0"/>
                <a:cs typeface="Times New Roman" pitchFamily="18" charset="0"/>
              </a:rPr>
              <a:t> of one </a:t>
            </a:r>
            <a:r>
              <a:rPr lang="en-US" sz="1800" strike="sngStrike" dirty="0">
                <a:solidFill>
                  <a:srgbClr val="FF0000"/>
                </a:solidFill>
                <a:ea typeface="Times New Roman" pitchFamily="18" charset="0"/>
                <a:cs typeface="Times New Roman" pitchFamily="18" charset="0"/>
              </a:rPr>
              <a:t>member</a:t>
            </a:r>
            <a:r>
              <a:rPr lang="en-US" sz="1800" dirty="0">
                <a:ea typeface="Times New Roman" pitchFamily="18" charset="0"/>
                <a:cs typeface="Times New Roman" pitchFamily="18" charset="0"/>
              </a:rPr>
              <a:t> </a:t>
            </a:r>
            <a:r>
              <a:rPr lang="en-US" sz="1800" u="sng" dirty="0">
                <a:solidFill>
                  <a:srgbClr val="0000CC"/>
                </a:solidFill>
                <a:ea typeface="Times New Roman" pitchFamily="18" charset="0"/>
                <a:cs typeface="Times New Roman" pitchFamily="18" charset="0"/>
              </a:rPr>
              <a:t>person </a:t>
            </a:r>
            <a:r>
              <a:rPr lang="en-US" sz="1800" dirty="0">
                <a:ea typeface="Times New Roman" pitchFamily="18" charset="0"/>
                <a:cs typeface="Times New Roman" pitchFamily="18" charset="0"/>
              </a:rPr>
              <a:t>elected from each academic department desiring representation, </a:t>
            </a:r>
            <a:r>
              <a:rPr lang="en-US" sz="1800" u="sng" dirty="0">
                <a:solidFill>
                  <a:srgbClr val="0000CC"/>
                </a:solidFill>
                <a:ea typeface="Times New Roman" pitchFamily="18" charset="0"/>
                <a:cs typeface="Times New Roman" pitchFamily="18" charset="0"/>
              </a:rPr>
              <a:t>the Director of the Library or his/her appointee</a:t>
            </a:r>
            <a:r>
              <a:rPr lang="en-US" sz="1800" dirty="0">
                <a:ea typeface="Times New Roman" pitchFamily="18" charset="0"/>
                <a:cs typeface="Times New Roman" pitchFamily="18" charset="0"/>
              </a:rPr>
              <a:t>, two students selected by the Student Council, and one graduate student selected by the Council of Graduate Students.  </a:t>
            </a:r>
            <a:r>
              <a:rPr lang="en-US" sz="1800" u="sng" dirty="0">
                <a:solidFill>
                  <a:srgbClr val="0000CC"/>
                </a:solidFill>
                <a:ea typeface="Times New Roman" pitchFamily="18" charset="0"/>
                <a:cs typeface="Times New Roman" pitchFamily="18" charset="0"/>
              </a:rPr>
              <a:t>The non-voting members of the committee include </a:t>
            </a:r>
            <a:r>
              <a:rPr lang="en-US" sz="1800" dirty="0">
                <a:ea typeface="Times" pitchFamily="18" charset="0"/>
                <a:cs typeface="Times New Roman" pitchFamily="18" charset="0"/>
              </a:rPr>
              <a:t>the Provost, the Vice Chancellor for Administrative Services and the Chief Information Officer </a:t>
            </a:r>
            <a:r>
              <a:rPr lang="en-US" sz="1800" strike="sngStrike" dirty="0">
                <a:solidFill>
                  <a:srgbClr val="FF0000"/>
                </a:solidFill>
                <a:ea typeface="Times" pitchFamily="18" charset="0"/>
                <a:cs typeface="Times New Roman" pitchFamily="18" charset="0"/>
              </a:rPr>
              <a:t>serve as ex officio members.  Faculty members</a:t>
            </a:r>
            <a:r>
              <a:rPr lang="en-US" sz="1800" dirty="0">
                <a:ea typeface="Times" pitchFamily="18" charset="0"/>
                <a:cs typeface="Times New Roman" pitchFamily="18" charset="0"/>
              </a:rPr>
              <a:t> </a:t>
            </a:r>
            <a:r>
              <a:rPr lang="en-US" sz="1800" u="sng" dirty="0">
                <a:solidFill>
                  <a:srgbClr val="0000CC"/>
                </a:solidFill>
                <a:ea typeface="Times" pitchFamily="18" charset="0"/>
                <a:cs typeface="Times New Roman" pitchFamily="18" charset="0"/>
              </a:rPr>
              <a:t>Department representatives </a:t>
            </a:r>
            <a:r>
              <a:rPr lang="en-US" sz="1800" dirty="0">
                <a:ea typeface="Times" pitchFamily="18" charset="0"/>
                <a:cs typeface="Times New Roman" pitchFamily="18" charset="0"/>
              </a:rPr>
              <a:t>serve for a 3-year term with approximately one third </a:t>
            </a:r>
            <a:r>
              <a:rPr lang="en-US" sz="1800" strike="sngStrike" dirty="0">
                <a:solidFill>
                  <a:srgbClr val="FF0000"/>
                </a:solidFill>
                <a:ea typeface="Times" pitchFamily="18" charset="0"/>
                <a:cs typeface="Times New Roman" pitchFamily="18" charset="0"/>
              </a:rPr>
              <a:t>of the membership</a:t>
            </a:r>
            <a:r>
              <a:rPr lang="en-US" sz="1800" strike="sngStrike" dirty="0">
                <a:ea typeface="Times" pitchFamily="18" charset="0"/>
                <a:cs typeface="Times New Roman" pitchFamily="18" charset="0"/>
              </a:rPr>
              <a:t> </a:t>
            </a:r>
            <a:r>
              <a:rPr lang="en-US" sz="1800" dirty="0">
                <a:ea typeface="Times" pitchFamily="18" charset="0"/>
                <a:cs typeface="Times New Roman" pitchFamily="18" charset="0"/>
              </a:rPr>
              <a:t>elected each year. </a:t>
            </a:r>
            <a:r>
              <a:rPr lang="en-US" sz="1800" u="sng" dirty="0">
                <a:solidFill>
                  <a:srgbClr val="0000CC"/>
                </a:solidFill>
                <a:ea typeface="Times" pitchFamily="18" charset="0"/>
                <a:cs typeface="Times New Roman" pitchFamily="18" charset="0"/>
              </a:rPr>
              <a:t>The </a:t>
            </a:r>
            <a:r>
              <a:rPr lang="en-US" sz="1800" u="sng" dirty="0">
                <a:solidFill>
                  <a:srgbClr val="0000CC"/>
                </a:solidFill>
                <a:ea typeface="Times New Roman" pitchFamily="18" charset="0"/>
                <a:cs typeface="Times New Roman" pitchFamily="18" charset="0"/>
              </a:rPr>
              <a:t>representative of the library, serves for a 3-year term, while students serve for one year.  </a:t>
            </a:r>
            <a:r>
              <a:rPr lang="en-US" sz="1800" dirty="0">
                <a:ea typeface="Times" pitchFamily="18" charset="0"/>
                <a:cs typeface="Times New Roman" pitchFamily="18" charset="0"/>
              </a:rPr>
              <a:t>Subcommittees may be formed by the committee to assist in timely decision making.</a:t>
            </a:r>
            <a:endParaRPr lang="en-US" sz="1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a:xfrm>
            <a:off x="4495800" y="217488"/>
            <a:ext cx="4419600" cy="585787"/>
          </a:xfrm>
        </p:spPr>
        <p:txBody>
          <a:bodyPr/>
          <a:lstStyle/>
          <a:p>
            <a:r>
              <a:rPr lang="en-US" smtClean="0"/>
              <a:t>Amendment 8</a:t>
            </a:r>
          </a:p>
        </p:txBody>
      </p:sp>
      <p:sp>
        <p:nvSpPr>
          <p:cNvPr id="52226" name="Rectangle 4"/>
          <p:cNvSpPr>
            <a:spLocks noChangeArrowheads="1"/>
          </p:cNvSpPr>
          <p:nvPr/>
        </p:nvSpPr>
        <p:spPr bwMode="auto">
          <a:xfrm>
            <a:off x="485775" y="1647825"/>
            <a:ext cx="7975600" cy="1292225"/>
          </a:xfrm>
          <a:prstGeom prst="rect">
            <a:avLst/>
          </a:prstGeom>
          <a:noFill/>
          <a:ln w="9525">
            <a:noFill/>
            <a:miter lim="800000"/>
            <a:headEnd/>
            <a:tailEnd/>
          </a:ln>
        </p:spPr>
        <p:txBody>
          <a:bodyPr>
            <a:spAutoFit/>
          </a:bodyPr>
          <a:lstStyle/>
          <a:p>
            <a:pPr eaLnBrk="0" hangingPunct="0"/>
            <a:r>
              <a:rPr lang="en-US" sz="2800">
                <a:latin typeface="Arial" charset="0"/>
                <a:cs typeface="Arial" charset="0"/>
              </a:rPr>
              <a:t>Tracking Policy Implementation</a:t>
            </a:r>
          </a:p>
          <a:p>
            <a:pPr eaLnBrk="0" hangingPunct="0"/>
            <a:endParaRPr lang="en-US" sz="1000">
              <a:latin typeface="Arial" charset="0"/>
              <a:cs typeface="Arial" charset="0"/>
            </a:endParaRPr>
          </a:p>
          <a:p>
            <a:pPr lvl="1" eaLnBrk="0" hangingPunct="0"/>
            <a:r>
              <a:rPr lang="en-US" sz="2000">
                <a:latin typeface="Arial" charset="0"/>
                <a:cs typeface="Arial" charset="0"/>
              </a:rPr>
              <a:t>§ 300.030.D.5.b - Faculty Organizations / Faculty Standing Committees</a:t>
            </a:r>
          </a:p>
        </p:txBody>
      </p:sp>
      <p:sp>
        <p:nvSpPr>
          <p:cNvPr id="52227" name="Rectangle 1"/>
          <p:cNvSpPr>
            <a:spLocks noChangeArrowheads="1"/>
          </p:cNvSpPr>
          <p:nvPr/>
        </p:nvSpPr>
        <p:spPr bwMode="auto">
          <a:xfrm>
            <a:off x="319088" y="3513138"/>
            <a:ext cx="7678737" cy="1754187"/>
          </a:xfrm>
          <a:prstGeom prst="rect">
            <a:avLst/>
          </a:prstGeom>
          <a:noFill/>
          <a:ln w="9525">
            <a:noFill/>
            <a:miter lim="800000"/>
            <a:headEnd/>
            <a:tailEnd/>
          </a:ln>
        </p:spPr>
        <p:txBody>
          <a:bodyPr anchor="ctr">
            <a:spAutoFit/>
          </a:bodyPr>
          <a:lstStyle/>
          <a:p>
            <a:pPr lvl="2" eaLnBrk="0" hangingPunct="0">
              <a:tabLst>
                <a:tab pos="685800" algn="l"/>
              </a:tabLst>
            </a:pPr>
            <a:r>
              <a:rPr lang="en-US" sz="1800">
                <a:ea typeface="Times"/>
                <a:cs typeface="Times New Roman" pitchFamily="18" charset="0"/>
              </a:rPr>
              <a:t>Each Standing Committee prepares an annual report to be distributed to all faculty members. </a:t>
            </a:r>
            <a:r>
              <a:rPr lang="en-US" sz="1800" u="sng">
                <a:solidFill>
                  <a:srgbClr val="0000FF"/>
                </a:solidFill>
                <a:ea typeface="Times"/>
                <a:cs typeface="Times New Roman" pitchFamily="18" charset="0"/>
              </a:rPr>
              <a:t>The Standing Committees shall monitor and assess the status and implementation of their policy recommendations.  The policies, implementation details, and assessments shall be included in the annual report.</a:t>
            </a:r>
            <a:endParaRPr lang="en-US" sz="1800">
              <a:ea typeface="Times"/>
              <a:cs typeface="Times New Roman" pitchFamily="18" charset="0"/>
            </a:endParaRPr>
          </a:p>
          <a:p>
            <a:pPr lvl="2" eaLnBrk="0" hangingPunct="0">
              <a:tabLst>
                <a:tab pos="685800" algn="l"/>
              </a:tabLst>
            </a:pPr>
            <a:endParaRPr lang="en-US" sz="1800">
              <a:ea typeface="Times"/>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4495800" y="217488"/>
            <a:ext cx="4419600" cy="1023937"/>
          </a:xfrm>
        </p:spPr>
        <p:txBody>
          <a:bodyPr/>
          <a:lstStyle/>
          <a:p>
            <a:r>
              <a:rPr lang="en-US" smtClean="0"/>
              <a:t>ByLaws Committee</a:t>
            </a:r>
          </a:p>
        </p:txBody>
      </p:sp>
      <p:sp>
        <p:nvSpPr>
          <p:cNvPr id="17410" name="Rectangle 3"/>
          <p:cNvSpPr>
            <a:spLocks noGrp="1" noChangeArrowheads="1"/>
          </p:cNvSpPr>
          <p:nvPr>
            <p:ph type="body" idx="1"/>
          </p:nvPr>
        </p:nvSpPr>
        <p:spPr>
          <a:xfrm>
            <a:off x="315913" y="1309688"/>
            <a:ext cx="8534400" cy="5257800"/>
          </a:xfrm>
        </p:spPr>
        <p:txBody>
          <a:bodyPr/>
          <a:lstStyle/>
          <a:p>
            <a:pPr marL="455613" lvl="1" indent="-227013">
              <a:buFontTx/>
              <a:buNone/>
            </a:pPr>
            <a:r>
              <a:rPr lang="en-US" sz="2000" smtClean="0">
                <a:cs typeface="Arial" charset="0"/>
              </a:rPr>
              <a:t>Diana Ahmad - History &amp; Political Science</a:t>
            </a:r>
          </a:p>
          <a:p>
            <a:pPr marL="455613" lvl="1" indent="-227013">
              <a:buFontTx/>
              <a:buNone/>
            </a:pPr>
            <a:r>
              <a:rPr lang="en-US" sz="2000" smtClean="0">
                <a:cs typeface="Arial" charset="0"/>
              </a:rPr>
              <a:t>Levent Acar - Electrical &amp; Computer Engineering</a:t>
            </a:r>
          </a:p>
          <a:p>
            <a:pPr marL="455613" lvl="1" indent="-227013">
              <a:buFontTx/>
              <a:buNone/>
            </a:pPr>
            <a:r>
              <a:rPr lang="en-US" sz="2000" smtClean="0">
                <a:cs typeface="Arial" charset="0"/>
              </a:rPr>
              <a:t>Frank Blum – Chemistry / FS Past President</a:t>
            </a:r>
          </a:p>
          <a:p>
            <a:pPr marL="455613" lvl="1" indent="-227013">
              <a:buFontTx/>
              <a:buNone/>
            </a:pPr>
            <a:r>
              <a:rPr lang="en-US" sz="2000" smtClean="0">
                <a:cs typeface="Arial" charset="0"/>
              </a:rPr>
              <a:t>Neil Book – Chemical &amp; Bio. Engineering / FS Parliamentarian</a:t>
            </a:r>
          </a:p>
          <a:p>
            <a:pPr marL="455613" lvl="1" indent="-227013">
              <a:buFontTx/>
              <a:buNone/>
            </a:pPr>
            <a:r>
              <a:rPr lang="en-US" sz="2000" smtClean="0">
                <a:cs typeface="Arial" charset="0"/>
              </a:rPr>
              <a:t>Doug Carroll – Academic Affairs / FS President</a:t>
            </a:r>
          </a:p>
          <a:p>
            <a:pPr marL="455613" lvl="1" indent="-227013">
              <a:buFontTx/>
              <a:buNone/>
            </a:pPr>
            <a:r>
              <a:rPr lang="en-US" sz="2000" smtClean="0">
                <a:cs typeface="Arial" charset="0"/>
              </a:rPr>
              <a:t>Michael Davis – Economics</a:t>
            </a:r>
          </a:p>
          <a:p>
            <a:pPr marL="455613" lvl="1" indent="-227013">
              <a:buFontTx/>
              <a:buNone/>
            </a:pPr>
            <a:r>
              <a:rPr lang="en-US" sz="2000" smtClean="0">
                <a:cs typeface="Arial" charset="0"/>
              </a:rPr>
              <a:t>Barbara Hale – Physics</a:t>
            </a:r>
          </a:p>
          <a:p>
            <a:pPr marL="455613" lvl="1" indent="-227013">
              <a:buFontTx/>
              <a:buNone/>
            </a:pPr>
            <a:r>
              <a:rPr lang="en-US" sz="2000" smtClean="0">
                <a:cs typeface="Arial" charset="0"/>
              </a:rPr>
              <a:t>Lance Haynes - Arts, Languages &amp; Philosophy</a:t>
            </a:r>
          </a:p>
          <a:p>
            <a:pPr marL="455613" lvl="1" indent="-227013">
              <a:buFontTx/>
              <a:buNone/>
            </a:pPr>
            <a:r>
              <a:rPr lang="en-US" sz="2000" smtClean="0">
                <a:cs typeface="Arial" charset="0"/>
              </a:rPr>
              <a:t>K. M. Isaac – Mechanical &amp; Aero. Engineering / FS Secretary</a:t>
            </a:r>
          </a:p>
          <a:p>
            <a:pPr marL="455613" lvl="1" indent="-227013">
              <a:buFontTx/>
              <a:buNone/>
            </a:pPr>
            <a:r>
              <a:rPr lang="en-US" sz="2000" smtClean="0">
                <a:cs typeface="Arial" charset="0"/>
              </a:rPr>
              <a:t>Kurt Kosbar - Electrical &amp; Computer Engineering</a:t>
            </a:r>
          </a:p>
          <a:p>
            <a:pPr marL="455613" lvl="1" indent="-227013">
              <a:buFontTx/>
              <a:buNone/>
            </a:pPr>
            <a:r>
              <a:rPr lang="en-US" sz="2000" smtClean="0">
                <a:cs typeface="Arial" charset="0"/>
              </a:rPr>
              <a:t>Donald Myers - Engineering Mgt &amp; Sys Engineering</a:t>
            </a:r>
          </a:p>
          <a:p>
            <a:pPr marL="455613" lvl="1" indent="-227013">
              <a:buFontTx/>
              <a:buNone/>
            </a:pPr>
            <a:r>
              <a:rPr lang="en-US" sz="2000" smtClean="0">
                <a:cs typeface="Arial" charset="0"/>
              </a:rPr>
              <a:t>Michael Schulz – Physics / FS President Elect</a:t>
            </a:r>
          </a:p>
          <a:p>
            <a:pPr marL="455613" lvl="1" indent="-227013">
              <a:buFontTx/>
              <a:buNone/>
            </a:pPr>
            <a:r>
              <a:rPr lang="en-US" sz="2000" smtClean="0">
                <a:cs typeface="Arial" charset="0"/>
              </a:rPr>
              <a:t>Jeffrey Smith - Materials Science &amp; Engineering</a:t>
            </a:r>
          </a:p>
          <a:p>
            <a:pPr marL="455613" lvl="1" indent="-227013">
              <a:buFontTx/>
              <a:buNone/>
            </a:pPr>
            <a:r>
              <a:rPr lang="en-US" sz="2000" smtClean="0">
                <a:cs typeface="Arial" charset="0"/>
              </a:rPr>
              <a:t>Klaus Woelk – Chemistry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ounded Rectangle 8"/>
          <p:cNvSpPr>
            <a:spLocks noChangeArrowheads="1"/>
          </p:cNvSpPr>
          <p:nvPr/>
        </p:nvSpPr>
        <p:spPr bwMode="auto">
          <a:xfrm>
            <a:off x="344488" y="5700713"/>
            <a:ext cx="8443912" cy="901700"/>
          </a:xfrm>
          <a:prstGeom prst="roundRect">
            <a:avLst>
              <a:gd name="adj" fmla="val 16667"/>
            </a:avLst>
          </a:prstGeom>
          <a:solidFill>
            <a:srgbClr val="FFFF00"/>
          </a:solidFill>
          <a:ln w="9525" algn="ctr">
            <a:noFill/>
            <a:round/>
            <a:headEnd/>
            <a:tailEnd/>
          </a:ln>
        </p:spPr>
        <p:txBody>
          <a:bodyPr/>
          <a:lstStyle/>
          <a:p>
            <a:pPr eaLnBrk="0" hangingPunct="0"/>
            <a:endParaRPr lang="en-US" sz="1800">
              <a:latin typeface="Arial" charset="0"/>
            </a:endParaRPr>
          </a:p>
        </p:txBody>
      </p:sp>
      <p:sp>
        <p:nvSpPr>
          <p:cNvPr id="54274" name="Rounded Rectangle 11"/>
          <p:cNvSpPr>
            <a:spLocks noChangeArrowheads="1"/>
          </p:cNvSpPr>
          <p:nvPr/>
        </p:nvSpPr>
        <p:spPr bwMode="auto">
          <a:xfrm>
            <a:off x="5854700" y="5427663"/>
            <a:ext cx="2933700" cy="1066800"/>
          </a:xfrm>
          <a:prstGeom prst="roundRect">
            <a:avLst>
              <a:gd name="adj" fmla="val 16667"/>
            </a:avLst>
          </a:prstGeom>
          <a:solidFill>
            <a:srgbClr val="FFFF00"/>
          </a:solidFill>
          <a:ln w="9525" algn="ctr">
            <a:noFill/>
            <a:round/>
            <a:headEnd/>
            <a:tailEnd/>
          </a:ln>
        </p:spPr>
        <p:txBody>
          <a:bodyPr/>
          <a:lstStyle/>
          <a:p>
            <a:pPr eaLnBrk="0" hangingPunct="0"/>
            <a:endParaRPr lang="en-US" sz="1800">
              <a:latin typeface="Arial" charset="0"/>
            </a:endParaRPr>
          </a:p>
        </p:txBody>
      </p:sp>
      <p:sp>
        <p:nvSpPr>
          <p:cNvPr id="54275" name="Rectangle 2"/>
          <p:cNvSpPr>
            <a:spLocks noGrp="1" noChangeArrowheads="1"/>
          </p:cNvSpPr>
          <p:nvPr>
            <p:ph type="title"/>
          </p:nvPr>
        </p:nvSpPr>
        <p:spPr>
          <a:xfrm>
            <a:off x="4144963" y="217488"/>
            <a:ext cx="4999037" cy="585787"/>
          </a:xfrm>
        </p:spPr>
        <p:txBody>
          <a:bodyPr/>
          <a:lstStyle/>
          <a:p>
            <a:r>
              <a:rPr lang="en-US" smtClean="0"/>
              <a:t>Amendment 9 </a:t>
            </a:r>
            <a:r>
              <a:rPr lang="en-US" sz="1800" smtClean="0"/>
              <a:t>(Page 1 of 2 )</a:t>
            </a:r>
          </a:p>
        </p:txBody>
      </p:sp>
      <p:sp>
        <p:nvSpPr>
          <p:cNvPr id="54276" name="Rectangle 4"/>
          <p:cNvSpPr>
            <a:spLocks noChangeArrowheads="1"/>
          </p:cNvSpPr>
          <p:nvPr/>
        </p:nvSpPr>
        <p:spPr bwMode="auto">
          <a:xfrm>
            <a:off x="384175" y="1023938"/>
            <a:ext cx="7975600" cy="1292225"/>
          </a:xfrm>
          <a:prstGeom prst="rect">
            <a:avLst/>
          </a:prstGeom>
          <a:noFill/>
          <a:ln w="9525">
            <a:noFill/>
            <a:miter lim="800000"/>
            <a:headEnd/>
            <a:tailEnd/>
          </a:ln>
        </p:spPr>
        <p:txBody>
          <a:bodyPr>
            <a:spAutoFit/>
          </a:bodyPr>
          <a:lstStyle/>
          <a:p>
            <a:pPr eaLnBrk="0" hangingPunct="0"/>
            <a:r>
              <a:rPr lang="en-US" sz="2800">
                <a:latin typeface="Arial" charset="0"/>
                <a:cs typeface="Arial" charset="0"/>
              </a:rPr>
              <a:t>Timing of Elections</a:t>
            </a:r>
          </a:p>
          <a:p>
            <a:pPr eaLnBrk="0" hangingPunct="0"/>
            <a:endParaRPr lang="en-US" sz="1000">
              <a:latin typeface="Arial" charset="0"/>
              <a:cs typeface="Arial" charset="0"/>
            </a:endParaRPr>
          </a:p>
          <a:p>
            <a:pPr lvl="1" eaLnBrk="0" hangingPunct="0"/>
            <a:r>
              <a:rPr lang="en-US" sz="2000">
                <a:latin typeface="Arial" charset="0"/>
                <a:cs typeface="Arial" charset="0"/>
              </a:rPr>
              <a:t>§ 300.030.D.4.b.1 - Faculty Organizations / Faculty Senate / Membership and Voting Rights</a:t>
            </a:r>
          </a:p>
        </p:txBody>
      </p:sp>
      <p:sp>
        <p:nvSpPr>
          <p:cNvPr id="134146" name="Rectangle 2"/>
          <p:cNvSpPr>
            <a:spLocks noChangeArrowheads="1"/>
          </p:cNvSpPr>
          <p:nvPr/>
        </p:nvSpPr>
        <p:spPr bwMode="auto">
          <a:xfrm>
            <a:off x="-972458" y="2452914"/>
            <a:ext cx="9855201" cy="646331"/>
          </a:xfrm>
          <a:prstGeom prst="rect">
            <a:avLst/>
          </a:prstGeom>
          <a:noFill/>
          <a:ln w="9525">
            <a:noFill/>
            <a:miter lim="800000"/>
            <a:headEnd/>
            <a:tailEnd/>
          </a:ln>
          <a:effectLst/>
        </p:spPr>
        <p:txBody>
          <a:bodyPr anchor="ctr">
            <a:spAutoFit/>
          </a:bodyPr>
          <a:lstStyle/>
          <a:p>
            <a:pPr lvl="3" eaLnBrk="0" hangingPunct="0">
              <a:tabLst>
                <a:tab pos="914400" algn="l"/>
              </a:tabLst>
              <a:defRPr/>
            </a:pPr>
            <a:r>
              <a:rPr lang="en-US" sz="1800" dirty="0">
                <a:ea typeface="Times" pitchFamily="18" charset="0"/>
                <a:cs typeface="Times New Roman" pitchFamily="18" charset="0"/>
              </a:rPr>
              <a:t>Members of the Faculty Senate are elected </a:t>
            </a:r>
            <a:r>
              <a:rPr lang="en-US" sz="1800" strike="sngStrike" dirty="0">
                <a:solidFill>
                  <a:srgbClr val="FF0000"/>
                </a:solidFill>
                <a:ea typeface="Times New Roman" pitchFamily="18" charset="0"/>
                <a:cs typeface="Times New Roman" pitchFamily="18" charset="0"/>
              </a:rPr>
              <a:t>in August</a:t>
            </a:r>
            <a:r>
              <a:rPr lang="en-US" sz="1800" u="sng" strike="sngStrike" dirty="0">
                <a:solidFill>
                  <a:srgbClr val="0000CC"/>
                </a:solidFill>
                <a:ea typeface="Times New Roman" pitchFamily="18" charset="0"/>
                <a:cs typeface="Times New Roman" pitchFamily="18" charset="0"/>
              </a:rPr>
              <a:t> </a:t>
            </a:r>
            <a:r>
              <a:rPr lang="en-US" sz="1800" u="sng" dirty="0">
                <a:solidFill>
                  <a:srgbClr val="0000CC"/>
                </a:solidFill>
                <a:ea typeface="Times New Roman" pitchFamily="18" charset="0"/>
                <a:cs typeface="Times New Roman" pitchFamily="18" charset="0"/>
              </a:rPr>
              <a:t>during the second semester of the academic year</a:t>
            </a:r>
            <a:r>
              <a:rPr lang="en-US" sz="1800" dirty="0">
                <a:ea typeface="Times" pitchFamily="18" charset="0"/>
                <a:cs typeface="Times New Roman" pitchFamily="18" charset="0"/>
              </a:rPr>
              <a:t>, and serve from </a:t>
            </a:r>
            <a:r>
              <a:rPr lang="en-US" sz="1800" strike="sngStrike" dirty="0">
                <a:solidFill>
                  <a:srgbClr val="FF0000"/>
                </a:solidFill>
                <a:ea typeface="Times New Roman" pitchFamily="18" charset="0"/>
                <a:cs typeface="Times New Roman" pitchFamily="18" charset="0"/>
              </a:rPr>
              <a:t>September</a:t>
            </a:r>
            <a:r>
              <a:rPr lang="en-US" sz="1800" dirty="0">
                <a:ea typeface="Times" pitchFamily="18" charset="0"/>
                <a:cs typeface="Times New Roman" pitchFamily="18" charset="0"/>
              </a:rPr>
              <a:t> </a:t>
            </a:r>
            <a:r>
              <a:rPr lang="en-US" sz="1800" u="sng" dirty="0">
                <a:solidFill>
                  <a:srgbClr val="0000CC"/>
                </a:solidFill>
                <a:ea typeface="Times New Roman" pitchFamily="18" charset="0"/>
                <a:cs typeface="Times New Roman" pitchFamily="18" charset="0"/>
              </a:rPr>
              <a:t>August </a:t>
            </a:r>
            <a:r>
              <a:rPr lang="en-US" sz="1800" dirty="0">
                <a:ea typeface="Times" pitchFamily="18" charset="0"/>
                <a:cs typeface="Times New Roman" pitchFamily="18" charset="0"/>
              </a:rPr>
              <a:t>1 until the end of their term.</a:t>
            </a:r>
            <a:endParaRPr lang="en-US" sz="1800" dirty="0"/>
          </a:p>
        </p:txBody>
      </p:sp>
      <p:sp>
        <p:nvSpPr>
          <p:cNvPr id="54278" name="Rectangle 6"/>
          <p:cNvSpPr>
            <a:spLocks noChangeArrowheads="1"/>
          </p:cNvSpPr>
          <p:nvPr/>
        </p:nvSpPr>
        <p:spPr bwMode="auto">
          <a:xfrm>
            <a:off x="290513" y="3411538"/>
            <a:ext cx="7975600" cy="1016000"/>
          </a:xfrm>
          <a:prstGeom prst="rect">
            <a:avLst/>
          </a:prstGeom>
          <a:noFill/>
          <a:ln w="9525">
            <a:noFill/>
            <a:miter lim="800000"/>
            <a:headEnd/>
            <a:tailEnd/>
          </a:ln>
        </p:spPr>
        <p:txBody>
          <a:bodyPr>
            <a:spAutoFit/>
          </a:bodyPr>
          <a:lstStyle/>
          <a:p>
            <a:pPr lvl="1" eaLnBrk="0" hangingPunct="0"/>
            <a:r>
              <a:rPr lang="en-US" sz="2000">
                <a:latin typeface="Arial" charset="0"/>
                <a:cs typeface="Arial" charset="0"/>
              </a:rPr>
              <a:t>§ 300.030.D.4.b.5.c - Faculty Organizations / Faculty Senate / Membership and Voting Rights / Terms of Office / Officers of the Faculty Senate</a:t>
            </a:r>
          </a:p>
        </p:txBody>
      </p:sp>
      <p:sp>
        <p:nvSpPr>
          <p:cNvPr id="134147" name="Rectangle 3"/>
          <p:cNvSpPr>
            <a:spLocks noChangeArrowheads="1"/>
          </p:cNvSpPr>
          <p:nvPr/>
        </p:nvSpPr>
        <p:spPr bwMode="auto">
          <a:xfrm>
            <a:off x="-1286493" y="4549675"/>
            <a:ext cx="10203542" cy="2031325"/>
          </a:xfrm>
          <a:prstGeom prst="rect">
            <a:avLst/>
          </a:prstGeom>
          <a:noFill/>
          <a:ln w="9525">
            <a:noFill/>
            <a:miter lim="800000"/>
            <a:headEnd/>
            <a:tailEnd/>
          </a:ln>
          <a:effectLst/>
        </p:spPr>
        <p:txBody>
          <a:bodyPr anchor="ctr">
            <a:spAutoFit/>
          </a:bodyPr>
          <a:lstStyle/>
          <a:p>
            <a:pPr lvl="4" eaLnBrk="0" hangingPunct="0">
              <a:tabLst>
                <a:tab pos="1143000" algn="l"/>
              </a:tabLst>
              <a:defRPr/>
            </a:pPr>
            <a:r>
              <a:rPr lang="en-US" sz="1800" dirty="0">
                <a:ea typeface="Times" pitchFamily="18" charset="0"/>
                <a:cs typeface="Times New Roman" pitchFamily="18" charset="0"/>
              </a:rPr>
              <a:t>The officers of the Faculty Senate consist of a Past President, President, President-Elect, Secretary and Parliamentarian, </a:t>
            </a:r>
            <a:r>
              <a:rPr lang="en-US" sz="1800" u="sng" dirty="0">
                <a:solidFill>
                  <a:srgbClr val="0000CC"/>
                </a:solidFill>
                <a:ea typeface="Times" pitchFamily="18" charset="0"/>
                <a:cs typeface="Times New Roman" pitchFamily="18" charset="0"/>
              </a:rPr>
              <a:t>all of whom must be members of the General Faculty</a:t>
            </a:r>
            <a:r>
              <a:rPr lang="en-US" sz="1800" dirty="0">
                <a:ea typeface="Times" pitchFamily="18" charset="0"/>
                <a:cs typeface="Times New Roman" pitchFamily="18" charset="0"/>
              </a:rPr>
              <a:t>. The new officers, with the exception of the Past President, are elected annually </a:t>
            </a:r>
            <a:r>
              <a:rPr lang="en-US" sz="1800" strike="sngStrike" dirty="0">
                <a:solidFill>
                  <a:srgbClr val="FF0000"/>
                </a:solidFill>
                <a:ea typeface="Times" pitchFamily="18" charset="0"/>
                <a:cs typeface="Times New Roman" pitchFamily="18" charset="0"/>
              </a:rPr>
              <a:t>from the membership of the Faculty Senate by its voting members</a:t>
            </a:r>
            <a:r>
              <a:rPr lang="en-US" sz="1800" dirty="0">
                <a:ea typeface="Times" pitchFamily="18" charset="0"/>
                <a:cs typeface="Times New Roman" pitchFamily="18" charset="0"/>
              </a:rPr>
              <a:t>. The election is held during </a:t>
            </a:r>
            <a:r>
              <a:rPr lang="en-US" sz="1800" strike="sngStrike" dirty="0">
                <a:solidFill>
                  <a:srgbClr val="FF0000"/>
                </a:solidFill>
                <a:ea typeface="Times New Roman" pitchFamily="18" charset="0"/>
                <a:cs typeface="Times New Roman" pitchFamily="18" charset="0"/>
              </a:rPr>
              <a:t>the meeting in which the new members are seated</a:t>
            </a:r>
            <a:r>
              <a:rPr lang="en-US" sz="1800" u="sng" strike="sngStrike" dirty="0">
                <a:solidFill>
                  <a:srgbClr val="0000CC"/>
                </a:solidFill>
                <a:ea typeface="Times New Roman" pitchFamily="18" charset="0"/>
                <a:cs typeface="Times New Roman" pitchFamily="18" charset="0"/>
              </a:rPr>
              <a:t> </a:t>
            </a:r>
            <a:r>
              <a:rPr lang="en-US" sz="1800" u="sng" dirty="0">
                <a:solidFill>
                  <a:srgbClr val="0000CC"/>
                </a:solidFill>
                <a:ea typeface="Times New Roman" pitchFamily="18" charset="0"/>
                <a:cs typeface="Times New Roman" pitchFamily="18" charset="0"/>
              </a:rPr>
              <a:t>the last regular meeting of the second semester of the academic year, and the officers begin their duties August 1</a:t>
            </a:r>
            <a:r>
              <a:rPr lang="en-US" sz="1800" dirty="0">
                <a:ea typeface="Times" pitchFamily="18" charset="0"/>
                <a:cs typeface="Times New Roman" pitchFamily="18" charset="0"/>
              </a:rPr>
              <a:t>. </a:t>
            </a:r>
            <a:r>
              <a:rPr lang="en-US" sz="1800" strike="sngStrike" dirty="0">
                <a:solidFill>
                  <a:srgbClr val="FF0000"/>
                </a:solidFill>
                <a:ea typeface="Times New Roman" pitchFamily="18" charset="0"/>
                <a:cs typeface="Times New Roman" pitchFamily="18" charset="0"/>
              </a:rPr>
              <a:t>The Past President presides at the meeting for electing new officers</a:t>
            </a:r>
            <a:r>
              <a:rPr lang="en-US" sz="1800" strike="sngStrike" dirty="0">
                <a:ea typeface="Times" pitchFamily="18" charset="0"/>
                <a:cs typeface="Times New Roman" pitchFamily="18" charset="0"/>
              </a:rPr>
              <a:t> </a:t>
            </a:r>
            <a:endParaRPr lang="en-US" sz="1800" strike="sngStrike"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a:xfrm>
            <a:off x="4227513" y="217488"/>
            <a:ext cx="4916487" cy="585787"/>
          </a:xfrm>
        </p:spPr>
        <p:txBody>
          <a:bodyPr/>
          <a:lstStyle/>
          <a:p>
            <a:r>
              <a:rPr lang="en-US" smtClean="0"/>
              <a:t>Amendment 9 </a:t>
            </a:r>
            <a:r>
              <a:rPr lang="en-US" sz="1800" smtClean="0"/>
              <a:t>(Page 2 of 2 )</a:t>
            </a:r>
          </a:p>
        </p:txBody>
      </p:sp>
      <p:sp>
        <p:nvSpPr>
          <p:cNvPr id="56322" name="Rectangle 4"/>
          <p:cNvSpPr>
            <a:spLocks noChangeArrowheads="1"/>
          </p:cNvSpPr>
          <p:nvPr/>
        </p:nvSpPr>
        <p:spPr bwMode="auto">
          <a:xfrm>
            <a:off x="384175" y="1314450"/>
            <a:ext cx="7975600" cy="1292225"/>
          </a:xfrm>
          <a:prstGeom prst="rect">
            <a:avLst/>
          </a:prstGeom>
          <a:noFill/>
          <a:ln w="9525">
            <a:noFill/>
            <a:miter lim="800000"/>
            <a:headEnd/>
            <a:tailEnd/>
          </a:ln>
        </p:spPr>
        <p:txBody>
          <a:bodyPr>
            <a:spAutoFit/>
          </a:bodyPr>
          <a:lstStyle/>
          <a:p>
            <a:pPr eaLnBrk="0" hangingPunct="0"/>
            <a:r>
              <a:rPr lang="en-US" sz="2800">
                <a:latin typeface="Arial" charset="0"/>
                <a:cs typeface="Arial" charset="0"/>
              </a:rPr>
              <a:t>Timing of Elections</a:t>
            </a:r>
          </a:p>
          <a:p>
            <a:pPr eaLnBrk="0" hangingPunct="0"/>
            <a:endParaRPr lang="en-US" sz="1000">
              <a:latin typeface="Arial" charset="0"/>
              <a:cs typeface="Arial" charset="0"/>
            </a:endParaRPr>
          </a:p>
          <a:p>
            <a:pPr lvl="1" eaLnBrk="0" hangingPunct="0"/>
            <a:r>
              <a:rPr lang="en-US" sz="2000">
                <a:latin typeface="Arial" charset="0"/>
                <a:cs typeface="Arial" charset="0"/>
              </a:rPr>
              <a:t>§ 300.030.D.5.d - Faculty Organizations / Faculty Standing Committees</a:t>
            </a:r>
          </a:p>
        </p:txBody>
      </p:sp>
      <p:sp>
        <p:nvSpPr>
          <p:cNvPr id="56323" name="Rectangle 6"/>
          <p:cNvSpPr>
            <a:spLocks noChangeArrowheads="1"/>
          </p:cNvSpPr>
          <p:nvPr/>
        </p:nvSpPr>
        <p:spPr bwMode="auto">
          <a:xfrm>
            <a:off x="333375" y="4427538"/>
            <a:ext cx="7975600" cy="400050"/>
          </a:xfrm>
          <a:prstGeom prst="rect">
            <a:avLst/>
          </a:prstGeom>
          <a:noFill/>
          <a:ln w="9525">
            <a:noFill/>
            <a:miter lim="800000"/>
            <a:headEnd/>
            <a:tailEnd/>
          </a:ln>
        </p:spPr>
        <p:txBody>
          <a:bodyPr>
            <a:spAutoFit/>
          </a:bodyPr>
          <a:lstStyle/>
          <a:p>
            <a:pPr lvl="1" eaLnBrk="0" hangingPunct="0"/>
            <a:r>
              <a:rPr lang="en-US" sz="2000">
                <a:latin typeface="Arial" charset="0"/>
                <a:cs typeface="Arial" charset="0"/>
              </a:rPr>
              <a:t>§ 300.030.D.8.c - Faculty Organizations / Special Committees</a:t>
            </a:r>
          </a:p>
        </p:txBody>
      </p:sp>
      <p:sp>
        <p:nvSpPr>
          <p:cNvPr id="140289" name="Rectangle 1"/>
          <p:cNvSpPr>
            <a:spLocks noChangeArrowheads="1"/>
          </p:cNvSpPr>
          <p:nvPr/>
        </p:nvSpPr>
        <p:spPr bwMode="auto">
          <a:xfrm>
            <a:off x="-464458" y="2859315"/>
            <a:ext cx="9608458" cy="923330"/>
          </a:xfrm>
          <a:prstGeom prst="rect">
            <a:avLst/>
          </a:prstGeom>
          <a:noFill/>
          <a:ln w="9525">
            <a:noFill/>
            <a:miter lim="800000"/>
            <a:headEnd/>
            <a:tailEnd/>
          </a:ln>
          <a:effectLst/>
        </p:spPr>
        <p:txBody>
          <a:bodyPr anchor="ctr">
            <a:spAutoFit/>
          </a:bodyPr>
          <a:lstStyle/>
          <a:p>
            <a:pPr lvl="2" eaLnBrk="0" hangingPunct="0">
              <a:tabLst>
                <a:tab pos="685800" algn="l"/>
              </a:tabLst>
              <a:defRPr/>
            </a:pPr>
            <a:r>
              <a:rPr lang="en-US" sz="1800" dirty="0">
                <a:ea typeface="Times" pitchFamily="18" charset="0"/>
                <a:cs typeface="Times New Roman" pitchFamily="18" charset="0"/>
              </a:rPr>
              <a:t>Whenever possible, Standing Committees shall organize </a:t>
            </a:r>
            <a:r>
              <a:rPr lang="en-US" sz="1800" strike="sngStrike" dirty="0">
                <a:solidFill>
                  <a:srgbClr val="FF0000"/>
                </a:solidFill>
                <a:ea typeface="Times" pitchFamily="18" charset="0"/>
                <a:cs typeface="Times New Roman" pitchFamily="18" charset="0"/>
              </a:rPr>
              <a:t>prior to September 1 </a:t>
            </a:r>
            <a:r>
              <a:rPr lang="en-US" sz="1800" u="sng" dirty="0">
                <a:solidFill>
                  <a:srgbClr val="0000CC"/>
                </a:solidFill>
                <a:ea typeface="Times New Roman" pitchFamily="18" charset="0"/>
                <a:cs typeface="Times New Roman" pitchFamily="18" charset="0"/>
              </a:rPr>
              <a:t>during the second semester of the academic year,</a:t>
            </a:r>
            <a:r>
              <a:rPr lang="en-US" sz="1800" dirty="0">
                <a:ea typeface="Times" pitchFamily="18" charset="0"/>
                <a:cs typeface="Times New Roman" pitchFamily="18" charset="0"/>
              </a:rPr>
              <a:t> and be responsible for their duties from </a:t>
            </a:r>
            <a:r>
              <a:rPr lang="en-US" sz="1800" strike="sngStrike" dirty="0">
                <a:solidFill>
                  <a:srgbClr val="FF0000"/>
                </a:solidFill>
                <a:ea typeface="Times" pitchFamily="18" charset="0"/>
                <a:cs typeface="Times New Roman" pitchFamily="18" charset="0"/>
              </a:rPr>
              <a:t>September</a:t>
            </a:r>
            <a:r>
              <a:rPr lang="en-US" sz="1800" dirty="0">
                <a:solidFill>
                  <a:srgbClr val="FF0000"/>
                </a:solidFill>
                <a:ea typeface="Times" pitchFamily="18" charset="0"/>
                <a:cs typeface="Times New Roman" pitchFamily="18" charset="0"/>
              </a:rPr>
              <a:t> </a:t>
            </a:r>
            <a:r>
              <a:rPr lang="en-US" sz="1800" u="sng" dirty="0">
                <a:solidFill>
                  <a:srgbClr val="0000CC"/>
                </a:solidFill>
                <a:ea typeface="Times New Roman" pitchFamily="18" charset="0"/>
                <a:cs typeface="Times New Roman" pitchFamily="18" charset="0"/>
              </a:rPr>
              <a:t>August</a:t>
            </a:r>
            <a:r>
              <a:rPr lang="en-US" sz="1800" dirty="0">
                <a:solidFill>
                  <a:srgbClr val="0000CC"/>
                </a:solidFill>
                <a:ea typeface="Times New Roman" pitchFamily="18" charset="0"/>
                <a:cs typeface="Times New Roman" pitchFamily="18" charset="0"/>
              </a:rPr>
              <a:t> </a:t>
            </a:r>
            <a:r>
              <a:rPr lang="en-US" sz="1800" dirty="0">
                <a:ea typeface="Times" pitchFamily="18" charset="0"/>
                <a:cs typeface="Times New Roman" pitchFamily="18" charset="0"/>
              </a:rPr>
              <a:t>1 through </a:t>
            </a:r>
            <a:r>
              <a:rPr lang="en-US" sz="1800" strike="sngStrike" dirty="0">
                <a:solidFill>
                  <a:srgbClr val="FF0000"/>
                </a:solidFill>
                <a:ea typeface="Times" pitchFamily="18" charset="0"/>
                <a:cs typeface="Times New Roman" pitchFamily="18" charset="0"/>
              </a:rPr>
              <a:t>August</a:t>
            </a:r>
            <a:r>
              <a:rPr lang="en-US" sz="1800" dirty="0">
                <a:solidFill>
                  <a:srgbClr val="FF0000"/>
                </a:solidFill>
                <a:ea typeface="Times" pitchFamily="18" charset="0"/>
                <a:cs typeface="Times New Roman" pitchFamily="18" charset="0"/>
              </a:rPr>
              <a:t> </a:t>
            </a:r>
            <a:r>
              <a:rPr lang="en-US" sz="1800" u="sng" dirty="0">
                <a:solidFill>
                  <a:srgbClr val="0000CC"/>
                </a:solidFill>
                <a:ea typeface="Times New Roman" pitchFamily="18" charset="0"/>
                <a:cs typeface="Times New Roman" pitchFamily="18" charset="0"/>
              </a:rPr>
              <a:t>July</a:t>
            </a:r>
            <a:r>
              <a:rPr lang="en-US" sz="1800" dirty="0">
                <a:solidFill>
                  <a:srgbClr val="0000CC"/>
                </a:solidFill>
                <a:ea typeface="Times New Roman" pitchFamily="18" charset="0"/>
                <a:cs typeface="Times New Roman" pitchFamily="18" charset="0"/>
              </a:rPr>
              <a:t> </a:t>
            </a:r>
            <a:r>
              <a:rPr lang="en-US" sz="1800" dirty="0">
                <a:ea typeface="Times" pitchFamily="18" charset="0"/>
                <a:cs typeface="Times New Roman" pitchFamily="18" charset="0"/>
              </a:rPr>
              <a:t>31 of the following year. </a:t>
            </a:r>
            <a:endParaRPr lang="en-US" sz="1800" dirty="0"/>
          </a:p>
        </p:txBody>
      </p:sp>
      <p:sp>
        <p:nvSpPr>
          <p:cNvPr id="140290" name="Rectangle 2"/>
          <p:cNvSpPr>
            <a:spLocks noChangeArrowheads="1"/>
          </p:cNvSpPr>
          <p:nvPr/>
        </p:nvSpPr>
        <p:spPr bwMode="auto">
          <a:xfrm>
            <a:off x="-493487" y="5021942"/>
            <a:ext cx="9144001" cy="923330"/>
          </a:xfrm>
          <a:prstGeom prst="rect">
            <a:avLst/>
          </a:prstGeom>
          <a:noFill/>
          <a:ln w="9525">
            <a:noFill/>
            <a:miter lim="800000"/>
            <a:headEnd/>
            <a:tailEnd/>
          </a:ln>
          <a:effectLst/>
        </p:spPr>
        <p:txBody>
          <a:bodyPr anchor="ctr">
            <a:spAutoFit/>
          </a:bodyPr>
          <a:lstStyle/>
          <a:p>
            <a:pPr lvl="2" eaLnBrk="0" hangingPunct="0">
              <a:tabLst>
                <a:tab pos="685800" algn="l"/>
              </a:tabLst>
              <a:defRPr/>
            </a:pPr>
            <a:r>
              <a:rPr lang="en-US" sz="1800" dirty="0">
                <a:ea typeface="Times" pitchFamily="18" charset="0"/>
                <a:cs typeface="Times New Roman" pitchFamily="18" charset="0"/>
              </a:rPr>
              <a:t>Whenever possible, Special Committees shall be organized prior to </a:t>
            </a:r>
            <a:r>
              <a:rPr lang="en-US" sz="1800" strike="sngStrike" dirty="0">
                <a:solidFill>
                  <a:srgbClr val="FF0000"/>
                </a:solidFill>
                <a:ea typeface="Times" pitchFamily="18" charset="0"/>
                <a:cs typeface="Times New Roman" pitchFamily="18" charset="0"/>
              </a:rPr>
              <a:t>September</a:t>
            </a:r>
            <a:r>
              <a:rPr lang="en-US" sz="1800" dirty="0">
                <a:ea typeface="Times" pitchFamily="18" charset="0"/>
                <a:cs typeface="Times New Roman" pitchFamily="18" charset="0"/>
              </a:rPr>
              <a:t> </a:t>
            </a:r>
            <a:r>
              <a:rPr lang="en-US" sz="1800" u="sng" dirty="0">
                <a:solidFill>
                  <a:srgbClr val="0000CC"/>
                </a:solidFill>
                <a:ea typeface="Times" pitchFamily="18" charset="0"/>
                <a:cs typeface="Times New Roman" pitchFamily="18" charset="0"/>
              </a:rPr>
              <a:t>August</a:t>
            </a:r>
            <a:r>
              <a:rPr lang="en-US" sz="1800" dirty="0">
                <a:ea typeface="Times" pitchFamily="18" charset="0"/>
                <a:cs typeface="Times New Roman" pitchFamily="18" charset="0"/>
              </a:rPr>
              <a:t> 1 and be responsible for their duties from </a:t>
            </a:r>
            <a:r>
              <a:rPr lang="en-US" sz="1800" strike="sngStrike" dirty="0">
                <a:solidFill>
                  <a:srgbClr val="FF0000"/>
                </a:solidFill>
                <a:ea typeface="Times" pitchFamily="18" charset="0"/>
                <a:cs typeface="Times New Roman" pitchFamily="18" charset="0"/>
              </a:rPr>
              <a:t>September</a:t>
            </a:r>
            <a:r>
              <a:rPr lang="en-US" sz="1800" dirty="0">
                <a:ea typeface="Times" pitchFamily="18" charset="0"/>
                <a:cs typeface="Times New Roman" pitchFamily="18" charset="0"/>
              </a:rPr>
              <a:t> </a:t>
            </a:r>
            <a:r>
              <a:rPr lang="en-US" sz="1800" u="sng" dirty="0">
                <a:solidFill>
                  <a:srgbClr val="0000CC"/>
                </a:solidFill>
                <a:ea typeface="Times" pitchFamily="18" charset="0"/>
                <a:cs typeface="Times New Roman" pitchFamily="18" charset="0"/>
              </a:rPr>
              <a:t>August</a:t>
            </a:r>
            <a:r>
              <a:rPr lang="en-US" sz="1800" dirty="0">
                <a:ea typeface="Times" pitchFamily="18" charset="0"/>
                <a:cs typeface="Times New Roman" pitchFamily="18" charset="0"/>
              </a:rPr>
              <a:t>1 through </a:t>
            </a:r>
            <a:r>
              <a:rPr lang="en-US" sz="1800" strike="sngStrike" dirty="0">
                <a:solidFill>
                  <a:srgbClr val="FF0000"/>
                </a:solidFill>
                <a:ea typeface="Times" pitchFamily="18" charset="0"/>
                <a:cs typeface="Times New Roman" pitchFamily="18" charset="0"/>
              </a:rPr>
              <a:t>August</a:t>
            </a:r>
            <a:r>
              <a:rPr lang="en-US" sz="1800" dirty="0">
                <a:solidFill>
                  <a:srgbClr val="0000CC"/>
                </a:solidFill>
                <a:ea typeface="Times" pitchFamily="18" charset="0"/>
                <a:cs typeface="Times New Roman" pitchFamily="18" charset="0"/>
              </a:rPr>
              <a:t> </a:t>
            </a:r>
            <a:r>
              <a:rPr lang="en-US" sz="1800" u="sng" dirty="0">
                <a:solidFill>
                  <a:srgbClr val="0000CC"/>
                </a:solidFill>
                <a:ea typeface="Times" pitchFamily="18" charset="0"/>
                <a:cs typeface="Times New Roman" pitchFamily="18" charset="0"/>
              </a:rPr>
              <a:t>July</a:t>
            </a:r>
            <a:r>
              <a:rPr lang="en-US" sz="1800" dirty="0">
                <a:ea typeface="Times" pitchFamily="18" charset="0"/>
                <a:cs typeface="Times New Roman" pitchFamily="18" charset="0"/>
              </a:rPr>
              <a:t> 31 of the following year.</a:t>
            </a:r>
            <a:endParaRPr lang="en-US" sz="1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a:xfrm>
            <a:off x="4211638" y="217488"/>
            <a:ext cx="4932362" cy="585787"/>
          </a:xfrm>
        </p:spPr>
        <p:txBody>
          <a:bodyPr/>
          <a:lstStyle/>
          <a:p>
            <a:r>
              <a:rPr lang="en-US" smtClean="0"/>
              <a:t>Amendment 10 </a:t>
            </a:r>
            <a:r>
              <a:rPr lang="en-US" sz="1800" smtClean="0"/>
              <a:t>(Page 1 of 2 )</a:t>
            </a:r>
          </a:p>
        </p:txBody>
      </p:sp>
      <p:sp>
        <p:nvSpPr>
          <p:cNvPr id="58370" name="Rectangle 4"/>
          <p:cNvSpPr>
            <a:spLocks noChangeArrowheads="1"/>
          </p:cNvSpPr>
          <p:nvPr/>
        </p:nvSpPr>
        <p:spPr bwMode="auto">
          <a:xfrm>
            <a:off x="369888" y="1487488"/>
            <a:ext cx="7975600" cy="985837"/>
          </a:xfrm>
          <a:prstGeom prst="rect">
            <a:avLst/>
          </a:prstGeom>
          <a:noFill/>
          <a:ln w="9525">
            <a:noFill/>
            <a:miter lim="800000"/>
            <a:headEnd/>
            <a:tailEnd/>
          </a:ln>
        </p:spPr>
        <p:txBody>
          <a:bodyPr>
            <a:spAutoFit/>
          </a:bodyPr>
          <a:lstStyle/>
          <a:p>
            <a:pPr eaLnBrk="0" hangingPunct="0"/>
            <a:r>
              <a:rPr lang="en-US" sz="2800">
                <a:latin typeface="Arial" charset="0"/>
                <a:cs typeface="Arial" charset="0"/>
              </a:rPr>
              <a:t>Distribution of Committee Lists</a:t>
            </a:r>
            <a:endParaRPr lang="en-US" sz="1000">
              <a:latin typeface="Arial" charset="0"/>
              <a:cs typeface="Arial" charset="0"/>
            </a:endParaRPr>
          </a:p>
          <a:p>
            <a:pPr lvl="1" eaLnBrk="0" hangingPunct="0"/>
            <a:endParaRPr lang="en-US" sz="1000">
              <a:latin typeface="Arial" charset="0"/>
              <a:cs typeface="Arial" charset="0"/>
            </a:endParaRPr>
          </a:p>
          <a:p>
            <a:pPr lvl="1" eaLnBrk="0" hangingPunct="0"/>
            <a:r>
              <a:rPr lang="en-US" sz="2000">
                <a:latin typeface="Arial" charset="0"/>
                <a:cs typeface="Arial" charset="0"/>
              </a:rPr>
              <a:t>§ 300.030.D.8 - Faculty Organizations / Special Committees</a:t>
            </a:r>
          </a:p>
        </p:txBody>
      </p:sp>
      <p:sp>
        <p:nvSpPr>
          <p:cNvPr id="142337" name="Rectangle 1"/>
          <p:cNvSpPr>
            <a:spLocks noChangeArrowheads="1"/>
          </p:cNvSpPr>
          <p:nvPr/>
        </p:nvSpPr>
        <p:spPr bwMode="auto">
          <a:xfrm>
            <a:off x="0" y="2772228"/>
            <a:ext cx="8795657" cy="2585323"/>
          </a:xfrm>
          <a:prstGeom prst="rect">
            <a:avLst/>
          </a:prstGeom>
          <a:noFill/>
          <a:ln w="9525">
            <a:noFill/>
            <a:miter lim="800000"/>
            <a:headEnd/>
            <a:tailEnd/>
          </a:ln>
          <a:effectLst/>
        </p:spPr>
        <p:txBody>
          <a:bodyPr anchor="ctr">
            <a:spAutoFit/>
          </a:bodyPr>
          <a:lstStyle/>
          <a:p>
            <a:pPr lvl="2" eaLnBrk="0" hangingPunct="0">
              <a:buFontTx/>
              <a:buAutoNum type="arabicPeriod"/>
              <a:tabLst>
                <a:tab pos="685800" algn="l"/>
              </a:tabLst>
              <a:defRPr/>
            </a:pPr>
            <a:r>
              <a:rPr lang="en-US" sz="1800" dirty="0">
                <a:ea typeface="Times" pitchFamily="18" charset="0"/>
                <a:cs typeface="Times New Roman" pitchFamily="18" charset="0"/>
              </a:rPr>
              <a:t>Special Committees addressing issues not presently the purview of the Faculty Standing Committees or Judicial Committees may be authorized from time to time, as needed, by the Chancellor, General Faculty, Faculty Senate, and departments. However, when the faculty or the administration establishes any committee having campus-wide responsibilities or authority, they shall file with the Secretary of the Faculty Senate a statement specifying the responsibilities, authority and composition of the committee, together with a list of current members. </a:t>
            </a:r>
            <a:r>
              <a:rPr lang="en-US" sz="1800" strike="sngStrike" dirty="0">
                <a:solidFill>
                  <a:srgbClr val="FF0000"/>
                </a:solidFill>
                <a:ea typeface="Times" pitchFamily="18" charset="0"/>
                <a:cs typeface="Times New Roman" pitchFamily="18" charset="0"/>
              </a:rPr>
              <a:t>A catalog of such existing committees shall be circulated to the faculty annually by the Secretary of the General Faculty</a:t>
            </a:r>
            <a:r>
              <a:rPr lang="en-US" sz="1800" strike="sngStrike" dirty="0">
                <a:ea typeface="Times" pitchFamily="18" charset="0"/>
                <a:cs typeface="Times New Roman" pitchFamily="18" charset="0"/>
              </a:rPr>
              <a:t> </a:t>
            </a:r>
            <a:endParaRPr lang="en-US" sz="1800" strike="sngStrike"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a:xfrm>
            <a:off x="4495800" y="217488"/>
            <a:ext cx="4419600" cy="585787"/>
          </a:xfrm>
        </p:spPr>
        <p:txBody>
          <a:bodyPr/>
          <a:lstStyle/>
          <a:p>
            <a:r>
              <a:rPr lang="en-US" smtClean="0"/>
              <a:t>Proposal 10 </a:t>
            </a:r>
            <a:r>
              <a:rPr lang="en-US" sz="2000" smtClean="0"/>
              <a:t>(Page 2 of 2 )</a:t>
            </a:r>
          </a:p>
        </p:txBody>
      </p:sp>
      <p:sp>
        <p:nvSpPr>
          <p:cNvPr id="60418" name="Rectangle 4"/>
          <p:cNvSpPr>
            <a:spLocks noChangeArrowheads="1"/>
          </p:cNvSpPr>
          <p:nvPr/>
        </p:nvSpPr>
        <p:spPr bwMode="auto">
          <a:xfrm>
            <a:off x="355600" y="1066800"/>
            <a:ext cx="7975600" cy="985838"/>
          </a:xfrm>
          <a:prstGeom prst="rect">
            <a:avLst/>
          </a:prstGeom>
          <a:noFill/>
          <a:ln w="9525">
            <a:noFill/>
            <a:miter lim="800000"/>
            <a:headEnd/>
            <a:tailEnd/>
          </a:ln>
        </p:spPr>
        <p:txBody>
          <a:bodyPr>
            <a:spAutoFit/>
          </a:bodyPr>
          <a:lstStyle/>
          <a:p>
            <a:pPr eaLnBrk="0" hangingPunct="0"/>
            <a:r>
              <a:rPr lang="en-US" sz="2800">
                <a:latin typeface="Arial" charset="0"/>
                <a:cs typeface="Arial" charset="0"/>
              </a:rPr>
              <a:t>Distribution of Committee Lists</a:t>
            </a:r>
            <a:endParaRPr lang="en-US" sz="1000">
              <a:latin typeface="Arial" charset="0"/>
              <a:cs typeface="Arial" charset="0"/>
            </a:endParaRPr>
          </a:p>
          <a:p>
            <a:pPr lvl="1" eaLnBrk="0" hangingPunct="0"/>
            <a:endParaRPr lang="en-US" sz="1000">
              <a:latin typeface="Arial" charset="0"/>
              <a:cs typeface="Arial" charset="0"/>
            </a:endParaRPr>
          </a:p>
          <a:p>
            <a:pPr lvl="1" eaLnBrk="0" hangingPunct="0"/>
            <a:r>
              <a:rPr lang="en-US" sz="2000">
                <a:latin typeface="Arial" charset="0"/>
                <a:cs typeface="Arial" charset="0"/>
              </a:rPr>
              <a:t>§ 300.030.H – Publication of Bylaws and Committee Membership</a:t>
            </a:r>
          </a:p>
        </p:txBody>
      </p:sp>
      <p:sp>
        <p:nvSpPr>
          <p:cNvPr id="146433" name="Rectangle 1"/>
          <p:cNvSpPr>
            <a:spLocks noChangeArrowheads="1"/>
          </p:cNvSpPr>
          <p:nvPr/>
        </p:nvSpPr>
        <p:spPr bwMode="auto">
          <a:xfrm>
            <a:off x="232229" y="2292581"/>
            <a:ext cx="8461828" cy="4154984"/>
          </a:xfrm>
          <a:prstGeom prst="rect">
            <a:avLst/>
          </a:prstGeom>
          <a:noFill/>
          <a:ln w="9525">
            <a:noFill/>
            <a:miter lim="800000"/>
            <a:headEnd/>
            <a:tailEnd/>
          </a:ln>
          <a:effectLst/>
        </p:spPr>
        <p:txBody>
          <a:bodyPr tIns="0" bIns="0" anchor="ctr">
            <a:spAutoFit/>
          </a:bodyPr>
          <a:lstStyle/>
          <a:p>
            <a:pPr eaLnBrk="0" hangingPunct="0">
              <a:defRPr/>
            </a:pPr>
            <a:r>
              <a:rPr lang="en-US" sz="1800" b="1" u="sng" strike="sngStrike" dirty="0">
                <a:solidFill>
                  <a:srgbClr val="FF0000"/>
                </a:solidFill>
                <a:ea typeface="Times" pitchFamily="18" charset="0"/>
                <a:cs typeface="Times New Roman" pitchFamily="18" charset="0"/>
              </a:rPr>
              <a:t>Publication of the Bylaws</a:t>
            </a:r>
            <a:r>
              <a:rPr lang="en-US" sz="1800" strike="sngStrike" dirty="0">
                <a:solidFill>
                  <a:srgbClr val="FF0000"/>
                </a:solidFill>
                <a:ea typeface="Times" pitchFamily="18" charset="0"/>
                <a:cs typeface="Times New Roman" pitchFamily="18" charset="0"/>
              </a:rPr>
              <a:t> At the beginning of each fall semester the Secretary of the General Faculty shall make a current edition of these Bylaws available to each faculty member, upon request. A list of the names of the officers of the General Faculty and of the officers and members of the Faculty Senate and all Standing Committees established by the Bylaws shall be distributed to each faculty member. Current copies of the Bylaws shall be made available to deans and department chairs for distribution to prospective faculty members. </a:t>
            </a:r>
            <a:endParaRPr lang="en-US" sz="1800" strike="sngStrike" dirty="0"/>
          </a:p>
          <a:p>
            <a:pPr eaLnBrk="0" hangingPunct="0">
              <a:defRPr/>
            </a:pPr>
            <a:r>
              <a:rPr lang="en-US" sz="1800" b="1" u="sng" dirty="0">
                <a:solidFill>
                  <a:srgbClr val="0000CC"/>
                </a:solidFill>
                <a:ea typeface="Times" pitchFamily="18" charset="0"/>
                <a:cs typeface="Times New Roman" pitchFamily="18" charset="0"/>
              </a:rPr>
              <a:t>H.  Publication of Bylaws and Committee Membership  </a:t>
            </a:r>
            <a:r>
              <a:rPr lang="en-US" sz="1800" u="sng" dirty="0">
                <a:solidFill>
                  <a:srgbClr val="0000CC"/>
                </a:solidFill>
                <a:ea typeface="Times" pitchFamily="18" charset="0"/>
                <a:cs typeface="Times New Roman" pitchFamily="18" charset="0"/>
              </a:rPr>
              <a:t>The Secretary of the General Faculty shall maintain, on a publically accessible, open, location (such as a world wide web site),  the current edition of these Bylaws, a list of the officers of the General Faculty, a list of the officers and members of the Faculty Senate, and the membership of all Standing and Judicial committees defined elsewhere in these Bylaws.  The name, responsibilities, authority and current members of all other committees which have campus-wide responsibilities or authority will be similarly posted.  The information shall be updated within thirty (30) days of any change in committee status.</a:t>
            </a:r>
            <a:r>
              <a:rPr lang="en-US" sz="1800" dirty="0">
                <a:ea typeface="Times" pitchFamily="18" charset="0"/>
                <a:cs typeface="Times New Roman" pitchFamily="18" charset="0"/>
              </a:rPr>
              <a:t>  </a:t>
            </a:r>
            <a:endParaRPr lang="en-US" sz="1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a:xfrm>
            <a:off x="4495800" y="217488"/>
            <a:ext cx="4419600" cy="585787"/>
          </a:xfrm>
        </p:spPr>
        <p:txBody>
          <a:bodyPr/>
          <a:lstStyle/>
          <a:p>
            <a:r>
              <a:rPr lang="en-US" smtClean="0"/>
              <a:t>Amendment 11</a:t>
            </a:r>
          </a:p>
        </p:txBody>
      </p:sp>
      <p:sp>
        <p:nvSpPr>
          <p:cNvPr id="62466" name="Rectangle 4"/>
          <p:cNvSpPr>
            <a:spLocks noChangeArrowheads="1"/>
          </p:cNvSpPr>
          <p:nvPr/>
        </p:nvSpPr>
        <p:spPr bwMode="auto">
          <a:xfrm>
            <a:off x="369888" y="1487488"/>
            <a:ext cx="7975600" cy="1447800"/>
          </a:xfrm>
          <a:prstGeom prst="rect">
            <a:avLst/>
          </a:prstGeom>
          <a:noFill/>
          <a:ln w="9525">
            <a:noFill/>
            <a:miter lim="800000"/>
            <a:headEnd/>
            <a:tailEnd/>
          </a:ln>
        </p:spPr>
        <p:txBody>
          <a:bodyPr>
            <a:spAutoFit/>
          </a:bodyPr>
          <a:lstStyle/>
          <a:p>
            <a:pPr eaLnBrk="0" hangingPunct="0"/>
            <a:r>
              <a:rPr lang="en-US" sz="2800">
                <a:latin typeface="Arial" charset="0"/>
                <a:cs typeface="Arial" charset="0"/>
              </a:rPr>
              <a:t>Annual Election of Committee Chairs</a:t>
            </a:r>
          </a:p>
          <a:p>
            <a:pPr eaLnBrk="0" hangingPunct="0"/>
            <a:endParaRPr lang="en-US" sz="2000">
              <a:latin typeface="Arial" charset="0"/>
              <a:cs typeface="Arial" charset="0"/>
            </a:endParaRPr>
          </a:p>
          <a:p>
            <a:pPr lvl="1" eaLnBrk="0" hangingPunct="0"/>
            <a:r>
              <a:rPr lang="en-US" sz="2000">
                <a:latin typeface="Arial" charset="0"/>
                <a:cs typeface="Arial" charset="0"/>
              </a:rPr>
              <a:t>§ 300.030.D.5.f - Faculty Organizations / Faculty Standing Committees</a:t>
            </a:r>
          </a:p>
        </p:txBody>
      </p:sp>
      <p:sp>
        <p:nvSpPr>
          <p:cNvPr id="62467" name="Rectangle 1"/>
          <p:cNvSpPr>
            <a:spLocks noChangeArrowheads="1"/>
          </p:cNvSpPr>
          <p:nvPr/>
        </p:nvSpPr>
        <p:spPr bwMode="auto">
          <a:xfrm>
            <a:off x="0" y="3279775"/>
            <a:ext cx="8258175" cy="1477963"/>
          </a:xfrm>
          <a:prstGeom prst="rect">
            <a:avLst/>
          </a:prstGeom>
          <a:noFill/>
          <a:ln w="9525">
            <a:noFill/>
            <a:miter lim="800000"/>
            <a:headEnd/>
            <a:tailEnd/>
          </a:ln>
        </p:spPr>
        <p:txBody>
          <a:bodyPr anchor="ctr">
            <a:spAutoFit/>
          </a:bodyPr>
          <a:lstStyle/>
          <a:p>
            <a:pPr lvl="2" eaLnBrk="0" hangingPunct="0">
              <a:tabLst>
                <a:tab pos="685800" algn="l"/>
              </a:tabLst>
            </a:pPr>
            <a:r>
              <a:rPr lang="en-US" sz="1800">
                <a:ea typeface="Times"/>
                <a:cs typeface="Times New Roman" pitchFamily="18" charset="0"/>
              </a:rPr>
              <a:t>Chairs of standing committees shall be tenured faculty. Department chairpersons, and other persons who devote 50% or more of their time to administrative duties shall not be eligible to serve as standing committee chairs. </a:t>
            </a:r>
            <a:r>
              <a:rPr lang="en-US" sz="1800" u="sng">
                <a:solidFill>
                  <a:srgbClr val="0000CC"/>
                </a:solidFill>
                <a:ea typeface="Times"/>
                <a:cs typeface="Times New Roman" pitchFamily="18" charset="0"/>
              </a:rPr>
              <a:t>Committee chairs shall be elected annually, from and by the membership of the committee, unless otherwise provided for in these Bylaws</a:t>
            </a:r>
            <a:endParaRPr lang="en-US" sz="1800">
              <a:ea typeface="Times"/>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ounded Rectangle 6"/>
          <p:cNvSpPr>
            <a:spLocks noChangeArrowheads="1"/>
          </p:cNvSpPr>
          <p:nvPr/>
        </p:nvSpPr>
        <p:spPr bwMode="auto">
          <a:xfrm>
            <a:off x="3182938" y="3895725"/>
            <a:ext cx="5319712" cy="390525"/>
          </a:xfrm>
          <a:prstGeom prst="roundRect">
            <a:avLst>
              <a:gd name="adj" fmla="val 16667"/>
            </a:avLst>
          </a:prstGeom>
          <a:solidFill>
            <a:srgbClr val="FFFF00"/>
          </a:solidFill>
          <a:ln w="9525" algn="ctr">
            <a:noFill/>
            <a:round/>
            <a:headEnd/>
            <a:tailEnd/>
          </a:ln>
        </p:spPr>
        <p:txBody>
          <a:bodyPr/>
          <a:lstStyle/>
          <a:p>
            <a:pPr eaLnBrk="0" hangingPunct="0"/>
            <a:endParaRPr lang="en-US" sz="1800">
              <a:latin typeface="Arial" charset="0"/>
            </a:endParaRPr>
          </a:p>
        </p:txBody>
      </p:sp>
      <p:sp>
        <p:nvSpPr>
          <p:cNvPr id="64514" name="Rectangle 2"/>
          <p:cNvSpPr>
            <a:spLocks noGrp="1" noChangeArrowheads="1"/>
          </p:cNvSpPr>
          <p:nvPr>
            <p:ph type="title"/>
          </p:nvPr>
        </p:nvSpPr>
        <p:spPr>
          <a:xfrm>
            <a:off x="4495800" y="217488"/>
            <a:ext cx="4419600" cy="585787"/>
          </a:xfrm>
        </p:spPr>
        <p:txBody>
          <a:bodyPr/>
          <a:lstStyle/>
          <a:p>
            <a:r>
              <a:rPr lang="en-US" smtClean="0"/>
              <a:t>Amendment 12</a:t>
            </a:r>
          </a:p>
        </p:txBody>
      </p:sp>
      <p:sp>
        <p:nvSpPr>
          <p:cNvPr id="64515" name="Rectangle 4"/>
          <p:cNvSpPr>
            <a:spLocks noChangeArrowheads="1"/>
          </p:cNvSpPr>
          <p:nvPr/>
        </p:nvSpPr>
        <p:spPr bwMode="auto">
          <a:xfrm>
            <a:off x="369888" y="1487488"/>
            <a:ext cx="7975600" cy="1755775"/>
          </a:xfrm>
          <a:prstGeom prst="rect">
            <a:avLst/>
          </a:prstGeom>
          <a:noFill/>
          <a:ln w="9525">
            <a:noFill/>
            <a:miter lim="800000"/>
            <a:headEnd/>
            <a:tailEnd/>
          </a:ln>
        </p:spPr>
        <p:txBody>
          <a:bodyPr>
            <a:spAutoFit/>
          </a:bodyPr>
          <a:lstStyle/>
          <a:p>
            <a:pPr eaLnBrk="0" hangingPunct="0"/>
            <a:r>
              <a:rPr lang="en-US" sz="2800">
                <a:latin typeface="Arial" charset="0"/>
                <a:cs typeface="Arial" charset="0"/>
              </a:rPr>
              <a:t>Membership of Faculty Senate Officers</a:t>
            </a:r>
          </a:p>
          <a:p>
            <a:pPr eaLnBrk="0" hangingPunct="0"/>
            <a:endParaRPr lang="en-US" sz="2000">
              <a:latin typeface="Arial" charset="0"/>
              <a:cs typeface="Arial" charset="0"/>
            </a:endParaRPr>
          </a:p>
          <a:p>
            <a:pPr lvl="1" eaLnBrk="0" hangingPunct="0"/>
            <a:r>
              <a:rPr lang="en-US" sz="2000">
                <a:latin typeface="Arial" charset="0"/>
                <a:cs typeface="Arial" charset="0"/>
              </a:rPr>
              <a:t>§ 300.030.D.4.b.5.c - Faculty Organizations / Faculty Senate / Membership and Voting Rights / Terms of Office / Officers of the Faculty Senate</a:t>
            </a:r>
          </a:p>
        </p:txBody>
      </p:sp>
      <p:sp>
        <p:nvSpPr>
          <p:cNvPr id="6" name="Rectangle 3"/>
          <p:cNvSpPr>
            <a:spLocks noChangeArrowheads="1"/>
          </p:cNvSpPr>
          <p:nvPr/>
        </p:nvSpPr>
        <p:spPr bwMode="auto">
          <a:xfrm>
            <a:off x="-1461984" y="3556015"/>
            <a:ext cx="10203542" cy="2031325"/>
          </a:xfrm>
          <a:prstGeom prst="rect">
            <a:avLst/>
          </a:prstGeom>
          <a:noFill/>
          <a:ln w="9525">
            <a:noFill/>
            <a:miter lim="800000"/>
            <a:headEnd/>
            <a:tailEnd/>
          </a:ln>
          <a:effectLst/>
        </p:spPr>
        <p:txBody>
          <a:bodyPr anchor="ctr">
            <a:spAutoFit/>
          </a:bodyPr>
          <a:lstStyle/>
          <a:p>
            <a:pPr lvl="4" eaLnBrk="0" hangingPunct="0">
              <a:tabLst>
                <a:tab pos="1143000" algn="l"/>
              </a:tabLst>
              <a:defRPr/>
            </a:pPr>
            <a:r>
              <a:rPr lang="en-US" sz="1800" dirty="0">
                <a:ea typeface="Times" pitchFamily="18" charset="0"/>
                <a:cs typeface="Times New Roman" pitchFamily="18" charset="0"/>
              </a:rPr>
              <a:t>The officers of the Faculty Senate consist of a Past President, President, President-Elect, Secretary and Parliamentarian, </a:t>
            </a:r>
            <a:r>
              <a:rPr lang="en-US" sz="1800" u="sng" dirty="0">
                <a:solidFill>
                  <a:srgbClr val="0000CC"/>
                </a:solidFill>
                <a:ea typeface="Times" pitchFamily="18" charset="0"/>
                <a:cs typeface="Times New Roman" pitchFamily="18" charset="0"/>
              </a:rPr>
              <a:t>all of whom must be members of the General Faculty</a:t>
            </a:r>
            <a:r>
              <a:rPr lang="en-US" sz="1800" dirty="0">
                <a:ea typeface="Times" pitchFamily="18" charset="0"/>
                <a:cs typeface="Times New Roman" pitchFamily="18" charset="0"/>
              </a:rPr>
              <a:t>. The new officers, with the exception of the Past President, are elected annually </a:t>
            </a:r>
            <a:r>
              <a:rPr lang="en-US" sz="1800" strike="sngStrike" dirty="0">
                <a:solidFill>
                  <a:srgbClr val="FF0000"/>
                </a:solidFill>
                <a:ea typeface="Times" pitchFamily="18" charset="0"/>
                <a:cs typeface="Times New Roman" pitchFamily="18" charset="0"/>
              </a:rPr>
              <a:t>from the membership of the Faculty Senate by its voting members</a:t>
            </a:r>
            <a:r>
              <a:rPr lang="en-US" sz="1800" dirty="0">
                <a:ea typeface="Times" pitchFamily="18" charset="0"/>
                <a:cs typeface="Times New Roman" pitchFamily="18" charset="0"/>
              </a:rPr>
              <a:t>. The election is held during </a:t>
            </a:r>
            <a:r>
              <a:rPr lang="en-US" sz="1800" strike="sngStrike" dirty="0">
                <a:solidFill>
                  <a:srgbClr val="FF0000"/>
                </a:solidFill>
                <a:ea typeface="Times New Roman" pitchFamily="18" charset="0"/>
                <a:cs typeface="Times New Roman" pitchFamily="18" charset="0"/>
              </a:rPr>
              <a:t>the meeting in which the new members are seated</a:t>
            </a:r>
            <a:r>
              <a:rPr lang="en-US" sz="1800" u="sng" strike="sngStrike" dirty="0">
                <a:solidFill>
                  <a:srgbClr val="0000CC"/>
                </a:solidFill>
                <a:ea typeface="Times New Roman" pitchFamily="18" charset="0"/>
                <a:cs typeface="Times New Roman" pitchFamily="18" charset="0"/>
              </a:rPr>
              <a:t> </a:t>
            </a:r>
            <a:r>
              <a:rPr lang="en-US" sz="1800" u="sng" dirty="0">
                <a:solidFill>
                  <a:srgbClr val="0000CC"/>
                </a:solidFill>
                <a:ea typeface="Times New Roman" pitchFamily="18" charset="0"/>
                <a:cs typeface="Times New Roman" pitchFamily="18" charset="0"/>
              </a:rPr>
              <a:t>the last regular meeting of the second semester of the academic year, and the officers begin their duties August 1</a:t>
            </a:r>
            <a:r>
              <a:rPr lang="en-US" sz="1800" dirty="0">
                <a:ea typeface="Times" pitchFamily="18" charset="0"/>
                <a:cs typeface="Times New Roman" pitchFamily="18" charset="0"/>
              </a:rPr>
              <a:t>. </a:t>
            </a:r>
            <a:r>
              <a:rPr lang="en-US" sz="1800" strike="sngStrike" dirty="0">
                <a:solidFill>
                  <a:srgbClr val="FF0000"/>
                </a:solidFill>
                <a:ea typeface="Times New Roman" pitchFamily="18" charset="0"/>
                <a:cs typeface="Times New Roman" pitchFamily="18" charset="0"/>
              </a:rPr>
              <a:t>The Past President presides at the meeting for electing new officers</a:t>
            </a:r>
            <a:r>
              <a:rPr lang="en-US" sz="1800" strike="sngStrike" dirty="0">
                <a:ea typeface="Times" pitchFamily="18" charset="0"/>
                <a:cs typeface="Times New Roman" pitchFamily="18" charset="0"/>
              </a:rPr>
              <a:t> </a:t>
            </a:r>
            <a:endParaRPr lang="en-US" sz="1800" strike="sngStrike"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ChangeArrowheads="1"/>
          </p:cNvSpPr>
          <p:nvPr>
            <p:ph type="title"/>
          </p:nvPr>
        </p:nvSpPr>
        <p:spPr>
          <a:xfrm>
            <a:off x="4495800" y="217488"/>
            <a:ext cx="4419600" cy="585787"/>
          </a:xfrm>
        </p:spPr>
        <p:txBody>
          <a:bodyPr/>
          <a:lstStyle/>
          <a:p>
            <a:r>
              <a:rPr lang="en-US" smtClean="0"/>
              <a:t>Amendment 13</a:t>
            </a:r>
          </a:p>
        </p:txBody>
      </p:sp>
      <p:sp>
        <p:nvSpPr>
          <p:cNvPr id="66562" name="Rectangle 4"/>
          <p:cNvSpPr>
            <a:spLocks noChangeArrowheads="1"/>
          </p:cNvSpPr>
          <p:nvPr/>
        </p:nvSpPr>
        <p:spPr bwMode="auto">
          <a:xfrm>
            <a:off x="358775" y="1096963"/>
            <a:ext cx="7975600" cy="1292225"/>
          </a:xfrm>
          <a:prstGeom prst="rect">
            <a:avLst/>
          </a:prstGeom>
          <a:noFill/>
          <a:ln w="9525">
            <a:noFill/>
            <a:miter lim="800000"/>
            <a:headEnd/>
            <a:tailEnd/>
          </a:ln>
        </p:spPr>
        <p:txBody>
          <a:bodyPr>
            <a:spAutoFit/>
          </a:bodyPr>
          <a:lstStyle/>
          <a:p>
            <a:pPr eaLnBrk="0" hangingPunct="0"/>
            <a:r>
              <a:rPr lang="en-US" sz="2800">
                <a:latin typeface="Arial" charset="0"/>
                <a:cs typeface="Arial" charset="0"/>
              </a:rPr>
              <a:t>Changes to Special Programs</a:t>
            </a:r>
            <a:endParaRPr lang="en-US" sz="1000">
              <a:latin typeface="Arial" charset="0"/>
              <a:cs typeface="Arial" charset="0"/>
            </a:endParaRPr>
          </a:p>
          <a:p>
            <a:pPr eaLnBrk="0" hangingPunct="0"/>
            <a:endParaRPr lang="en-US" sz="1000">
              <a:latin typeface="Arial" charset="0"/>
              <a:cs typeface="Arial" charset="0"/>
            </a:endParaRPr>
          </a:p>
          <a:p>
            <a:pPr lvl="1" eaLnBrk="0" hangingPunct="0"/>
            <a:r>
              <a:rPr lang="en-US" sz="2000">
                <a:latin typeface="Arial" charset="0"/>
                <a:cs typeface="Arial" charset="0"/>
              </a:rPr>
              <a:t>§ 300.030.D.2.b - Faculty Organizations / Special Programs / Creation of Special Programs</a:t>
            </a:r>
          </a:p>
        </p:txBody>
      </p:sp>
      <p:sp>
        <p:nvSpPr>
          <p:cNvPr id="66563" name="Rectangle 1"/>
          <p:cNvSpPr>
            <a:spLocks noChangeArrowheads="1"/>
          </p:cNvSpPr>
          <p:nvPr/>
        </p:nvSpPr>
        <p:spPr bwMode="auto">
          <a:xfrm>
            <a:off x="-606425" y="2422525"/>
            <a:ext cx="9559925" cy="1477963"/>
          </a:xfrm>
          <a:prstGeom prst="rect">
            <a:avLst/>
          </a:prstGeom>
          <a:noFill/>
          <a:ln w="9525">
            <a:noFill/>
            <a:miter lim="800000"/>
            <a:headEnd/>
            <a:tailEnd/>
          </a:ln>
        </p:spPr>
        <p:txBody>
          <a:bodyPr anchor="ctr">
            <a:spAutoFit/>
          </a:bodyPr>
          <a:lstStyle/>
          <a:p>
            <a:pPr lvl="2" eaLnBrk="0" hangingPunct="0">
              <a:tabLst>
                <a:tab pos="685800" algn="l"/>
              </a:tabLst>
            </a:pPr>
            <a:r>
              <a:rPr lang="en-US" sz="1800">
                <a:ea typeface="Times"/>
                <a:cs typeface="Times New Roman" pitchFamily="18" charset="0"/>
              </a:rPr>
              <a:t>The Provost may propose, with the appropriate academic rationale and suggested structure, that a Special Program be formed</a:t>
            </a:r>
            <a:r>
              <a:rPr lang="en-US" sz="1800" u="sng">
                <a:solidFill>
                  <a:srgbClr val="0000CC"/>
                </a:solidFill>
                <a:ea typeface="Times"/>
                <a:cs typeface="Times New Roman" pitchFamily="18" charset="0"/>
              </a:rPr>
              <a:t>, or an existing Special Program changed</a:t>
            </a:r>
            <a:r>
              <a:rPr lang="en-US" sz="1800">
                <a:ea typeface="Times"/>
                <a:cs typeface="Times New Roman" pitchFamily="18" charset="0"/>
              </a:rPr>
              <a:t>.  The Provost forwards the proposed program,</a:t>
            </a:r>
            <a:r>
              <a:rPr lang="en-US" sz="1800" u="sng">
                <a:solidFill>
                  <a:srgbClr val="0000CC"/>
                </a:solidFill>
                <a:ea typeface="Times"/>
                <a:cs typeface="Times New Roman" pitchFamily="18" charset="0"/>
              </a:rPr>
              <a:t> or change to an existing program,</a:t>
            </a:r>
            <a:r>
              <a:rPr lang="en-US" sz="1800">
                <a:ea typeface="Times"/>
                <a:cs typeface="Times New Roman" pitchFamily="18" charset="0"/>
              </a:rPr>
              <a:t> with his/her recommendations, and the suggested constituencies from which the Program Representatives will be drawn, to the Faculty Senate for approval.</a:t>
            </a:r>
          </a:p>
        </p:txBody>
      </p:sp>
      <p:sp>
        <p:nvSpPr>
          <p:cNvPr id="156674" name="Rectangle 2"/>
          <p:cNvSpPr>
            <a:spLocks noChangeArrowheads="1"/>
          </p:cNvSpPr>
          <p:nvPr/>
        </p:nvSpPr>
        <p:spPr bwMode="auto">
          <a:xfrm>
            <a:off x="-665018" y="4833256"/>
            <a:ext cx="8847117" cy="1754326"/>
          </a:xfrm>
          <a:prstGeom prst="rect">
            <a:avLst/>
          </a:prstGeom>
          <a:noFill/>
          <a:ln w="9525">
            <a:noFill/>
            <a:miter lim="800000"/>
            <a:headEnd/>
            <a:tailEnd/>
          </a:ln>
          <a:effectLst/>
        </p:spPr>
        <p:txBody>
          <a:bodyPr anchor="ctr">
            <a:spAutoFit/>
          </a:bodyPr>
          <a:lstStyle/>
          <a:p>
            <a:pPr lvl="2" eaLnBrk="0" hangingPunct="0">
              <a:tabLst>
                <a:tab pos="685800" algn="l"/>
              </a:tabLst>
              <a:defRPr/>
            </a:pPr>
            <a:r>
              <a:rPr lang="en-US" sz="1800" dirty="0">
                <a:ea typeface="Times" pitchFamily="18" charset="0"/>
                <a:cs typeface="Times New Roman" pitchFamily="18" charset="0"/>
              </a:rPr>
              <a:t>The Program Representatives shall normally select a Program Leader from their ranks.  The Program Leader is authorized, upon a vote of the Program Representatives, to submit curricula changes to the </a:t>
            </a:r>
            <a:r>
              <a:rPr lang="en-US" sz="1800" strike="sngStrike" dirty="0">
                <a:solidFill>
                  <a:srgbClr val="FF0000"/>
                </a:solidFill>
                <a:ea typeface="Times" pitchFamily="18" charset="0"/>
                <a:cs typeface="Times New Roman" pitchFamily="18" charset="0"/>
              </a:rPr>
              <a:t>Faculty Senate via the Campus Curricula Committee</a:t>
            </a:r>
            <a:r>
              <a:rPr lang="en-US" sz="1800" dirty="0">
                <a:solidFill>
                  <a:srgbClr val="FF0000"/>
                </a:solidFill>
                <a:ea typeface="Times" pitchFamily="18" charset="0"/>
                <a:cs typeface="Times New Roman" pitchFamily="18" charset="0"/>
              </a:rPr>
              <a:t> </a:t>
            </a:r>
            <a:r>
              <a:rPr lang="en-US" sz="1800" u="sng" dirty="0">
                <a:solidFill>
                  <a:srgbClr val="0000CC"/>
                </a:solidFill>
                <a:ea typeface="Times" pitchFamily="18" charset="0"/>
                <a:cs typeface="Times New Roman" pitchFamily="18" charset="0"/>
              </a:rPr>
              <a:t>Provost, then the Campus Curricula Committee and then the Faculty Senate for approval</a:t>
            </a:r>
            <a:r>
              <a:rPr lang="en-US" sz="1800" dirty="0">
                <a:ea typeface="Times" pitchFamily="18" charset="0"/>
                <a:cs typeface="Times New Roman" pitchFamily="18" charset="0"/>
              </a:rPr>
              <a:t>.  The Program Leader may act as the approval authority for items within the purview of the Program.</a:t>
            </a:r>
            <a:endParaRPr lang="en-US" sz="1800" dirty="0"/>
          </a:p>
        </p:txBody>
      </p:sp>
      <p:sp>
        <p:nvSpPr>
          <p:cNvPr id="66565" name="Rectangle 6"/>
          <p:cNvSpPr>
            <a:spLocks noChangeArrowheads="1"/>
          </p:cNvSpPr>
          <p:nvPr/>
        </p:nvSpPr>
        <p:spPr bwMode="auto">
          <a:xfrm>
            <a:off x="398463" y="4073525"/>
            <a:ext cx="7558087" cy="708025"/>
          </a:xfrm>
          <a:prstGeom prst="rect">
            <a:avLst/>
          </a:prstGeom>
          <a:noFill/>
          <a:ln w="9525">
            <a:noFill/>
            <a:miter lim="800000"/>
            <a:headEnd/>
            <a:tailEnd/>
          </a:ln>
        </p:spPr>
        <p:txBody>
          <a:bodyPr>
            <a:spAutoFit/>
          </a:bodyPr>
          <a:lstStyle/>
          <a:p>
            <a:pPr lvl="1" eaLnBrk="0" hangingPunct="0"/>
            <a:r>
              <a:rPr lang="en-US" sz="2000">
                <a:latin typeface="Arial" charset="0"/>
                <a:cs typeface="Arial" charset="0"/>
              </a:rPr>
              <a:t>§ 300.030.D.2.d - Faculty Organizations / Special Programs / Program Leader</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ChangeArrowheads="1"/>
          </p:cNvSpPr>
          <p:nvPr>
            <p:ph type="title"/>
          </p:nvPr>
        </p:nvSpPr>
        <p:spPr>
          <a:xfrm>
            <a:off x="4495800" y="217488"/>
            <a:ext cx="4419600" cy="585787"/>
          </a:xfrm>
        </p:spPr>
        <p:txBody>
          <a:bodyPr/>
          <a:lstStyle/>
          <a:p>
            <a:r>
              <a:rPr lang="en-US" smtClean="0"/>
              <a:t>Amendment 14</a:t>
            </a:r>
          </a:p>
        </p:txBody>
      </p:sp>
      <p:sp>
        <p:nvSpPr>
          <p:cNvPr id="5" name="Rectangle 4"/>
          <p:cNvSpPr/>
          <p:nvPr/>
        </p:nvSpPr>
        <p:spPr>
          <a:xfrm>
            <a:off x="370114" y="1488275"/>
            <a:ext cx="7975599" cy="1446550"/>
          </a:xfrm>
          <a:prstGeom prst="rect">
            <a:avLst/>
          </a:prstGeom>
        </p:spPr>
        <p:txBody>
          <a:bodyPr>
            <a:spAutoFit/>
          </a:bodyPr>
          <a:lstStyle/>
          <a:p>
            <a:pPr eaLnBrk="0" hangingPunct="0">
              <a:defRPr/>
            </a:pPr>
            <a:r>
              <a:rPr lang="en-US" sz="2800" strike="sngStrike" dirty="0">
                <a:latin typeface="Arial" pitchFamily="34" charset="0"/>
                <a:cs typeface="Arial" pitchFamily="34" charset="0"/>
              </a:rPr>
              <a:t>Creation / Elimination of Academic Departments</a:t>
            </a:r>
          </a:p>
          <a:p>
            <a:pPr eaLnBrk="0" hangingPunct="0">
              <a:defRPr/>
            </a:pPr>
            <a:endParaRPr lang="en-US" sz="2000" strike="sngStrike" dirty="0">
              <a:latin typeface="Arial" pitchFamily="34" charset="0"/>
              <a:cs typeface="Arial" pitchFamily="34" charset="0"/>
            </a:endParaRPr>
          </a:p>
          <a:p>
            <a:pPr lvl="1" eaLnBrk="0" hangingPunct="0">
              <a:defRPr/>
            </a:pPr>
            <a:r>
              <a:rPr lang="en-US" sz="2000" strike="sngStrike" dirty="0">
                <a:latin typeface="Arial" pitchFamily="34" charset="0"/>
                <a:cs typeface="Arial" pitchFamily="34" charset="0"/>
              </a:rPr>
              <a:t>§ 300.030.D.1.a.4 - Faculty Organizations / Departments / Organization and Membership</a:t>
            </a:r>
          </a:p>
        </p:txBody>
      </p:sp>
      <p:sp>
        <p:nvSpPr>
          <p:cNvPr id="68611" name="Rectangle 1"/>
          <p:cNvSpPr>
            <a:spLocks noChangeArrowheads="1"/>
          </p:cNvSpPr>
          <p:nvPr/>
        </p:nvSpPr>
        <p:spPr bwMode="auto">
          <a:xfrm>
            <a:off x="-688975" y="3325813"/>
            <a:ext cx="9512300" cy="1754187"/>
          </a:xfrm>
          <a:prstGeom prst="rect">
            <a:avLst/>
          </a:prstGeom>
          <a:noFill/>
          <a:ln w="9525">
            <a:noFill/>
            <a:miter lim="800000"/>
            <a:headEnd/>
            <a:tailEnd/>
          </a:ln>
        </p:spPr>
        <p:txBody>
          <a:bodyPr anchor="ctr">
            <a:spAutoFit/>
          </a:bodyPr>
          <a:lstStyle/>
          <a:p>
            <a:pPr lvl="3" eaLnBrk="0" hangingPunct="0"/>
            <a:r>
              <a:rPr lang="en-US" sz="1800" u="sng">
                <a:solidFill>
                  <a:srgbClr val="0000CC"/>
                </a:solidFill>
              </a:rPr>
              <a:t>Section 320.150 describes the process to be used for discontinuing a program or department, if such action would result in the termination of continuous appointments or term appointments before their expiration.  These procedures are to be used whenever a program or department at Missouri S&amp;T is discontinued, even when there is no termination of continuous appointment or term appointments before their expiration.</a:t>
            </a:r>
            <a:endParaRPr lang="en-US" sz="1800">
              <a:solidFill>
                <a:srgbClr val="0000CC"/>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ChangeArrowheads="1"/>
          </p:cNvSpPr>
          <p:nvPr>
            <p:ph type="title"/>
          </p:nvPr>
        </p:nvSpPr>
        <p:spPr>
          <a:xfrm>
            <a:off x="4495800" y="217488"/>
            <a:ext cx="4419600" cy="585787"/>
          </a:xfrm>
        </p:spPr>
        <p:txBody>
          <a:bodyPr/>
          <a:lstStyle/>
          <a:p>
            <a:r>
              <a:rPr lang="en-US" smtClean="0"/>
              <a:t>Amendment 15</a:t>
            </a:r>
          </a:p>
        </p:txBody>
      </p:sp>
      <p:sp>
        <p:nvSpPr>
          <p:cNvPr id="5" name="Rectangle 4"/>
          <p:cNvSpPr/>
          <p:nvPr/>
        </p:nvSpPr>
        <p:spPr>
          <a:xfrm>
            <a:off x="204788" y="1487488"/>
            <a:ext cx="8939212" cy="1447800"/>
          </a:xfrm>
          <a:prstGeom prst="rect">
            <a:avLst/>
          </a:prstGeom>
        </p:spPr>
        <p:txBody>
          <a:bodyPr>
            <a:spAutoFit/>
          </a:bodyPr>
          <a:lstStyle/>
          <a:p>
            <a:pPr marL="514350" indent="-514350" eaLnBrk="0" hangingPunct="0">
              <a:defRPr/>
            </a:pPr>
            <a:r>
              <a:rPr lang="en-US" sz="2800" dirty="0">
                <a:latin typeface="Arial" pitchFamily="34" charset="0"/>
                <a:cs typeface="Arial" pitchFamily="34" charset="0"/>
              </a:rPr>
              <a:t>Change Facilities Planning Committee Composition</a:t>
            </a:r>
          </a:p>
          <a:p>
            <a:pPr eaLnBrk="0" hangingPunct="0">
              <a:defRPr/>
            </a:pPr>
            <a:endParaRPr lang="en-US" sz="2000" dirty="0">
              <a:latin typeface="Arial" pitchFamily="34" charset="0"/>
              <a:cs typeface="Arial" pitchFamily="34" charset="0"/>
            </a:endParaRPr>
          </a:p>
          <a:p>
            <a:pPr lvl="1" eaLnBrk="0" hangingPunct="0">
              <a:defRPr/>
            </a:pPr>
            <a:r>
              <a:rPr lang="en-US" sz="2000" dirty="0">
                <a:latin typeface="Arial" pitchFamily="34" charset="0"/>
                <a:cs typeface="Arial" pitchFamily="34" charset="0"/>
              </a:rPr>
              <a:t>§ 300.030.D.6.g.2 - Faculty Organizations / Faculty Standing Committees/ Facilities Planning Committee</a:t>
            </a:r>
          </a:p>
        </p:txBody>
      </p:sp>
      <p:sp>
        <p:nvSpPr>
          <p:cNvPr id="70659" name="Rectangle 1"/>
          <p:cNvSpPr>
            <a:spLocks noChangeArrowheads="1"/>
          </p:cNvSpPr>
          <p:nvPr/>
        </p:nvSpPr>
        <p:spPr bwMode="auto">
          <a:xfrm>
            <a:off x="-679450" y="3403600"/>
            <a:ext cx="9512300" cy="2584450"/>
          </a:xfrm>
          <a:prstGeom prst="rect">
            <a:avLst/>
          </a:prstGeom>
          <a:noFill/>
          <a:ln w="9525">
            <a:noFill/>
            <a:miter lim="800000"/>
            <a:headEnd/>
            <a:tailEnd/>
          </a:ln>
        </p:spPr>
        <p:txBody>
          <a:bodyPr anchor="ctr">
            <a:spAutoFit/>
          </a:bodyPr>
          <a:lstStyle/>
          <a:p>
            <a:pPr lvl="3" eaLnBrk="0" hangingPunct="0">
              <a:tabLst>
                <a:tab pos="685800" algn="l"/>
                <a:tab pos="1143000" algn="l"/>
              </a:tabLst>
            </a:pPr>
            <a:r>
              <a:rPr lang="en-US" sz="1800"/>
              <a:t>Each Department may nominate one faculty member for service on the Facilities Planning Committee.  The committee shall consist of three (3) faculty members elected from and by the Faculty Senate; four (4) elected by the Faculty Senate from the list of department nominees; one administrative member appointed by the Chancellor, one student selected by the Student Council, and one graduate student selected by the Council of Graduate Students </a:t>
            </a:r>
            <a:r>
              <a:rPr lang="en-US" sz="1800" u="sng">
                <a:solidFill>
                  <a:srgbClr val="0000CC"/>
                </a:solidFill>
              </a:rPr>
              <a:t>and one non-voting member selected by the Chief Information Officer</a:t>
            </a:r>
            <a:r>
              <a:rPr lang="en-US" sz="1800">
                <a:solidFill>
                  <a:srgbClr val="0000CC"/>
                </a:solidFill>
              </a:rPr>
              <a:t>. </a:t>
            </a:r>
            <a:r>
              <a:rPr lang="en-US" sz="1800"/>
              <a:t>Faculty members shall serve for a two-year (2-year) term with approximately one half selected each year.  </a:t>
            </a:r>
            <a:r>
              <a:rPr lang="en-US" sz="1800" u="sng">
                <a:solidFill>
                  <a:srgbClr val="0000CC"/>
                </a:solidFill>
              </a:rPr>
              <a:t>The remaining committee members shall be elected, or appointed, annually</a:t>
            </a:r>
            <a:r>
              <a:rPr lang="en-US" sz="1800">
                <a:solidFill>
                  <a:srgbClr val="0000CC"/>
                </a:solidFill>
              </a:rPr>
              <a: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ChangeArrowheads="1"/>
          </p:cNvSpPr>
          <p:nvPr>
            <p:ph type="title"/>
          </p:nvPr>
        </p:nvSpPr>
        <p:spPr>
          <a:xfrm>
            <a:off x="4495800" y="217488"/>
            <a:ext cx="4419600" cy="585787"/>
          </a:xfrm>
        </p:spPr>
        <p:txBody>
          <a:bodyPr/>
          <a:lstStyle/>
          <a:p>
            <a:r>
              <a:rPr lang="en-US" smtClean="0"/>
              <a:t>Amendment 16</a:t>
            </a:r>
          </a:p>
        </p:txBody>
      </p:sp>
      <p:sp>
        <p:nvSpPr>
          <p:cNvPr id="5" name="Rectangle 4"/>
          <p:cNvSpPr/>
          <p:nvPr/>
        </p:nvSpPr>
        <p:spPr>
          <a:xfrm>
            <a:off x="204788" y="1487488"/>
            <a:ext cx="8939212" cy="1447800"/>
          </a:xfrm>
          <a:prstGeom prst="rect">
            <a:avLst/>
          </a:prstGeom>
        </p:spPr>
        <p:txBody>
          <a:bodyPr>
            <a:spAutoFit/>
          </a:bodyPr>
          <a:lstStyle/>
          <a:p>
            <a:pPr marL="514350" indent="-514350" eaLnBrk="0" hangingPunct="0">
              <a:defRPr/>
            </a:pPr>
            <a:r>
              <a:rPr lang="en-US" sz="2800" dirty="0">
                <a:latin typeface="Arial" pitchFamily="34" charset="0"/>
                <a:cs typeface="Arial" pitchFamily="34" charset="0"/>
              </a:rPr>
              <a:t>Clarify RP&amp;A Role in Bylaw Amendments</a:t>
            </a:r>
          </a:p>
          <a:p>
            <a:pPr eaLnBrk="0" hangingPunct="0">
              <a:defRPr/>
            </a:pPr>
            <a:endParaRPr lang="en-US" sz="2000" dirty="0">
              <a:latin typeface="Arial" pitchFamily="34" charset="0"/>
              <a:cs typeface="Arial" pitchFamily="34" charset="0"/>
            </a:endParaRPr>
          </a:p>
          <a:p>
            <a:pPr lvl="1" eaLnBrk="0" hangingPunct="0">
              <a:defRPr/>
            </a:pPr>
            <a:r>
              <a:rPr lang="en-US" sz="2000" dirty="0">
                <a:latin typeface="Arial" pitchFamily="34" charset="0"/>
                <a:cs typeface="Arial" pitchFamily="34" charset="0"/>
              </a:rPr>
              <a:t>§ 300.030.D.6.n.2 - Faculty Organizations / Faculty Standing Committees/ Rules, Procedures and Agenda Committee</a:t>
            </a:r>
          </a:p>
        </p:txBody>
      </p:sp>
      <p:sp>
        <p:nvSpPr>
          <p:cNvPr id="166913" name="Rectangle 1"/>
          <p:cNvSpPr>
            <a:spLocks noChangeArrowheads="1"/>
          </p:cNvSpPr>
          <p:nvPr/>
        </p:nvSpPr>
        <p:spPr bwMode="auto">
          <a:xfrm>
            <a:off x="-679420" y="3402912"/>
            <a:ext cx="9823420" cy="1477328"/>
          </a:xfrm>
          <a:prstGeom prst="rect">
            <a:avLst/>
          </a:prstGeom>
          <a:noFill/>
          <a:ln w="9525">
            <a:noFill/>
            <a:miter lim="800000"/>
            <a:headEnd/>
            <a:tailEnd/>
          </a:ln>
          <a:effectLst/>
        </p:spPr>
        <p:txBody>
          <a:bodyPr anchor="ctr">
            <a:spAutoFit/>
          </a:bodyPr>
          <a:lstStyle/>
          <a:p>
            <a:pPr lvl="3" eaLnBrk="0" hangingPunct="0">
              <a:tabLst>
                <a:tab pos="685800" algn="l"/>
                <a:tab pos="1143000" algn="l"/>
              </a:tabLst>
              <a:defRPr/>
            </a:pPr>
            <a:r>
              <a:rPr lang="en-US" sz="1800" dirty="0">
                <a:latin typeface="Times New Roman" pitchFamily="-112" charset="0"/>
              </a:rPr>
              <a:t>This committee oversees the application of these Bylaws and any Rules and Regulations of bodies established by them. It may investigate and make recommendations on procedure to the Faculty Senate. It may also </a:t>
            </a:r>
            <a:r>
              <a:rPr lang="en-US" sz="1800" strike="sngStrike" dirty="0">
                <a:solidFill>
                  <a:srgbClr val="FF0000"/>
                </a:solidFill>
                <a:latin typeface="Times New Roman" pitchFamily="-112" charset="0"/>
              </a:rPr>
              <a:t>prepare drafts for amending the Bylaws.</a:t>
            </a:r>
            <a:r>
              <a:rPr lang="en-US" sz="1800" dirty="0">
                <a:solidFill>
                  <a:srgbClr val="FF0000"/>
                </a:solidFill>
                <a:latin typeface="Times New Roman" pitchFamily="-112" charset="0"/>
              </a:rPr>
              <a:t> </a:t>
            </a:r>
            <a:r>
              <a:rPr lang="en-US" sz="1800" u="sng" dirty="0">
                <a:solidFill>
                  <a:srgbClr val="0000CC"/>
                </a:solidFill>
                <a:latin typeface="Times New Roman" pitchFamily="-112" charset="0"/>
              </a:rPr>
              <a:t>review the Bylaws and initiate Bylaws changes consistent with the process described elsewhere in these Bylaws.</a:t>
            </a:r>
            <a:endParaRPr lang="en-US" sz="1800" dirty="0">
              <a:solidFill>
                <a:srgbClr val="0000CC"/>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4495800" y="217488"/>
            <a:ext cx="4419600" cy="1023937"/>
          </a:xfrm>
        </p:spPr>
        <p:txBody>
          <a:bodyPr/>
          <a:lstStyle/>
          <a:p>
            <a:r>
              <a:rPr lang="en-US" smtClean="0"/>
              <a:t>Co-Sponsors of Amendment</a:t>
            </a:r>
          </a:p>
        </p:txBody>
      </p:sp>
      <p:sp>
        <p:nvSpPr>
          <p:cNvPr id="3075" name="Rectangle 3"/>
          <p:cNvSpPr>
            <a:spLocks noGrp="1" noChangeArrowheads="1"/>
          </p:cNvSpPr>
          <p:nvPr>
            <p:ph type="body" idx="1"/>
          </p:nvPr>
        </p:nvSpPr>
        <p:spPr>
          <a:xfrm>
            <a:off x="754063" y="1863725"/>
            <a:ext cx="2954337" cy="4098925"/>
          </a:xfrm>
        </p:spPr>
        <p:txBody>
          <a:bodyPr/>
          <a:lstStyle/>
          <a:p>
            <a:pPr marL="455613" lvl="1" indent="-227013">
              <a:buFontTx/>
              <a:buNone/>
              <a:defRPr/>
            </a:pPr>
            <a:r>
              <a:rPr lang="en-US" sz="2000" dirty="0" smtClean="0">
                <a:latin typeface="Arial" pitchFamily="34" charset="0"/>
                <a:cs typeface="Arial" pitchFamily="34" charset="0"/>
              </a:rPr>
              <a:t>1.  </a:t>
            </a:r>
            <a:r>
              <a:rPr lang="en-US" sz="2000" dirty="0" err="1" smtClean="0">
                <a:latin typeface="Arial" pitchFamily="34" charset="0"/>
                <a:cs typeface="Arial" pitchFamily="34" charset="0"/>
              </a:rPr>
              <a:t>Levent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Acar</a:t>
            </a:r>
            <a:endParaRPr lang="en-US" sz="2000" dirty="0" smtClean="0">
              <a:latin typeface="Arial" pitchFamily="34" charset="0"/>
              <a:cs typeface="Arial" pitchFamily="34" charset="0"/>
            </a:endParaRPr>
          </a:p>
          <a:p>
            <a:pPr marL="455613" lvl="1" indent="-227013">
              <a:buFontTx/>
              <a:buNone/>
              <a:defRPr/>
            </a:pPr>
            <a:r>
              <a:rPr lang="en-US" sz="2000" dirty="0" smtClean="0">
                <a:latin typeface="Arial" pitchFamily="34" charset="0"/>
                <a:cs typeface="Arial" pitchFamily="34" charset="0"/>
              </a:rPr>
              <a:t>2.  Diana Ahmad</a:t>
            </a:r>
          </a:p>
          <a:p>
            <a:pPr marL="455613" lvl="1" indent="-227013">
              <a:buFontTx/>
              <a:buNone/>
              <a:defRPr/>
            </a:pPr>
            <a:r>
              <a:rPr lang="en-US" sz="2000" dirty="0" smtClean="0">
                <a:latin typeface="Arial" pitchFamily="34" charset="0"/>
                <a:cs typeface="Arial" pitchFamily="34" charset="0"/>
              </a:rPr>
              <a:t>3.  Frank Blum</a:t>
            </a:r>
          </a:p>
          <a:p>
            <a:pPr marL="455613" lvl="1" indent="-227013">
              <a:buFontTx/>
              <a:buNone/>
              <a:defRPr/>
            </a:pPr>
            <a:r>
              <a:rPr lang="en-US" sz="2000" dirty="0" smtClean="0">
                <a:latin typeface="Arial" pitchFamily="34" charset="0"/>
                <a:cs typeface="Arial" pitchFamily="34" charset="0"/>
              </a:rPr>
              <a:t>4.  Doug Carroll</a:t>
            </a:r>
          </a:p>
          <a:p>
            <a:pPr marL="455613" lvl="1" indent="-227013">
              <a:buFontTx/>
              <a:buNone/>
              <a:defRPr/>
            </a:pPr>
            <a:r>
              <a:rPr lang="en-US" sz="2000" dirty="0" smtClean="0">
                <a:latin typeface="Arial" pitchFamily="34" charset="0"/>
                <a:cs typeface="Arial" pitchFamily="34" charset="0"/>
              </a:rPr>
              <a:t>5.  Norman Cox</a:t>
            </a:r>
          </a:p>
          <a:p>
            <a:pPr marL="455613" lvl="1" indent="-227013">
              <a:buFontTx/>
              <a:buNone/>
              <a:defRPr/>
            </a:pPr>
            <a:r>
              <a:rPr lang="en-US" sz="2000" dirty="0" smtClean="0">
                <a:latin typeface="Arial" pitchFamily="34" charset="0"/>
                <a:cs typeface="Arial" pitchFamily="34" charset="0"/>
              </a:rPr>
              <a:t>6.  Michael Davis</a:t>
            </a:r>
          </a:p>
          <a:p>
            <a:pPr marL="455613" lvl="1" indent="-227013">
              <a:buFontTx/>
              <a:buNone/>
              <a:defRPr/>
            </a:pPr>
            <a:r>
              <a:rPr lang="en-US" sz="2000" dirty="0" smtClean="0">
                <a:latin typeface="Arial" pitchFamily="34" charset="0"/>
                <a:cs typeface="Arial" pitchFamily="34" charset="0"/>
              </a:rPr>
              <a:t>7.  Bob </a:t>
            </a:r>
            <a:r>
              <a:rPr lang="en-US" sz="2000" dirty="0" err="1" smtClean="0">
                <a:latin typeface="Arial" pitchFamily="34" charset="0"/>
                <a:cs typeface="Arial" pitchFamily="34" charset="0"/>
              </a:rPr>
              <a:t>DuBois</a:t>
            </a:r>
            <a:endParaRPr lang="en-US" sz="2000" dirty="0" smtClean="0">
              <a:latin typeface="Arial" pitchFamily="34" charset="0"/>
              <a:cs typeface="Arial" pitchFamily="34" charset="0"/>
            </a:endParaRPr>
          </a:p>
          <a:p>
            <a:pPr marL="455613" lvl="1" indent="-227013">
              <a:buFontTx/>
              <a:buNone/>
              <a:defRPr/>
            </a:pPr>
            <a:r>
              <a:rPr lang="en-US" sz="2000" dirty="0" smtClean="0">
                <a:latin typeface="Arial" pitchFamily="34" charset="0"/>
                <a:cs typeface="Arial" pitchFamily="34" charset="0"/>
              </a:rPr>
              <a:t>8.  Greg </a:t>
            </a:r>
            <a:r>
              <a:rPr lang="en-US" sz="2000" dirty="0" err="1" smtClean="0">
                <a:latin typeface="Arial" pitchFamily="34" charset="0"/>
                <a:cs typeface="Arial" pitchFamily="34" charset="0"/>
              </a:rPr>
              <a:t>Gelles</a:t>
            </a:r>
            <a:endParaRPr lang="en-US" sz="2000" dirty="0" smtClean="0">
              <a:latin typeface="Arial" pitchFamily="34" charset="0"/>
              <a:cs typeface="Arial" pitchFamily="34" charset="0"/>
            </a:endParaRPr>
          </a:p>
          <a:p>
            <a:pPr marL="455613" lvl="1" indent="-227013">
              <a:buFontTx/>
              <a:buNone/>
              <a:defRPr/>
            </a:pPr>
            <a:r>
              <a:rPr lang="en-US" sz="2000" dirty="0" smtClean="0">
                <a:latin typeface="Arial" pitchFamily="34" charset="0"/>
                <a:cs typeface="Arial" pitchFamily="34" charset="0"/>
              </a:rPr>
              <a:t>9.  Don Hagen</a:t>
            </a:r>
          </a:p>
          <a:p>
            <a:pPr marL="455613" lvl="1" indent="-227013">
              <a:buFontTx/>
              <a:buNone/>
              <a:defRPr/>
            </a:pPr>
            <a:r>
              <a:rPr lang="en-US" sz="2000" dirty="0" smtClean="0">
                <a:latin typeface="Arial" pitchFamily="34" charset="0"/>
                <a:cs typeface="Arial" pitchFamily="34" charset="0"/>
              </a:rPr>
              <a:t>10.  Barbara Hale</a:t>
            </a:r>
          </a:p>
          <a:p>
            <a:pPr marL="685800" lvl="1" indent="-457200">
              <a:buFontTx/>
              <a:buAutoNum type="arabicPeriod" startAt="11"/>
              <a:defRPr/>
            </a:pPr>
            <a:r>
              <a:rPr lang="en-US" sz="2000" dirty="0" smtClean="0">
                <a:latin typeface="Arial" pitchFamily="34" charset="0"/>
                <a:cs typeface="Arial" pitchFamily="34" charset="0"/>
              </a:rPr>
              <a:t>Lance Haynes</a:t>
            </a:r>
          </a:p>
        </p:txBody>
      </p:sp>
      <p:sp>
        <p:nvSpPr>
          <p:cNvPr id="5" name="Rectangle 3"/>
          <p:cNvSpPr txBox="1">
            <a:spLocks noChangeArrowheads="1"/>
          </p:cNvSpPr>
          <p:nvPr/>
        </p:nvSpPr>
        <p:spPr bwMode="auto">
          <a:xfrm>
            <a:off x="4846638" y="1863725"/>
            <a:ext cx="2957512" cy="4098925"/>
          </a:xfrm>
          <a:prstGeom prst="rect">
            <a:avLst/>
          </a:prstGeom>
          <a:noFill/>
          <a:ln w="12700">
            <a:noFill/>
            <a:miter lim="800000"/>
            <a:headEnd/>
            <a:tailEnd/>
          </a:ln>
        </p:spPr>
        <p:txBody>
          <a:bodyPr lIns="90488" tIns="44450" rIns="90488" bIns="44450"/>
          <a:lstStyle/>
          <a:p>
            <a:pPr marL="455613" lvl="1" indent="-227013" eaLnBrk="0" hangingPunct="0">
              <a:spcBef>
                <a:spcPct val="20000"/>
              </a:spcBef>
              <a:buClr>
                <a:schemeClr val="accent2"/>
              </a:buClr>
              <a:buSzPct val="100000"/>
              <a:defRPr/>
            </a:pPr>
            <a:r>
              <a:rPr lang="en-US" sz="2000" kern="0" dirty="0">
                <a:latin typeface="Arial" pitchFamily="34" charset="0"/>
                <a:cs typeface="Arial" pitchFamily="34" charset="0"/>
              </a:rPr>
              <a:t>12.  Mark Fitch</a:t>
            </a:r>
          </a:p>
          <a:p>
            <a:pPr marL="455613" lvl="1" indent="-227013" eaLnBrk="0" hangingPunct="0">
              <a:spcBef>
                <a:spcPct val="20000"/>
              </a:spcBef>
              <a:buClr>
                <a:schemeClr val="accent2"/>
              </a:buClr>
              <a:buSzPct val="100000"/>
              <a:defRPr/>
            </a:pPr>
            <a:r>
              <a:rPr lang="en-US" sz="2000" kern="0" dirty="0">
                <a:latin typeface="Arial" pitchFamily="34" charset="0"/>
                <a:cs typeface="Arial" pitchFamily="34" charset="0"/>
              </a:rPr>
              <a:t>13.  Kurt </a:t>
            </a:r>
            <a:r>
              <a:rPr lang="en-US" sz="2000" kern="0" dirty="0" err="1">
                <a:latin typeface="Arial" pitchFamily="34" charset="0"/>
                <a:cs typeface="Arial" pitchFamily="34" charset="0"/>
              </a:rPr>
              <a:t>Kosbar</a:t>
            </a:r>
            <a:endParaRPr lang="en-US" sz="2000" kern="0" dirty="0">
              <a:latin typeface="Arial" pitchFamily="34" charset="0"/>
              <a:cs typeface="Arial" pitchFamily="34" charset="0"/>
            </a:endParaRPr>
          </a:p>
          <a:p>
            <a:pPr marL="455613" lvl="1" indent="-227013" eaLnBrk="0" hangingPunct="0">
              <a:spcBef>
                <a:spcPct val="20000"/>
              </a:spcBef>
              <a:buClr>
                <a:schemeClr val="accent2"/>
              </a:buClr>
              <a:buSzPct val="100000"/>
              <a:defRPr/>
            </a:pPr>
            <a:r>
              <a:rPr lang="en-US" sz="2000" kern="0" dirty="0">
                <a:latin typeface="Arial" pitchFamily="34" charset="0"/>
                <a:cs typeface="Arial" pitchFamily="34" charset="0"/>
              </a:rPr>
              <a:t>14.  Ray </a:t>
            </a:r>
            <a:r>
              <a:rPr lang="en-US" sz="2000" kern="0" dirty="0" err="1">
                <a:latin typeface="Arial" pitchFamily="34" charset="0"/>
                <a:cs typeface="Arial" pitchFamily="34" charset="0"/>
              </a:rPr>
              <a:t>Luechtefeld</a:t>
            </a:r>
            <a:endParaRPr lang="en-US" sz="2000" kern="0" dirty="0">
              <a:latin typeface="Arial" pitchFamily="34" charset="0"/>
              <a:cs typeface="Arial" pitchFamily="34" charset="0"/>
            </a:endParaRPr>
          </a:p>
          <a:p>
            <a:pPr marL="455613" lvl="1" indent="-227013" eaLnBrk="0" hangingPunct="0">
              <a:spcBef>
                <a:spcPct val="20000"/>
              </a:spcBef>
              <a:buClr>
                <a:schemeClr val="accent2"/>
              </a:buClr>
              <a:buSzPct val="100000"/>
              <a:defRPr/>
            </a:pPr>
            <a:r>
              <a:rPr lang="en-US" sz="2000" kern="0" dirty="0">
                <a:latin typeface="Arial" pitchFamily="34" charset="0"/>
                <a:cs typeface="Arial" pitchFamily="34" charset="0"/>
              </a:rPr>
              <a:t>15.  Don Madison</a:t>
            </a:r>
          </a:p>
          <a:p>
            <a:pPr marL="455613" lvl="1" indent="-227013" eaLnBrk="0" hangingPunct="0">
              <a:spcBef>
                <a:spcPct val="20000"/>
              </a:spcBef>
              <a:buClr>
                <a:schemeClr val="accent2"/>
              </a:buClr>
              <a:buSzPct val="100000"/>
              <a:defRPr/>
            </a:pPr>
            <a:r>
              <a:rPr lang="en-US" sz="2000" kern="0" dirty="0">
                <a:latin typeface="Arial" pitchFamily="34" charset="0"/>
                <a:cs typeface="Arial" pitchFamily="34" charset="0"/>
              </a:rPr>
              <a:t>16.  Ann Miller</a:t>
            </a:r>
          </a:p>
          <a:p>
            <a:pPr marL="455613" lvl="1" indent="-227013" eaLnBrk="0" hangingPunct="0">
              <a:spcBef>
                <a:spcPct val="20000"/>
              </a:spcBef>
              <a:buClr>
                <a:schemeClr val="accent2"/>
              </a:buClr>
              <a:buSzPct val="100000"/>
              <a:defRPr/>
            </a:pPr>
            <a:r>
              <a:rPr lang="en-US" sz="2000" kern="0" dirty="0">
                <a:latin typeface="Arial" pitchFamily="34" charset="0"/>
                <a:cs typeface="Arial" pitchFamily="34" charset="0"/>
              </a:rPr>
              <a:t>17.  Don Myers</a:t>
            </a:r>
          </a:p>
          <a:p>
            <a:pPr marL="455613" lvl="1" indent="-227013" eaLnBrk="0" hangingPunct="0">
              <a:spcBef>
                <a:spcPct val="20000"/>
              </a:spcBef>
              <a:buClr>
                <a:schemeClr val="accent2"/>
              </a:buClr>
              <a:buSzPct val="100000"/>
              <a:defRPr/>
            </a:pPr>
            <a:r>
              <a:rPr lang="en-US" sz="2000" kern="0" dirty="0">
                <a:latin typeface="Arial" pitchFamily="34" charset="0"/>
                <a:cs typeface="Arial" pitchFamily="34" charset="0"/>
              </a:rPr>
              <a:t>18.  Robert Roe</a:t>
            </a:r>
          </a:p>
          <a:p>
            <a:pPr marL="455613" lvl="1" indent="-227013" eaLnBrk="0" hangingPunct="0">
              <a:spcBef>
                <a:spcPct val="20000"/>
              </a:spcBef>
              <a:buClr>
                <a:schemeClr val="accent2"/>
              </a:buClr>
              <a:buSzPct val="100000"/>
              <a:defRPr/>
            </a:pPr>
            <a:r>
              <a:rPr lang="en-US" sz="2000" kern="0" dirty="0">
                <a:latin typeface="Arial" pitchFamily="34" charset="0"/>
                <a:cs typeface="Arial" pitchFamily="34" charset="0"/>
              </a:rPr>
              <a:t>19.  Michael Schulz</a:t>
            </a:r>
          </a:p>
          <a:p>
            <a:pPr marL="455613" lvl="1" indent="-227013" eaLnBrk="0" hangingPunct="0">
              <a:spcBef>
                <a:spcPct val="20000"/>
              </a:spcBef>
              <a:buClr>
                <a:schemeClr val="accent2"/>
              </a:buClr>
              <a:buSzPct val="100000"/>
              <a:defRPr/>
            </a:pPr>
            <a:r>
              <a:rPr lang="en-US" sz="2000" kern="0" dirty="0">
                <a:latin typeface="Arial" pitchFamily="34" charset="0"/>
                <a:cs typeface="Arial" pitchFamily="34" charset="0"/>
              </a:rPr>
              <a:t>20.  Gerald </a:t>
            </a:r>
            <a:r>
              <a:rPr lang="en-US" sz="2000" kern="0" dirty="0" err="1">
                <a:latin typeface="Arial" pitchFamily="34" charset="0"/>
                <a:cs typeface="Arial" pitchFamily="34" charset="0"/>
              </a:rPr>
              <a:t>Wilemski</a:t>
            </a:r>
            <a:endParaRPr lang="en-US" sz="2000" kern="0" dirty="0">
              <a:latin typeface="Arial" pitchFamily="34" charset="0"/>
              <a:cs typeface="Arial" pitchFamily="34" charset="0"/>
            </a:endParaRPr>
          </a:p>
          <a:p>
            <a:pPr marL="455613" lvl="1" indent="-227013" eaLnBrk="0" hangingPunct="0">
              <a:spcBef>
                <a:spcPct val="20000"/>
              </a:spcBef>
              <a:buClr>
                <a:schemeClr val="accent2"/>
              </a:buClr>
              <a:buSzPct val="100000"/>
              <a:defRPr/>
            </a:pPr>
            <a:r>
              <a:rPr lang="en-US" sz="2000" kern="0" dirty="0">
                <a:latin typeface="Arial" pitchFamily="34" charset="0"/>
                <a:cs typeface="Arial" pitchFamily="34" charset="0"/>
              </a:rPr>
              <a:t>21.  Klaus </a:t>
            </a:r>
            <a:r>
              <a:rPr lang="en-US" sz="2000" kern="0" dirty="0" err="1">
                <a:latin typeface="Arial" pitchFamily="34" charset="0"/>
                <a:cs typeface="Arial" pitchFamily="34" charset="0"/>
              </a:rPr>
              <a:t>Woelk</a:t>
            </a:r>
            <a:endParaRPr lang="en-US" sz="2000" kern="0" dirty="0">
              <a:latin typeface="Arial" pitchFamily="34" charset="0"/>
              <a:cs typeface="Arial" pitchFamily="34" charset="0"/>
            </a:endParaRPr>
          </a:p>
          <a:p>
            <a:pPr marL="455613" lvl="1" indent="-227013" eaLnBrk="0" hangingPunct="0">
              <a:spcBef>
                <a:spcPct val="20000"/>
              </a:spcBef>
              <a:buClr>
                <a:schemeClr val="accent2"/>
              </a:buClr>
              <a:buSzPct val="100000"/>
              <a:defRPr/>
            </a:pPr>
            <a:r>
              <a:rPr lang="en-US" sz="2000" kern="0" dirty="0">
                <a:latin typeface="Arial" pitchFamily="34" charset="0"/>
                <a:cs typeface="Arial" pitchFamily="34" charset="0"/>
              </a:rPr>
              <a:t>22.  Donald </a:t>
            </a:r>
            <a:r>
              <a:rPr lang="en-US" sz="2000" kern="0" dirty="0" err="1">
                <a:latin typeface="Arial" pitchFamily="34" charset="0"/>
                <a:cs typeface="Arial" pitchFamily="34" charset="0"/>
              </a:rPr>
              <a:t>Wunsch</a:t>
            </a:r>
            <a:endParaRPr lang="en-US" sz="2000" kern="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ChangeArrowheads="1"/>
          </p:cNvSpPr>
          <p:nvPr>
            <p:ph type="title"/>
          </p:nvPr>
        </p:nvSpPr>
        <p:spPr>
          <a:xfrm>
            <a:off x="4495800" y="217488"/>
            <a:ext cx="4419600" cy="585787"/>
          </a:xfrm>
        </p:spPr>
        <p:txBody>
          <a:bodyPr/>
          <a:lstStyle/>
          <a:p>
            <a:r>
              <a:rPr lang="en-US" smtClean="0"/>
              <a:t>Amendment 17</a:t>
            </a:r>
          </a:p>
        </p:txBody>
      </p:sp>
      <p:sp>
        <p:nvSpPr>
          <p:cNvPr id="74754" name="Rectangle 4"/>
          <p:cNvSpPr>
            <a:spLocks noChangeArrowheads="1"/>
          </p:cNvSpPr>
          <p:nvPr/>
        </p:nvSpPr>
        <p:spPr bwMode="auto">
          <a:xfrm>
            <a:off x="204788" y="962025"/>
            <a:ext cx="8939212" cy="1139825"/>
          </a:xfrm>
          <a:prstGeom prst="rect">
            <a:avLst/>
          </a:prstGeom>
          <a:noFill/>
          <a:ln w="9525">
            <a:noFill/>
            <a:miter lim="800000"/>
            <a:headEnd/>
            <a:tailEnd/>
          </a:ln>
        </p:spPr>
        <p:txBody>
          <a:bodyPr>
            <a:spAutoFit/>
          </a:bodyPr>
          <a:lstStyle/>
          <a:p>
            <a:pPr marL="514350" indent="-514350" eaLnBrk="0" hangingPunct="0"/>
            <a:r>
              <a:rPr lang="en-US" sz="2800">
                <a:latin typeface="Arial" charset="0"/>
                <a:cs typeface="Arial" charset="0"/>
              </a:rPr>
              <a:t>Honorary Degree Procedures</a:t>
            </a:r>
          </a:p>
          <a:p>
            <a:pPr lvl="1" eaLnBrk="0" hangingPunct="0"/>
            <a:r>
              <a:rPr lang="en-US" sz="2000">
                <a:latin typeface="Arial" charset="0"/>
                <a:cs typeface="Arial" charset="0"/>
              </a:rPr>
              <a:t>§ 300.030.D.6.h.1 - Faculty Organizations / Faculty Standing Committees/ Honorary Degrees Committee</a:t>
            </a:r>
          </a:p>
        </p:txBody>
      </p:sp>
      <p:sp>
        <p:nvSpPr>
          <p:cNvPr id="166913" name="Rectangle 1"/>
          <p:cNvSpPr>
            <a:spLocks noChangeArrowheads="1"/>
          </p:cNvSpPr>
          <p:nvPr/>
        </p:nvSpPr>
        <p:spPr bwMode="auto">
          <a:xfrm>
            <a:off x="504495" y="2204733"/>
            <a:ext cx="8429297" cy="4401205"/>
          </a:xfrm>
          <a:prstGeom prst="rect">
            <a:avLst/>
          </a:prstGeom>
          <a:noFill/>
          <a:ln w="9525">
            <a:noFill/>
            <a:miter lim="800000"/>
            <a:headEnd/>
            <a:tailEnd/>
          </a:ln>
          <a:effectLst/>
        </p:spPr>
        <p:txBody>
          <a:bodyPr anchor="ctr">
            <a:spAutoFit/>
          </a:bodyPr>
          <a:lstStyle/>
          <a:p>
            <a:pPr eaLnBrk="0" hangingPunct="0">
              <a:defRPr/>
            </a:pPr>
            <a:r>
              <a:rPr lang="en-US" sz="2000" strike="sngStrike" dirty="0">
                <a:solidFill>
                  <a:srgbClr val="FF0000"/>
                </a:solidFill>
                <a:latin typeface="Times New Roman" pitchFamily="-112" charset="0"/>
              </a:rPr>
              <a:t>This committee reviews recommendations from the faculty for Honorary Degrees and submits its selection to the Board of Curators after a three-fourths vote of approval of the General Faculty. These recommendations with supporting information must be submitted to the committee chair. Only those persons thus recommended shall be considered by the committee. All recommendations shall be held in strict confidence, and public announcements will be made only by the Board of Curators or its representatives.</a:t>
            </a:r>
            <a:r>
              <a:rPr lang="en-US" sz="2000" i="1" dirty="0">
                <a:solidFill>
                  <a:srgbClr val="FF0000"/>
                </a:solidFill>
                <a:latin typeface="Times New Roman" pitchFamily="-112" charset="0"/>
              </a:rPr>
              <a:t> </a:t>
            </a:r>
            <a:endParaRPr lang="en-US" sz="2000" dirty="0">
              <a:solidFill>
                <a:srgbClr val="FF0000"/>
              </a:solidFill>
              <a:latin typeface="Times New Roman" pitchFamily="-112" charset="0"/>
            </a:endParaRPr>
          </a:p>
          <a:p>
            <a:pPr eaLnBrk="0" hangingPunct="0">
              <a:defRPr/>
            </a:pPr>
            <a:r>
              <a:rPr lang="en-US" sz="2000" i="1" dirty="0">
                <a:solidFill>
                  <a:srgbClr val="0000CC"/>
                </a:solidFill>
                <a:latin typeface="Times New Roman" pitchFamily="-112" charset="0"/>
              </a:rPr>
              <a:t>      </a:t>
            </a:r>
            <a:r>
              <a:rPr lang="en-US" sz="2000" u="sng" dirty="0">
                <a:solidFill>
                  <a:srgbClr val="0000CC"/>
                </a:solidFill>
                <a:latin typeface="Times New Roman" pitchFamily="-112" charset="0"/>
              </a:rPr>
              <a:t>This committee meets at least annually, and reviews all current and previous recommendations from the Campus for honorary degrees.  The committee shall submit its recommendations to the Chancellor.  After appropriate review by the UM System President and Board of Curators, a list of candidates is then submitted to the General Faculty, which may award the degrees through a three-fourths vote.  All names shall be held in strict confidence, with public announcements made only by the Board of Curators, or the Chancellor.</a:t>
            </a:r>
            <a:endParaRPr lang="en-US" sz="2000" dirty="0">
              <a:solidFill>
                <a:srgbClr val="0000CC"/>
              </a:solidFill>
              <a:latin typeface="Times New Roman" pitchFamily="-112"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4144963" y="0"/>
            <a:ext cx="4999037" cy="1119188"/>
          </a:xfrm>
        </p:spPr>
        <p:txBody>
          <a:bodyPr/>
          <a:lstStyle/>
          <a:p>
            <a:r>
              <a:rPr lang="en-US" smtClean="0"/>
              <a:t>ByLaws Amendment Process</a:t>
            </a:r>
          </a:p>
        </p:txBody>
      </p:sp>
      <p:sp>
        <p:nvSpPr>
          <p:cNvPr id="21506" name="Content Placeholder 2"/>
          <p:cNvSpPr>
            <a:spLocks noGrp="1"/>
          </p:cNvSpPr>
          <p:nvPr>
            <p:ph idx="1"/>
          </p:nvPr>
        </p:nvSpPr>
        <p:spPr>
          <a:xfrm>
            <a:off x="239713" y="1109663"/>
            <a:ext cx="8534400" cy="5111750"/>
          </a:xfrm>
        </p:spPr>
        <p:txBody>
          <a:bodyPr/>
          <a:lstStyle/>
          <a:p>
            <a:r>
              <a:rPr lang="en-US" sz="2800" smtClean="0"/>
              <a:t>Feb – Presented to Faculty Senate</a:t>
            </a:r>
          </a:p>
          <a:p>
            <a:r>
              <a:rPr lang="en-US" sz="2800" smtClean="0"/>
              <a:t>Mar – Discussed with campus administration</a:t>
            </a:r>
          </a:p>
          <a:p>
            <a:r>
              <a:rPr lang="en-US" sz="2800" smtClean="0"/>
              <a:t>April 1 – Sent to UM System / Legal</a:t>
            </a:r>
          </a:p>
          <a:p>
            <a:r>
              <a:rPr lang="en-US" sz="2800" smtClean="0"/>
              <a:t>April 16 – On FS Agenda - not discussed</a:t>
            </a:r>
          </a:p>
          <a:p>
            <a:r>
              <a:rPr lang="en-US" sz="2800" smtClean="0"/>
              <a:t>April 20 – 20 Co-Sponsors sent to RP&amp;A</a:t>
            </a:r>
          </a:p>
          <a:p>
            <a:r>
              <a:rPr lang="en-US" sz="2800" smtClean="0"/>
              <a:t>April 28 – On FS Agenda</a:t>
            </a:r>
          </a:p>
          <a:p>
            <a:r>
              <a:rPr lang="en-US" sz="2800" smtClean="0"/>
              <a:t>May 5 – On General Faculty Agenda</a:t>
            </a:r>
          </a:p>
          <a:p>
            <a:r>
              <a:rPr lang="en-US" sz="2800" smtClean="0"/>
              <a:t>15 “School Days” after May 5, mail-in ballot due</a:t>
            </a:r>
          </a:p>
          <a:p>
            <a:r>
              <a:rPr lang="en-US" sz="2800" smtClean="0"/>
              <a:t>If approved by 2/3 of General Faculty who mail in ballots, will be sent to Board of Curators.  </a:t>
            </a:r>
          </a:p>
          <a:p>
            <a:r>
              <a:rPr lang="en-US" sz="2800" smtClean="0"/>
              <a:t>Not effective unless/until approved by Board.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4495800" y="217488"/>
            <a:ext cx="4419600" cy="585787"/>
          </a:xfrm>
        </p:spPr>
        <p:txBody>
          <a:bodyPr/>
          <a:lstStyle/>
          <a:p>
            <a:r>
              <a:rPr lang="en-US" smtClean="0"/>
              <a:t>Amendments 1 - 4</a:t>
            </a:r>
          </a:p>
        </p:txBody>
      </p:sp>
      <p:sp>
        <p:nvSpPr>
          <p:cNvPr id="23554" name="TextBox 3"/>
          <p:cNvSpPr txBox="1">
            <a:spLocks noChangeArrowheads="1"/>
          </p:cNvSpPr>
          <p:nvPr/>
        </p:nvSpPr>
        <p:spPr bwMode="auto">
          <a:xfrm>
            <a:off x="703263" y="1282700"/>
            <a:ext cx="7026275" cy="4832350"/>
          </a:xfrm>
          <a:prstGeom prst="rect">
            <a:avLst/>
          </a:prstGeom>
          <a:noFill/>
          <a:ln w="9525">
            <a:noFill/>
            <a:miter lim="800000"/>
            <a:headEnd/>
            <a:tailEnd/>
          </a:ln>
        </p:spPr>
        <p:txBody>
          <a:bodyPr wrap="none">
            <a:spAutoFit/>
          </a:bodyPr>
          <a:lstStyle/>
          <a:p>
            <a:pPr eaLnBrk="0" hangingPunct="0"/>
            <a:r>
              <a:rPr lang="en-US" sz="2800">
                <a:latin typeface="Arial" charset="0"/>
                <a:cs typeface="Arial" charset="0"/>
              </a:rPr>
              <a:t>1  Create Intellectual Property Committee</a:t>
            </a:r>
          </a:p>
          <a:p>
            <a:pPr lvl="1" eaLnBrk="0" hangingPunct="0"/>
            <a:r>
              <a:rPr lang="en-US" sz="2800">
                <a:latin typeface="Arial" charset="0"/>
                <a:cs typeface="Arial" charset="0"/>
              </a:rPr>
              <a:t>§ </a:t>
            </a:r>
            <a:r>
              <a:rPr lang="en-US" sz="2800">
                <a:latin typeface="Arial" charset="0"/>
                <a:cs typeface="Arial" charset="0"/>
                <a:hlinkClick r:id="rId3" action="ppaction://hlinksldjump"/>
              </a:rPr>
              <a:t>300.030.D.6.j</a:t>
            </a:r>
            <a:endParaRPr lang="en-US" sz="2800">
              <a:latin typeface="Arial" charset="0"/>
              <a:cs typeface="Arial" charset="0"/>
            </a:endParaRPr>
          </a:p>
          <a:p>
            <a:pPr lvl="1" eaLnBrk="0" hangingPunct="0"/>
            <a:endParaRPr lang="en-US" sz="2800">
              <a:latin typeface="Arial" charset="0"/>
              <a:cs typeface="Arial" charset="0"/>
            </a:endParaRPr>
          </a:p>
          <a:p>
            <a:pPr eaLnBrk="0" hangingPunct="0"/>
            <a:r>
              <a:rPr lang="en-US" sz="2800">
                <a:latin typeface="Arial" charset="0"/>
                <a:cs typeface="Arial" charset="0"/>
              </a:rPr>
              <a:t>2  Change scope of Curricula Committee</a:t>
            </a:r>
          </a:p>
          <a:p>
            <a:pPr lvl="1" eaLnBrk="0" hangingPunct="0"/>
            <a:r>
              <a:rPr lang="en-US" sz="2800">
                <a:latin typeface="Arial" charset="0"/>
                <a:cs typeface="Arial" charset="0"/>
              </a:rPr>
              <a:t>§</a:t>
            </a:r>
            <a:r>
              <a:rPr lang="en-US" sz="2800">
                <a:latin typeface="Arial" charset="0"/>
                <a:cs typeface="Arial" charset="0"/>
                <a:hlinkClick r:id="rId4" action="ppaction://hlinksldjump"/>
              </a:rPr>
              <a:t> 300.030.D.6.d.1</a:t>
            </a:r>
            <a:endParaRPr lang="en-US" sz="2800">
              <a:latin typeface="Arial" charset="0"/>
              <a:cs typeface="Arial" charset="0"/>
            </a:endParaRPr>
          </a:p>
          <a:p>
            <a:pPr lvl="1" eaLnBrk="0" hangingPunct="0"/>
            <a:endParaRPr lang="en-US" sz="2800">
              <a:latin typeface="Arial" charset="0"/>
              <a:cs typeface="Arial" charset="0"/>
            </a:endParaRPr>
          </a:p>
          <a:p>
            <a:pPr eaLnBrk="0" hangingPunct="0"/>
            <a:r>
              <a:rPr lang="en-US" sz="2800">
                <a:latin typeface="Arial" charset="0"/>
                <a:cs typeface="Arial" charset="0"/>
              </a:rPr>
              <a:t>3  Create Committee for Effective Teaching</a:t>
            </a:r>
          </a:p>
          <a:p>
            <a:pPr lvl="1" eaLnBrk="0" hangingPunct="0"/>
            <a:r>
              <a:rPr lang="en-US" sz="2800">
                <a:latin typeface="Arial" charset="0"/>
                <a:cs typeface="Arial" charset="0"/>
              </a:rPr>
              <a:t>§ 300.030.D.6.ge</a:t>
            </a:r>
          </a:p>
          <a:p>
            <a:pPr lvl="1" eaLnBrk="0" hangingPunct="0"/>
            <a:endParaRPr lang="en-US" sz="2800">
              <a:latin typeface="Arial" charset="0"/>
              <a:cs typeface="Arial" charset="0"/>
            </a:endParaRPr>
          </a:p>
          <a:p>
            <a:pPr eaLnBrk="0" hangingPunct="0"/>
            <a:r>
              <a:rPr lang="en-US" sz="2800">
                <a:latin typeface="Arial" charset="0"/>
                <a:cs typeface="Arial" charset="0"/>
              </a:rPr>
              <a:t>4  Change Scope of Personnel Committee</a:t>
            </a:r>
          </a:p>
          <a:p>
            <a:pPr lvl="1" eaLnBrk="0" hangingPunct="0"/>
            <a:r>
              <a:rPr lang="en-US" sz="2800">
                <a:latin typeface="Arial" charset="0"/>
                <a:cs typeface="Arial" charset="0"/>
              </a:rPr>
              <a:t>§ </a:t>
            </a:r>
            <a:r>
              <a:rPr lang="en-US" sz="2800">
                <a:latin typeface="Arial" charset="0"/>
                <a:cs typeface="Arial" charset="0"/>
                <a:hlinkClick r:id="rId5" action="ppaction://hlinksldjump"/>
              </a:rPr>
              <a:t>300.030.D.6.l.1</a:t>
            </a:r>
            <a:endParaRPr lang="en-US" sz="2800">
              <a:latin typeface="Arial" charset="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4495800" y="217488"/>
            <a:ext cx="4419600" cy="585787"/>
          </a:xfrm>
        </p:spPr>
        <p:txBody>
          <a:bodyPr/>
          <a:lstStyle/>
          <a:p>
            <a:r>
              <a:rPr lang="en-US" smtClean="0"/>
              <a:t>Amendments 5 – 8</a:t>
            </a:r>
          </a:p>
        </p:txBody>
      </p:sp>
      <p:sp>
        <p:nvSpPr>
          <p:cNvPr id="25602" name="TextBox 3"/>
          <p:cNvSpPr txBox="1">
            <a:spLocks noChangeArrowheads="1"/>
          </p:cNvSpPr>
          <p:nvPr/>
        </p:nvSpPr>
        <p:spPr bwMode="auto">
          <a:xfrm>
            <a:off x="703263" y="1282700"/>
            <a:ext cx="7443787" cy="4832350"/>
          </a:xfrm>
          <a:prstGeom prst="rect">
            <a:avLst/>
          </a:prstGeom>
          <a:noFill/>
          <a:ln w="9525">
            <a:noFill/>
            <a:miter lim="800000"/>
            <a:headEnd/>
            <a:tailEnd/>
          </a:ln>
        </p:spPr>
        <p:txBody>
          <a:bodyPr wrap="none">
            <a:spAutoFit/>
          </a:bodyPr>
          <a:lstStyle/>
          <a:p>
            <a:pPr eaLnBrk="0" hangingPunct="0"/>
            <a:r>
              <a:rPr lang="en-US" sz="2800">
                <a:latin typeface="Arial" charset="0"/>
                <a:cs typeface="Arial" charset="0"/>
              </a:rPr>
              <a:t>5  Clarify terms on DSCC</a:t>
            </a:r>
          </a:p>
          <a:p>
            <a:pPr lvl="1" eaLnBrk="0" hangingPunct="0"/>
            <a:r>
              <a:rPr lang="en-US" sz="2800">
                <a:latin typeface="Arial" charset="0"/>
                <a:cs typeface="Arial" charset="0"/>
              </a:rPr>
              <a:t>§ </a:t>
            </a:r>
            <a:r>
              <a:rPr lang="en-US" sz="2800">
                <a:latin typeface="Arial" charset="0"/>
                <a:cs typeface="Arial" charset="0"/>
                <a:hlinkClick r:id="rId3" action="ppaction://hlinksldjump"/>
              </a:rPr>
              <a:t>300.030.D.6.f.2.c</a:t>
            </a:r>
            <a:r>
              <a:rPr lang="en-US" sz="2800">
                <a:latin typeface="Arial" charset="0"/>
                <a:cs typeface="Arial" charset="0"/>
              </a:rPr>
              <a:t> and § </a:t>
            </a:r>
            <a:r>
              <a:rPr lang="en-US" sz="2800">
                <a:latin typeface="Arial" charset="0"/>
                <a:cs typeface="Arial" charset="0"/>
                <a:hlinkClick r:id="rId4" action="ppaction://hlinksldjump"/>
              </a:rPr>
              <a:t>300.030.D.6.d.3</a:t>
            </a:r>
            <a:r>
              <a:rPr lang="en-US" sz="2800">
                <a:latin typeface="Arial" charset="0"/>
                <a:cs typeface="Arial" charset="0"/>
              </a:rPr>
              <a:t> </a:t>
            </a:r>
          </a:p>
          <a:p>
            <a:pPr lvl="1" eaLnBrk="0" hangingPunct="0"/>
            <a:endParaRPr lang="en-US" sz="2800">
              <a:latin typeface="Arial" charset="0"/>
              <a:cs typeface="Arial" charset="0"/>
            </a:endParaRPr>
          </a:p>
          <a:p>
            <a:pPr eaLnBrk="0" hangingPunct="0"/>
            <a:r>
              <a:rPr lang="en-US" sz="2800">
                <a:latin typeface="Arial" charset="0"/>
                <a:cs typeface="Arial" charset="0"/>
              </a:rPr>
              <a:t>6  Diversity on Committees</a:t>
            </a:r>
          </a:p>
          <a:p>
            <a:pPr lvl="1" eaLnBrk="0" hangingPunct="0"/>
            <a:r>
              <a:rPr lang="en-US" sz="2800">
                <a:latin typeface="Arial" charset="0"/>
                <a:cs typeface="Arial" charset="0"/>
              </a:rPr>
              <a:t>§ </a:t>
            </a:r>
            <a:r>
              <a:rPr lang="en-US" sz="2800">
                <a:latin typeface="Arial" charset="0"/>
                <a:cs typeface="Arial" charset="0"/>
                <a:hlinkClick r:id="rId5" action="ppaction://hlinksldjump"/>
              </a:rPr>
              <a:t>300.030.D.6.n.2</a:t>
            </a:r>
            <a:endParaRPr lang="en-US" sz="2800">
              <a:latin typeface="Arial" charset="0"/>
              <a:cs typeface="Arial" charset="0"/>
            </a:endParaRPr>
          </a:p>
          <a:p>
            <a:pPr lvl="1" eaLnBrk="0" hangingPunct="0"/>
            <a:endParaRPr lang="en-US" sz="2800">
              <a:latin typeface="Arial" charset="0"/>
              <a:cs typeface="Arial" charset="0"/>
            </a:endParaRPr>
          </a:p>
          <a:p>
            <a:pPr eaLnBrk="0" hangingPunct="0"/>
            <a:r>
              <a:rPr lang="en-US" sz="2800">
                <a:latin typeface="Arial" charset="0"/>
                <a:cs typeface="Arial" charset="0"/>
              </a:rPr>
              <a:t>7  Change ITCC Committee Composition</a:t>
            </a:r>
          </a:p>
          <a:p>
            <a:pPr lvl="1" eaLnBrk="0" hangingPunct="0"/>
            <a:r>
              <a:rPr lang="en-US" sz="2800">
                <a:latin typeface="Arial" charset="0"/>
                <a:cs typeface="Arial" charset="0"/>
              </a:rPr>
              <a:t>§ </a:t>
            </a:r>
            <a:r>
              <a:rPr lang="en-US" sz="2800">
                <a:latin typeface="Arial" charset="0"/>
                <a:cs typeface="Arial" charset="0"/>
                <a:hlinkClick r:id="rId6" action="ppaction://hlinksldjump"/>
              </a:rPr>
              <a:t>300.030.D.6.i.2</a:t>
            </a:r>
            <a:endParaRPr lang="en-US" sz="2800">
              <a:latin typeface="Arial" charset="0"/>
              <a:cs typeface="Arial" charset="0"/>
            </a:endParaRPr>
          </a:p>
          <a:p>
            <a:pPr lvl="1" eaLnBrk="0" hangingPunct="0"/>
            <a:endParaRPr lang="en-US" sz="2800">
              <a:latin typeface="Arial" charset="0"/>
              <a:cs typeface="Arial" charset="0"/>
            </a:endParaRPr>
          </a:p>
          <a:p>
            <a:pPr eaLnBrk="0" hangingPunct="0"/>
            <a:r>
              <a:rPr lang="en-US" sz="2800">
                <a:latin typeface="Arial" charset="0"/>
                <a:cs typeface="Arial" charset="0"/>
              </a:rPr>
              <a:t>8  Tracking Policy Implementation</a:t>
            </a:r>
          </a:p>
          <a:p>
            <a:pPr lvl="1" eaLnBrk="0" hangingPunct="0"/>
            <a:r>
              <a:rPr lang="en-US" sz="2800">
                <a:latin typeface="Arial" charset="0"/>
                <a:cs typeface="Arial" charset="0"/>
              </a:rPr>
              <a:t>§ </a:t>
            </a:r>
            <a:r>
              <a:rPr lang="en-US" sz="2800">
                <a:latin typeface="Arial" charset="0"/>
                <a:cs typeface="Arial" charset="0"/>
                <a:hlinkClick r:id="rId7" action="ppaction://hlinksldjump"/>
              </a:rPr>
              <a:t>300.030.D.5.b</a:t>
            </a:r>
            <a:endParaRPr lang="en-US" sz="2800">
              <a:latin typeface="Arial" charset="0"/>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4287838" y="217488"/>
            <a:ext cx="4627562" cy="585787"/>
          </a:xfrm>
        </p:spPr>
        <p:txBody>
          <a:bodyPr/>
          <a:lstStyle/>
          <a:p>
            <a:r>
              <a:rPr lang="en-US" smtClean="0"/>
              <a:t>Amendments 9 – 12</a:t>
            </a:r>
          </a:p>
        </p:txBody>
      </p:sp>
      <p:sp>
        <p:nvSpPr>
          <p:cNvPr id="27650" name="TextBox 3"/>
          <p:cNvSpPr txBox="1">
            <a:spLocks noChangeArrowheads="1"/>
          </p:cNvSpPr>
          <p:nvPr/>
        </p:nvSpPr>
        <p:spPr bwMode="auto">
          <a:xfrm>
            <a:off x="703263" y="1282700"/>
            <a:ext cx="6992937" cy="5264150"/>
          </a:xfrm>
          <a:prstGeom prst="rect">
            <a:avLst/>
          </a:prstGeom>
          <a:noFill/>
          <a:ln w="9525">
            <a:noFill/>
            <a:miter lim="800000"/>
            <a:headEnd/>
            <a:tailEnd/>
          </a:ln>
        </p:spPr>
        <p:txBody>
          <a:bodyPr wrap="none">
            <a:spAutoFit/>
          </a:bodyPr>
          <a:lstStyle/>
          <a:p>
            <a:pPr eaLnBrk="0" hangingPunct="0"/>
            <a:r>
              <a:rPr lang="en-US" sz="2800">
                <a:latin typeface="Arial" charset="0"/>
                <a:cs typeface="Arial" charset="0"/>
              </a:rPr>
              <a:t>9   Timing of Elections</a:t>
            </a:r>
          </a:p>
          <a:p>
            <a:pPr lvl="1" eaLnBrk="0" hangingPunct="0"/>
            <a:r>
              <a:rPr lang="en-US" sz="2800">
                <a:latin typeface="Arial" charset="0"/>
                <a:cs typeface="Arial" charset="0"/>
              </a:rPr>
              <a:t> § </a:t>
            </a:r>
            <a:r>
              <a:rPr lang="en-US" sz="2800">
                <a:latin typeface="Arial" charset="0"/>
                <a:cs typeface="Arial" charset="0"/>
                <a:hlinkClick r:id="rId3" action="ppaction://hlinksldjump"/>
              </a:rPr>
              <a:t>300.030.D.4.b.1</a:t>
            </a:r>
            <a:r>
              <a:rPr lang="en-US" sz="2800">
                <a:latin typeface="Arial" charset="0"/>
                <a:cs typeface="Arial" charset="0"/>
              </a:rPr>
              <a:t>, § </a:t>
            </a:r>
            <a:r>
              <a:rPr lang="en-US" sz="2800">
                <a:latin typeface="Arial" charset="0"/>
                <a:cs typeface="Arial" charset="0"/>
                <a:hlinkClick r:id="rId3" action="ppaction://hlinksldjump"/>
              </a:rPr>
              <a:t>300.030.D.4.b.5.c</a:t>
            </a:r>
            <a:r>
              <a:rPr lang="en-US" sz="2800">
                <a:latin typeface="Arial" charset="0"/>
                <a:cs typeface="Arial" charset="0"/>
              </a:rPr>
              <a:t> </a:t>
            </a:r>
          </a:p>
          <a:p>
            <a:pPr lvl="1" eaLnBrk="0" hangingPunct="0"/>
            <a:r>
              <a:rPr lang="en-US" sz="2800">
                <a:latin typeface="Arial" charset="0"/>
                <a:cs typeface="Arial" charset="0"/>
              </a:rPr>
              <a:t> § </a:t>
            </a:r>
            <a:r>
              <a:rPr lang="en-US" sz="2800">
                <a:latin typeface="Arial" charset="0"/>
                <a:cs typeface="Arial" charset="0"/>
                <a:hlinkClick r:id="rId4" action="ppaction://hlinksldjump"/>
              </a:rPr>
              <a:t>300.030.D.5.d</a:t>
            </a:r>
            <a:r>
              <a:rPr lang="en-US" sz="2800">
                <a:latin typeface="Arial" charset="0"/>
                <a:cs typeface="Arial" charset="0"/>
              </a:rPr>
              <a:t> and § </a:t>
            </a:r>
            <a:r>
              <a:rPr lang="en-US" sz="2800">
                <a:latin typeface="Arial" charset="0"/>
                <a:cs typeface="Arial" charset="0"/>
                <a:hlinkClick r:id="rId4" action="ppaction://hlinksldjump"/>
              </a:rPr>
              <a:t>300.030.D.8.c</a:t>
            </a:r>
            <a:endParaRPr lang="en-US" sz="2800">
              <a:latin typeface="Arial" charset="0"/>
              <a:cs typeface="Arial" charset="0"/>
            </a:endParaRPr>
          </a:p>
          <a:p>
            <a:pPr lvl="1" eaLnBrk="0" hangingPunct="0"/>
            <a:endParaRPr lang="en-US" sz="2800">
              <a:latin typeface="Arial" charset="0"/>
              <a:cs typeface="Arial" charset="0"/>
            </a:endParaRPr>
          </a:p>
          <a:p>
            <a:pPr eaLnBrk="0" hangingPunct="0"/>
            <a:r>
              <a:rPr lang="en-US" sz="2800">
                <a:latin typeface="Arial" charset="0"/>
                <a:cs typeface="Arial" charset="0"/>
              </a:rPr>
              <a:t>10  Distribution of Committee Lists</a:t>
            </a:r>
          </a:p>
          <a:p>
            <a:pPr lvl="1" eaLnBrk="0" hangingPunct="0"/>
            <a:r>
              <a:rPr lang="en-US" sz="2800">
                <a:latin typeface="Arial" charset="0"/>
                <a:cs typeface="Arial" charset="0"/>
              </a:rPr>
              <a:t> § </a:t>
            </a:r>
            <a:r>
              <a:rPr lang="en-US" sz="2800">
                <a:latin typeface="Arial" charset="0"/>
                <a:cs typeface="Arial" charset="0"/>
                <a:hlinkClick r:id="rId5" action="ppaction://hlinksldjump"/>
              </a:rPr>
              <a:t>300.030.D.8</a:t>
            </a:r>
            <a:r>
              <a:rPr lang="en-US" sz="2800">
                <a:latin typeface="Arial" charset="0"/>
                <a:cs typeface="Arial" charset="0"/>
              </a:rPr>
              <a:t> and § </a:t>
            </a:r>
            <a:r>
              <a:rPr lang="en-US" sz="2800">
                <a:latin typeface="Arial" charset="0"/>
                <a:cs typeface="Arial" charset="0"/>
                <a:hlinkClick r:id="rId6" action="ppaction://hlinksldjump"/>
              </a:rPr>
              <a:t>300.030.H</a:t>
            </a:r>
            <a:endParaRPr lang="en-US" sz="2800">
              <a:latin typeface="Arial" charset="0"/>
              <a:cs typeface="Arial" charset="0"/>
            </a:endParaRPr>
          </a:p>
          <a:p>
            <a:pPr lvl="1" eaLnBrk="0" hangingPunct="0"/>
            <a:endParaRPr lang="en-US" sz="2800">
              <a:latin typeface="Arial" charset="0"/>
              <a:cs typeface="Arial" charset="0"/>
            </a:endParaRPr>
          </a:p>
          <a:p>
            <a:pPr eaLnBrk="0" hangingPunct="0"/>
            <a:r>
              <a:rPr lang="en-US" sz="2800">
                <a:latin typeface="Arial" charset="0"/>
                <a:cs typeface="Arial" charset="0"/>
              </a:rPr>
              <a:t>11  Annual Election of Committee Chairs</a:t>
            </a:r>
          </a:p>
          <a:p>
            <a:pPr lvl="1" eaLnBrk="0" hangingPunct="0"/>
            <a:r>
              <a:rPr lang="en-US" sz="2800">
                <a:latin typeface="Arial" charset="0"/>
                <a:cs typeface="Arial" charset="0"/>
              </a:rPr>
              <a:t> § </a:t>
            </a:r>
            <a:r>
              <a:rPr lang="en-US" sz="2800">
                <a:latin typeface="Arial" charset="0"/>
                <a:cs typeface="Arial" charset="0"/>
                <a:hlinkClick r:id="rId7" action="ppaction://hlinksldjump"/>
              </a:rPr>
              <a:t>300.030.D.5.f</a:t>
            </a:r>
            <a:endParaRPr lang="en-US" sz="2800">
              <a:latin typeface="Arial" charset="0"/>
              <a:cs typeface="Arial" charset="0"/>
            </a:endParaRPr>
          </a:p>
          <a:p>
            <a:pPr lvl="1" eaLnBrk="0" hangingPunct="0"/>
            <a:endParaRPr lang="en-US" sz="2800">
              <a:latin typeface="Arial" charset="0"/>
              <a:cs typeface="Arial" charset="0"/>
            </a:endParaRPr>
          </a:p>
          <a:p>
            <a:pPr eaLnBrk="0" hangingPunct="0"/>
            <a:r>
              <a:rPr lang="en-US" sz="2800">
                <a:latin typeface="Arial" charset="0"/>
                <a:cs typeface="Arial" charset="0"/>
              </a:rPr>
              <a:t>12  Membership of Faculty Senate Officers</a:t>
            </a:r>
          </a:p>
          <a:p>
            <a:pPr lvl="1" eaLnBrk="0" hangingPunct="0"/>
            <a:r>
              <a:rPr lang="en-US" sz="2800">
                <a:latin typeface="Arial" charset="0"/>
                <a:cs typeface="Arial" charset="0"/>
              </a:rPr>
              <a:t> § </a:t>
            </a:r>
            <a:r>
              <a:rPr lang="en-US" sz="2800">
                <a:latin typeface="Arial" charset="0"/>
                <a:cs typeface="Arial" charset="0"/>
                <a:hlinkClick r:id="rId8" action="ppaction://hlinksldjump"/>
              </a:rPr>
              <a:t>300.030.D.4.b.5.c</a:t>
            </a:r>
            <a:endParaRPr lang="en-US" sz="2800">
              <a:latin typeface="Arial" charset="0"/>
              <a:cs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4271963" y="217488"/>
            <a:ext cx="4643437" cy="585787"/>
          </a:xfrm>
        </p:spPr>
        <p:txBody>
          <a:bodyPr/>
          <a:lstStyle/>
          <a:p>
            <a:r>
              <a:rPr lang="en-US" smtClean="0"/>
              <a:t>Amendments 13 - 15</a:t>
            </a:r>
          </a:p>
        </p:txBody>
      </p:sp>
      <p:sp>
        <p:nvSpPr>
          <p:cNvPr id="4" name="TextBox 3"/>
          <p:cNvSpPr txBox="1"/>
          <p:nvPr/>
        </p:nvSpPr>
        <p:spPr>
          <a:xfrm>
            <a:off x="630299" y="1577743"/>
            <a:ext cx="8221546" cy="3970318"/>
          </a:xfrm>
          <a:prstGeom prst="rect">
            <a:avLst/>
          </a:prstGeom>
          <a:noFill/>
        </p:spPr>
        <p:txBody>
          <a:bodyPr wrap="none">
            <a:spAutoFit/>
          </a:bodyPr>
          <a:lstStyle/>
          <a:p>
            <a:pPr eaLnBrk="0" hangingPunct="0">
              <a:defRPr/>
            </a:pPr>
            <a:r>
              <a:rPr lang="en-US" sz="2800" dirty="0">
                <a:latin typeface="Arial" pitchFamily="34" charset="0"/>
                <a:cs typeface="Arial" pitchFamily="34" charset="0"/>
              </a:rPr>
              <a:t>13  Changes to Special Programs</a:t>
            </a:r>
          </a:p>
          <a:p>
            <a:pPr lvl="1" eaLnBrk="0" hangingPunct="0">
              <a:defRPr/>
            </a:pPr>
            <a:r>
              <a:rPr lang="en-US" sz="2800" dirty="0">
                <a:latin typeface="Arial" pitchFamily="34" charset="0"/>
                <a:cs typeface="Arial" pitchFamily="34" charset="0"/>
              </a:rPr>
              <a:t>  § </a:t>
            </a:r>
            <a:r>
              <a:rPr lang="en-US" sz="2800" dirty="0">
                <a:latin typeface="Arial" pitchFamily="34" charset="0"/>
                <a:cs typeface="Arial" pitchFamily="34" charset="0"/>
                <a:hlinkClick r:id="rId3" action="ppaction://hlinksldjump"/>
              </a:rPr>
              <a:t>300.030.D.2.b</a:t>
            </a:r>
            <a:r>
              <a:rPr lang="en-US" sz="2800" dirty="0">
                <a:latin typeface="Arial" pitchFamily="34" charset="0"/>
                <a:cs typeface="Arial" pitchFamily="34" charset="0"/>
              </a:rPr>
              <a:t> and § </a:t>
            </a:r>
            <a:r>
              <a:rPr lang="en-US" sz="2800" dirty="0">
                <a:latin typeface="Arial" pitchFamily="34" charset="0"/>
                <a:cs typeface="Arial" pitchFamily="34" charset="0"/>
                <a:hlinkClick r:id="rId3" action="ppaction://hlinksldjump"/>
              </a:rPr>
              <a:t>300.030.D.2.d</a:t>
            </a:r>
            <a:endParaRPr lang="en-US" sz="2800" dirty="0">
              <a:latin typeface="Arial" pitchFamily="34" charset="0"/>
              <a:cs typeface="Arial" pitchFamily="34" charset="0"/>
            </a:endParaRPr>
          </a:p>
          <a:p>
            <a:pPr lvl="1" eaLnBrk="0" hangingPunct="0">
              <a:defRPr/>
            </a:pPr>
            <a:r>
              <a:rPr lang="en-US" sz="2800" dirty="0">
                <a:latin typeface="Arial" pitchFamily="34" charset="0"/>
                <a:cs typeface="Arial" pitchFamily="34" charset="0"/>
              </a:rPr>
              <a:t> </a:t>
            </a:r>
          </a:p>
          <a:p>
            <a:pPr eaLnBrk="0" hangingPunct="0">
              <a:defRPr/>
            </a:pPr>
            <a:r>
              <a:rPr lang="en-US" sz="2800" strike="sngStrike" dirty="0">
                <a:latin typeface="Arial" pitchFamily="34" charset="0"/>
                <a:cs typeface="Arial" pitchFamily="34" charset="0"/>
              </a:rPr>
              <a:t>14  Creation/Elimination of Academic Departments</a:t>
            </a:r>
          </a:p>
          <a:p>
            <a:pPr lvl="1" eaLnBrk="0" hangingPunct="0">
              <a:defRPr/>
            </a:pPr>
            <a:r>
              <a:rPr lang="en-US" sz="2800" strike="sngStrike" dirty="0">
                <a:latin typeface="Arial" pitchFamily="34" charset="0"/>
                <a:cs typeface="Arial" pitchFamily="34" charset="0"/>
              </a:rPr>
              <a:t>  § </a:t>
            </a:r>
            <a:r>
              <a:rPr lang="en-US" sz="2800" strike="sngStrike" dirty="0">
                <a:latin typeface="Arial" pitchFamily="34" charset="0"/>
                <a:cs typeface="Arial" pitchFamily="34" charset="0"/>
                <a:hlinkClick r:id="rId4" action="ppaction://hlinksldjump"/>
              </a:rPr>
              <a:t>300.030.D.1.a.4</a:t>
            </a:r>
            <a:r>
              <a:rPr lang="en-US" sz="2800" dirty="0">
                <a:latin typeface="Arial" pitchFamily="34" charset="0"/>
                <a:cs typeface="Arial" pitchFamily="34" charset="0"/>
              </a:rPr>
              <a:t> </a:t>
            </a:r>
          </a:p>
          <a:p>
            <a:pPr lvl="1" eaLnBrk="0" hangingPunct="0">
              <a:defRPr/>
            </a:pPr>
            <a:endParaRPr lang="en-US" sz="2800" dirty="0">
              <a:latin typeface="Arial" pitchFamily="34" charset="0"/>
              <a:cs typeface="Arial" pitchFamily="34" charset="0"/>
            </a:endParaRPr>
          </a:p>
          <a:p>
            <a:pPr marL="514350" indent="-514350" eaLnBrk="0" hangingPunct="0">
              <a:buFontTx/>
              <a:buAutoNum type="arabicPlain" startAt="15"/>
              <a:defRPr/>
            </a:pPr>
            <a:r>
              <a:rPr lang="en-US" sz="2800" dirty="0">
                <a:latin typeface="Arial" pitchFamily="34" charset="0"/>
                <a:cs typeface="Arial" pitchFamily="34" charset="0"/>
              </a:rPr>
              <a:t>Change Facilities Planning Committee </a:t>
            </a:r>
          </a:p>
          <a:p>
            <a:pPr marL="514350" indent="-514350" eaLnBrk="0" hangingPunct="0">
              <a:defRPr/>
            </a:pPr>
            <a:r>
              <a:rPr lang="en-US" sz="2800" dirty="0">
                <a:latin typeface="Arial" pitchFamily="34" charset="0"/>
                <a:cs typeface="Arial" pitchFamily="34" charset="0"/>
              </a:rPr>
              <a:t>	Composition</a:t>
            </a:r>
          </a:p>
          <a:p>
            <a:pPr lvl="1" eaLnBrk="0" hangingPunct="0">
              <a:defRPr/>
            </a:pPr>
            <a:r>
              <a:rPr lang="en-US" sz="2800" dirty="0">
                <a:latin typeface="Arial" pitchFamily="34" charset="0"/>
                <a:cs typeface="Arial" pitchFamily="34" charset="0"/>
              </a:rPr>
              <a:t>  § </a:t>
            </a:r>
            <a:r>
              <a:rPr lang="en-US" sz="2800" dirty="0">
                <a:latin typeface="Arial" pitchFamily="34" charset="0"/>
                <a:cs typeface="Arial" pitchFamily="34" charset="0"/>
                <a:hlinkClick r:id="rId5" action="ppaction://hlinksldjump"/>
              </a:rPr>
              <a:t>300.030.D.6.g.2</a:t>
            </a:r>
            <a:endParaRPr lang="en-U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4271963" y="217488"/>
            <a:ext cx="4643437" cy="585787"/>
          </a:xfrm>
        </p:spPr>
        <p:txBody>
          <a:bodyPr/>
          <a:lstStyle/>
          <a:p>
            <a:r>
              <a:rPr lang="en-US" smtClean="0"/>
              <a:t>Amendments 16 - 17</a:t>
            </a:r>
          </a:p>
        </p:txBody>
      </p:sp>
      <p:sp>
        <p:nvSpPr>
          <p:cNvPr id="31746" name="TextBox 3"/>
          <p:cNvSpPr txBox="1">
            <a:spLocks noChangeArrowheads="1"/>
          </p:cNvSpPr>
          <p:nvPr/>
        </p:nvSpPr>
        <p:spPr bwMode="auto">
          <a:xfrm>
            <a:off x="673100" y="1787525"/>
            <a:ext cx="7235825" cy="3108325"/>
          </a:xfrm>
          <a:prstGeom prst="rect">
            <a:avLst/>
          </a:prstGeom>
          <a:noFill/>
          <a:ln w="9525">
            <a:noFill/>
            <a:miter lim="800000"/>
            <a:headEnd/>
            <a:tailEnd/>
          </a:ln>
        </p:spPr>
        <p:txBody>
          <a:bodyPr wrap="none">
            <a:spAutoFit/>
          </a:bodyPr>
          <a:lstStyle/>
          <a:p>
            <a:pPr marL="514350" indent="-514350" eaLnBrk="0" hangingPunct="0"/>
            <a:r>
              <a:rPr lang="en-US" sz="2800">
                <a:latin typeface="Arial" charset="0"/>
                <a:cs typeface="Arial" charset="0"/>
              </a:rPr>
              <a:t>16 Clarify RP&amp;A Role in Bylaw Amendments</a:t>
            </a:r>
          </a:p>
          <a:p>
            <a:pPr lvl="1" eaLnBrk="0" hangingPunct="0"/>
            <a:r>
              <a:rPr lang="en-US" sz="2800">
                <a:latin typeface="Arial" charset="0"/>
                <a:cs typeface="Arial" charset="0"/>
              </a:rPr>
              <a:t>  § </a:t>
            </a:r>
            <a:r>
              <a:rPr lang="en-US" sz="2800">
                <a:latin typeface="Arial" charset="0"/>
                <a:cs typeface="Arial" charset="0"/>
                <a:hlinkClick r:id="rId3" action="ppaction://hlinksldjump"/>
              </a:rPr>
              <a:t>300.030.D.6.n.2</a:t>
            </a:r>
            <a:endParaRPr lang="en-US" sz="2800">
              <a:latin typeface="Arial" charset="0"/>
              <a:cs typeface="Arial" charset="0"/>
            </a:endParaRPr>
          </a:p>
          <a:p>
            <a:pPr lvl="1" eaLnBrk="0" hangingPunct="0"/>
            <a:endParaRPr lang="en-US" sz="2800">
              <a:latin typeface="Arial" charset="0"/>
              <a:cs typeface="Arial" charset="0"/>
            </a:endParaRPr>
          </a:p>
          <a:p>
            <a:pPr marL="514350" indent="-514350" eaLnBrk="0" hangingPunct="0"/>
            <a:r>
              <a:rPr lang="en-US" sz="2800">
                <a:latin typeface="Arial" charset="0"/>
                <a:cs typeface="Arial" charset="0"/>
              </a:rPr>
              <a:t>17 Honorary Degree Procedures</a:t>
            </a:r>
          </a:p>
          <a:p>
            <a:pPr lvl="1" eaLnBrk="0" hangingPunct="0"/>
            <a:r>
              <a:rPr lang="en-US" sz="2800">
                <a:latin typeface="Arial" charset="0"/>
                <a:cs typeface="Arial" charset="0"/>
              </a:rPr>
              <a:t>  § </a:t>
            </a:r>
            <a:r>
              <a:rPr lang="en-US" sz="2800">
                <a:latin typeface="Arial" charset="0"/>
                <a:cs typeface="Arial" charset="0"/>
                <a:hlinkClick r:id="rId4" action="ppaction://hlinksldjump"/>
              </a:rPr>
              <a:t>300.030.D.6.h.1</a:t>
            </a:r>
            <a:endParaRPr lang="en-US" sz="2800">
              <a:latin typeface="Arial" charset="0"/>
              <a:cs typeface="Arial" charset="0"/>
            </a:endParaRPr>
          </a:p>
          <a:p>
            <a:pPr lvl="1" eaLnBrk="0" hangingPunct="0"/>
            <a:endParaRPr lang="en-US" sz="2800">
              <a:latin typeface="Arial" charset="0"/>
              <a:cs typeface="Arial" charset="0"/>
            </a:endParaRPr>
          </a:p>
          <a:p>
            <a:pPr lvl="1" eaLnBrk="0" hangingPunct="0"/>
            <a:endParaRPr lang="en-US" sz="2800">
              <a:latin typeface="Arial" charset="0"/>
              <a:cs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a:themeElements>
    <a:clrScheme name="">
      <a:dk1>
        <a:srgbClr val="000000"/>
      </a:dk1>
      <a:lt1>
        <a:srgbClr val="FFFFFF"/>
      </a:lt1>
      <a:dk2>
        <a:srgbClr val="000000"/>
      </a:dk2>
      <a:lt2>
        <a:srgbClr val="C0C0C0"/>
      </a:lt2>
      <a:accent1>
        <a:srgbClr val="000000"/>
      </a:accent1>
      <a:accent2>
        <a:srgbClr val="000000"/>
      </a:accent2>
      <a:accent3>
        <a:srgbClr val="FFFFFF"/>
      </a:accent3>
      <a:accent4>
        <a:srgbClr val="000000"/>
      </a:accent4>
      <a:accent5>
        <a:srgbClr val="AAAAAA"/>
      </a:accent5>
      <a:accent6>
        <a:srgbClr val="000000"/>
      </a:accent6>
      <a:hlink>
        <a:srgbClr val="000000"/>
      </a:hlink>
      <a:folHlink>
        <a:srgbClr val="000000"/>
      </a:folHlink>
    </a:clrScheme>
    <a:fontScheme name="defaul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10489</TotalTime>
  <Words>1630</Words>
  <Application>Microsoft PowerPoint</Application>
  <PresentationFormat>On-screen Show (4:3)</PresentationFormat>
  <Paragraphs>234</Paragraphs>
  <Slides>30</Slides>
  <Notes>30</Notes>
  <HiddenSlides>0</HiddenSlides>
  <MMClips>0</MMClips>
  <ScaleCrop>false</ScaleCrop>
  <HeadingPairs>
    <vt:vector size="6" baseType="variant">
      <vt:variant>
        <vt:lpstr>Fonts Used</vt:lpstr>
      </vt:variant>
      <vt:variant>
        <vt:i4>4</vt:i4>
      </vt:variant>
      <vt:variant>
        <vt:lpstr>Design Template</vt:lpstr>
      </vt:variant>
      <vt:variant>
        <vt:i4>12</vt:i4>
      </vt:variant>
      <vt:variant>
        <vt:lpstr>Slide Titles</vt:lpstr>
      </vt:variant>
      <vt:variant>
        <vt:i4>30</vt:i4>
      </vt:variant>
    </vt:vector>
  </HeadingPairs>
  <TitlesOfParts>
    <vt:vector size="46" baseType="lpstr">
      <vt:lpstr>Times New Roman</vt:lpstr>
      <vt:lpstr>Arial</vt:lpstr>
      <vt:lpstr>Monotype Sorts</vt:lpstr>
      <vt:lpstr>Times</vt:lpstr>
      <vt:lpstr>default</vt:lpstr>
      <vt:lpstr>default</vt:lpstr>
      <vt:lpstr>default</vt:lpstr>
      <vt:lpstr>default</vt:lpstr>
      <vt:lpstr>default</vt:lpstr>
      <vt:lpstr>default</vt:lpstr>
      <vt:lpstr>default</vt:lpstr>
      <vt:lpstr>default</vt:lpstr>
      <vt:lpstr>default</vt:lpstr>
      <vt:lpstr>default</vt:lpstr>
      <vt:lpstr>default</vt:lpstr>
      <vt:lpstr>default</vt:lpstr>
      <vt:lpstr>Proposed Amendments to the Missouri S&amp;T Faculty Bylaws</vt:lpstr>
      <vt:lpstr>ByLaws Committee</vt:lpstr>
      <vt:lpstr>Co-Sponsors of Amendment</vt:lpstr>
      <vt:lpstr>ByLaws Amendment Process</vt:lpstr>
      <vt:lpstr>Amendments 1 - 4</vt:lpstr>
      <vt:lpstr>Amendments 5 – 8</vt:lpstr>
      <vt:lpstr>Amendments 9 – 12</vt:lpstr>
      <vt:lpstr>Amendments 13 - 15</vt:lpstr>
      <vt:lpstr>Amendments 16 - 17</vt:lpstr>
      <vt:lpstr>Additional Items</vt:lpstr>
      <vt:lpstr>Amendment 1</vt:lpstr>
      <vt:lpstr>Amendment 2</vt:lpstr>
      <vt:lpstr>Amendment 3</vt:lpstr>
      <vt:lpstr>Amendment 4</vt:lpstr>
      <vt:lpstr>Amendment 5 (Page 1 of 2 )</vt:lpstr>
      <vt:lpstr>Amendment 5 (Page 2 of 2 )</vt:lpstr>
      <vt:lpstr>Amendment 6</vt:lpstr>
      <vt:lpstr>Amendment 7</vt:lpstr>
      <vt:lpstr>Amendment 8</vt:lpstr>
      <vt:lpstr>Amendment 9 (Page 1 of 2 )</vt:lpstr>
      <vt:lpstr>Amendment 9 (Page 2 of 2 )</vt:lpstr>
      <vt:lpstr>Amendment 10 (Page 1 of 2 )</vt:lpstr>
      <vt:lpstr>Proposal 10 (Page 2 of 2 )</vt:lpstr>
      <vt:lpstr>Amendment 11</vt:lpstr>
      <vt:lpstr>Amendment 12</vt:lpstr>
      <vt:lpstr>Amendment 13</vt:lpstr>
      <vt:lpstr>Amendment 14</vt:lpstr>
      <vt:lpstr>Amendment 15</vt:lpstr>
      <vt:lpstr>Amendment 16</vt:lpstr>
      <vt:lpstr>Amendment 17</vt:lpstr>
    </vt:vector>
  </TitlesOfParts>
  <Company>University of Missouri - Rolla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Campus Perspective:   The Official UMR Web Presence</dc:title>
  <dc:creator>veller</dc:creator>
  <cp:lastModifiedBy>byfieldr</cp:lastModifiedBy>
  <cp:revision>320</cp:revision>
  <dcterms:created xsi:type="dcterms:W3CDTF">2004-02-18T13:58:40Z</dcterms:created>
  <dcterms:modified xsi:type="dcterms:W3CDTF">2009-04-28T15:51:40Z</dcterms:modified>
</cp:coreProperties>
</file>