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3" r:id="rId2"/>
    <p:sldId id="364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5A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7" autoAdjust="0"/>
    <p:restoredTop sz="94658" autoAdjust="0"/>
  </p:normalViewPr>
  <p:slideViewPr>
    <p:cSldViewPr snapToObjects="1">
      <p:cViewPr varScale="1">
        <p:scale>
          <a:sx n="93" d="100"/>
          <a:sy n="93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2" d="100"/>
          <a:sy n="52" d="100"/>
        </p:scale>
        <p:origin x="-2693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13FAD-7210-4FC2-A062-046340F1B1A6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08041-B15A-407F-9B79-C837984BF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65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FDCC98-A360-4C35-84E5-5D20543847B9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AA6046C-5FF7-4A37-9290-645FC640F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10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CA5BDC5-6431-4825-8C28-E3B737647880}" type="slidenum">
              <a:rPr lang="en-CA" sz="1200" smtClean="0"/>
              <a:pPr/>
              <a:t>1</a:t>
            </a:fld>
            <a:endParaRPr lang="en-CA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93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CA5BDC5-6431-4825-8C28-E3B737647880}" type="slidenum">
              <a:rPr lang="en-CA" sz="1200" smtClean="0"/>
              <a:pPr/>
              <a:t>2</a:t>
            </a:fld>
            <a:endParaRPr lang="en-CA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5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0197"/>
            <a:ext cx="7772400" cy="9937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1" y="6629400"/>
            <a:ext cx="9144001" cy="228600"/>
            <a:chOff x="0" y="1981200"/>
            <a:chExt cx="9144001" cy="2286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981200"/>
              <a:ext cx="9142413" cy="152400"/>
            </a:xfrm>
            <a:prstGeom prst="rect">
              <a:avLst/>
            </a:prstGeom>
            <a:gradFill flip="none" rotWithShape="1">
              <a:gsLst>
                <a:gs pos="52000">
                  <a:srgbClr val="006600"/>
                </a:gs>
                <a:gs pos="100000">
                  <a:srgbClr val="006600">
                    <a:alpha val="7000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588" y="2133600"/>
              <a:ext cx="9142413" cy="76200"/>
            </a:xfrm>
            <a:prstGeom prst="rect">
              <a:avLst/>
            </a:prstGeom>
            <a:gradFill flip="none" rotWithShape="1">
              <a:gsLst>
                <a:gs pos="52000">
                  <a:srgbClr val="C5A107"/>
                </a:gs>
                <a:gs pos="100000">
                  <a:srgbClr val="C5A107">
                    <a:alpha val="6667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8686800" y="6400800"/>
            <a:ext cx="457200" cy="457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2413" cy="109728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110196"/>
            <a:ext cx="9144000" cy="990600"/>
          </a:xfrm>
          <a:prstGeom prst="rect">
            <a:avLst/>
          </a:prstGeom>
          <a:gradFill flip="none" rotWithShape="1">
            <a:gsLst>
              <a:gs pos="0">
                <a:srgbClr val="C5A107">
                  <a:alpha val="50000"/>
                </a:srgbClr>
              </a:gs>
              <a:gs pos="100000">
                <a:srgbClr val="C5A107">
                  <a:alpha val="5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1137140"/>
            <a:ext cx="9142413" cy="3657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0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0197"/>
            <a:ext cx="7772400" cy="9937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1" y="6629400"/>
            <a:ext cx="9144001" cy="228600"/>
            <a:chOff x="0" y="1981200"/>
            <a:chExt cx="9144001" cy="2286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981200"/>
              <a:ext cx="9142413" cy="152400"/>
            </a:xfrm>
            <a:prstGeom prst="rect">
              <a:avLst/>
            </a:prstGeom>
            <a:gradFill flip="none" rotWithShape="1">
              <a:gsLst>
                <a:gs pos="52000">
                  <a:srgbClr val="006600"/>
                </a:gs>
                <a:gs pos="100000">
                  <a:srgbClr val="006600">
                    <a:alpha val="7000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588" y="2133600"/>
              <a:ext cx="9142413" cy="76200"/>
            </a:xfrm>
            <a:prstGeom prst="rect">
              <a:avLst/>
            </a:prstGeom>
            <a:gradFill flip="none" rotWithShape="1">
              <a:gsLst>
                <a:gs pos="52000">
                  <a:srgbClr val="C5A107"/>
                </a:gs>
                <a:gs pos="100000">
                  <a:srgbClr val="C5A107">
                    <a:alpha val="6667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8686800" y="6400800"/>
            <a:ext cx="457200" cy="457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2413" cy="109728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110196"/>
            <a:ext cx="9144000" cy="990600"/>
          </a:xfrm>
          <a:prstGeom prst="rect">
            <a:avLst/>
          </a:prstGeom>
          <a:gradFill flip="none" rotWithShape="1">
            <a:gsLst>
              <a:gs pos="0">
                <a:srgbClr val="C5A107">
                  <a:alpha val="50000"/>
                </a:srgbClr>
              </a:gs>
              <a:gs pos="100000">
                <a:srgbClr val="C5A107">
                  <a:alpha val="5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1137140"/>
            <a:ext cx="9142413" cy="3657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8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72A1-FE08-47B4-BCC1-F688354360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05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C90DF-BD3B-4F88-A04C-CEB6B5F60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1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813" y="274639"/>
            <a:ext cx="7063988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518402"/>
            <a:ext cx="2590800" cy="365125"/>
          </a:xfrm>
        </p:spPr>
        <p:txBody>
          <a:bodyPr/>
          <a:lstStyle/>
          <a:p>
            <a:fld id="{6189B349-B284-884E-BF58-0D68D479B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0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0972EA-F41D-4BA1-9A9D-E0E3B6C0D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6" descr="GREEN_LEFT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73" r:id="rId4"/>
    <p:sldLayoutId id="2147483675" r:id="rId5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62596"/>
            <a:ext cx="8458200" cy="728004"/>
          </a:xfrm>
        </p:spPr>
        <p:txBody>
          <a:bodyPr/>
          <a:lstStyle/>
          <a:p>
            <a:pPr eaLnBrk="1" hangingPunct="1"/>
            <a:r>
              <a:rPr lang="en-CA" sz="3200" dirty="0" smtClean="0"/>
              <a:t>Robert’s Rules (RR)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18600" cy="5257800"/>
          </a:xfrm>
          <a:ln>
            <a:noFill/>
          </a:ln>
        </p:spPr>
        <p:txBody>
          <a:bodyPr/>
          <a:lstStyle/>
          <a:p>
            <a:pPr marL="1030288" lvl="1" indent="-341313" algn="l" eaLnBrk="1" hangingPunct="1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</a:rPr>
              <a:t>“The </a:t>
            </a:r>
            <a:r>
              <a:rPr lang="en-US" sz="2000" dirty="0">
                <a:solidFill>
                  <a:schemeClr val="tx1"/>
                </a:solidFill>
              </a:rPr>
              <a:t>application of parliamentary law is the best method yet devised to enable assemblies of any size, with due regard for every member’s opinion, to </a:t>
            </a:r>
            <a:r>
              <a:rPr lang="en-US" sz="2000" b="1" dirty="0">
                <a:solidFill>
                  <a:schemeClr val="tx1"/>
                </a:solidFill>
              </a:rPr>
              <a:t>arrive at the general will</a:t>
            </a:r>
            <a:r>
              <a:rPr lang="en-US" sz="2000" dirty="0">
                <a:solidFill>
                  <a:schemeClr val="tx1"/>
                </a:solidFill>
              </a:rPr>
              <a:t> on the maximum number of questions of varying complexity </a:t>
            </a:r>
            <a:r>
              <a:rPr lang="en-US" sz="2000" b="1" dirty="0">
                <a:solidFill>
                  <a:schemeClr val="tx1"/>
                </a:solidFill>
              </a:rPr>
              <a:t>in a minimum amount of time </a:t>
            </a:r>
            <a:r>
              <a:rPr lang="en-US" sz="2000" dirty="0">
                <a:solidFill>
                  <a:schemeClr val="tx1"/>
                </a:solidFill>
              </a:rPr>
              <a:t>and under all kinds of internal climate ranging from total harmony to hardened or impassioned division of opinion</a:t>
            </a:r>
            <a:r>
              <a:rPr lang="en-CA" sz="2000" dirty="0" smtClean="0">
                <a:solidFill>
                  <a:schemeClr val="tx1"/>
                </a:solidFill>
              </a:rPr>
              <a:t>” </a:t>
            </a:r>
          </a:p>
          <a:p>
            <a:pPr marL="1030288" lvl="1" indent="-341313" algn="l" eaLnBrk="1" hangingPunct="1">
              <a:buFont typeface="Courier New" pitchFamily="49" charset="0"/>
              <a:buChar char="o"/>
            </a:pPr>
            <a:r>
              <a:rPr lang="en-CA" sz="2000" dirty="0">
                <a:solidFill>
                  <a:schemeClr val="tx1"/>
                </a:solidFill>
              </a:rPr>
              <a:t>A</a:t>
            </a:r>
            <a:r>
              <a:rPr lang="en-CA" sz="2000" dirty="0" smtClean="0">
                <a:solidFill>
                  <a:schemeClr val="tx1"/>
                </a:solidFill>
              </a:rPr>
              <a:t>t Missouri S&amp;T we seem to follow the general procedures of RR, without rigorous adherence to the strictest formalities.</a:t>
            </a:r>
          </a:p>
          <a:p>
            <a:pPr marL="1487488" lvl="2" indent="-341313" algn="l" eaLnBrk="1" hangingPunct="1">
              <a:buFont typeface="Courier New" pitchFamily="49" charset="0"/>
              <a:buChar char="o"/>
            </a:pPr>
            <a:r>
              <a:rPr lang="en-CA" sz="1600" i="1" dirty="0" smtClean="0">
                <a:solidFill>
                  <a:schemeClr val="tx1"/>
                </a:solidFill>
              </a:rPr>
              <a:t>E.g.</a:t>
            </a:r>
            <a:r>
              <a:rPr lang="en-CA" sz="1600" dirty="0" smtClean="0">
                <a:solidFill>
                  <a:schemeClr val="tx1"/>
                </a:solidFill>
              </a:rPr>
              <a:t>, strictly speaking, to obtain the floor (be allowed to speak), one should be the first to </a:t>
            </a:r>
            <a:r>
              <a:rPr lang="en-CA" sz="1600" b="1" dirty="0" smtClean="0">
                <a:solidFill>
                  <a:schemeClr val="tx1"/>
                </a:solidFill>
              </a:rPr>
              <a:t>stand</a:t>
            </a:r>
            <a:r>
              <a:rPr lang="en-CA" sz="1600" dirty="0" smtClean="0">
                <a:solidFill>
                  <a:schemeClr val="tx1"/>
                </a:solidFill>
              </a:rPr>
              <a:t> when the person speaking has finished and then address the Chairperson and wait for recognition before speaking. “raising your hand means nothing”…</a:t>
            </a:r>
          </a:p>
          <a:p>
            <a:pPr marL="1487488" lvl="2" indent="-341313" algn="l" eaLnBrk="1" hangingPunct="1">
              <a:buFont typeface="Courier New" pitchFamily="49" charset="0"/>
              <a:buChar char="o"/>
            </a:pPr>
            <a:r>
              <a:rPr lang="en-CA" sz="1600" dirty="0" smtClean="0">
                <a:solidFill>
                  <a:schemeClr val="tx1"/>
                </a:solidFill>
              </a:rPr>
              <a:t>I intend to accommodate a slightly looser procedure unless order is difficult to maintain</a:t>
            </a:r>
          </a:p>
          <a:p>
            <a:pPr marL="1487488" lvl="2" indent="-341313" algn="l" eaLnBrk="1" hangingPunct="1">
              <a:buFont typeface="Courier New" pitchFamily="49" charset="0"/>
              <a:buChar char="o"/>
            </a:pPr>
            <a:r>
              <a:rPr lang="en-CA" sz="1600" dirty="0" smtClean="0">
                <a:solidFill>
                  <a:schemeClr val="tx1"/>
                </a:solidFill>
              </a:rPr>
              <a:t>Please note two rules to keep in mind</a:t>
            </a:r>
          </a:p>
          <a:p>
            <a:pPr marL="1944688" lvl="3" indent="-341313" algn="l" eaLnBrk="1" hangingPunct="1">
              <a:buFont typeface="Courier New" pitchFamily="49" charset="0"/>
              <a:buChar char="o"/>
            </a:pPr>
            <a:r>
              <a:rPr lang="en-CA" sz="1600" dirty="0" smtClean="0">
                <a:solidFill>
                  <a:schemeClr val="tx1"/>
                </a:solidFill>
              </a:rPr>
              <a:t>1) No member should speak twice on an issue until all of those wishing to speak have been heard</a:t>
            </a:r>
          </a:p>
          <a:p>
            <a:pPr marL="1944688" lvl="3" indent="-341313" algn="l" eaLnBrk="1" hangingPunct="1">
              <a:buFont typeface="Courier New" pitchFamily="49" charset="0"/>
              <a:buChar char="o"/>
            </a:pPr>
            <a:r>
              <a:rPr lang="en-CA" sz="1600" dirty="0" smtClean="0">
                <a:solidFill>
                  <a:schemeClr val="tx1"/>
                </a:solidFill>
              </a:rPr>
              <a:t>2) Direct all remarks to the Chair (not towards other members)  </a:t>
            </a:r>
          </a:p>
        </p:txBody>
      </p:sp>
    </p:spTree>
    <p:extLst>
      <p:ext uri="{BB962C8B-B14F-4D97-AF65-F5344CB8AC3E}">
        <p14:creationId xmlns:p14="http://schemas.microsoft.com/office/powerpoint/2010/main" val="265035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62596"/>
            <a:ext cx="8458200" cy="728004"/>
          </a:xfrm>
        </p:spPr>
        <p:txBody>
          <a:bodyPr/>
          <a:lstStyle/>
          <a:p>
            <a:pPr eaLnBrk="1" hangingPunct="1"/>
            <a:r>
              <a:rPr lang="en-CA" sz="3200" dirty="0" smtClean="0"/>
              <a:t>Robert’s Rules (RR)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18600" cy="5257800"/>
          </a:xfrm>
          <a:ln>
            <a:noFill/>
          </a:ln>
        </p:spPr>
        <p:txBody>
          <a:bodyPr/>
          <a:lstStyle/>
          <a:p>
            <a:pPr marL="1030288" lvl="1" indent="-341313" algn="l" eaLnBrk="1" hangingPunct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Voting</a:t>
            </a:r>
          </a:p>
          <a:p>
            <a:pPr marL="1487488" lvl="2" indent="-341313" algn="l" eaLnBrk="1" hangingPunct="1"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Once a motion is made and seconded, upon receiving recognition to speak, members can debate the motion.</a:t>
            </a:r>
          </a:p>
          <a:p>
            <a:pPr marL="1487488" lvl="2" indent="-341313" algn="l" eaLnBrk="1" hangingPunct="1"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Debate should be confined to the merits of the motion</a:t>
            </a:r>
          </a:p>
          <a:p>
            <a:pPr marL="1487488" lvl="2" indent="-341313" algn="l" eaLnBrk="1" hangingPunct="1"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If the Chairperson asks if the members are ready for the question and no one seeks to claim the floor, </a:t>
            </a:r>
            <a:r>
              <a:rPr lang="en-US" sz="1600" b="1" dirty="0" smtClean="0">
                <a:solidFill>
                  <a:schemeClr val="tx1"/>
                </a:solidFill>
              </a:rPr>
              <a:t>then the </a:t>
            </a:r>
            <a:r>
              <a:rPr lang="en-US" sz="1600" b="1" smtClean="0">
                <a:solidFill>
                  <a:schemeClr val="tx1"/>
                </a:solidFill>
              </a:rPr>
              <a:t>Chair </a:t>
            </a:r>
            <a:r>
              <a:rPr lang="en-US" sz="1600" b="1" smtClean="0">
                <a:solidFill>
                  <a:schemeClr val="tx1"/>
                </a:solidFill>
              </a:rPr>
              <a:t>proceeds </a:t>
            </a:r>
            <a:r>
              <a:rPr lang="en-US" sz="1600" b="1" dirty="0" smtClean="0">
                <a:solidFill>
                  <a:schemeClr val="tx1"/>
                </a:solidFill>
              </a:rPr>
              <a:t>to take the vote</a:t>
            </a:r>
          </a:p>
          <a:p>
            <a:pPr marL="1487488" lvl="2" indent="-341313" algn="l" eaLnBrk="1" hangingPunct="1">
              <a:buFont typeface="Courier New" pitchFamily="49" charset="0"/>
              <a:buChar char="o"/>
            </a:pPr>
            <a:endParaRPr lang="en-US" sz="1600" dirty="0">
              <a:solidFill>
                <a:schemeClr val="tx1"/>
              </a:solidFill>
            </a:endParaRPr>
          </a:p>
          <a:p>
            <a:pPr marL="1487488" lvl="2" indent="-341313" algn="l" eaLnBrk="1" hangingPunct="1"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Note: The person who made the motion, after hearing discussion can ask permission to withdraw the motion.</a:t>
            </a:r>
          </a:p>
          <a:p>
            <a:pPr marL="1487488" lvl="2" indent="-341313" algn="l" eaLnBrk="1" hangingPunct="1"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Tabling a motion is meant to briefly set aside a motion to deal with something that has come up unexpectedly. It is not to postpose indefinitely.</a:t>
            </a:r>
          </a:p>
          <a:p>
            <a:pPr marL="1944688" lvl="3" indent="-341313" algn="l" eaLnBrk="1" hangingPunct="1"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Must be seconded and requires a majority vote</a:t>
            </a:r>
          </a:p>
          <a:p>
            <a:pPr marL="1944688" lvl="3" indent="-341313" algn="l" eaLnBrk="1" hangingPunct="1"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If not taken from the table by the next regular meeting, the motion dies.</a:t>
            </a:r>
          </a:p>
          <a:p>
            <a:pPr marL="1487488" lvl="2" indent="-341313" algn="l" eaLnBrk="1" hangingPunct="1">
              <a:buFont typeface="Courier New" pitchFamily="49" charset="0"/>
              <a:buChar char="o"/>
            </a:pPr>
            <a:r>
              <a:rPr lang="en-US" sz="1600" dirty="0" err="1" smtClean="0">
                <a:solidFill>
                  <a:schemeClr val="tx1"/>
                </a:solidFill>
              </a:rPr>
              <a:t>Untabling</a:t>
            </a:r>
            <a:r>
              <a:rPr lang="en-US" sz="1600" dirty="0" smtClean="0">
                <a:solidFill>
                  <a:schemeClr val="tx1"/>
                </a:solidFill>
              </a:rPr>
              <a:t>, similarly, requires a motion, second and majority vote </a:t>
            </a:r>
            <a:endParaRPr lang="en-CA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293639</TotalTime>
  <Words>347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Courier New</vt:lpstr>
      <vt:lpstr>Title</vt:lpstr>
      <vt:lpstr>Robert’s Rules (RR)</vt:lpstr>
      <vt:lpstr>Robert’s Rules (RR)</vt:lpstr>
    </vt:vector>
  </TitlesOfParts>
  <Company>Missouri S&amp;T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Slide</dc:title>
  <dc:creator>Joe Miner</dc:creator>
  <cp:lastModifiedBy>Palmer, Barbara J.</cp:lastModifiedBy>
  <cp:revision>1046</cp:revision>
  <dcterms:created xsi:type="dcterms:W3CDTF">2008-08-07T14:21:07Z</dcterms:created>
  <dcterms:modified xsi:type="dcterms:W3CDTF">2018-02-22T22:29:57Z</dcterms:modified>
</cp:coreProperties>
</file>