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6.xml" ContentType="application/vnd.openxmlformats-officedocument.theme+xml"/>
  <Override PartName="/ppt/slideLayouts/slideLayout40.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49" r:id="rId33"/>
    <p:sldMasterId id="2147484152" r:id="rId34"/>
    <p:sldMasterId id="2147484164" r:id="rId35"/>
    <p:sldMasterId id="2147484170" r:id="rId36"/>
    <p:sldMasterId id="2147484176" r:id="rId37"/>
  </p:sldMasterIdLst>
  <p:notesMasterIdLst>
    <p:notesMasterId r:id="rId77"/>
  </p:notesMasterIdLst>
  <p:handoutMasterIdLst>
    <p:handoutMasterId r:id="rId78"/>
  </p:handoutMasterIdLst>
  <p:sldIdLst>
    <p:sldId id="259" r:id="rId38"/>
    <p:sldId id="264" r:id="rId39"/>
    <p:sldId id="266" r:id="rId40"/>
    <p:sldId id="326" r:id="rId41"/>
    <p:sldId id="372" r:id="rId42"/>
    <p:sldId id="534" r:id="rId43"/>
    <p:sldId id="535" r:id="rId44"/>
    <p:sldId id="536" r:id="rId45"/>
    <p:sldId id="416" r:id="rId46"/>
    <p:sldId id="524" r:id="rId47"/>
    <p:sldId id="525" r:id="rId48"/>
    <p:sldId id="526" r:id="rId49"/>
    <p:sldId id="527" r:id="rId50"/>
    <p:sldId id="528" r:id="rId51"/>
    <p:sldId id="529" r:id="rId52"/>
    <p:sldId id="530" r:id="rId53"/>
    <p:sldId id="531" r:id="rId54"/>
    <p:sldId id="532" r:id="rId55"/>
    <p:sldId id="533" r:id="rId56"/>
    <p:sldId id="330" r:id="rId57"/>
    <p:sldId id="595" r:id="rId58"/>
    <p:sldId id="596" r:id="rId59"/>
    <p:sldId id="597" r:id="rId60"/>
    <p:sldId id="598" r:id="rId61"/>
    <p:sldId id="599" r:id="rId62"/>
    <p:sldId id="600" r:id="rId63"/>
    <p:sldId id="521" r:id="rId64"/>
    <p:sldId id="339" r:id="rId65"/>
    <p:sldId id="471" r:id="rId66"/>
    <p:sldId id="543" r:id="rId67"/>
    <p:sldId id="544" r:id="rId68"/>
    <p:sldId id="545" r:id="rId69"/>
    <p:sldId id="546" r:id="rId70"/>
    <p:sldId id="547" r:id="rId71"/>
    <p:sldId id="548" r:id="rId72"/>
    <p:sldId id="549" r:id="rId73"/>
    <p:sldId id="522" r:id="rId74"/>
    <p:sldId id="523" r:id="rId75"/>
    <p:sldId id="301"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0000"/>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83" d="100"/>
          <a:sy n="83" d="100"/>
        </p:scale>
        <p:origin x="1488" y="67"/>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slide" Target="slides/slide26.xml"/><Relationship Id="rId68" Type="http://schemas.openxmlformats.org/officeDocument/2006/relationships/slide" Target="slides/slide31.xml"/><Relationship Id="rId76"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4.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4/15/2020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4/15/2020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2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1914936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191493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48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647d1c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e647d1c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97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53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2A66E6F-1E71-40F1-A2D2-2FDF91F15AFC}" type="slidenum">
              <a:rPr lang="en-US" smtClean="0"/>
              <a:t>39</a:t>
            </a:fld>
            <a:endParaRPr lang="en-US"/>
          </a:p>
        </p:txBody>
      </p:sp>
    </p:spTree>
    <p:extLst>
      <p:ext uri="{BB962C8B-B14F-4D97-AF65-F5344CB8AC3E}">
        <p14:creationId xmlns:p14="http://schemas.microsoft.com/office/powerpoint/2010/main" val="92664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75405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8456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
        <p:cNvGrpSpPr/>
        <p:nvPr/>
      </p:nvGrpSpPr>
      <p:grpSpPr>
        <a:xfrm>
          <a:off x="0" y="0"/>
          <a:ext cx="0" cy="0"/>
          <a:chOff x="0" y="0"/>
          <a:chExt cx="0" cy="0"/>
        </a:xfrm>
      </p:grpSpPr>
      <p:sp>
        <p:nvSpPr>
          <p:cNvPr id="7" name="Google Shape;7;p2"/>
          <p:cNvSpPr txBox="1">
            <a:spLocks noGrp="1"/>
          </p:cNvSpPr>
          <p:nvPr>
            <p:ph type="body" idx="1"/>
          </p:nvPr>
        </p:nvSpPr>
        <p:spPr>
          <a:xfrm>
            <a:off x="671757" y="1894009"/>
            <a:ext cx="6972300" cy="264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2"/>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9" name="Google Shape;9;p2"/>
          <p:cNvPicPr preferRelativeResize="0"/>
          <p:nvPr/>
        </p:nvPicPr>
        <p:blipFill rotWithShape="1">
          <a:blip r:embed="rId3">
            <a:alphaModFix/>
          </a:blip>
          <a:srcRect/>
          <a:stretch/>
        </p:blipFill>
        <p:spPr>
          <a:xfrm>
            <a:off x="-71553" y="-202684"/>
            <a:ext cx="7006917" cy="467127"/>
          </a:xfrm>
          <a:prstGeom prst="rect">
            <a:avLst/>
          </a:prstGeom>
          <a:noFill/>
          <a:ln>
            <a:noFill/>
          </a:ln>
        </p:spPr>
      </p:pic>
    </p:spTree>
    <p:extLst>
      <p:ext uri="{BB962C8B-B14F-4D97-AF65-F5344CB8AC3E}">
        <p14:creationId xmlns:p14="http://schemas.microsoft.com/office/powerpoint/2010/main" val="30473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3"/>
          </p:nvPr>
        </p:nvSpPr>
        <p:spPr>
          <a:xfrm>
            <a:off x="671757" y="1730668"/>
            <a:ext cx="8184600" cy="4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3"/>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15" name="Google Shape;15;p3"/>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853003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2"/>
          </p:nvPr>
        </p:nvSpPr>
        <p:spPr>
          <a:xfrm>
            <a:off x="659305" y="1736725"/>
            <a:ext cx="81963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3B49"/>
              </a:buClr>
              <a:buSzPts val="2400"/>
              <a:buFont typeface="Merriweather Sans"/>
              <a:buChar char="&gt;"/>
              <a:defRPr sz="2400" b="0" i="0" u="none" strike="noStrike" cap="none">
                <a:solidFill>
                  <a:srgbClr val="003B49"/>
                </a:solidFill>
                <a:latin typeface="Arial"/>
                <a:ea typeface="Arial"/>
                <a:cs typeface="Arial"/>
                <a:sym typeface="Arial"/>
              </a:defRPr>
            </a:lvl1pPr>
            <a:lvl2pPr marL="914400" marR="0" lvl="1" indent="-355600" algn="l" rtl="0">
              <a:spcBef>
                <a:spcPts val="400"/>
              </a:spcBef>
              <a:spcAft>
                <a:spcPts val="0"/>
              </a:spcAft>
              <a:buClr>
                <a:srgbClr val="003B49"/>
              </a:buClr>
              <a:buSzPts val="2000"/>
              <a:buFont typeface="Arial"/>
              <a:buChar char="–"/>
              <a:defRPr sz="2000" b="0" i="0" u="none" strike="noStrike" cap="none">
                <a:solidFill>
                  <a:srgbClr val="003B49"/>
                </a:solidFill>
                <a:latin typeface="Arial"/>
                <a:ea typeface="Arial"/>
                <a:cs typeface="Arial"/>
                <a:sym typeface="Arial"/>
              </a:defRPr>
            </a:lvl2pPr>
            <a:lvl3pPr marL="1371600" marR="0" lvl="2" indent="-342900" algn="l" rtl="0">
              <a:spcBef>
                <a:spcPts val="360"/>
              </a:spcBef>
              <a:spcAft>
                <a:spcPts val="0"/>
              </a:spcAft>
              <a:buClr>
                <a:srgbClr val="003B49"/>
              </a:buClr>
              <a:buSzPts val="1800"/>
              <a:buFont typeface="Merriweather Sans"/>
              <a:buChar char="&gt;"/>
              <a:defRPr sz="1800" b="0" i="0" u="none" strike="noStrike" cap="none">
                <a:solidFill>
                  <a:srgbClr val="003B49"/>
                </a:solidFill>
                <a:latin typeface="Arial"/>
                <a:ea typeface="Arial"/>
                <a:cs typeface="Arial"/>
                <a:sym typeface="Arial"/>
              </a:defRPr>
            </a:lvl3pPr>
            <a:lvl4pPr marL="1828800" marR="0" lvl="3" indent="-330200" algn="l" rtl="0">
              <a:spcBef>
                <a:spcPts val="320"/>
              </a:spcBef>
              <a:spcAft>
                <a:spcPts val="0"/>
              </a:spcAft>
              <a:buClr>
                <a:srgbClr val="003B49"/>
              </a:buClr>
              <a:buSzPts val="1600"/>
              <a:buFont typeface="Arial"/>
              <a:buChar char="–"/>
              <a:defRPr sz="1600" b="0" i="0" u="none" strike="noStrike" cap="none">
                <a:solidFill>
                  <a:srgbClr val="003B49"/>
                </a:solidFill>
                <a:latin typeface="Arial"/>
                <a:ea typeface="Arial"/>
                <a:cs typeface="Arial"/>
                <a:sym typeface="Arial"/>
              </a:defRPr>
            </a:lvl4pPr>
            <a:lvl5pPr marL="2286000" marR="0" lvl="4" indent="-317500" algn="l" rtl="0">
              <a:spcBef>
                <a:spcPts val="280"/>
              </a:spcBef>
              <a:spcAft>
                <a:spcPts val="0"/>
              </a:spcAft>
              <a:buClr>
                <a:srgbClr val="003B49"/>
              </a:buClr>
              <a:buSzPts val="1400"/>
              <a:buFont typeface="Merriweather Sans"/>
              <a:buChar char="&gt;"/>
              <a:defRPr sz="1400" b="0" i="0" u="none" strike="noStrike" cap="none">
                <a:solidFill>
                  <a:srgbClr val="003B4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 name="Google Shape;19;p4"/>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0" name="Google Shape;20;p4"/>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566337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
        <p:cNvGrpSpPr/>
        <p:nvPr/>
      </p:nvGrpSpPr>
      <p:grpSpPr>
        <a:xfrm>
          <a:off x="0" y="0"/>
          <a:ext cx="0" cy="0"/>
          <a:chOff x="0" y="0"/>
          <a:chExt cx="0" cy="0"/>
        </a:xfrm>
      </p:grpSpPr>
      <p:sp>
        <p:nvSpPr>
          <p:cNvPr id="22" name="Google Shape;22;p5"/>
          <p:cNvSpPr>
            <a:spLocks noGrp="1"/>
          </p:cNvSpPr>
          <p:nvPr>
            <p:ph type="chart" idx="2"/>
          </p:nvPr>
        </p:nvSpPr>
        <p:spPr>
          <a:xfrm>
            <a:off x="766765" y="1736725"/>
            <a:ext cx="8021700" cy="4432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003B49"/>
              </a:buClr>
              <a:buSzPts val="2400"/>
              <a:buFont typeface="Arial"/>
              <a:buNone/>
              <a:defRPr sz="2400" b="0" i="0" u="none" strike="noStrike" cap="none">
                <a:solidFill>
                  <a:srgbClr val="003B49"/>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3B49"/>
              </a:buClr>
              <a:buSzPts val="3000"/>
              <a:buFont typeface="Arial"/>
              <a:buNone/>
              <a:defRPr sz="3000" b="0" i="0" u="none" strike="noStrike" cap="none">
                <a:solidFill>
                  <a:srgbClr val="003B49"/>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5"/>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5" name="Google Shape;25;p5"/>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3559750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
        <p:cNvGrpSpPr/>
        <p:nvPr/>
      </p:nvGrpSpPr>
      <p:grpSpPr>
        <a:xfrm>
          <a:off x="0" y="0"/>
          <a:ext cx="0" cy="0"/>
          <a:chOff x="0" y="0"/>
          <a:chExt cx="0" cy="0"/>
        </a:xfrm>
      </p:grpSpPr>
      <p:sp>
        <p:nvSpPr>
          <p:cNvPr id="27" name="Google Shape;27;p6"/>
          <p:cNvSpPr txBox="1">
            <a:spLocks noGrp="1"/>
          </p:cNvSpPr>
          <p:nvPr>
            <p:ph type="body" idx="1"/>
          </p:nvPr>
        </p:nvSpPr>
        <p:spPr>
          <a:xfrm>
            <a:off x="671757" y="1842047"/>
            <a:ext cx="6972300" cy="264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FAF6EC"/>
              </a:buClr>
              <a:buSzPts val="5000"/>
              <a:buFont typeface="Arial"/>
              <a:buNone/>
              <a:defRPr sz="5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 name="Google Shape;28;p6"/>
          <p:cNvPicPr preferRelativeResize="0"/>
          <p:nvPr/>
        </p:nvPicPr>
        <p:blipFill rotWithShape="1">
          <a:blip r:embed="rId2">
            <a:alphaModFix/>
          </a:blip>
          <a:srcRect/>
          <a:stretch/>
        </p:blipFill>
        <p:spPr>
          <a:xfrm>
            <a:off x="-71553" y="-202684"/>
            <a:ext cx="7006917" cy="467127"/>
          </a:xfrm>
          <a:prstGeom prst="rect">
            <a:avLst/>
          </a:prstGeom>
          <a:noFill/>
          <a:ln>
            <a:noFill/>
          </a:ln>
        </p:spPr>
      </p:pic>
      <p:pic>
        <p:nvPicPr>
          <p:cNvPr id="29" name="Google Shape;29;p6"/>
          <p:cNvPicPr preferRelativeResize="0"/>
          <p:nvPr/>
        </p:nvPicPr>
        <p:blipFill rotWithShape="1">
          <a:blip r:embed="rId3">
            <a:alphaModFix/>
          </a:blip>
          <a:srcRect/>
          <a:stretch/>
        </p:blipFill>
        <p:spPr>
          <a:xfrm>
            <a:off x="7644058" y="5522385"/>
            <a:ext cx="1012099" cy="1091481"/>
          </a:xfrm>
          <a:prstGeom prst="rect">
            <a:avLst/>
          </a:prstGeom>
          <a:noFill/>
          <a:ln>
            <a:noFill/>
          </a:ln>
        </p:spPr>
      </p:pic>
    </p:spTree>
    <p:extLst>
      <p:ext uri="{BB962C8B-B14F-4D97-AF65-F5344CB8AC3E}">
        <p14:creationId xmlns:p14="http://schemas.microsoft.com/office/powerpoint/2010/main" val="3600569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Header + SubHeader + Content">
  <p:cSld name="1_Header + SubHeader + Content">
    <p:spTree>
      <p:nvGrpSpPr>
        <p:cNvPr id="1" name="Shape 30"/>
        <p:cNvGrpSpPr/>
        <p:nvPr/>
      </p:nvGrpSpPr>
      <p:grpSpPr>
        <a:xfrm>
          <a:off x="0" y="0"/>
          <a:ext cx="0" cy="0"/>
          <a:chOff x="0" y="0"/>
          <a:chExt cx="0" cy="0"/>
        </a:xfrm>
      </p:grpSpPr>
      <p:sp>
        <p:nvSpPr>
          <p:cNvPr id="31" name="Google Shape;31;p7"/>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6EC"/>
              </a:buClr>
              <a:buSzPts val="3000"/>
              <a:buFont typeface="Arial"/>
              <a:buNone/>
              <a:defRPr sz="3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AF6EC"/>
              </a:buClr>
              <a:buSzPts val="2400"/>
              <a:buFont typeface="Merriweather Sans"/>
              <a:buChar char="&gt;"/>
              <a:defRPr sz="2400" b="0" i="0" u="none" strike="noStrike" cap="none">
                <a:solidFill>
                  <a:srgbClr val="FAF6EC"/>
                </a:solidFill>
                <a:latin typeface="Arial"/>
                <a:ea typeface="Arial"/>
                <a:cs typeface="Arial"/>
                <a:sym typeface="Arial"/>
              </a:defRPr>
            </a:lvl1pPr>
            <a:lvl2pPr marL="914400" marR="0" lvl="1" indent="-355600" algn="l" rtl="0">
              <a:spcBef>
                <a:spcPts val="400"/>
              </a:spcBef>
              <a:spcAft>
                <a:spcPts val="0"/>
              </a:spcAft>
              <a:buClr>
                <a:srgbClr val="FAF6EC"/>
              </a:buClr>
              <a:buSzPts val="2000"/>
              <a:buFont typeface="Arial"/>
              <a:buChar char="–"/>
              <a:defRPr sz="2000" b="0" i="0" u="none" strike="noStrike" cap="none">
                <a:solidFill>
                  <a:srgbClr val="FAF6EC"/>
                </a:solidFill>
                <a:latin typeface="Arial"/>
                <a:ea typeface="Arial"/>
                <a:cs typeface="Arial"/>
                <a:sym typeface="Arial"/>
              </a:defRPr>
            </a:lvl2pPr>
            <a:lvl3pPr marL="1371600" marR="0" lvl="2" indent="-342900" algn="l" rtl="0">
              <a:spcBef>
                <a:spcPts val="360"/>
              </a:spcBef>
              <a:spcAft>
                <a:spcPts val="0"/>
              </a:spcAft>
              <a:buClr>
                <a:srgbClr val="FAF6EC"/>
              </a:buClr>
              <a:buSzPts val="1800"/>
              <a:buFont typeface="Merriweather Sans"/>
              <a:buChar char="&gt;"/>
              <a:defRPr sz="1800" b="0" i="0" u="none" strike="noStrike" cap="none">
                <a:solidFill>
                  <a:srgbClr val="FAF6EC"/>
                </a:solidFill>
                <a:latin typeface="Arial"/>
                <a:ea typeface="Arial"/>
                <a:cs typeface="Arial"/>
                <a:sym typeface="Arial"/>
              </a:defRPr>
            </a:lvl3pPr>
            <a:lvl4pPr marL="1828800" marR="0" lvl="3" indent="-330200" algn="l" rtl="0">
              <a:spcBef>
                <a:spcPts val="320"/>
              </a:spcBef>
              <a:spcAft>
                <a:spcPts val="0"/>
              </a:spcAft>
              <a:buClr>
                <a:srgbClr val="FAF6EC"/>
              </a:buClr>
              <a:buSzPts val="1600"/>
              <a:buFont typeface="Arial"/>
              <a:buChar char="–"/>
              <a:defRPr sz="1600" b="0" i="0" u="none" strike="noStrike" cap="none">
                <a:solidFill>
                  <a:srgbClr val="FAF6EC"/>
                </a:solidFill>
                <a:latin typeface="Arial"/>
                <a:ea typeface="Arial"/>
                <a:cs typeface="Arial"/>
                <a:sym typeface="Arial"/>
              </a:defRPr>
            </a:lvl4pPr>
            <a:lvl5pPr marL="2286000" marR="0" lvl="4" indent="-317500" algn="l" rtl="0">
              <a:spcBef>
                <a:spcPts val="280"/>
              </a:spcBef>
              <a:spcAft>
                <a:spcPts val="0"/>
              </a:spcAft>
              <a:buClr>
                <a:srgbClr val="FAF6EC"/>
              </a:buClr>
              <a:buSzPts val="1400"/>
              <a:buFont typeface="Merriweather Sans"/>
              <a:buChar char="&gt;"/>
              <a:defRPr sz="1400" b="0" i="0" u="none" strike="noStrike" cap="none">
                <a:solidFill>
                  <a:srgbClr val="FAF6EC"/>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body" idx="3"/>
          </p:nvPr>
        </p:nvSpPr>
        <p:spPr>
          <a:xfrm>
            <a:off x="671757" y="1730668"/>
            <a:ext cx="8184600" cy="411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AF6EC"/>
              </a:buClr>
              <a:buSzPts val="2400"/>
              <a:buFont typeface="Arial"/>
              <a:buNone/>
              <a:defRPr sz="24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Google Shape;34;p7"/>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35" name="Google Shape;35;p7"/>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2450778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6EC"/>
              </a:buClr>
              <a:buSzPts val="3000"/>
              <a:buFont typeface="Arial"/>
              <a:buNone/>
              <a:defRPr sz="3000" b="0" i="0" u="none" strike="noStrike" cap="none">
                <a:solidFill>
                  <a:srgbClr val="FAF6EC"/>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body" idx="2"/>
          </p:nvPr>
        </p:nvSpPr>
        <p:spPr>
          <a:xfrm>
            <a:off x="659305" y="1736725"/>
            <a:ext cx="8076900" cy="40156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AF6EC"/>
              </a:buClr>
              <a:buSzPts val="2400"/>
              <a:buFont typeface="Merriweather Sans"/>
              <a:buChar char="&gt;"/>
              <a:defRPr sz="2400" b="0" i="0" u="none" strike="noStrike" cap="none">
                <a:solidFill>
                  <a:srgbClr val="FAF6EC"/>
                </a:solidFill>
                <a:latin typeface="Arial"/>
                <a:ea typeface="Arial"/>
                <a:cs typeface="Arial"/>
                <a:sym typeface="Arial"/>
              </a:defRPr>
            </a:lvl1pPr>
            <a:lvl2pPr marL="914400" marR="0" lvl="1" indent="-355600" algn="l" rtl="0">
              <a:spcBef>
                <a:spcPts val="400"/>
              </a:spcBef>
              <a:spcAft>
                <a:spcPts val="0"/>
              </a:spcAft>
              <a:buClr>
                <a:srgbClr val="FAF6EC"/>
              </a:buClr>
              <a:buSzPts val="2000"/>
              <a:buFont typeface="Arial"/>
              <a:buChar char="–"/>
              <a:defRPr sz="2000" b="0" i="0" u="none" strike="noStrike" cap="none">
                <a:solidFill>
                  <a:srgbClr val="FAF6EC"/>
                </a:solidFill>
                <a:latin typeface="Arial"/>
                <a:ea typeface="Arial"/>
                <a:cs typeface="Arial"/>
                <a:sym typeface="Arial"/>
              </a:defRPr>
            </a:lvl2pPr>
            <a:lvl3pPr marL="1371600" marR="0" lvl="2" indent="-342900" algn="l" rtl="0">
              <a:spcBef>
                <a:spcPts val="360"/>
              </a:spcBef>
              <a:spcAft>
                <a:spcPts val="0"/>
              </a:spcAft>
              <a:buClr>
                <a:srgbClr val="FAF6EC"/>
              </a:buClr>
              <a:buSzPts val="1800"/>
              <a:buFont typeface="Merriweather Sans"/>
              <a:buChar char="&gt;"/>
              <a:defRPr sz="1800" b="0" i="0" u="none" strike="noStrike" cap="none">
                <a:solidFill>
                  <a:srgbClr val="FAF6EC"/>
                </a:solidFill>
                <a:latin typeface="Arial"/>
                <a:ea typeface="Arial"/>
                <a:cs typeface="Arial"/>
                <a:sym typeface="Arial"/>
              </a:defRPr>
            </a:lvl3pPr>
            <a:lvl4pPr marL="1828800" marR="0" lvl="3" indent="-330200" algn="l" rtl="0">
              <a:spcBef>
                <a:spcPts val="320"/>
              </a:spcBef>
              <a:spcAft>
                <a:spcPts val="0"/>
              </a:spcAft>
              <a:buClr>
                <a:srgbClr val="FAF6EC"/>
              </a:buClr>
              <a:buSzPts val="1600"/>
              <a:buFont typeface="Arial"/>
              <a:buChar char="–"/>
              <a:defRPr sz="1600" b="0" i="0" u="none" strike="noStrike" cap="none">
                <a:solidFill>
                  <a:srgbClr val="FAF6EC"/>
                </a:solidFill>
                <a:latin typeface="Arial"/>
                <a:ea typeface="Arial"/>
                <a:cs typeface="Arial"/>
                <a:sym typeface="Arial"/>
              </a:defRPr>
            </a:lvl4pPr>
            <a:lvl5pPr marL="2286000" marR="0" lvl="4" indent="-317500" algn="l" rtl="0">
              <a:spcBef>
                <a:spcPts val="280"/>
              </a:spcBef>
              <a:spcAft>
                <a:spcPts val="0"/>
              </a:spcAft>
              <a:buClr>
                <a:srgbClr val="FAF6EC"/>
              </a:buClr>
              <a:buSzPts val="1400"/>
              <a:buFont typeface="Merriweather Sans"/>
              <a:buChar char="&gt;"/>
              <a:defRPr sz="1400" b="0" i="0" u="none" strike="noStrike" cap="none">
                <a:solidFill>
                  <a:srgbClr val="FAF6EC"/>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8"/>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40" name="Google Shape;40;p8"/>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3471416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Header + Graphic">
  <p:cSld name="1_Header + Graphic">
    <p:spTree>
      <p:nvGrpSpPr>
        <p:cNvPr id="1" name="Shape 41"/>
        <p:cNvGrpSpPr/>
        <p:nvPr/>
      </p:nvGrpSpPr>
      <p:grpSpPr>
        <a:xfrm>
          <a:off x="0" y="0"/>
          <a:ext cx="0" cy="0"/>
          <a:chOff x="0" y="0"/>
          <a:chExt cx="0" cy="0"/>
        </a:xfrm>
      </p:grpSpPr>
      <p:sp>
        <p:nvSpPr>
          <p:cNvPr id="42" name="Google Shape;42;p9"/>
          <p:cNvSpPr>
            <a:spLocks noGrp="1"/>
          </p:cNvSpPr>
          <p:nvPr>
            <p:ph type="chart" idx="2"/>
          </p:nvPr>
        </p:nvSpPr>
        <p:spPr>
          <a:xfrm>
            <a:off x="766765" y="1736725"/>
            <a:ext cx="8021700" cy="44324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AF6EC"/>
              </a:buClr>
              <a:buSzPts val="2400"/>
              <a:buFont typeface="Arial"/>
              <a:buNone/>
              <a:defRPr sz="2400" b="0" i="0" u="none" strike="noStrike" cap="none">
                <a:solidFill>
                  <a:srgbClr val="FAF6EC"/>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body" idx="1"/>
          </p:nvPr>
        </p:nvSpPr>
        <p:spPr>
          <a:xfrm>
            <a:off x="671757" y="371511"/>
            <a:ext cx="8184600" cy="99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FAF5EB"/>
              </a:buClr>
              <a:buSzPts val="3000"/>
              <a:buFont typeface="Arial"/>
              <a:buNone/>
              <a:defRPr sz="3000" b="0" i="0" u="none" strike="noStrike" cap="none">
                <a:solidFill>
                  <a:srgbClr val="FAF5EB"/>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 name="Google Shape;44;p9"/>
          <p:cNvPicPr preferRelativeResize="0"/>
          <p:nvPr/>
        </p:nvPicPr>
        <p:blipFill rotWithShape="1">
          <a:blip r:embed="rId2">
            <a:alphaModFix/>
          </a:blip>
          <a:srcRect/>
          <a:stretch/>
        </p:blipFill>
        <p:spPr>
          <a:xfrm>
            <a:off x="7644058" y="5522385"/>
            <a:ext cx="1012099" cy="1091481"/>
          </a:xfrm>
          <a:prstGeom prst="rect">
            <a:avLst/>
          </a:prstGeom>
          <a:noFill/>
          <a:ln>
            <a:noFill/>
          </a:ln>
        </p:spPr>
      </p:pic>
      <p:pic>
        <p:nvPicPr>
          <p:cNvPr id="45" name="Google Shape;45;p9"/>
          <p:cNvPicPr preferRelativeResize="0"/>
          <p:nvPr/>
        </p:nvPicPr>
        <p:blipFill rotWithShape="1">
          <a:blip r:embed="rId3">
            <a:alphaModFix/>
          </a:blip>
          <a:srcRect/>
          <a:stretch/>
        </p:blipFill>
        <p:spPr>
          <a:xfrm>
            <a:off x="-71553" y="-189984"/>
            <a:ext cx="7006917" cy="467127"/>
          </a:xfrm>
          <a:prstGeom prst="rect">
            <a:avLst/>
          </a:prstGeom>
          <a:noFill/>
          <a:ln>
            <a:noFill/>
          </a:ln>
        </p:spPr>
      </p:pic>
    </p:spTree>
    <p:extLst>
      <p:ext uri="{BB962C8B-B14F-4D97-AF65-F5344CB8AC3E}">
        <p14:creationId xmlns:p14="http://schemas.microsoft.com/office/powerpoint/2010/main" val="1092915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6"/>
        <p:cNvGrpSpPr/>
        <p:nvPr/>
      </p:nvGrpSpPr>
      <p:grpSpPr>
        <a:xfrm>
          <a:off x="0" y="0"/>
          <a:ext cx="0" cy="0"/>
          <a:chOff x="0" y="0"/>
          <a:chExt cx="0" cy="0"/>
        </a:xfrm>
      </p:grpSpPr>
      <p:sp>
        <p:nvSpPr>
          <p:cNvPr id="47" name="Google Shape;47;p10"/>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8" name="Google Shape;48;p10"/>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 name="Google Shape;49;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225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09169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393700613"/>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1684468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575092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633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7114011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0801150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5059896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4541246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1308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D27410-53AE-4B34-A7E1-BDFD5A193776}"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FFF08-EB85-4FAE-9CAD-97106124D1E3}" type="slidenum">
              <a:rPr lang="en-US" smtClean="0"/>
              <a:t>‹#›</a:t>
            </a:fld>
            <a:endParaRPr lang="en-US"/>
          </a:p>
        </p:txBody>
      </p:sp>
    </p:spTree>
    <p:extLst>
      <p:ext uri="{BB962C8B-B14F-4D97-AF65-F5344CB8AC3E}">
        <p14:creationId xmlns:p14="http://schemas.microsoft.com/office/powerpoint/2010/main" val="52922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02901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2.xml"/><Relationship Id="rId4" Type="http://schemas.openxmlformats.org/officeDocument/2006/relationships/slideLayout" Target="../slideLayouts/slideLayout18.xml"/></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8.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jp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6.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118341352"/>
      </p:ext>
    </p:extLst>
  </p:cSld>
  <p:clrMap bg1="lt1" tx1="dk1" bg2="lt2" tx2="dk2" accent1="accent1" accent2="accent2" accent3="accent3" accent4="accent4" accent5="accent5" accent6="accent6" hlink="hlink" folHlink="folHlink"/>
  <p:sldLayoutIdLst>
    <p:sldLayoutId id="2147484150" r:id="rId1"/>
    <p:sldLayoutId id="214748415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509E2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95350339"/>
      </p:ext>
    </p:extLst>
  </p:cSld>
  <p:clrMap bg1="lt1" tx1="dk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16 April 2020</a:t>
            </a:r>
            <a:endParaRPr lang="en-US" dirty="0"/>
          </a:p>
        </p:txBody>
      </p:sp>
    </p:spTree>
    <p:extLst>
      <p:ext uri="{BB962C8B-B14F-4D97-AF65-F5344CB8AC3E}">
        <p14:creationId xmlns:p14="http://schemas.microsoft.com/office/powerpoint/2010/main" val="129336589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558988367"/>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D27410-53AE-4B34-A7E1-BDFD5A193776}" type="datetimeFigureOut">
              <a:rPr lang="en-US" smtClean="0"/>
              <a:t>4/15/2020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4FFF08-EB85-4FAE-9CAD-97106124D1E3}" type="slidenum">
              <a:rPr lang="en-US" smtClean="0"/>
              <a:t>‹#›</a:t>
            </a:fld>
            <a:endParaRPr lang="en-US"/>
          </a:p>
        </p:txBody>
      </p:sp>
    </p:spTree>
    <p:extLst>
      <p:ext uri="{BB962C8B-B14F-4D97-AF65-F5344CB8AC3E}">
        <p14:creationId xmlns:p14="http://schemas.microsoft.com/office/powerpoint/2010/main" val="1090048491"/>
      </p:ext>
    </p:extLst>
  </p:cSld>
  <p:clrMap bg1="lt1" tx1="dk1" bg2="lt2" tx2="dk2" accent1="accent1" accent2="accent2" accent3="accent3" accent4="accent4" accent5="accent5" accent6="accent6" hlink="hlink" folHlink="folHlink"/>
  <p:sldLayoutIdLst>
    <p:sldLayoutId id="214748417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tuco.mst.edu/"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April 16, 2020</a:t>
            </a:r>
          </a:p>
          <a:p>
            <a:r>
              <a:rPr lang="en-US" sz="3600" dirty="0" smtClean="0"/>
              <a:t>Zoom Meeting</a:t>
            </a:r>
            <a:endParaRPr lang="en-US" sz="3600" dirty="0"/>
          </a:p>
        </p:txBody>
      </p:sp>
      <p:sp>
        <p:nvSpPr>
          <p:cNvPr id="4" name="Slide Number Placeholder 3"/>
          <p:cNvSpPr>
            <a:spLocks noGrp="1"/>
          </p:cNvSpPr>
          <p:nvPr>
            <p:ph type="sldNum" sz="quarter" idx="11"/>
          </p:nvPr>
        </p:nvSpPr>
        <p:spPr/>
        <p:txBody>
          <a:bodyPr/>
          <a:lstStyle/>
          <a:p>
            <a:fld id="{7E03178D-84EE-4CB8-A279-6A93DE17BCD8}" type="slidenum">
              <a:rPr lang="en-US" smtClean="0"/>
              <a:t>1</a:t>
            </a:fld>
            <a:endParaRPr lang="en-US"/>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President’s Report</a:t>
            </a:r>
          </a:p>
          <a:p>
            <a:r>
              <a:rPr lang="en-US" sz="2400" dirty="0" smtClean="0"/>
              <a:t>Dr. Steven Corns, Faculty Senate President</a:t>
            </a:r>
            <a:endParaRPr lang="en-US" sz="2400" dirty="0"/>
          </a:p>
        </p:txBody>
      </p:sp>
    </p:spTree>
    <p:extLst>
      <p:ext uri="{BB962C8B-B14F-4D97-AF65-F5344CB8AC3E}">
        <p14:creationId xmlns:p14="http://schemas.microsoft.com/office/powerpoint/2010/main" val="73882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r>
              <a:rPr lang="en-US" dirty="0" smtClean="0">
                <a:solidFill>
                  <a:schemeClr val="accent4">
                    <a:lumMod val="10000"/>
                  </a:schemeClr>
                </a:solidFill>
              </a:rPr>
              <a:t>Survey has closed out</a:t>
            </a:r>
          </a:p>
          <a:p>
            <a:endParaRPr lang="en-US" dirty="0">
              <a:solidFill>
                <a:schemeClr val="accent4">
                  <a:lumMod val="10000"/>
                </a:schemeClr>
              </a:solidFill>
            </a:endParaRPr>
          </a:p>
          <a:p>
            <a:r>
              <a:rPr lang="en-US" dirty="0" smtClean="0">
                <a:solidFill>
                  <a:schemeClr val="accent4">
                    <a:lumMod val="10000"/>
                  </a:schemeClr>
                </a:solidFill>
              </a:rPr>
              <a:t>Should have results at Summer Senate meeting</a:t>
            </a:r>
          </a:p>
          <a:p>
            <a:endParaRPr lang="en-US" dirty="0" smtClean="0"/>
          </a:p>
        </p:txBody>
      </p:sp>
      <p:sp>
        <p:nvSpPr>
          <p:cNvPr id="4" name="Text Placeholder 3"/>
          <p:cNvSpPr txBox="1">
            <a:spLocks/>
          </p:cNvSpPr>
          <p:nvPr/>
        </p:nvSpPr>
        <p:spPr>
          <a:xfrm>
            <a:off x="510790" y="2031533"/>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COACHE Survey</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85377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Last IFC meeting, April 8* </a:t>
            </a:r>
          </a:p>
          <a:p>
            <a:pPr lvl="1"/>
            <a:r>
              <a:rPr lang="en-US" dirty="0" smtClean="0">
                <a:solidFill>
                  <a:schemeClr val="accent4">
                    <a:lumMod val="10000"/>
                  </a:schemeClr>
                </a:solidFill>
              </a:rPr>
              <a:t>Discussion of impact of moving to online and how long it will be in place</a:t>
            </a:r>
          </a:p>
          <a:p>
            <a:pPr lvl="1"/>
            <a:endParaRPr lang="en-US" dirty="0">
              <a:solidFill>
                <a:schemeClr val="accent4">
                  <a:lumMod val="10000"/>
                </a:schemeClr>
              </a:solidFill>
            </a:endParaRPr>
          </a:p>
          <a:p>
            <a:pPr lvl="1"/>
            <a:r>
              <a:rPr lang="en-US" dirty="0" smtClean="0">
                <a:solidFill>
                  <a:schemeClr val="accent4">
                    <a:lumMod val="10000"/>
                  </a:schemeClr>
                </a:solidFill>
              </a:rPr>
              <a:t>Possible administrator furloughs</a:t>
            </a:r>
          </a:p>
          <a:p>
            <a:pPr lvl="2"/>
            <a:endParaRPr lang="en-US" dirty="0">
              <a:solidFill>
                <a:schemeClr val="accent4">
                  <a:lumMod val="10000"/>
                </a:schemeClr>
              </a:solidFill>
            </a:endParaRPr>
          </a:p>
          <a:p>
            <a:pPr lvl="1"/>
            <a:r>
              <a:rPr lang="en-US" dirty="0" smtClean="0">
                <a:solidFill>
                  <a:schemeClr val="accent4">
                    <a:lumMod val="10000"/>
                  </a:schemeClr>
                </a:solidFill>
              </a:rPr>
              <a:t>Discussed expanded paid leave for those who cannot telecommute</a:t>
            </a:r>
          </a:p>
          <a:p>
            <a:pPr lvl="1"/>
            <a:endParaRPr lang="en-US" dirty="0">
              <a:solidFill>
                <a:schemeClr val="accent4">
                  <a:lumMod val="10000"/>
                </a:schemeClr>
              </a:solidFill>
            </a:endParaRPr>
          </a:p>
          <a:p>
            <a:pPr lvl="1"/>
            <a:r>
              <a:rPr lang="en-US" dirty="0" smtClean="0">
                <a:solidFill>
                  <a:schemeClr val="accent4">
                    <a:lumMod val="10000"/>
                  </a:schemeClr>
                </a:solidFill>
              </a:rPr>
              <a:t>Working on a process on how we are going to re-open campus</a:t>
            </a:r>
          </a:p>
          <a:p>
            <a:pPr lvl="1"/>
            <a:endParaRPr lang="en-US" dirty="0">
              <a:solidFill>
                <a:schemeClr val="accent4">
                  <a:lumMod val="10000"/>
                </a:schemeClr>
              </a:solidFill>
            </a:endParaRP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Cabinet (IFC)</a:t>
            </a:r>
            <a:endParaRPr lang="en-US" dirty="0"/>
          </a:p>
        </p:txBody>
      </p:sp>
    </p:spTree>
    <p:extLst>
      <p:ext uri="{BB962C8B-B14F-4D97-AF65-F5344CB8AC3E}">
        <p14:creationId xmlns:p14="http://schemas.microsoft.com/office/powerpoint/2010/main" val="29476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117212"/>
            <a:ext cx="8604067" cy="4634569"/>
          </a:xfrm>
        </p:spPr>
        <p:txBody>
          <a:bodyPr/>
          <a:lstStyle/>
          <a:p>
            <a:r>
              <a:rPr lang="en-US" dirty="0" smtClean="0">
                <a:solidFill>
                  <a:schemeClr val="accent4">
                    <a:lumMod val="10000"/>
                  </a:schemeClr>
                </a:solidFill>
              </a:rPr>
              <a:t>Last IFC meeting, April 8* </a:t>
            </a:r>
          </a:p>
          <a:p>
            <a:pPr lvl="1"/>
            <a:r>
              <a:rPr lang="en-US" dirty="0" smtClean="0">
                <a:solidFill>
                  <a:schemeClr val="accent4">
                    <a:lumMod val="10000"/>
                  </a:schemeClr>
                </a:solidFill>
              </a:rPr>
              <a:t>ACUE-NASH grant has been awarded to UM System. </a:t>
            </a:r>
          </a:p>
          <a:p>
            <a:pPr lvl="1"/>
            <a:endParaRPr lang="en-US" dirty="0">
              <a:solidFill>
                <a:schemeClr val="accent4">
                  <a:lumMod val="10000"/>
                </a:schemeClr>
              </a:solidFill>
            </a:endParaRPr>
          </a:p>
          <a:p>
            <a:pPr lvl="1"/>
            <a:r>
              <a:rPr lang="en-US" dirty="0" smtClean="0">
                <a:solidFill>
                  <a:schemeClr val="accent4">
                    <a:lumMod val="10000"/>
                  </a:schemeClr>
                </a:solidFill>
              </a:rPr>
              <a:t>Helps with teaching distance/online</a:t>
            </a:r>
          </a:p>
          <a:p>
            <a:pPr lvl="1"/>
            <a:endParaRPr lang="en-US" dirty="0">
              <a:solidFill>
                <a:schemeClr val="accent4">
                  <a:lumMod val="10000"/>
                </a:schemeClr>
              </a:solidFill>
            </a:endParaRPr>
          </a:p>
          <a:p>
            <a:pPr lvl="1"/>
            <a:r>
              <a:rPr lang="en-US" dirty="0" smtClean="0">
                <a:solidFill>
                  <a:schemeClr val="accent4">
                    <a:lumMod val="10000"/>
                  </a:schemeClr>
                </a:solidFill>
              </a:rPr>
              <a:t>Will likely be rolled out virtually with cohorts of faculty (16 or so?)</a:t>
            </a:r>
          </a:p>
          <a:p>
            <a:pPr lvl="1"/>
            <a:endParaRPr lang="en-US" dirty="0">
              <a:solidFill>
                <a:schemeClr val="accent4">
                  <a:lumMod val="10000"/>
                </a:schemeClr>
              </a:solidFill>
            </a:endParaRPr>
          </a:p>
          <a:p>
            <a:r>
              <a:rPr lang="en-US" smtClean="0">
                <a:solidFill>
                  <a:schemeClr val="accent4">
                    <a:lumMod val="10000"/>
                  </a:schemeClr>
                </a:solidFill>
              </a:rPr>
              <a:t>Budget outlook</a:t>
            </a:r>
            <a:endParaRPr lang="en-US" dirty="0" smtClean="0">
              <a:solidFill>
                <a:schemeClr val="accent4">
                  <a:lumMod val="10000"/>
                </a:schemeClr>
              </a:solidFill>
            </a:endParaRPr>
          </a:p>
          <a:p>
            <a:pPr lvl="1"/>
            <a:endParaRPr lang="en-US" dirty="0">
              <a:solidFill>
                <a:schemeClr val="accent4">
                  <a:lumMod val="10000"/>
                </a:schemeClr>
              </a:solidFill>
            </a:endParaRPr>
          </a:p>
          <a:p>
            <a:endParaRPr lang="en-US" dirty="0" smtClean="0"/>
          </a:p>
        </p:txBody>
      </p:sp>
      <p:sp>
        <p:nvSpPr>
          <p:cNvPr id="5" name="Text Placeholder 3"/>
          <p:cNvSpPr>
            <a:spLocks noGrp="1"/>
          </p:cNvSpPr>
          <p:nvPr>
            <p:ph type="body" sz="quarter" idx="13"/>
          </p:nvPr>
        </p:nvSpPr>
        <p:spPr>
          <a:xfrm>
            <a:off x="510790" y="1559093"/>
            <a:ext cx="8184662" cy="647645"/>
          </a:xfrm>
        </p:spPr>
        <p:txBody>
          <a:bodyPr/>
          <a:lstStyle/>
          <a:p>
            <a:r>
              <a:rPr lang="en-US" dirty="0"/>
              <a:t>Intercampus Faculty </a:t>
            </a:r>
            <a:r>
              <a:rPr lang="en-US" dirty="0" smtClean="0"/>
              <a:t>Cabinet (IFC)</a:t>
            </a:r>
            <a:endParaRPr lang="en-US" dirty="0"/>
          </a:p>
        </p:txBody>
      </p:sp>
    </p:spTree>
    <p:extLst>
      <p:ext uri="{BB962C8B-B14F-4D97-AF65-F5344CB8AC3E}">
        <p14:creationId xmlns:p14="http://schemas.microsoft.com/office/powerpoint/2010/main" val="2935921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r>
              <a:rPr lang="en-US" dirty="0" smtClean="0">
                <a:solidFill>
                  <a:schemeClr val="accent4">
                    <a:lumMod val="10000"/>
                  </a:schemeClr>
                </a:solidFill>
              </a:rPr>
              <a:t>Dr. David Westerberg</a:t>
            </a:r>
          </a:p>
          <a:p>
            <a:endParaRPr lang="en-US" dirty="0" smtClean="0"/>
          </a:p>
        </p:txBody>
      </p:sp>
      <p:sp>
        <p:nvSpPr>
          <p:cNvPr id="4" name="Text Placeholder 3"/>
          <p:cNvSpPr txBox="1">
            <a:spLocks/>
          </p:cNvSpPr>
          <p:nvPr/>
        </p:nvSpPr>
        <p:spPr>
          <a:xfrm>
            <a:off x="510790" y="1707710"/>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Faculty Senate Resolution for Mark Mullin</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109677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pPr marL="0" indent="0">
              <a:buNone/>
            </a:pPr>
            <a:r>
              <a:rPr lang="en-US" dirty="0"/>
              <a:t>Whereas Mark Mullin has served the Faculty, Staff, Students, and Alumni of the Missouri University of Science and Technology as Athletics Director from 1992 to 2020; and</a:t>
            </a:r>
          </a:p>
          <a:p>
            <a:endParaRPr lang="en-US" dirty="0" smtClean="0"/>
          </a:p>
        </p:txBody>
      </p:sp>
      <p:sp>
        <p:nvSpPr>
          <p:cNvPr id="4" name="Text Placeholder 3"/>
          <p:cNvSpPr txBox="1">
            <a:spLocks/>
          </p:cNvSpPr>
          <p:nvPr/>
        </p:nvSpPr>
        <p:spPr>
          <a:xfrm>
            <a:off x="510790" y="1707710"/>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Faculty Senate Resolution for Mark Mullin</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745924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pPr marL="0" indent="0">
              <a:buNone/>
            </a:pPr>
            <a:r>
              <a:rPr lang="en-US" dirty="0"/>
              <a:t>Whereas, as Director of Miner Athletics, Mark Mullin has led Miner Athletics to fourteen conference championships, ten additional titles, over seventy NCAA championship competition appearances with nearly one hundred student athletes </a:t>
            </a:r>
            <a:r>
              <a:rPr lang="en-US"/>
              <a:t>named </a:t>
            </a:r>
            <a:r>
              <a:rPr lang="en-US" smtClean="0"/>
              <a:t>Academic </a:t>
            </a:r>
            <a:r>
              <a:rPr lang="en-US" dirty="0" smtClean="0"/>
              <a:t>All-Americans</a:t>
            </a:r>
            <a:r>
              <a:rPr lang="en-US" dirty="0"/>
              <a:t>, nearly 80 </a:t>
            </a:r>
            <a:r>
              <a:rPr lang="en-US" dirty="0" smtClean="0"/>
              <a:t>All-Americans </a:t>
            </a:r>
            <a:r>
              <a:rPr lang="en-US" dirty="0"/>
              <a:t>and over 350 </a:t>
            </a:r>
            <a:r>
              <a:rPr lang="en-US" dirty="0" smtClean="0"/>
              <a:t>All-Conference </a:t>
            </a:r>
            <a:r>
              <a:rPr lang="en-US" dirty="0"/>
              <a:t>selections; and</a:t>
            </a:r>
          </a:p>
          <a:p>
            <a:endParaRPr lang="en-US" dirty="0" smtClean="0"/>
          </a:p>
        </p:txBody>
      </p:sp>
      <p:sp>
        <p:nvSpPr>
          <p:cNvPr id="4" name="Text Placeholder 3"/>
          <p:cNvSpPr txBox="1">
            <a:spLocks/>
          </p:cNvSpPr>
          <p:nvPr/>
        </p:nvSpPr>
        <p:spPr>
          <a:xfrm>
            <a:off x="510790" y="1707710"/>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Faculty Senate Resolution for Mark Mullin</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161531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pPr marL="0" indent="0">
              <a:buNone/>
            </a:pPr>
            <a:r>
              <a:rPr lang="en-US" dirty="0"/>
              <a:t>Whereas, Mark Mullin‘s leadership skills and diligence have led to many facility improvements for Miner Athletics including construction of the student recreation center, multiple renovations of </a:t>
            </a:r>
            <a:r>
              <a:rPr lang="en-US" dirty="0" err="1"/>
              <a:t>Allgood</a:t>
            </a:r>
            <a:r>
              <a:rPr lang="en-US" dirty="0"/>
              <a:t>-Bailey Stadium, construction and expansion of fitness center facilities, multiple renovations of the Gale-</a:t>
            </a:r>
            <a:r>
              <a:rPr lang="en-US" dirty="0" err="1"/>
              <a:t>Bullman</a:t>
            </a:r>
            <a:r>
              <a:rPr lang="en-US" dirty="0"/>
              <a:t> multi-purpose building including Gibson Arena; and</a:t>
            </a:r>
          </a:p>
          <a:p>
            <a:endParaRPr lang="en-US" dirty="0" smtClean="0"/>
          </a:p>
        </p:txBody>
      </p:sp>
      <p:sp>
        <p:nvSpPr>
          <p:cNvPr id="4" name="Text Placeholder 3"/>
          <p:cNvSpPr txBox="1">
            <a:spLocks/>
          </p:cNvSpPr>
          <p:nvPr/>
        </p:nvSpPr>
        <p:spPr>
          <a:xfrm>
            <a:off x="510790" y="1707710"/>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Faculty Senate Resolution for Mark Mullin</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802299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pPr marL="0" indent="0">
              <a:buNone/>
            </a:pPr>
            <a:r>
              <a:rPr lang="en-US" dirty="0"/>
              <a:t>Whereas Mark Mullin has served diligently as a Senator of the Faculty Senate of the Missouri University of Science and Technology (1992-2020)</a:t>
            </a:r>
          </a:p>
          <a:p>
            <a:endParaRPr lang="en-US" dirty="0" smtClean="0"/>
          </a:p>
        </p:txBody>
      </p:sp>
      <p:sp>
        <p:nvSpPr>
          <p:cNvPr id="4" name="Text Placeholder 3"/>
          <p:cNvSpPr txBox="1">
            <a:spLocks/>
          </p:cNvSpPr>
          <p:nvPr/>
        </p:nvSpPr>
        <p:spPr>
          <a:xfrm>
            <a:off x="510790" y="1707710"/>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Faculty Senate Resolution for Mark Mullin</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3299293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276856"/>
            <a:ext cx="8604067" cy="3648457"/>
          </a:xfrm>
        </p:spPr>
        <p:txBody>
          <a:bodyPr/>
          <a:lstStyle/>
          <a:p>
            <a:endParaRPr lang="en-US" dirty="0" smtClean="0">
              <a:solidFill>
                <a:schemeClr val="accent4">
                  <a:lumMod val="10000"/>
                </a:schemeClr>
              </a:solidFill>
            </a:endParaRPr>
          </a:p>
          <a:p>
            <a:pPr marL="0" indent="0">
              <a:buNone/>
            </a:pPr>
            <a:r>
              <a:rPr lang="en-US" dirty="0"/>
              <a:t>Therefore, be it resolved that the Faculty Senate of the Missouri University of Science and Technology does hereby sincerely thank Mark Mullin for every job well done and wish him continued success in his future endeavors. Adopted this 16</a:t>
            </a:r>
            <a:r>
              <a:rPr lang="en-US" baseline="30000" dirty="0"/>
              <a:t>th</a:t>
            </a:r>
            <a:r>
              <a:rPr lang="en-US" dirty="0"/>
              <a:t> day of April, 2020, at the meeting of the Faculty Senate of Missouri University of Science and Technology.</a:t>
            </a:r>
          </a:p>
          <a:p>
            <a:endParaRPr lang="en-US" dirty="0" smtClean="0"/>
          </a:p>
        </p:txBody>
      </p:sp>
      <p:sp>
        <p:nvSpPr>
          <p:cNvPr id="4" name="Text Placeholder 3"/>
          <p:cNvSpPr txBox="1">
            <a:spLocks/>
          </p:cNvSpPr>
          <p:nvPr/>
        </p:nvSpPr>
        <p:spPr>
          <a:xfrm>
            <a:off x="510790" y="1707710"/>
            <a:ext cx="8184662" cy="647645"/>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3000" b="0" i="0" u="none" strike="noStrike" kern="1200" cap="none" spc="0" normalizeH="0" baseline="0" noProof="0" dirty="0" smtClean="0">
                <a:ln>
                  <a:noFill/>
                </a:ln>
                <a:solidFill>
                  <a:srgbClr val="509E2F"/>
                </a:solidFill>
                <a:effectLst/>
                <a:uLnTx/>
                <a:uFillTx/>
                <a:latin typeface="Orgon Slab Medium"/>
                <a:ea typeface="+mn-ea"/>
              </a:rPr>
              <a:t>Faculty Senate Resolution for Mark Mullin</a:t>
            </a:r>
            <a:endParaRPr kumimoji="0" lang="en-US" sz="3000" b="0" i="0" u="none" strike="noStrike" kern="1200" cap="none" spc="0" normalizeH="0" baseline="0" noProof="0" dirty="0">
              <a:ln>
                <a:noFill/>
              </a:ln>
              <a:solidFill>
                <a:srgbClr val="509E2F"/>
              </a:solidFill>
              <a:effectLst/>
              <a:uLnTx/>
              <a:uFillTx/>
              <a:latin typeface="Orgon Slab Medium"/>
              <a:ea typeface="+mn-ea"/>
            </a:endParaRPr>
          </a:p>
        </p:txBody>
      </p:sp>
    </p:spTree>
    <p:extLst>
      <p:ext uri="{BB962C8B-B14F-4D97-AF65-F5344CB8AC3E}">
        <p14:creationId xmlns:p14="http://schemas.microsoft.com/office/powerpoint/2010/main" val="419157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 Homan,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2</a:t>
            </a:fld>
            <a:endParaRPr lang="en-US" dirty="0"/>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a:t>
            </a:r>
            <a:r>
              <a:rPr lang="en-US" sz="3600" dirty="0" smtClean="0">
                <a:latin typeface="Orgon Slab" panose="02000503000000020004" pitchFamily="50" charset="0"/>
              </a:rPr>
              <a:t>Administrative Reports</a:t>
            </a:r>
            <a:endParaRPr lang="en-US" sz="3600" dirty="0">
              <a:latin typeface="Orgon Slab" panose="02000503000000020004" pitchFamily="50" charset="0"/>
            </a:endParaRPr>
          </a:p>
          <a:p>
            <a:pPr marL="0" indent="0" defTabSz="685800">
              <a:buNone/>
            </a:pPr>
            <a:r>
              <a:rPr lang="en-US" sz="3600" dirty="0"/>
              <a:t>	</a:t>
            </a:r>
            <a:r>
              <a:rPr lang="en-US" sz="3600" dirty="0" smtClean="0">
                <a:solidFill>
                  <a:srgbClr val="003B49"/>
                </a:solidFill>
                <a:latin typeface="Orgon Slab" panose="02000503000000020004" pitchFamily="50" charset="0"/>
              </a:rPr>
              <a:t>A.</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Chancellor’s Report</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M. Dehghani</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20</a:t>
            </a:fld>
            <a:endParaRPr lang="en-US" sz="900" dirty="0"/>
          </a:p>
        </p:txBody>
      </p:sp>
    </p:spTree>
    <p:extLst>
      <p:ext uri="{BB962C8B-B14F-4D97-AF65-F5344CB8AC3E}">
        <p14:creationId xmlns:p14="http://schemas.microsoft.com/office/powerpoint/2010/main" val="3447466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16632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05112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6632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34887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823997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38939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 </a:t>
            </a:r>
            <a:r>
              <a:rPr lang="en-US" sz="3600" dirty="0">
                <a:latin typeface="Orgon Slab" panose="02000503000000020004" pitchFamily="50" charset="0"/>
              </a:rPr>
              <a:t>	</a:t>
            </a:r>
            <a:r>
              <a:rPr lang="en-US" sz="3600" dirty="0" smtClean="0">
                <a:latin typeface="Orgon Slab" panose="02000503000000020004" pitchFamily="50" charset="0"/>
              </a:rPr>
              <a:t>Administrative Reports</a:t>
            </a:r>
            <a:endParaRPr lang="en-US" sz="3600" dirty="0">
              <a:latin typeface="Orgon Slab" panose="02000503000000020004" pitchFamily="50" charset="0"/>
            </a:endParaRPr>
          </a:p>
          <a:p>
            <a:pPr marL="0" indent="0" defTabSz="685800">
              <a:buNone/>
            </a:pPr>
            <a:r>
              <a:rPr lang="en-US" sz="3600" dirty="0"/>
              <a:t>	</a:t>
            </a:r>
            <a:r>
              <a:rPr lang="en-US" sz="3600" dirty="0">
                <a:solidFill>
                  <a:srgbClr val="003B49"/>
                </a:solidFill>
                <a:latin typeface="Orgon Slab" panose="02000503000000020004" pitchFamily="50" charset="0"/>
              </a:rPr>
              <a:t>B</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Provost’s Report</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Roberts</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smtClean="0"/>
              <a:t>27</a:t>
            </a:fld>
            <a:endParaRPr lang="en-US" sz="900" dirty="0"/>
          </a:p>
        </p:txBody>
      </p:sp>
    </p:spTree>
    <p:extLst>
      <p:ext uri="{BB962C8B-B14F-4D97-AF65-F5344CB8AC3E}">
        <p14:creationId xmlns:p14="http://schemas.microsoft.com/office/powerpoint/2010/main" val="3279975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600" dirty="0" smtClean="0">
                <a:latin typeface="Orgon Slab" panose="02000503000000020004" pitchFamily="50" charset="0"/>
              </a:rPr>
              <a:t>VI. </a:t>
            </a:r>
            <a:r>
              <a:rPr lang="en-US" sz="3600" dirty="0">
                <a:latin typeface="Orgon Slab" panose="02000503000000020004" pitchFamily="50" charset="0"/>
              </a:rPr>
              <a:t>	Reports of Standing Committees</a:t>
            </a:r>
          </a:p>
          <a:p>
            <a:pPr marL="741362" indent="0" defTabSz="685800">
              <a:buNone/>
            </a:pPr>
            <a:r>
              <a:rPr lang="en-US" sz="3600" dirty="0" smtClean="0">
                <a:solidFill>
                  <a:srgbClr val="003B49"/>
                </a:solidFill>
                <a:latin typeface="Orgon Slab" panose="02000503000000020004" pitchFamily="50" charset="0"/>
              </a:rPr>
              <a:t>A. Budgetary Affairs</a:t>
            </a:r>
          </a:p>
          <a:p>
            <a:pPr marL="741362" indent="0" defTabSz="685800">
              <a:buNone/>
            </a:pPr>
            <a:r>
              <a:rPr lang="en-US" sz="3600" dirty="0" smtClean="0">
                <a:solidFill>
                  <a:srgbClr val="003B49"/>
                </a:solidFill>
                <a:latin typeface="Orgon Slab" panose="02000503000000020004" pitchFamily="50" charset="0"/>
              </a:rPr>
              <a:t>	M. Fitch</a:t>
            </a:r>
            <a:endParaRPr lang="en-US" sz="3600" dirty="0" smtClean="0">
              <a:solidFill>
                <a:srgbClr val="003B49"/>
              </a:solidFill>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28</a:t>
            </a:fld>
            <a:endParaRPr lang="en-US" sz="900" dirty="0"/>
          </a:p>
        </p:txBody>
      </p:sp>
    </p:spTree>
    <p:extLst>
      <p:ext uri="{BB962C8B-B14F-4D97-AF65-F5344CB8AC3E}">
        <p14:creationId xmlns:p14="http://schemas.microsoft.com/office/powerpoint/2010/main" val="4214181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197114" cy="3958333"/>
          </a:xfrm>
        </p:spPr>
        <p:txBody>
          <a:bodyPr/>
          <a:lstStyle/>
          <a:p>
            <a:pPr marL="0" indent="0" defTabSz="685800">
              <a:buNone/>
            </a:pPr>
            <a:r>
              <a:rPr lang="en-US" sz="3600" dirty="0" smtClean="0">
                <a:latin typeface="Orgon Slab" panose="02000503000000020004" pitchFamily="50" charset="0"/>
              </a:rPr>
              <a:t>VI. </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B</a:t>
            </a:r>
            <a:r>
              <a:rPr lang="en-US" sz="3600" dirty="0" smtClean="0">
                <a:solidFill>
                  <a:srgbClr val="003B49"/>
                </a:solidFill>
                <a:latin typeface="Orgon Slab" panose="02000503000000020004" pitchFamily="50" charset="0"/>
              </a:rPr>
              <a:t>.</a:t>
            </a:r>
            <a:r>
              <a:rPr lang="en-US" sz="3600"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Curricula</a:t>
            </a:r>
            <a:endParaRPr lang="en-US" sz="3600" dirty="0" smtClean="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Raper</a:t>
            </a:r>
            <a:endParaRPr lang="en-US" sz="3600" dirty="0" smtClean="0">
              <a:solidFill>
                <a:srgbClr val="003B49"/>
              </a:solidFill>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29</a:t>
            </a:fld>
            <a:endParaRPr lang="en-US" sz="900" dirty="0"/>
          </a:p>
        </p:txBody>
      </p:sp>
    </p:spTree>
    <p:extLst>
      <p:ext uri="{BB962C8B-B14F-4D97-AF65-F5344CB8AC3E}">
        <p14:creationId xmlns:p14="http://schemas.microsoft.com/office/powerpoint/2010/main" val="21704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smtClean="0">
                <a:solidFill>
                  <a:srgbClr val="003B49"/>
                </a:solidFill>
                <a:latin typeface="Orgon Slab" panose="02000503000000020004" pitchFamily="50" charset="0"/>
              </a:rPr>
              <a:t>Approval </a:t>
            </a:r>
            <a:r>
              <a:rPr lang="en-US" sz="3600" dirty="0">
                <a:solidFill>
                  <a:srgbClr val="003B49"/>
                </a:solidFill>
                <a:latin typeface="Orgon Slab" panose="02000503000000020004" pitchFamily="50" charset="0"/>
              </a:rPr>
              <a:t>of </a:t>
            </a:r>
            <a:r>
              <a:rPr lang="en-US" sz="3600" dirty="0" smtClean="0">
                <a:solidFill>
                  <a:srgbClr val="003B49"/>
                </a:solidFill>
                <a:latin typeface="Orgon Slab" panose="02000503000000020004" pitchFamily="50" charset="0"/>
              </a:rPr>
              <a:t>Minutes</a:t>
            </a:r>
          </a:p>
          <a:p>
            <a:pPr marL="1490663" indent="-576263" defTabSz="857250">
              <a:buNone/>
              <a:tabLst>
                <a:tab pos="1490663" algn="l"/>
              </a:tabLst>
            </a:pPr>
            <a:r>
              <a:rPr lang="en-US" sz="3600" dirty="0" smtClean="0">
                <a:latin typeface="Orgon Slab" panose="02000503000000020004" pitchFamily="50" charset="0"/>
              </a:rPr>
              <a:t>March 19, 2020</a:t>
            </a:r>
          </a:p>
          <a:p>
            <a:pPr marL="1490663" indent="-576263" defTabSz="857250">
              <a:buNone/>
              <a:tabLst>
                <a:tab pos="1490663" algn="l"/>
              </a:tabLst>
            </a:pPr>
            <a:r>
              <a:rPr lang="en-US" sz="3600" dirty="0" smtClean="0">
                <a:latin typeface="Orgon Slab" panose="02000503000000020004" pitchFamily="50" charset="0"/>
              </a:rPr>
              <a:t>April 2, 2020</a:t>
            </a:r>
            <a:endParaRPr lang="en-US" sz="3600" dirty="0" smtClean="0">
              <a:latin typeface="Orgon Slab" panose="02000503000000020004" pitchFamily="50" charset="0"/>
            </a:endParaRPr>
          </a:p>
          <a:p>
            <a:pPr marL="0" indent="0" defTabSz="857250">
              <a:buNone/>
            </a:pPr>
            <a:r>
              <a:rPr lang="en-US" sz="1800" dirty="0" smtClean="0">
                <a:solidFill>
                  <a:schemeClr val="accent4">
                    <a:lumMod val="10000"/>
                  </a:schemeClr>
                </a:solidFill>
              </a:rPr>
              <a:t> </a:t>
            </a:r>
            <a:endParaRPr lang="en-US" sz="1800" dirty="0" smtClean="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5" name="Slide Number Placeholder 4"/>
          <p:cNvSpPr>
            <a:spLocks noGrp="1"/>
          </p:cNvSpPr>
          <p:nvPr>
            <p:ph type="sldNum" sz="quarter" idx="14"/>
          </p:nvPr>
        </p:nvSpPr>
        <p:spPr/>
        <p:txBody>
          <a:bodyPr/>
          <a:lstStyle/>
          <a:p>
            <a:fld id="{7E03178D-84EE-4CB8-A279-6A93DE17BCD8}" type="slidenum">
              <a:rPr lang="en-US" smtClean="0"/>
              <a:t>3</a:t>
            </a:fld>
            <a:endParaRPr lang="en-US" dirty="0"/>
          </a:p>
        </p:txBody>
      </p:sp>
    </p:spTree>
    <p:extLst>
      <p:ext uri="{BB962C8B-B14F-4D97-AF65-F5344CB8AC3E}">
        <p14:creationId xmlns:p14="http://schemas.microsoft.com/office/powerpoint/2010/main" val="4213287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96068"/>
            <a:ext cx="8534400" cy="4404732"/>
          </a:xfrm>
        </p:spPr>
        <p:txBody>
          <a:bodyPr/>
          <a:lstStyle/>
          <a:p>
            <a:r>
              <a:rPr lang="en-US" dirty="0" smtClean="0"/>
              <a:t>CCC Meetings</a:t>
            </a:r>
          </a:p>
          <a:p>
            <a:pPr lvl="1"/>
            <a:r>
              <a:rPr lang="en-US" dirty="0" smtClean="0"/>
              <a:t> 1 April</a:t>
            </a:r>
          </a:p>
          <a:p>
            <a:pPr lvl="1"/>
            <a:r>
              <a:rPr lang="en-US" dirty="0"/>
              <a:t> </a:t>
            </a:r>
            <a:r>
              <a:rPr lang="en-US" dirty="0" smtClean="0"/>
              <a:t>6 May (upcoming)</a:t>
            </a:r>
          </a:p>
          <a:p>
            <a:r>
              <a:rPr lang="en-US" dirty="0" smtClean="0"/>
              <a:t>Total Committee Activity</a:t>
            </a:r>
          </a:p>
          <a:p>
            <a:pPr lvl="1"/>
            <a:r>
              <a:rPr lang="en-US" dirty="0" smtClean="0"/>
              <a:t>  1 Certificate program (PC forms)</a:t>
            </a:r>
          </a:p>
          <a:p>
            <a:pPr lvl="1"/>
            <a:r>
              <a:rPr lang="en-US" dirty="0" smtClean="0"/>
              <a:t>  3 Degree change request (DC forms)</a:t>
            </a:r>
          </a:p>
          <a:p>
            <a:pPr lvl="1"/>
            <a:r>
              <a:rPr lang="en-US" dirty="0" smtClean="0"/>
              <a:t>23 Course change requests (CC forms)</a:t>
            </a:r>
          </a:p>
          <a:p>
            <a:pPr lvl="1"/>
            <a:r>
              <a:rPr lang="en-US" dirty="0" smtClean="0"/>
              <a:t>  5 Experimental course requests (EC forms)</a:t>
            </a:r>
          </a:p>
        </p:txBody>
      </p:sp>
    </p:spTree>
    <p:extLst>
      <p:ext uri="{BB962C8B-B14F-4D97-AF65-F5344CB8AC3E}">
        <p14:creationId xmlns:p14="http://schemas.microsoft.com/office/powerpoint/2010/main" val="22944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Certificate Programs (PC) Requested</a:t>
            </a:r>
            <a:endParaRPr lang="en-US" sz="1800" dirty="0" smtClean="0">
              <a:solidFill>
                <a:schemeClr val="bg1"/>
              </a:solidFill>
            </a:endParaRPr>
          </a:p>
          <a:p>
            <a:pPr marL="688975" lvl="1" indent="-231775">
              <a:spcBef>
                <a:spcPts val="600"/>
              </a:spcBef>
              <a:tabLst>
                <a:tab pos="2054225" algn="l"/>
              </a:tabLst>
            </a:pPr>
            <a:r>
              <a:rPr lang="en-US" sz="2400" dirty="0"/>
              <a:t>File: 349 PROPOSED: </a:t>
            </a:r>
            <a:r>
              <a:rPr lang="en-US" sz="2400" dirty="0" err="1"/>
              <a:t>BioInnovation</a:t>
            </a:r>
            <a:r>
              <a:rPr lang="en-US" sz="2400" dirty="0"/>
              <a:t> </a:t>
            </a:r>
            <a:r>
              <a:rPr lang="en-US" sz="2400" dirty="0" smtClean="0"/>
              <a:t>CTU</a:t>
            </a:r>
            <a:endParaRPr lang="en-US" sz="2400" dirty="0"/>
          </a:p>
          <a:p>
            <a:endParaRPr lang="en-US" sz="2800" dirty="0" smtClean="0"/>
          </a:p>
          <a:p>
            <a:r>
              <a:rPr lang="en-US" sz="2800" dirty="0" smtClean="0"/>
              <a:t>Degree </a:t>
            </a:r>
            <a:r>
              <a:rPr lang="en-US" sz="2800" dirty="0"/>
              <a:t>Program Changes (DC) Requested</a:t>
            </a:r>
            <a:endParaRPr lang="en-US" sz="1800" dirty="0">
              <a:solidFill>
                <a:schemeClr val="bg1"/>
              </a:solidFill>
            </a:endParaRPr>
          </a:p>
          <a:p>
            <a:pPr marL="688975" lvl="1" indent="-231775">
              <a:spcBef>
                <a:spcPts val="600"/>
              </a:spcBef>
              <a:tabLst>
                <a:tab pos="2054225" algn="l"/>
              </a:tabLst>
            </a:pPr>
            <a:r>
              <a:rPr lang="en-US" sz="2400" dirty="0"/>
              <a:t>File 147.17 BIO SCI-BS: Biological Sciences BS</a:t>
            </a:r>
          </a:p>
          <a:p>
            <a:pPr marL="688975" lvl="1" indent="-231775">
              <a:spcBef>
                <a:spcPts val="600"/>
              </a:spcBef>
              <a:tabLst>
                <a:tab pos="2054225" algn="l"/>
              </a:tabLst>
            </a:pPr>
            <a:r>
              <a:rPr lang="en-US" sz="2400" dirty="0"/>
              <a:t>File 123.6 PRE-MED-MI: Pre-Medicine Minor</a:t>
            </a:r>
          </a:p>
          <a:p>
            <a:pPr marL="688975" lvl="1" indent="-231775">
              <a:spcBef>
                <a:spcPts val="600"/>
              </a:spcBef>
              <a:tabLst>
                <a:tab pos="2054225" algn="l"/>
              </a:tabLst>
            </a:pPr>
            <a:r>
              <a:rPr lang="en-US" sz="2400" dirty="0"/>
              <a:t>File: 135.13 TCH COM-MS: Technical Communications MS</a:t>
            </a:r>
            <a:endParaRPr lang="en-US" sz="2800" dirty="0"/>
          </a:p>
          <a:p>
            <a:pPr marL="688975" lvl="1" indent="-231775">
              <a:spcBef>
                <a:spcPts val="0"/>
              </a:spcBef>
              <a:tabLst>
                <a:tab pos="2054225" algn="l"/>
              </a:tabLst>
            </a:pPr>
            <a:endParaRPr lang="en-US" sz="2400" dirty="0"/>
          </a:p>
          <a:p>
            <a:pPr marL="688975" lvl="1" indent="-231775">
              <a:tabLst>
                <a:tab pos="2054225" algn="l"/>
              </a:tabLst>
            </a:pPr>
            <a:endParaRPr lang="en-US" sz="2400" dirty="0"/>
          </a:p>
          <a:p>
            <a:pPr marL="688975" lvl="1" indent="-231775">
              <a:tabLst>
                <a:tab pos="2054225" algn="l"/>
              </a:tabLst>
            </a:pPr>
            <a:endParaRPr lang="en-US" sz="2400" dirty="0"/>
          </a:p>
        </p:txBody>
      </p:sp>
    </p:spTree>
    <p:extLst>
      <p:ext uri="{BB962C8B-B14F-4D97-AF65-F5344CB8AC3E}">
        <p14:creationId xmlns:p14="http://schemas.microsoft.com/office/powerpoint/2010/main" val="287745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000" dirty="0"/>
              <a:t>File 4413.5 CER ENG 4410: Introduction to Integrated Computational Materials Engineering</a:t>
            </a:r>
          </a:p>
          <a:p>
            <a:pPr marL="463550" lvl="1" indent="-231775">
              <a:tabLst>
                <a:tab pos="1941513" algn="l"/>
              </a:tabLst>
            </a:pPr>
            <a:r>
              <a:rPr lang="en-US" sz="2000" dirty="0"/>
              <a:t>File 2048.1 CHEM ENG 5305: Hazardous Materials Management</a:t>
            </a:r>
          </a:p>
          <a:p>
            <a:pPr marL="463550" lvl="1" indent="-231775">
              <a:tabLst>
                <a:tab pos="1941513" algn="l"/>
              </a:tabLst>
            </a:pPr>
            <a:r>
              <a:rPr lang="en-US" sz="2000" dirty="0"/>
              <a:t>File 475.4 COMP ENG 3110: Computer Organization and Design</a:t>
            </a:r>
          </a:p>
          <a:p>
            <a:pPr marL="463550" lvl="1" indent="-231775">
              <a:tabLst>
                <a:tab pos="1941513" algn="l"/>
              </a:tabLst>
            </a:pPr>
            <a:r>
              <a:rPr lang="en-US" sz="2000" dirty="0"/>
              <a:t>File 1353.2 COMP ENG 5110: Principles of Computer Architecture</a:t>
            </a:r>
          </a:p>
          <a:p>
            <a:pPr marL="463550" lvl="1" indent="-231775">
              <a:tabLst>
                <a:tab pos="1941513" algn="l"/>
              </a:tabLst>
            </a:pPr>
            <a:r>
              <a:rPr lang="en-US" sz="2000" dirty="0"/>
              <a:t>File 848.3 COMP ENG 6110: Advanced Computer Architecture I</a:t>
            </a:r>
          </a:p>
          <a:p>
            <a:pPr marL="463550" lvl="1" indent="-231775">
              <a:tabLst>
                <a:tab pos="1941513" algn="l"/>
              </a:tabLst>
            </a:pPr>
            <a:r>
              <a:rPr lang="en-US" sz="2000" dirty="0"/>
              <a:t>File 2051.7 COMP ENG 6220: Design Automation of VLSI Systems</a:t>
            </a:r>
          </a:p>
          <a:p>
            <a:pPr marL="463550" lvl="1" indent="-231775">
              <a:tabLst>
                <a:tab pos="1941513" algn="l"/>
              </a:tabLst>
            </a:pPr>
            <a:r>
              <a:rPr lang="en-US" sz="2000" dirty="0"/>
              <a:t>File 1662.1 ENG MGT 6112: Leadership for Engineers</a:t>
            </a:r>
          </a:p>
          <a:p>
            <a:pPr marL="463550" lvl="1" indent="-231775">
              <a:tabLst>
                <a:tab pos="1941513" algn="l"/>
              </a:tabLst>
            </a:pPr>
            <a:r>
              <a:rPr lang="en-US" sz="2000" dirty="0"/>
              <a:t>File 1250.3 GEO ENG 5331: Subsurface Hydrology</a:t>
            </a:r>
          </a:p>
          <a:p>
            <a:pPr marL="463550" lvl="1" indent="-231775">
              <a:tabLst>
                <a:tab pos="1941513" algn="l"/>
              </a:tabLst>
            </a:pPr>
            <a:r>
              <a:rPr lang="en-US" sz="2000" dirty="0"/>
              <a:t>File 1052.5 GEO ENG 5381: Intermediate Subsurface Hydrology And Contaminant Transport </a:t>
            </a:r>
            <a:r>
              <a:rPr lang="en-US" sz="2000" dirty="0" err="1"/>
              <a:t>Mechs</a:t>
            </a:r>
            <a:endParaRPr lang="en-US" sz="2000" dirty="0"/>
          </a:p>
          <a:p>
            <a:pPr marL="463550" lvl="1" indent="-231775">
              <a:tabLst>
                <a:tab pos="1941513" algn="l"/>
              </a:tabLst>
            </a:pPr>
            <a:r>
              <a:rPr lang="en-US" sz="2000" dirty="0"/>
              <a:t>File 2063.1 GEOLOGY 4411: </a:t>
            </a:r>
            <a:r>
              <a:rPr lang="en-US" sz="2000" dirty="0" smtClean="0"/>
              <a:t>Hydrogeology</a:t>
            </a:r>
            <a:endParaRPr lang="en-US" sz="2000" dirty="0"/>
          </a:p>
        </p:txBody>
      </p:sp>
    </p:spTree>
    <p:extLst>
      <p:ext uri="{BB962C8B-B14F-4D97-AF65-F5344CB8AC3E}">
        <p14:creationId xmlns:p14="http://schemas.microsoft.com/office/powerpoint/2010/main" val="2235033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000" dirty="0"/>
              <a:t>File 1532.4 MIL AIR 1110: Air Force Heritage and Values I</a:t>
            </a:r>
          </a:p>
          <a:p>
            <a:pPr marL="463550" lvl="1" indent="-231775">
              <a:tabLst>
                <a:tab pos="1941513" algn="l"/>
              </a:tabLst>
            </a:pPr>
            <a:r>
              <a:rPr lang="en-US" sz="2000" dirty="0"/>
              <a:t>File 1390.3 MIL AIR 1120: Air Force Heritage and Values II</a:t>
            </a:r>
          </a:p>
          <a:p>
            <a:pPr marL="463550" lvl="1" indent="-231775">
              <a:tabLst>
                <a:tab pos="1941513" algn="l"/>
              </a:tabLst>
            </a:pPr>
            <a:r>
              <a:rPr lang="en-US" sz="2000" dirty="0"/>
              <a:t>File 418.4 MIL AIR 2110: Team and Leadership Fundamentals I</a:t>
            </a:r>
          </a:p>
          <a:p>
            <a:pPr marL="463550" lvl="1" indent="-231775">
              <a:tabLst>
                <a:tab pos="1941513" algn="l"/>
              </a:tabLst>
            </a:pPr>
            <a:r>
              <a:rPr lang="en-US" sz="2000" dirty="0"/>
              <a:t>File 1092.4 MIL AIR 2120: Team and Leadership Fundamentals II</a:t>
            </a:r>
          </a:p>
          <a:p>
            <a:pPr marL="463550" lvl="1" indent="-231775">
              <a:tabLst>
                <a:tab pos="1941513" algn="l"/>
              </a:tabLst>
            </a:pPr>
            <a:r>
              <a:rPr lang="en-US" sz="2000" dirty="0"/>
              <a:t>File 419.3 MIL AIR 3110: Leading People &amp; Effective Communication I</a:t>
            </a:r>
          </a:p>
          <a:p>
            <a:pPr marL="463550" lvl="1" indent="-231775">
              <a:tabLst>
                <a:tab pos="1941513" algn="l"/>
              </a:tabLst>
            </a:pPr>
            <a:r>
              <a:rPr lang="en-US" sz="2000" dirty="0"/>
              <a:t>File 1093.3 MIL AIR 3120: Leading People &amp; Effective Communication II</a:t>
            </a:r>
          </a:p>
          <a:p>
            <a:pPr marL="463550" lvl="1" indent="-231775">
              <a:tabLst>
                <a:tab pos="1941513" algn="l"/>
              </a:tabLst>
            </a:pPr>
            <a:r>
              <a:rPr lang="en-US" sz="2000" dirty="0"/>
              <a:t>File 420.3 MIL AIR 4110: National </a:t>
            </a:r>
            <a:r>
              <a:rPr lang="en-US" sz="2000" dirty="0" smtClean="0"/>
              <a:t>Security </a:t>
            </a:r>
            <a:r>
              <a:rPr lang="en-US" sz="2000" dirty="0"/>
              <a:t>Leadership Responsibilities &amp; </a:t>
            </a:r>
            <a:r>
              <a:rPr lang="en-US" sz="2000" dirty="0" smtClean="0"/>
              <a:t>Commissioning Preparation </a:t>
            </a:r>
            <a:r>
              <a:rPr lang="en-US" sz="2000" dirty="0"/>
              <a:t>I</a:t>
            </a:r>
          </a:p>
          <a:p>
            <a:pPr marL="463550" lvl="1" indent="-231775">
              <a:tabLst>
                <a:tab pos="1941513" algn="l"/>
              </a:tabLst>
            </a:pPr>
            <a:r>
              <a:rPr lang="en-US" sz="2000" dirty="0"/>
              <a:t>File 748.3 MIL AIR 4120: : National Security, Leadership Responsibilities &amp; </a:t>
            </a:r>
            <a:r>
              <a:rPr lang="en-US" sz="2000" dirty="0" smtClean="0"/>
              <a:t>Commissioning Preparation </a:t>
            </a:r>
            <a:r>
              <a:rPr lang="en-US" sz="2000" dirty="0"/>
              <a:t>II</a:t>
            </a:r>
          </a:p>
          <a:p>
            <a:pPr marL="463550" lvl="1" indent="-231775">
              <a:tabLst>
                <a:tab pos="1941513" algn="l"/>
              </a:tabLst>
            </a:pPr>
            <a:r>
              <a:rPr lang="en-US" sz="2000" dirty="0"/>
              <a:t>File: 751.5 MIL ARMY 1250: Leadership and Personal Development</a:t>
            </a:r>
          </a:p>
          <a:p>
            <a:pPr marL="463550" lvl="1" indent="-231775">
              <a:tabLst>
                <a:tab pos="1941513" algn="l"/>
              </a:tabLst>
            </a:pPr>
            <a:r>
              <a:rPr lang="en-US" sz="2000" dirty="0"/>
              <a:t>File: 421.5 MIL ARMY 1500: Introduction to Tactical </a:t>
            </a:r>
            <a:r>
              <a:rPr lang="en-US" sz="2000" dirty="0" smtClean="0"/>
              <a:t>Leadership</a:t>
            </a:r>
            <a:endParaRPr lang="en-US" sz="2000" dirty="0"/>
          </a:p>
          <a:p>
            <a:pPr marL="463550" lvl="1" indent="-231775">
              <a:tabLst>
                <a:tab pos="1941513" algn="l"/>
              </a:tabLst>
            </a:pPr>
            <a:endParaRPr lang="en-US" sz="2000" dirty="0"/>
          </a:p>
          <a:p>
            <a:pPr marL="463550" lvl="1" indent="-231775">
              <a:tabLst>
                <a:tab pos="1938338" algn="l"/>
              </a:tabLst>
            </a:pPr>
            <a:endParaRPr lang="en-US" sz="2000" dirty="0"/>
          </a:p>
          <a:p>
            <a:pPr marL="463550" lvl="1" indent="-231775">
              <a:tabLst>
                <a:tab pos="1941513" algn="l"/>
              </a:tabLst>
            </a:pPr>
            <a:endParaRPr lang="en-US" sz="2000" dirty="0" smtClean="0"/>
          </a:p>
          <a:p>
            <a:pPr marL="463550" lvl="1" indent="-231775">
              <a:tabLst>
                <a:tab pos="1941513" algn="l"/>
              </a:tabLst>
            </a:pPr>
            <a:endParaRPr lang="en-US" sz="2000" dirty="0"/>
          </a:p>
          <a:p>
            <a:pPr marL="463550" lvl="1" indent="-231775">
              <a:tabLst>
                <a:tab pos="1941513" algn="l"/>
              </a:tabLst>
            </a:pPr>
            <a:endParaRPr lang="en-US" sz="2000" dirty="0"/>
          </a:p>
          <a:p>
            <a:pPr marL="463550" lvl="1" indent="-231775">
              <a:tabLst>
                <a:tab pos="1941513" algn="l"/>
              </a:tabLst>
            </a:pPr>
            <a:endParaRPr lang="en-US" sz="2000" dirty="0"/>
          </a:p>
          <a:p>
            <a:pPr marL="231775" lvl="1" indent="0">
              <a:buNone/>
              <a:tabLst>
                <a:tab pos="1941513" algn="l"/>
              </a:tabLst>
            </a:pPr>
            <a:endParaRPr lang="en-US" sz="2000" dirty="0"/>
          </a:p>
        </p:txBody>
      </p:sp>
    </p:spTree>
    <p:extLst>
      <p:ext uri="{BB962C8B-B14F-4D97-AF65-F5344CB8AC3E}">
        <p14:creationId xmlns:p14="http://schemas.microsoft.com/office/powerpoint/2010/main" val="1195975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a:tabLst>
                <a:tab pos="2292350" algn="l"/>
              </a:tabLst>
            </a:pPr>
            <a:r>
              <a:rPr lang="en-US" sz="2800" dirty="0"/>
              <a:t>Course Changes </a:t>
            </a:r>
            <a:r>
              <a:rPr lang="en-US" sz="2800" dirty="0" smtClean="0"/>
              <a:t>(CC) Requested</a:t>
            </a:r>
          </a:p>
          <a:p>
            <a:pPr marL="463550" lvl="1" indent="-231775">
              <a:tabLst>
                <a:tab pos="1941513" algn="l"/>
              </a:tabLst>
            </a:pPr>
            <a:r>
              <a:rPr lang="en-US" sz="2000" dirty="0"/>
              <a:t>File 1734.4 MIL ARMY 2250: Innovative Team Leadership</a:t>
            </a:r>
          </a:p>
          <a:p>
            <a:pPr marL="463550" lvl="1" indent="-231775">
              <a:tabLst>
                <a:tab pos="1941513" algn="l"/>
              </a:tabLst>
            </a:pPr>
            <a:r>
              <a:rPr lang="en-US" sz="2000" dirty="0"/>
              <a:t>File 1395.3 MIL ARMY 2500: Foundations of Tactical Leadership</a:t>
            </a:r>
          </a:p>
          <a:p>
            <a:pPr marL="463550" lvl="1" indent="-231775">
              <a:tabLst>
                <a:tab pos="1941513" algn="l"/>
              </a:tabLst>
            </a:pPr>
            <a:r>
              <a:rPr lang="en-US" sz="2000" dirty="0"/>
              <a:t>File 1956.1 MIL ARMY 2750: Basic Leadership Laboratory</a:t>
            </a:r>
          </a:p>
          <a:p>
            <a:pPr marL="463550" lvl="1" indent="-231775">
              <a:tabLst>
                <a:tab pos="1941513" algn="l"/>
              </a:tabLst>
            </a:pPr>
            <a:endParaRPr lang="en-US" sz="2000" dirty="0"/>
          </a:p>
          <a:p>
            <a:pPr marL="463550" lvl="1" indent="-231775">
              <a:tabLst>
                <a:tab pos="1938338" algn="l"/>
              </a:tabLst>
            </a:pPr>
            <a:endParaRPr lang="en-US" sz="2000" dirty="0"/>
          </a:p>
          <a:p>
            <a:pPr marL="463550" lvl="1" indent="-231775">
              <a:tabLst>
                <a:tab pos="1941513" algn="l"/>
              </a:tabLst>
            </a:pPr>
            <a:endParaRPr lang="en-US" sz="2000" dirty="0" smtClean="0"/>
          </a:p>
          <a:p>
            <a:pPr marL="463550" lvl="1" indent="-231775">
              <a:tabLst>
                <a:tab pos="1941513" algn="l"/>
              </a:tabLst>
            </a:pPr>
            <a:endParaRPr lang="en-US" sz="2000" dirty="0"/>
          </a:p>
          <a:p>
            <a:pPr marL="463550" lvl="1" indent="-231775">
              <a:tabLst>
                <a:tab pos="1941513" algn="l"/>
              </a:tabLst>
            </a:pPr>
            <a:endParaRPr lang="en-US" sz="2000" dirty="0"/>
          </a:p>
          <a:p>
            <a:pPr marL="463550" lvl="1" indent="-231775">
              <a:tabLst>
                <a:tab pos="1941513" algn="l"/>
              </a:tabLst>
            </a:pPr>
            <a:endParaRPr lang="en-US" sz="2000" dirty="0"/>
          </a:p>
          <a:p>
            <a:pPr marL="231775" lvl="1" indent="0">
              <a:buNone/>
              <a:tabLst>
                <a:tab pos="1941513" algn="l"/>
              </a:tabLst>
            </a:pPr>
            <a:endParaRPr lang="en-US" sz="2000" dirty="0"/>
          </a:p>
        </p:txBody>
      </p:sp>
    </p:spTree>
    <p:extLst>
      <p:ext uri="{BB962C8B-B14F-4D97-AF65-F5344CB8AC3E}">
        <p14:creationId xmlns:p14="http://schemas.microsoft.com/office/powerpoint/2010/main" val="1363526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72322"/>
            <a:ext cx="8534400" cy="4828478"/>
          </a:xfrm>
        </p:spPr>
        <p:txBody>
          <a:bodyPr/>
          <a:lstStyle/>
          <a:p>
            <a:r>
              <a:rPr lang="en-US" dirty="0" smtClean="0"/>
              <a:t>Curriculum </a:t>
            </a:r>
            <a:r>
              <a:rPr lang="en-US" dirty="0"/>
              <a:t>committee moves for FS to approve the DC and CC form actions</a:t>
            </a:r>
          </a:p>
          <a:p>
            <a:r>
              <a:rPr lang="en-US" dirty="0"/>
              <a:t>Discussion: Questions or comments?</a:t>
            </a:r>
          </a:p>
          <a:p>
            <a:pPr>
              <a:tabLst>
                <a:tab pos="2292350" algn="l"/>
              </a:tabLst>
            </a:pPr>
            <a:endParaRPr lang="en-US" dirty="0"/>
          </a:p>
        </p:txBody>
      </p:sp>
    </p:spTree>
    <p:extLst>
      <p:ext uri="{BB962C8B-B14F-4D97-AF65-F5344CB8AC3E}">
        <p14:creationId xmlns:p14="http://schemas.microsoft.com/office/powerpoint/2010/main" val="3989480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3" y="1616926"/>
            <a:ext cx="9271921" cy="4783873"/>
          </a:xfrm>
        </p:spPr>
        <p:txBody>
          <a:bodyPr/>
          <a:lstStyle/>
          <a:p>
            <a:pPr marL="0" indent="0" algn="ctr">
              <a:buNone/>
              <a:tabLst>
                <a:tab pos="2292350" algn="l"/>
              </a:tabLst>
            </a:pPr>
            <a:r>
              <a:rPr lang="en-US" sz="2800" dirty="0" smtClean="0"/>
              <a:t>For Informational Purposes; No Senate Approval Required</a:t>
            </a:r>
          </a:p>
          <a:p>
            <a:pPr>
              <a:tabLst>
                <a:tab pos="2292350" algn="l"/>
              </a:tabLst>
            </a:pPr>
            <a:r>
              <a:rPr lang="en-US" sz="2800" dirty="0" smtClean="0"/>
              <a:t>Experimental Course (EC) Requests</a:t>
            </a:r>
          </a:p>
          <a:p>
            <a:pPr marL="463550" lvl="1" indent="-231775">
              <a:tabLst>
                <a:tab pos="1658938" algn="l"/>
              </a:tabLst>
            </a:pPr>
            <a:r>
              <a:rPr lang="en-US" sz="2000" dirty="0"/>
              <a:t>File: 4689 BIO SCI 4001.007: Freshwater Ecology Laboratory</a:t>
            </a:r>
          </a:p>
          <a:p>
            <a:pPr marL="463550" lvl="1" indent="-231775">
              <a:tabLst>
                <a:tab pos="1658938" algn="l"/>
              </a:tabLst>
            </a:pPr>
            <a:r>
              <a:rPr lang="en-US" sz="2000" dirty="0"/>
              <a:t>File 4687 CHEM ENG 5001.011: Chemical Engineering Instrumentation using Microcontrollers</a:t>
            </a:r>
          </a:p>
          <a:p>
            <a:pPr marL="463550" lvl="1" indent="-231775">
              <a:tabLst>
                <a:tab pos="1658938" algn="l"/>
              </a:tabLst>
            </a:pPr>
            <a:r>
              <a:rPr lang="en-US" sz="2000" dirty="0"/>
              <a:t>File 4688 CHEM ENG 5001.012: Senior Assessment Review</a:t>
            </a:r>
          </a:p>
          <a:p>
            <a:pPr marL="463550" lvl="1" indent="-231775">
              <a:tabLst>
                <a:tab pos="1658938" algn="l"/>
              </a:tabLst>
            </a:pPr>
            <a:r>
              <a:rPr lang="en-US" sz="2000" dirty="0"/>
              <a:t>File 4697 COMP ENG 6001.001: Adaptive Resonance Theory and Applications</a:t>
            </a:r>
          </a:p>
          <a:p>
            <a:pPr marL="463550" lvl="1" indent="-231775">
              <a:tabLst>
                <a:tab pos="1658938" algn="l"/>
              </a:tabLst>
            </a:pPr>
            <a:r>
              <a:rPr lang="en-US" sz="2000" dirty="0"/>
              <a:t>File: 4692 ELEC ENG 5001.007: Process Control System Safety, Security and Alarms</a:t>
            </a:r>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463550" lvl="1" indent="-231775">
              <a:tabLst>
                <a:tab pos="1658938" algn="l"/>
              </a:tabLst>
            </a:pPr>
            <a:endParaRPr lang="en-US" sz="2000" dirty="0"/>
          </a:p>
          <a:p>
            <a:pPr marL="688975" lvl="1" indent="-231775">
              <a:tabLst>
                <a:tab pos="2054225" algn="l"/>
              </a:tabLst>
            </a:pPr>
            <a:endParaRPr lang="en-US" sz="2000" dirty="0"/>
          </a:p>
          <a:p>
            <a:pPr marL="688975" lvl="1" indent="-231775">
              <a:tabLst>
                <a:tab pos="2054225" algn="l"/>
              </a:tabLst>
            </a:pPr>
            <a:endParaRPr lang="en-US" sz="2000" dirty="0"/>
          </a:p>
          <a:p>
            <a:pPr marL="457200" lvl="1" indent="0">
              <a:buNone/>
              <a:tabLst>
                <a:tab pos="2054225" algn="l"/>
              </a:tabLst>
            </a:pPr>
            <a:endParaRPr lang="en-US" sz="1800" dirty="0"/>
          </a:p>
          <a:p>
            <a:pPr marL="457200" lvl="1" indent="0">
              <a:buNone/>
              <a:tabLst>
                <a:tab pos="2292350" algn="l"/>
              </a:tabLst>
            </a:pPr>
            <a:endParaRPr lang="en-US" sz="1800" dirty="0"/>
          </a:p>
          <a:p>
            <a:pPr lvl="1">
              <a:tabLst>
                <a:tab pos="2292350" algn="l"/>
              </a:tabLst>
            </a:pPr>
            <a:endParaRPr lang="en-US" sz="1800" dirty="0"/>
          </a:p>
          <a:p>
            <a:pPr lvl="1">
              <a:tabLst>
                <a:tab pos="2292350" algn="l"/>
              </a:tabLst>
            </a:pPr>
            <a:endParaRPr lang="en-US" sz="1800" dirty="0"/>
          </a:p>
        </p:txBody>
      </p:sp>
    </p:spTree>
    <p:extLst>
      <p:ext uri="{BB962C8B-B14F-4D97-AF65-F5344CB8AC3E}">
        <p14:creationId xmlns:p14="http://schemas.microsoft.com/office/powerpoint/2010/main" val="104803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357898" y="2704420"/>
            <a:ext cx="8635790" cy="3958333"/>
          </a:xfrm>
        </p:spPr>
        <p:txBody>
          <a:bodyPr/>
          <a:lstStyle/>
          <a:p>
            <a:pPr marL="0" indent="0" defTabSz="685800">
              <a:buNone/>
            </a:pPr>
            <a:r>
              <a:rPr lang="en-US" sz="3600" dirty="0" smtClean="0">
                <a:latin typeface="Orgon Slab" panose="02000503000000020004" pitchFamily="50" charset="0"/>
              </a:rPr>
              <a:t>VI. </a:t>
            </a:r>
            <a:r>
              <a:rPr lang="en-US" sz="3600" dirty="0">
                <a:latin typeface="Orgon Slab" panose="02000503000000020004" pitchFamily="50" charset="0"/>
              </a:rPr>
              <a:t>	Reports of Standing Committees</a:t>
            </a:r>
          </a:p>
          <a:p>
            <a:pPr marL="0" indent="0" defTabSz="685800">
              <a:buNone/>
            </a:pPr>
            <a:r>
              <a:rPr lang="en-US" sz="3200" dirty="0"/>
              <a:t>	</a:t>
            </a:r>
            <a:r>
              <a:rPr lang="en-US" sz="3200" dirty="0" smtClean="0">
                <a:solidFill>
                  <a:srgbClr val="000000"/>
                </a:solidFill>
              </a:rPr>
              <a:t>C</a:t>
            </a:r>
            <a:r>
              <a:rPr lang="en-US" sz="3200" dirty="0" smtClean="0">
                <a:solidFill>
                  <a:srgbClr val="000000"/>
                </a:solidFill>
                <a:latin typeface="Orgon Slab" panose="02000503000000020004" pitchFamily="50" charset="0"/>
              </a:rPr>
              <a:t>.</a:t>
            </a:r>
            <a:r>
              <a:rPr lang="en-US" sz="3200" dirty="0" smtClean="0">
                <a:solidFill>
                  <a:srgbClr val="000000"/>
                </a:solidFill>
                <a:latin typeface="Orgon Slab" panose="02000503000000020004" pitchFamily="50" charset="0"/>
              </a:rPr>
              <a:t>	</a:t>
            </a:r>
            <a:r>
              <a:rPr lang="en-US" sz="3200" dirty="0" smtClean="0">
                <a:solidFill>
                  <a:srgbClr val="003B49"/>
                </a:solidFill>
                <a:latin typeface="Orgon Slab" panose="02000503000000020004" pitchFamily="50" charset="0"/>
              </a:rPr>
              <a:t>Information Technology/Computing</a:t>
            </a:r>
            <a:endParaRPr lang="en-US" sz="3200" dirty="0" smtClean="0">
              <a:solidFill>
                <a:srgbClr val="003B49"/>
              </a:solidFill>
              <a:latin typeface="Orgon Slab" panose="02000503000000020004" pitchFamily="50" charset="0"/>
            </a:endParaRP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J. Singler</a:t>
            </a:r>
          </a:p>
          <a:p>
            <a:pPr marL="0" indent="0" defTabSz="685800">
              <a:buNone/>
            </a:pPr>
            <a:endParaRPr lang="en-US" sz="3200" dirty="0">
              <a:solidFill>
                <a:srgbClr val="003B49"/>
              </a:solidFill>
              <a:latin typeface="Orgon Slab" panose="02000503000000020004" pitchFamily="50" charset="0"/>
            </a:endParaRPr>
          </a:p>
          <a:p>
            <a:pPr marL="0" indent="0" defTabSz="685800">
              <a:buNone/>
            </a:pPr>
            <a:r>
              <a:rPr lang="en-US" sz="3200" dirty="0" smtClean="0">
                <a:solidFill>
                  <a:srgbClr val="003B49"/>
                </a:solidFill>
                <a:latin typeface="Orgon Slab" panose="02000503000000020004" pitchFamily="50" charset="0"/>
              </a:rPr>
              <a:t>	No Report</a:t>
            </a:r>
            <a:endParaRPr lang="en-US" sz="3200" dirty="0" smtClean="0">
              <a:solidFill>
                <a:srgbClr val="003B49"/>
              </a:solidFill>
              <a:latin typeface="Orgon Slab" panose="02000503000000020004" pitchFamily="50" charset="0"/>
            </a:endParaRP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z="900"/>
              <a:pPr/>
              <a:t>37</a:t>
            </a:fld>
            <a:endParaRPr lang="en-US" sz="900" dirty="0"/>
          </a:p>
        </p:txBody>
      </p:sp>
    </p:spTree>
    <p:extLst>
      <p:ext uri="{BB962C8B-B14F-4D97-AF65-F5344CB8AC3E}">
        <p14:creationId xmlns:p14="http://schemas.microsoft.com/office/powerpoint/2010/main" val="1189108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655418"/>
            <a:ext cx="7695041" cy="4202582"/>
          </a:xfrm>
        </p:spPr>
        <p:txBody>
          <a:bodyPr/>
          <a:lstStyle/>
          <a:p>
            <a:pPr marL="914400" indent="-914400" defTabSz="914400">
              <a:buAutoNum type="romanUcPeriod" startAt="7"/>
            </a:pPr>
            <a:r>
              <a:rPr lang="en-US" sz="3600" b="1" dirty="0" smtClean="0">
                <a:solidFill>
                  <a:srgbClr val="003B49"/>
                </a:solidFill>
              </a:rPr>
              <a:t>New </a:t>
            </a:r>
            <a:r>
              <a:rPr lang="en-US" sz="3600" b="1" dirty="0" smtClean="0">
                <a:solidFill>
                  <a:srgbClr val="003B49"/>
                </a:solidFill>
              </a:rPr>
              <a:t>Business</a:t>
            </a:r>
          </a:p>
          <a:p>
            <a:pPr marL="914400" indent="-914400" defTabSz="914400">
              <a:buAutoNum type="romanUcPeriod" startAt="7"/>
            </a:pPr>
            <a:endParaRPr lang="en-US" sz="3600" b="1" dirty="0">
              <a:solidFill>
                <a:srgbClr val="003B49"/>
              </a:solidFill>
            </a:endParaRPr>
          </a:p>
          <a:p>
            <a:pPr marL="0" indent="0" defTabSz="914400">
              <a:buNone/>
            </a:pPr>
            <a:r>
              <a:rPr lang="en-US" sz="3600" b="1" dirty="0" smtClean="0">
                <a:solidFill>
                  <a:srgbClr val="003B49"/>
                </a:solidFill>
              </a:rPr>
              <a:t>	</a:t>
            </a:r>
            <a:r>
              <a:rPr lang="en-US" sz="3600" b="1" dirty="0" smtClean="0"/>
              <a:t>Elections</a:t>
            </a:r>
            <a:r>
              <a:rPr lang="en-US" sz="3600" b="1" dirty="0">
                <a:solidFill>
                  <a:srgbClr val="003B49"/>
                </a:solidFill>
              </a:rPr>
              <a:t/>
            </a:r>
            <a:br>
              <a:rPr lang="en-US" sz="3600" b="1" dirty="0">
                <a:solidFill>
                  <a:srgbClr val="003B49"/>
                </a:solidFill>
              </a:rPr>
            </a:br>
            <a:endParaRPr lang="en-US" sz="3600" b="1" dirty="0" smtClean="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
        <p:nvSpPr>
          <p:cNvPr id="2" name="Slide Number Placeholder 1"/>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76619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smtClean="0">
                <a:solidFill>
                  <a:srgbClr val="003B49"/>
                </a:solidFill>
                <a:latin typeface="Orgon Slab Light" panose="02000503000000020004" pitchFamily="50" charset="0"/>
              </a:rPr>
              <a:t>VIII. 	Adjourn</a:t>
            </a:r>
          </a:p>
          <a:p>
            <a:endParaRPr lang="en-US" sz="3600" b="1" dirty="0" smtClean="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39</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smtClean="0">
                <a:solidFill>
                  <a:srgbClr val="000000"/>
                </a:solidFill>
                <a:latin typeface="Orgon Slab" panose="02000503000000020004" pitchFamily="50" charset="0"/>
              </a:rPr>
              <a:t>III.	Campus Reports</a:t>
            </a:r>
          </a:p>
          <a:p>
            <a:pPr marL="858838" lvl="1" indent="-858838" defTabSz="857250">
              <a:buNone/>
              <a:tabLst>
                <a:tab pos="1716088" algn="l"/>
              </a:tabLst>
            </a:pPr>
            <a:r>
              <a:rPr lang="en-US" sz="2800"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A.  Staff </a:t>
            </a:r>
            <a:r>
              <a:rPr lang="en-US" sz="3600" dirty="0" smtClean="0">
                <a:solidFill>
                  <a:srgbClr val="003B49"/>
                </a:solidFill>
                <a:latin typeface="Orgon Slab" panose="02000503000000020004" pitchFamily="50" charset="0"/>
              </a:rPr>
              <a:t>Council, B. </a:t>
            </a:r>
            <a:r>
              <a:rPr lang="en-US" sz="3600" dirty="0" smtClean="0">
                <a:solidFill>
                  <a:srgbClr val="003B49"/>
                </a:solidFill>
                <a:latin typeface="Orgon Slab" panose="02000503000000020004" pitchFamily="50" charset="0"/>
              </a:rPr>
              <a:t>Spencer</a:t>
            </a:r>
          </a:p>
          <a:p>
            <a:pPr marL="858838" lvl="1" indent="-858838" defTabSz="857250">
              <a:buNone/>
              <a:tabLst>
                <a:tab pos="1716088" algn="l"/>
              </a:tabLst>
            </a:pPr>
            <a:endParaRPr lang="en-US" sz="2800" dirty="0">
              <a:solidFill>
                <a:srgbClr val="003B49"/>
              </a:solidFill>
              <a:latin typeface="Orgon Slab" panose="02000503000000020004" pitchFamily="50" charset="0"/>
            </a:endParaRPr>
          </a:p>
          <a:p>
            <a:pPr marL="858838" lvl="1" indent="-858838" defTabSz="857250">
              <a:buNone/>
              <a:tabLst>
                <a:tab pos="1716088" algn="l"/>
              </a:tabLst>
            </a:pPr>
            <a:r>
              <a:rPr lang="en-US" sz="2800" dirty="0" smtClean="0">
                <a:solidFill>
                  <a:srgbClr val="003B49"/>
                </a:solidFill>
                <a:latin typeface="Orgon Slab" panose="02000503000000020004" pitchFamily="50" charset="0"/>
              </a:rPr>
              <a:t>	</a:t>
            </a:r>
            <a:r>
              <a:rPr lang="en-US" sz="2800" dirty="0" smtClean="0">
                <a:latin typeface="Orgon Slab" panose="02000503000000020004" pitchFamily="50" charset="0"/>
              </a:rPr>
              <a:t>No Report</a:t>
            </a:r>
            <a:endParaRPr lang="en-US" sz="2800" dirty="0" smtClean="0">
              <a:latin typeface="Orgon Slab" panose="02000503000000020004" pitchFamily="50" charset="0"/>
            </a:endParaRPr>
          </a:p>
          <a:p>
            <a:pPr marL="400050" lvl="1" indent="0" defTabSz="857250">
              <a:buNone/>
            </a:pPr>
            <a:endParaRPr lang="en-US" sz="2800" dirty="0" smtClean="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4</a:t>
            </a:fld>
            <a:endParaRPr lang="en-US"/>
          </a:p>
        </p:txBody>
      </p:sp>
    </p:spTree>
    <p:extLst>
      <p:ext uri="{BB962C8B-B14F-4D97-AF65-F5344CB8AC3E}">
        <p14:creationId xmlns:p14="http://schemas.microsoft.com/office/powerpoint/2010/main" val="371638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smtClean="0">
                <a:latin typeface="Orgon Slab" panose="02000503000000020004" pitchFamily="50" charset="0"/>
              </a:rPr>
              <a:t>III.	Campus Reports</a:t>
            </a:r>
          </a:p>
          <a:p>
            <a:pPr marL="858838" lvl="1" indent="-858838" defTabSz="685800">
              <a:buNone/>
            </a:pPr>
            <a:r>
              <a:rPr lang="en-US" sz="3600" dirty="0" smtClean="0">
                <a:solidFill>
                  <a:srgbClr val="003B49"/>
                </a:solidFill>
                <a:latin typeface="Orgon Slab" panose="02000503000000020004" pitchFamily="50" charset="0"/>
              </a:rPr>
              <a:t>	B.</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Student Council</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K. Kessinger</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
        <p:nvSpPr>
          <p:cNvPr id="2" name="Slide Number Placeholder 1"/>
          <p:cNvSpPr>
            <a:spLocks noGrp="1"/>
          </p:cNvSpPr>
          <p:nvPr>
            <p:ph type="sldNum" sz="quarter" idx="14"/>
          </p:nvPr>
        </p:nvSpPr>
        <p:spPr/>
        <p:txBody>
          <a:bodyPr/>
          <a:lstStyle/>
          <a:p>
            <a:fld id="{7E03178D-84EE-4CB8-A279-6A93DE17BCD8}" type="slidenum">
              <a:rPr lang="en-US" smtClean="0"/>
              <a:t>5</a:t>
            </a:fld>
            <a:endParaRPr lang="en-US"/>
          </a:p>
        </p:txBody>
      </p:sp>
    </p:spTree>
    <p:extLst>
      <p:ext uri="{BB962C8B-B14F-4D97-AF65-F5344CB8AC3E}">
        <p14:creationId xmlns:p14="http://schemas.microsoft.com/office/powerpoint/2010/main" val="1149175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311700" y="2117650"/>
            <a:ext cx="8520600" cy="1240200"/>
          </a:xfrm>
          <a:prstGeom prst="rect">
            <a:avLst/>
          </a:prstGeom>
        </p:spPr>
        <p:txBody>
          <a:bodyPr spcFirstLastPara="1" wrap="square" lIns="91425" tIns="91425" rIns="91425" bIns="91425" anchor="b" anchorCtr="0">
            <a:noAutofit/>
          </a:bodyPr>
          <a:lstStyle/>
          <a:p>
            <a:pPr>
              <a:buNone/>
            </a:pPr>
            <a:r>
              <a:rPr lang="en">
                <a:latin typeface="Oswald"/>
                <a:ea typeface="Oswald"/>
                <a:cs typeface="Oswald"/>
                <a:sym typeface="Oswald"/>
              </a:rPr>
              <a:t>Student Council Report</a:t>
            </a:r>
            <a:endParaRPr>
              <a:latin typeface="Oswald"/>
              <a:ea typeface="Oswald"/>
              <a:cs typeface="Oswald"/>
              <a:sym typeface="Oswald"/>
            </a:endParaRPr>
          </a:p>
        </p:txBody>
      </p:sp>
      <p:sp>
        <p:nvSpPr>
          <p:cNvPr id="55" name="Google Shape;55;p11"/>
          <p:cNvSpPr txBox="1">
            <a:spLocks noGrp="1"/>
          </p:cNvSpPr>
          <p:nvPr>
            <p:ph type="subTitle" idx="1"/>
          </p:nvPr>
        </p:nvSpPr>
        <p:spPr>
          <a:xfrm>
            <a:off x="311700" y="3429000"/>
            <a:ext cx="8520600" cy="792600"/>
          </a:xfrm>
          <a:prstGeom prst="rect">
            <a:avLst/>
          </a:prstGeom>
        </p:spPr>
        <p:txBody>
          <a:bodyPr spcFirstLastPara="1" wrap="square" lIns="91425" tIns="91425" rIns="91425" bIns="91425" anchor="ctr" anchorCtr="0">
            <a:noAutofit/>
          </a:bodyPr>
          <a:lstStyle/>
          <a:p>
            <a:r>
              <a:rPr lang="en">
                <a:latin typeface="Oswald"/>
                <a:ea typeface="Oswald"/>
                <a:cs typeface="Oswald"/>
                <a:sym typeface="Oswald"/>
              </a:rPr>
              <a:t>Faculty Senate</a:t>
            </a:r>
            <a:endParaRPr>
              <a:latin typeface="Oswald"/>
              <a:ea typeface="Oswald"/>
              <a:cs typeface="Oswald"/>
              <a:sym typeface="Oswald"/>
            </a:endParaRPr>
          </a:p>
          <a:p>
            <a:r>
              <a:rPr lang="en">
                <a:latin typeface="Oswald"/>
                <a:ea typeface="Oswald"/>
                <a:cs typeface="Oswald"/>
                <a:sym typeface="Oswald"/>
              </a:rPr>
              <a:t>April 16, 2020</a:t>
            </a:r>
            <a:endParaRPr>
              <a:latin typeface="Oswald"/>
              <a:ea typeface="Oswald"/>
              <a:cs typeface="Oswald"/>
              <a:sym typeface="Oswald"/>
            </a:endParaRPr>
          </a:p>
        </p:txBody>
      </p:sp>
    </p:spTree>
    <p:extLst>
      <p:ext uri="{BB962C8B-B14F-4D97-AF65-F5344CB8AC3E}">
        <p14:creationId xmlns:p14="http://schemas.microsoft.com/office/powerpoint/2010/main" val="248776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body" idx="1"/>
          </p:nvPr>
        </p:nvSpPr>
        <p:spPr>
          <a:xfrm>
            <a:off x="671757" y="1135883"/>
            <a:ext cx="8184600" cy="744000"/>
          </a:xfrm>
          <a:prstGeom prst="rect">
            <a:avLst/>
          </a:prstGeom>
        </p:spPr>
        <p:txBody>
          <a:bodyPr spcFirstLastPara="1" wrap="square" lIns="91425" tIns="45700" rIns="91425" bIns="45700" anchor="t" anchorCtr="0">
            <a:noAutofit/>
          </a:bodyPr>
          <a:lstStyle/>
          <a:p>
            <a:pPr marL="0" indent="0"/>
            <a:r>
              <a:rPr lang="en">
                <a:latin typeface="Oswald"/>
                <a:ea typeface="Oswald"/>
                <a:cs typeface="Oswald"/>
                <a:sym typeface="Oswald"/>
              </a:rPr>
              <a:t>Student Council</a:t>
            </a:r>
            <a:endParaRPr>
              <a:latin typeface="Oswald"/>
              <a:ea typeface="Oswald"/>
              <a:cs typeface="Oswald"/>
              <a:sym typeface="Oswald"/>
            </a:endParaRPr>
          </a:p>
        </p:txBody>
      </p:sp>
      <p:sp>
        <p:nvSpPr>
          <p:cNvPr id="61" name="Google Shape;61;p12"/>
          <p:cNvSpPr txBox="1">
            <a:spLocks noGrp="1"/>
          </p:cNvSpPr>
          <p:nvPr>
            <p:ph type="body" idx="2"/>
          </p:nvPr>
        </p:nvSpPr>
        <p:spPr>
          <a:xfrm>
            <a:off x="728750" y="1879875"/>
            <a:ext cx="6729300" cy="3470400"/>
          </a:xfrm>
          <a:prstGeom prst="rect">
            <a:avLst/>
          </a:prstGeom>
        </p:spPr>
        <p:txBody>
          <a:bodyPr spcFirstLastPara="1" wrap="square" lIns="91425" tIns="45700" rIns="91425" bIns="45700" anchor="t" anchorCtr="0">
            <a:noAutofit/>
          </a:bodyPr>
          <a:lstStyle/>
          <a:p>
            <a:pPr>
              <a:buFont typeface="Oswald"/>
              <a:buChar char="●"/>
            </a:pPr>
            <a:r>
              <a:rPr lang="en">
                <a:latin typeface="Oswald"/>
                <a:ea typeface="Oswald"/>
                <a:cs typeface="Oswald"/>
                <a:sym typeface="Oswald"/>
              </a:rPr>
              <a:t>Student Council met on Tuesday to discuss a refund recommendation.</a:t>
            </a:r>
            <a:endParaRPr>
              <a:latin typeface="Oswald"/>
              <a:ea typeface="Oswald"/>
              <a:cs typeface="Oswald"/>
              <a:sym typeface="Oswald"/>
            </a:endParaRPr>
          </a:p>
          <a:p>
            <a:pPr>
              <a:spcBef>
                <a:spcPts val="0"/>
              </a:spcBef>
              <a:buFont typeface="Oswald"/>
              <a:buChar char="●"/>
            </a:pPr>
            <a:r>
              <a:rPr lang="en">
                <a:latin typeface="Oswald"/>
                <a:ea typeface="Oswald"/>
                <a:cs typeface="Oswald"/>
                <a:sym typeface="Oswald"/>
              </a:rPr>
              <a:t>Thank you for your swift action on the grading system changes for this semester.</a:t>
            </a:r>
            <a:endParaRPr>
              <a:latin typeface="Oswald"/>
              <a:ea typeface="Oswald"/>
              <a:cs typeface="Oswald"/>
              <a:sym typeface="Oswald"/>
            </a:endParaRPr>
          </a:p>
          <a:p>
            <a:pPr>
              <a:spcBef>
                <a:spcPts val="0"/>
              </a:spcBef>
              <a:buFont typeface="Oswald"/>
              <a:buChar char="●"/>
            </a:pPr>
            <a:r>
              <a:rPr lang="en">
                <a:latin typeface="Oswald"/>
                <a:ea typeface="Oswald"/>
                <a:cs typeface="Oswald"/>
                <a:sym typeface="Oswald"/>
              </a:rPr>
              <a:t>Students can continue to fill out a form on Student Council’s website (</a:t>
            </a:r>
            <a:r>
              <a:rPr lang="en" u="sng">
                <a:solidFill>
                  <a:schemeClr val="hlink"/>
                </a:solidFill>
                <a:latin typeface="Oswald"/>
                <a:ea typeface="Oswald"/>
                <a:cs typeface="Oswald"/>
                <a:sym typeface="Oswald"/>
                <a:hlinkClick r:id="rId3"/>
              </a:rPr>
              <a:t>stuco.mst.edu</a:t>
            </a:r>
            <a:r>
              <a:rPr lang="en">
                <a:latin typeface="Oswald"/>
                <a:ea typeface="Oswald"/>
                <a:cs typeface="Oswald"/>
                <a:sym typeface="Oswald"/>
              </a:rPr>
              <a:t>) if they are having difficulties with the transition to online instruction. </a:t>
            </a:r>
            <a:endParaRPr sz="2000">
              <a:latin typeface="Oswald"/>
              <a:ea typeface="Oswald"/>
              <a:cs typeface="Oswald"/>
              <a:sym typeface="Oswald"/>
            </a:endParaRPr>
          </a:p>
        </p:txBody>
      </p:sp>
    </p:spTree>
    <p:extLst>
      <p:ext uri="{BB962C8B-B14F-4D97-AF65-F5344CB8AC3E}">
        <p14:creationId xmlns:p14="http://schemas.microsoft.com/office/powerpoint/2010/main" val="130633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671757" y="1135883"/>
            <a:ext cx="8184600" cy="744000"/>
          </a:xfrm>
          <a:prstGeom prst="rect">
            <a:avLst/>
          </a:prstGeom>
        </p:spPr>
        <p:txBody>
          <a:bodyPr spcFirstLastPara="1" wrap="square" lIns="91425" tIns="45700" rIns="91425" bIns="45700" anchor="t" anchorCtr="0">
            <a:noAutofit/>
          </a:bodyPr>
          <a:lstStyle/>
          <a:p>
            <a:pPr marL="0" indent="0"/>
            <a:r>
              <a:rPr lang="en">
                <a:latin typeface="Oswald"/>
                <a:ea typeface="Oswald"/>
                <a:cs typeface="Oswald"/>
                <a:sym typeface="Oswald"/>
              </a:rPr>
              <a:t>Student Council</a:t>
            </a:r>
            <a:endParaRPr>
              <a:latin typeface="Oswald"/>
              <a:ea typeface="Oswald"/>
              <a:cs typeface="Oswald"/>
              <a:sym typeface="Oswald"/>
            </a:endParaRPr>
          </a:p>
        </p:txBody>
      </p:sp>
      <p:sp>
        <p:nvSpPr>
          <p:cNvPr id="67" name="Google Shape;67;p13"/>
          <p:cNvSpPr txBox="1">
            <a:spLocks noGrp="1"/>
          </p:cNvSpPr>
          <p:nvPr>
            <p:ph type="body" idx="2"/>
          </p:nvPr>
        </p:nvSpPr>
        <p:spPr>
          <a:xfrm>
            <a:off x="728750" y="1879875"/>
            <a:ext cx="6729300" cy="3470400"/>
          </a:xfrm>
          <a:prstGeom prst="rect">
            <a:avLst/>
          </a:prstGeom>
        </p:spPr>
        <p:txBody>
          <a:bodyPr spcFirstLastPara="1" wrap="square" lIns="91425" tIns="45700" rIns="91425" bIns="45700" anchor="t" anchorCtr="0">
            <a:noAutofit/>
          </a:bodyPr>
          <a:lstStyle/>
          <a:p>
            <a:pPr>
              <a:buFont typeface="Oswald"/>
              <a:buChar char="●"/>
            </a:pPr>
            <a:r>
              <a:rPr lang="en">
                <a:latin typeface="Oswald"/>
                <a:ea typeface="Oswald"/>
                <a:cs typeface="Oswald"/>
                <a:sym typeface="Oswald"/>
              </a:rPr>
              <a:t>Student Leaders Awards</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Student Council will announce the award winners in a video format across social media and its website.</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More information coming soon!</a:t>
            </a:r>
            <a:endParaRPr>
              <a:latin typeface="Oswald"/>
              <a:ea typeface="Oswald"/>
              <a:cs typeface="Oswald"/>
              <a:sym typeface="Oswald"/>
            </a:endParaRPr>
          </a:p>
          <a:p>
            <a:pPr>
              <a:spcBef>
                <a:spcPts val="0"/>
              </a:spcBef>
              <a:buFont typeface="Oswald"/>
              <a:buChar char="●"/>
            </a:pPr>
            <a:r>
              <a:rPr lang="en">
                <a:latin typeface="Oswald"/>
                <a:ea typeface="Oswald"/>
                <a:cs typeface="Oswald"/>
                <a:sym typeface="Oswald"/>
              </a:rPr>
              <a:t>New Officers</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President - Lawrence Hierlmeier</a:t>
            </a:r>
            <a:endParaRPr>
              <a:latin typeface="Oswald"/>
              <a:ea typeface="Oswald"/>
              <a:cs typeface="Oswald"/>
              <a:sym typeface="Oswald"/>
            </a:endParaRPr>
          </a:p>
          <a:p>
            <a:pPr lvl="1">
              <a:spcBef>
                <a:spcPts val="0"/>
              </a:spcBef>
              <a:buFont typeface="Oswald"/>
              <a:buChar char="○"/>
            </a:pPr>
            <a:r>
              <a:rPr lang="en">
                <a:latin typeface="Oswald"/>
                <a:ea typeface="Oswald"/>
                <a:cs typeface="Oswald"/>
                <a:sym typeface="Oswald"/>
              </a:rPr>
              <a:t>Vice President, Academic Affairs - Anthony Watson</a:t>
            </a:r>
            <a:endParaRPr>
              <a:latin typeface="Oswald"/>
              <a:ea typeface="Oswald"/>
              <a:cs typeface="Oswald"/>
              <a:sym typeface="Oswald"/>
            </a:endParaRPr>
          </a:p>
        </p:txBody>
      </p:sp>
    </p:spTree>
    <p:extLst>
      <p:ext uri="{BB962C8B-B14F-4D97-AF65-F5344CB8AC3E}">
        <p14:creationId xmlns:p14="http://schemas.microsoft.com/office/powerpoint/2010/main" val="9293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smtClean="0">
                <a:latin typeface="Orgon Slab" panose="02000503000000020004" pitchFamily="50" charset="0"/>
              </a:rPr>
              <a:t>IV.	</a:t>
            </a:r>
            <a:r>
              <a:rPr lang="en-US" sz="3600" dirty="0">
                <a:latin typeface="Orgon Slab" panose="02000503000000020004" pitchFamily="50" charset="0"/>
              </a:rPr>
              <a:t>President’s </a:t>
            </a:r>
            <a:r>
              <a:rPr lang="en-US" sz="3600" dirty="0" smtClean="0">
                <a:latin typeface="Orgon Slab" panose="02000503000000020004" pitchFamily="50" charset="0"/>
              </a:rPr>
              <a:t>Report</a:t>
            </a:r>
          </a:p>
          <a:p>
            <a:pPr marL="0" indent="0" defTabSz="857250">
              <a:buNone/>
            </a:pPr>
            <a:r>
              <a:rPr lang="en-US" sz="3600" b="1"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Corns</a:t>
            </a: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
        <p:nvSpPr>
          <p:cNvPr id="3" name="Slide Number Placeholder 2"/>
          <p:cNvSpPr>
            <a:spLocks noGrp="1"/>
          </p:cNvSpPr>
          <p:nvPr>
            <p:ph type="sldNum" sz="quarter" idx="14"/>
          </p:nvPr>
        </p:nvSpPr>
        <p:spPr/>
        <p:txBody>
          <a:bodyPr/>
          <a:lstStyle/>
          <a:p>
            <a:fld id="{7E03178D-84EE-4CB8-A279-6A93DE17BCD8}" type="slidenum">
              <a:rPr lang="en-US" smtClean="0"/>
              <a:t>9</a:t>
            </a:fld>
            <a:endParaRPr lang="en-US"/>
          </a:p>
        </p:txBody>
      </p:sp>
    </p:spTree>
    <p:extLst>
      <p:ext uri="{BB962C8B-B14F-4D97-AF65-F5344CB8AC3E}">
        <p14:creationId xmlns:p14="http://schemas.microsoft.com/office/powerpoint/2010/main" val="786691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509E2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olidFill>
            <a:srgbClr val="509E2F"/>
          </a:solidFill>
          <a:tailEnd type="triangle" w="lg" len="lg"/>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15631</TotalTime>
  <Words>1141</Words>
  <Application>Microsoft Office PowerPoint</Application>
  <PresentationFormat>On-screen Show (4:3)</PresentationFormat>
  <Paragraphs>205</Paragraphs>
  <Slides>39</Slides>
  <Notes>7</Notes>
  <HiddenSlides>0</HiddenSlides>
  <MMClips>0</MMClips>
  <ScaleCrop>false</ScaleCrop>
  <HeadingPairs>
    <vt:vector size="6" baseType="variant">
      <vt:variant>
        <vt:lpstr>Fonts Used</vt:lpstr>
      </vt:variant>
      <vt:variant>
        <vt:i4>10</vt:i4>
      </vt:variant>
      <vt:variant>
        <vt:lpstr>Theme</vt:lpstr>
      </vt:variant>
      <vt:variant>
        <vt:i4>37</vt:i4>
      </vt:variant>
      <vt:variant>
        <vt:lpstr>Slide Titles</vt:lpstr>
      </vt:variant>
      <vt:variant>
        <vt:i4>39</vt:i4>
      </vt:variant>
    </vt:vector>
  </HeadingPairs>
  <TitlesOfParts>
    <vt:vector size="86" baseType="lpstr">
      <vt:lpstr>Arial</vt:lpstr>
      <vt:lpstr>Calibri</vt:lpstr>
      <vt:lpstr>Calibri Light</vt:lpstr>
      <vt:lpstr>Encode Sans Normal Black</vt:lpstr>
      <vt:lpstr>Lucida Grande</vt:lpstr>
      <vt:lpstr>Orgon Slab</vt:lpstr>
      <vt:lpstr>Orgon Slab ExtraLight</vt:lpstr>
      <vt:lpstr>Orgon Slab Light</vt:lpstr>
      <vt:lpstr>Orgon Slab Medium</vt:lpstr>
      <vt:lpstr>Oswald</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Office Theme</vt:lpstr>
      <vt:lpstr>PowerPoint Presentation</vt:lpstr>
      <vt:lpstr>PowerPoint Presentation</vt:lpstr>
      <vt:lpstr>PowerPoint Presentation</vt:lpstr>
      <vt:lpstr>PowerPoint Presentation</vt:lpstr>
      <vt:lpstr>PowerPoint Presentation</vt:lpstr>
      <vt:lpstr>Student Council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285</cp:revision>
  <cp:lastPrinted>2019-03-21T17:27:19Z</cp:lastPrinted>
  <dcterms:created xsi:type="dcterms:W3CDTF">2014-10-14T00:51:43Z</dcterms:created>
  <dcterms:modified xsi:type="dcterms:W3CDTF">2020-04-15T18:14:00Z</dcterms:modified>
</cp:coreProperties>
</file>