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F17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3682-E099-45A5-A89C-4AA2ED7B8FB7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6389-EC51-4B8A-88A6-DE7EC9DA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Teaching Evaluations at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Missouri S&amp;T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Yinfa</a:t>
            </a:r>
            <a:r>
              <a:rPr lang="en-US" dirty="0" smtClean="0">
                <a:solidFill>
                  <a:srgbClr val="002060"/>
                </a:solidFill>
              </a:rPr>
              <a:t> Ma, Chair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Faculty Senate CET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Presentation for FS meeting on November 18, 2010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Pilot Study on Electronic Evaluations at Missouri S&amp;T</a:t>
            </a:r>
            <a:endParaRPr lang="en-US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Two electronic evaluation pilots were </a:t>
            </a:r>
            <a:r>
              <a:rPr lang="en-US" dirty="0" smtClean="0"/>
              <a:t>conducted (by Ad </a:t>
            </a:r>
            <a:r>
              <a:rPr lang="en-US" dirty="0"/>
              <a:t>Hoc Committee for Teaching </a:t>
            </a:r>
            <a:r>
              <a:rPr lang="en-US" dirty="0" smtClean="0"/>
              <a:t>Evaluations chaired by Mrs. Stephanie Fitch)</a:t>
            </a: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Fall </a:t>
            </a:r>
            <a:r>
              <a:rPr lang="en-US" dirty="0"/>
              <a:t>2009 and Spring 2010</a:t>
            </a:r>
            <a:endParaRPr lang="en-US" sz="1800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Fall 2009 -  </a:t>
            </a:r>
            <a:r>
              <a:rPr lang="en-US" dirty="0"/>
              <a:t>about </a:t>
            </a:r>
            <a:r>
              <a:rPr lang="en-US" dirty="0" smtClean="0"/>
              <a:t>12 </a:t>
            </a:r>
            <a:r>
              <a:rPr lang="en-US" dirty="0"/>
              <a:t>instructors used the electronic system</a:t>
            </a:r>
            <a:endParaRPr lang="en-US" sz="26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There was a 70% response rate from the students.</a:t>
            </a:r>
            <a:endParaRPr lang="en-US" sz="22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Students liked it….especially that they had more time to answer the questions than they had in class writing the responses.</a:t>
            </a:r>
            <a:endParaRPr lang="en-US" sz="22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Used an outside agency’s survey</a:t>
            </a:r>
            <a:r>
              <a:rPr lang="en-US" dirty="0" smtClean="0"/>
              <a:t>.</a:t>
            </a:r>
          </a:p>
          <a:p>
            <a:pPr lvl="3">
              <a:buFont typeface="Wingdings" pitchFamily="2" charset="2"/>
              <a:buChar char="v"/>
            </a:pPr>
            <a:endParaRPr lang="en-US" sz="1800" dirty="0"/>
          </a:p>
          <a:p>
            <a:pPr lvl="1">
              <a:buFont typeface="Wingdings" pitchFamily="2" charset="2"/>
              <a:buChar char="v"/>
            </a:pPr>
            <a:r>
              <a:rPr lang="en-US" dirty="0"/>
              <a:t>Spring 2010 </a:t>
            </a:r>
            <a:r>
              <a:rPr lang="en-US" dirty="0" smtClean="0"/>
              <a:t>--- about </a:t>
            </a:r>
            <a:r>
              <a:rPr lang="en-US" dirty="0"/>
              <a:t>167 sections were evaluated electronically, involving approximately 60 instructors</a:t>
            </a:r>
            <a:endParaRPr lang="en-US" sz="2600" dirty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“</a:t>
            </a:r>
            <a:r>
              <a:rPr lang="en-US" dirty="0"/>
              <a:t>in-house” IT </a:t>
            </a:r>
            <a:r>
              <a:rPr lang="en-US" dirty="0" smtClean="0"/>
              <a:t>survey handle the processing .</a:t>
            </a:r>
            <a:endParaRPr lang="en-US" sz="22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 students liked it.</a:t>
            </a:r>
            <a:endParaRPr lang="en-US" sz="2200" dirty="0"/>
          </a:p>
          <a:p>
            <a:pPr lvl="2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RESULTS </a:t>
            </a:r>
            <a:r>
              <a:rPr lang="en-US" b="1" dirty="0">
                <a:solidFill>
                  <a:srgbClr val="0000FF"/>
                </a:solidFill>
              </a:rPr>
              <a:t>WERE THE SAME when the electronic and paper evaluations were compared.</a:t>
            </a:r>
            <a:endParaRPr lang="en-US" sz="22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Evaluation Comparison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Paper Evaluation Format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Costly. About $10,000 </a:t>
            </a:r>
            <a:r>
              <a:rPr lang="en-US" dirty="0"/>
              <a:t>per </a:t>
            </a:r>
            <a:r>
              <a:rPr lang="en-US" dirty="0" smtClean="0"/>
              <a:t>year is </a:t>
            </a:r>
            <a:r>
              <a:rPr lang="en-US" dirty="0"/>
              <a:t>only for the paper involved in the process.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A lot of people are involved and many </a:t>
            </a:r>
            <a:r>
              <a:rPr lang="en-US" dirty="0">
                <a:solidFill>
                  <a:srgbClr val="0000FF"/>
                </a:solidFill>
              </a:rPr>
              <a:t>hours spent administering the evaluations, running them through the computer, and so on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marL="342900" lvl="6" indent="-342900">
              <a:buFont typeface="Wingdings" pitchFamily="2" charset="2"/>
              <a:buChar char="Ø"/>
            </a:pPr>
            <a:r>
              <a:rPr lang="en-US" sz="2200" dirty="0" smtClean="0"/>
              <a:t>The students who missed the class at the evaluation day will not have an opportunity to participate evaluations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0000FF"/>
                </a:solidFill>
              </a:rPr>
              <a:t>process takes several weeks and outside agencies are hired to handle the evaluations.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Electronic Evaluation Format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More economical (Obviously) and less labor involved for the process.</a:t>
            </a:r>
          </a:p>
          <a:p>
            <a:pPr marL="342900" lvl="6" indent="-342900"/>
            <a:r>
              <a:rPr lang="en-US" sz="2200" dirty="0" smtClean="0">
                <a:solidFill>
                  <a:srgbClr val="0000FF"/>
                </a:solidFill>
              </a:rPr>
              <a:t>Students have more time to answer the questions than they had in class writing the responses.</a:t>
            </a:r>
          </a:p>
          <a:p>
            <a:pPr marL="342900" lvl="6" indent="-342900"/>
            <a:r>
              <a:rPr lang="en-US" sz="2200" dirty="0" smtClean="0"/>
              <a:t>The students who missed the class (for valid reasons) will have an opportunity to participate evaluations</a:t>
            </a:r>
          </a:p>
          <a:p>
            <a:pPr marL="342900" lvl="6" indent="-342900"/>
            <a:r>
              <a:rPr lang="en-US" sz="2200" dirty="0" smtClean="0">
                <a:solidFill>
                  <a:srgbClr val="0000FF"/>
                </a:solidFill>
              </a:rPr>
              <a:t>“In house” IT can handle the evaluations</a:t>
            </a:r>
          </a:p>
          <a:p>
            <a:pPr marL="342900" lvl="6" indent="-342900"/>
            <a:endParaRPr lang="en-US" sz="2400" dirty="0" smtClean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095500" y="3924300"/>
            <a:ext cx="4800600" cy="0"/>
          </a:xfrm>
          <a:prstGeom prst="line">
            <a:avLst/>
          </a:prstGeom>
          <a:ln w="66675" cmpd="dbl">
            <a:solidFill>
              <a:srgbClr val="EF17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4" algn="ctr" rtl="0">
              <a:spcBef>
                <a:spcPct val="0"/>
              </a:spcBef>
            </a:pPr>
            <a:r>
              <a:rPr lang="en-US" sz="3200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Minor Complaints about </a:t>
            </a:r>
            <a:br>
              <a:rPr lang="en-US" sz="3200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200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the electronic system</a:t>
            </a:r>
            <a:r>
              <a:rPr lang="en-US" sz="3200" b="1" u="sng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u="sng" dirty="0" smtClean="0">
                <a:latin typeface="Tahoma" pitchFamily="34" charset="0"/>
                <a:cs typeface="Tahoma" pitchFamily="34" charset="0"/>
              </a:rPr>
            </a:br>
            <a:endParaRPr lang="en-US" sz="320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 The new mail.mst.edu email system was proved to be a problem; </a:t>
            </a:r>
            <a:r>
              <a:rPr lang="en-US" b="1" u="sng" dirty="0" smtClean="0">
                <a:solidFill>
                  <a:srgbClr val="0000FF"/>
                </a:solidFill>
              </a:rPr>
              <a:t>however, it was caught early and fixed.</a:t>
            </a:r>
          </a:p>
          <a:p>
            <a:pPr lvl="1">
              <a:buFont typeface="Wingdings" pitchFamily="2" charset="2"/>
              <a:buChar char="v"/>
            </a:pPr>
            <a:endParaRPr lang="en-US" sz="2600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Some students did not hit “submit” and so their evaluations were not recorded.  </a:t>
            </a:r>
            <a:r>
              <a:rPr lang="en-US" b="1" dirty="0" smtClean="0">
                <a:solidFill>
                  <a:srgbClr val="0000FF"/>
                </a:solidFill>
              </a:rPr>
              <a:t>This can be resolved by reminding students to hit “submit” before they close the evaluation.</a:t>
            </a:r>
            <a:endParaRPr lang="en-US" sz="2600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Recommendation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from The FS CET Committee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b="1" dirty="0" smtClean="0"/>
              <a:t>Based on the discussions at the CET meeting on September 29</a:t>
            </a:r>
            <a:r>
              <a:rPr lang="en-US" b="1" baseline="30000" dirty="0" smtClean="0"/>
              <a:t>th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the committee members voted in favor of adoption of electronic evaluation at Missouri S&amp;T </a:t>
            </a:r>
            <a:r>
              <a:rPr lang="en-US" b="1" dirty="0" smtClean="0"/>
              <a:t>(total 11 voting members I have on record, one member did not send me the vote by the deadline). 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Now Faculty Senate can act based on the CET’s recommendation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393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Teaching Evaluations at  Missouri S&amp;T</vt:lpstr>
      <vt:lpstr>Pilot Study on Electronic Evaluations at Missouri S&amp;T</vt:lpstr>
      <vt:lpstr>Evaluation Comparison</vt:lpstr>
      <vt:lpstr>Minor Complaints about  the electronic system </vt:lpstr>
      <vt:lpstr>Recommendation  from The FS CET Committee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Evaluations at  Missouri S&amp;T</dc:title>
  <dc:creator>yinfa</dc:creator>
  <cp:lastModifiedBy>mdaniels</cp:lastModifiedBy>
  <cp:revision>8</cp:revision>
  <dcterms:created xsi:type="dcterms:W3CDTF">2010-11-08T01:12:57Z</dcterms:created>
  <dcterms:modified xsi:type="dcterms:W3CDTF">2010-11-11T19:57:22Z</dcterms:modified>
</cp:coreProperties>
</file>