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316" r:id="rId2"/>
    <p:sldId id="368" r:id="rId3"/>
    <p:sldId id="369" r:id="rId4"/>
    <p:sldId id="371" r:id="rId5"/>
    <p:sldId id="372" r:id="rId6"/>
    <p:sldId id="373" r:id="rId7"/>
    <p:sldId id="286" r:id="rId8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4E8"/>
    <a:srgbClr val="90B557"/>
    <a:srgbClr val="ECE694"/>
    <a:srgbClr val="F0EBA8"/>
    <a:srgbClr val="F0E6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77041" autoAdjust="0"/>
  </p:normalViewPr>
  <p:slideViewPr>
    <p:cSldViewPr snapToGrid="0" snapToObjects="1">
      <p:cViewPr varScale="1">
        <p:scale>
          <a:sx n="88" d="100"/>
          <a:sy n="88" d="100"/>
        </p:scale>
        <p:origin x="-165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>
        <p:scale>
          <a:sx n="89" d="100"/>
          <a:sy n="89" d="100"/>
        </p:scale>
        <p:origin x="-3036" y="72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9F39BB3D-6501-4092-A18C-681B66D7FADB}" type="datetimeFigureOut">
              <a:rPr lang="en-US" smtClean="0"/>
              <a:pPr/>
              <a:t>3/20/2014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737C9267-2827-413B-AD5A-7CDAC2FEF6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587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200525" cy="31511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2310" y="4368800"/>
            <a:ext cx="5618480" cy="5246829"/>
          </a:xfrm>
        </p:spPr>
        <p:txBody>
          <a:bodyPr>
            <a:normAutofit/>
          </a:bodyPr>
          <a:lstStyle/>
          <a:p>
            <a:endParaRPr lang="en-US" sz="16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7C9267-2827-413B-AD5A-7CDAC2FEF68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409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3179763" cy="23844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91916" y="3083473"/>
            <a:ext cx="5618480" cy="6478216"/>
          </a:xfrm>
        </p:spPr>
        <p:txBody>
          <a:bodyPr>
            <a:noAutofit/>
          </a:bodyPr>
          <a:lstStyle/>
          <a:p>
            <a:pPr lvl="0"/>
            <a:endParaRPr lang="en-US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7C9267-2827-413B-AD5A-7CDAC2FEF689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3313113" cy="2484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14493" y="3273989"/>
            <a:ext cx="5618480" cy="6054267"/>
          </a:xfrm>
        </p:spPr>
        <p:txBody>
          <a:bodyPr>
            <a:noAutofit/>
          </a:bodyPr>
          <a:lstStyle/>
          <a:p>
            <a:pPr lvl="0"/>
            <a:endParaRPr lang="en-US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7C9267-2827-413B-AD5A-7CDAC2FEF689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2310" y="4421823"/>
            <a:ext cx="5618480" cy="4733466"/>
          </a:xfrm>
        </p:spPr>
        <p:txBody>
          <a:bodyPr>
            <a:noAutofit/>
          </a:bodyPr>
          <a:lstStyle/>
          <a:p>
            <a:pPr lvl="0"/>
            <a:endParaRPr lang="en-US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7C9267-2827-413B-AD5A-7CDAC2FEF689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lvl="0"/>
            <a:endParaRPr lang="en-US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7C9267-2827-413B-AD5A-7CDAC2FEF689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lvl="0"/>
            <a:endParaRPr lang="en-US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7C9267-2827-413B-AD5A-7CDAC2FEF689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7C9267-2827-413B-AD5A-7CDAC2FEF689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&amp;T Power Point 7_A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09" y="0"/>
            <a:ext cx="914257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5C89-5CD5-674F-9A6A-95ECBDA896D2}" type="datetimeFigureOut">
              <a:rPr lang="en-US" smtClean="0"/>
              <a:pPr/>
              <a:t>3/20/2014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B24C3-0094-F34E-BA47-4F2A6C0FC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5C89-5CD5-674F-9A6A-95ECBDA896D2}" type="datetimeFigureOut">
              <a:rPr lang="en-US" smtClean="0"/>
              <a:pPr/>
              <a:t>3/20/2014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B24C3-0094-F34E-BA47-4F2A6C0FC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5C89-5CD5-674F-9A6A-95ECBDA896D2}" type="datetimeFigureOut">
              <a:rPr lang="en-US" smtClean="0"/>
              <a:pPr/>
              <a:t>3/20/2014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B24C3-0094-F34E-BA47-4F2A6C0FC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5C89-5CD5-674F-9A6A-95ECBDA896D2}" type="datetimeFigureOut">
              <a:rPr lang="en-US" smtClean="0"/>
              <a:pPr/>
              <a:t>3/20/2014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B24C3-0094-F34E-BA47-4F2A6C0FC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5C89-5CD5-674F-9A6A-95ECBDA896D2}" type="datetimeFigureOut">
              <a:rPr lang="en-US" smtClean="0"/>
              <a:pPr/>
              <a:t>3/20/2014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B24C3-0094-F34E-BA47-4F2A6C0FC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5C89-5CD5-674F-9A6A-95ECBDA896D2}" type="datetimeFigureOut">
              <a:rPr lang="en-US" smtClean="0"/>
              <a:pPr/>
              <a:t>3/20/2014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B24C3-0094-F34E-BA47-4F2A6C0FC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5C89-5CD5-674F-9A6A-95ECBDA896D2}" type="datetimeFigureOut">
              <a:rPr lang="en-US" smtClean="0"/>
              <a:pPr/>
              <a:t>3/20/2014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B24C3-0094-F34E-BA47-4F2A6C0FC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5C89-5CD5-674F-9A6A-95ECBDA896D2}" type="datetimeFigureOut">
              <a:rPr lang="en-US" smtClean="0"/>
              <a:pPr/>
              <a:t>3/20/2014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B24C3-0094-F34E-BA47-4F2A6C0FC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5C89-5CD5-674F-9A6A-95ECBDA896D2}" type="datetimeFigureOut">
              <a:rPr lang="en-US" smtClean="0"/>
              <a:pPr/>
              <a:t>3/20/2014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B24C3-0094-F34E-BA47-4F2A6C0FC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5C89-5CD5-674F-9A6A-95ECBDA896D2}" type="datetimeFigureOut">
              <a:rPr lang="en-US" smtClean="0"/>
              <a:pPr/>
              <a:t>3/20/2014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B24C3-0094-F34E-BA47-4F2A6C0FC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5C89-5CD5-674F-9A6A-95ECBDA896D2}" type="datetimeFigureOut">
              <a:rPr lang="en-US" smtClean="0"/>
              <a:pPr/>
              <a:t>3/20/2014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B24C3-0094-F34E-BA47-4F2A6C0FC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&amp;T Power Point 7_A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05C89-5CD5-674F-9A6A-95ECBDA896D2}" type="datetimeFigureOut">
              <a:rPr lang="en-US" smtClean="0"/>
              <a:pPr/>
              <a:t>3/20/2014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2B24C3-0094-F34E-BA47-4F2A6C0FC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9072"/>
          </a:xfrm>
        </p:spPr>
      </p:pic>
      <p:sp>
        <p:nvSpPr>
          <p:cNvPr id="5" name="TextBox 4"/>
          <p:cNvSpPr txBox="1"/>
          <p:nvPr/>
        </p:nvSpPr>
        <p:spPr>
          <a:xfrm>
            <a:off x="5529942" y="5311184"/>
            <a:ext cx="3614057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4F4E8"/>
                </a:solidFill>
                <a:latin typeface="Georgia" panose="02040502050405020303" pitchFamily="18" charset="0"/>
              </a:rPr>
              <a:t>Campus Update</a:t>
            </a:r>
          </a:p>
          <a:p>
            <a:pPr algn="ctr"/>
            <a:endParaRPr lang="en-US" dirty="0" smtClean="0">
              <a:solidFill>
                <a:srgbClr val="F4F4E8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sz="1400" b="1" dirty="0">
                <a:solidFill>
                  <a:srgbClr val="F4F4E8"/>
                </a:solidFill>
                <a:latin typeface="Georgia" panose="02040502050405020303" pitchFamily="18" charset="0"/>
              </a:rPr>
              <a:t>Cheryl B. Schrader, Ph.D.</a:t>
            </a:r>
          </a:p>
          <a:p>
            <a:pPr algn="ctr"/>
            <a:r>
              <a:rPr lang="en-US" sz="1400" dirty="0" smtClean="0">
                <a:solidFill>
                  <a:srgbClr val="F4F4E8"/>
                </a:solidFill>
                <a:latin typeface="Georgia" panose="02040502050405020303" pitchFamily="18" charset="0"/>
              </a:rPr>
              <a:t>Faculty Senate</a:t>
            </a:r>
          </a:p>
          <a:p>
            <a:pPr algn="ctr"/>
            <a:r>
              <a:rPr lang="en-US" sz="1400" dirty="0" smtClean="0">
                <a:solidFill>
                  <a:srgbClr val="F4F4E8"/>
                </a:solidFill>
                <a:latin typeface="Georgia" panose="02040502050405020303" pitchFamily="18" charset="0"/>
              </a:rPr>
              <a:t>March 20, 2014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53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115050" y="1362125"/>
            <a:ext cx="2571749" cy="401311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329" y="307783"/>
            <a:ext cx="8593585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4F4E8"/>
                </a:solidFill>
                <a:latin typeface="Georgia" pitchFamily="18" charset="0"/>
              </a:rPr>
              <a:t>Student Affairs</a:t>
            </a:r>
            <a:endParaRPr lang="en-US" b="1" dirty="0">
              <a:solidFill>
                <a:srgbClr val="F4F4E8"/>
              </a:solidFill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050" y="1691297"/>
            <a:ext cx="2571749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Georgia" panose="02040502050405020303" pitchFamily="18" charset="0"/>
              </a:rPr>
              <a:t>Fall 2014 housing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Georgia" panose="02040502050405020303" pitchFamily="18" charset="0"/>
              </a:rPr>
              <a:t>New testing facility in Norwood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Georgia" panose="02040502050405020303" pitchFamily="18" charset="0"/>
              </a:rPr>
              <a:t>Increased activity in COER</a:t>
            </a:r>
            <a:endParaRPr lang="en-US" sz="2400" dirty="0">
              <a:latin typeface="Georgia" panose="02040502050405020303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20" t="17451" r="20755" b="13429"/>
          <a:stretch/>
        </p:blipFill>
        <p:spPr bwMode="auto">
          <a:xfrm>
            <a:off x="741225" y="1450783"/>
            <a:ext cx="4970621" cy="3924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737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329" y="307783"/>
            <a:ext cx="8593585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4F4E8"/>
                </a:solidFill>
                <a:latin typeface="Georgia" pitchFamily="18" charset="0"/>
              </a:rPr>
              <a:t>Finance and Administration</a:t>
            </a:r>
            <a:endParaRPr lang="en-US" b="1" dirty="0">
              <a:solidFill>
                <a:srgbClr val="F4F4E8"/>
              </a:solidFill>
              <a:latin typeface="Georgia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74370" y="1560245"/>
            <a:ext cx="2571749" cy="4013111"/>
            <a:chOff x="6115050" y="1362125"/>
            <a:chExt cx="2571749" cy="4013111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8" name="Rectangle 7"/>
            <p:cNvSpPr/>
            <p:nvPr/>
          </p:nvSpPr>
          <p:spPr>
            <a:xfrm>
              <a:off x="6115050" y="1362125"/>
              <a:ext cx="2571749" cy="4013111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115050" y="1691297"/>
              <a:ext cx="2571749" cy="224676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2400" dirty="0" smtClean="0">
                  <a:latin typeface="Georgia" panose="02040502050405020303" pitchFamily="18" charset="0"/>
                </a:rPr>
                <a:t>Master Plan status</a:t>
              </a:r>
            </a:p>
            <a:p>
              <a:pPr marL="285750" indent="-28575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2400" dirty="0" err="1" smtClean="0">
                  <a:latin typeface="Georgia" panose="02040502050405020303" pitchFamily="18" charset="0"/>
                </a:rPr>
                <a:t>Bertelsmeyer</a:t>
              </a:r>
              <a:r>
                <a:rPr lang="en-US" sz="2400" dirty="0" smtClean="0">
                  <a:latin typeface="Georgia" panose="02040502050405020303" pitchFamily="18" charset="0"/>
                </a:rPr>
                <a:t>, Geothermal</a:t>
              </a:r>
            </a:p>
            <a:p>
              <a:pPr marL="285750" indent="-28575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2400" dirty="0" smtClean="0">
                  <a:latin typeface="Georgia" panose="02040502050405020303" pitchFamily="18" charset="0"/>
                </a:rPr>
                <a:t>Travel project</a:t>
              </a:r>
              <a:endParaRPr lang="en-US" sz="2400" dirty="0">
                <a:latin typeface="Georgia" panose="02040502050405020303" pitchFamily="18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7" t="6223" r="4500" b="6445"/>
          <a:stretch/>
        </p:blipFill>
        <p:spPr>
          <a:xfrm>
            <a:off x="3962400" y="1324689"/>
            <a:ext cx="4709160" cy="528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90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329" y="307783"/>
            <a:ext cx="8593585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4F4E8"/>
                </a:solidFill>
                <a:latin typeface="Georgia" pitchFamily="18" charset="0"/>
              </a:rPr>
              <a:t>University Advancement</a:t>
            </a:r>
            <a:endParaRPr lang="en-US" b="1" dirty="0">
              <a:solidFill>
                <a:srgbClr val="F4F4E8"/>
              </a:solidFill>
              <a:latin typeface="Georgia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88330" y="1889417"/>
            <a:ext cx="2571749" cy="356039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688330" y="2102777"/>
            <a:ext cx="2571749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 smtClean="0">
                <a:latin typeface="Georgia" panose="02040502050405020303" pitchFamily="18" charset="0"/>
              </a:rPr>
              <a:t>Hasselmann</a:t>
            </a:r>
            <a:r>
              <a:rPr lang="en-US" sz="2400" dirty="0" smtClean="0">
                <a:latin typeface="Georgia" panose="02040502050405020303" pitchFamily="18" charset="0"/>
              </a:rPr>
              <a:t> Alumni House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Georgia" panose="02040502050405020303" pitchFamily="18" charset="0"/>
              </a:rPr>
              <a:t>Charitable giving and alumni participation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Georgia" panose="02040502050405020303" pitchFamily="18" charset="0"/>
              </a:rPr>
              <a:t>Battle of the Brains</a:t>
            </a:r>
            <a:endParaRPr lang="en-US" sz="2400" dirty="0">
              <a:latin typeface="Georgia" panose="02040502050405020303" pitchFamily="18" charset="0"/>
            </a:endParaRPr>
          </a:p>
        </p:txBody>
      </p:sp>
      <p:pic>
        <p:nvPicPr>
          <p:cNvPr id="1026" name="Picture 2" descr="https://ogs.mst.edu/files/2013/05/8713230801_7d386a29f9_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29" y="1889417"/>
            <a:ext cx="5197656" cy="35603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78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329" y="307783"/>
            <a:ext cx="8593585" cy="11430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4F4E8"/>
                </a:solidFill>
                <a:latin typeface="Georgia" pitchFamily="18" charset="0"/>
              </a:rPr>
              <a:t>Human Resource Services, Affirmative Action, Diversity &amp; Inclusion</a:t>
            </a:r>
            <a:endParaRPr lang="en-US" sz="3200" b="1" dirty="0">
              <a:solidFill>
                <a:srgbClr val="F4F4E8"/>
              </a:solidFill>
              <a:latin typeface="Georgia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31545" y="2136331"/>
            <a:ext cx="2571749" cy="4013111"/>
            <a:chOff x="6372225" y="1609039"/>
            <a:chExt cx="2571749" cy="4013111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8" name="Rectangle 7"/>
            <p:cNvSpPr/>
            <p:nvPr/>
          </p:nvSpPr>
          <p:spPr>
            <a:xfrm>
              <a:off x="6372225" y="1609039"/>
              <a:ext cx="2571749" cy="4013111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372225" y="2023935"/>
              <a:ext cx="2571749" cy="261610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2400" dirty="0" smtClean="0">
                  <a:latin typeface="Georgia" panose="02040502050405020303" pitchFamily="18" charset="0"/>
                </a:rPr>
                <a:t>Newsletter</a:t>
              </a:r>
            </a:p>
            <a:p>
              <a:pPr marL="285750" indent="-28575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2400" dirty="0" smtClean="0">
                  <a:latin typeface="Georgia" panose="02040502050405020303" pitchFamily="18" charset="0"/>
                </a:rPr>
                <a:t>Diversity and inclusion training</a:t>
              </a:r>
            </a:p>
            <a:p>
              <a:pPr marL="285750" indent="-28575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2400" dirty="0" smtClean="0">
                  <a:latin typeface="Georgia" panose="02040502050405020303" pitchFamily="18" charset="0"/>
                </a:rPr>
                <a:t>Faculty recruiting</a:t>
              </a:r>
              <a:endParaRPr lang="en-US" sz="2400" dirty="0">
                <a:latin typeface="Georgia" panose="02040502050405020303" pitchFamily="18" charset="0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78" t="11713" r="20061" b="51673"/>
          <a:stretch/>
        </p:blipFill>
        <p:spPr bwMode="auto">
          <a:xfrm>
            <a:off x="4344305" y="1872756"/>
            <a:ext cx="3971019" cy="46260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97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31" t="12000" r="8080" b="5714"/>
          <a:stretch/>
        </p:blipFill>
        <p:spPr bwMode="auto">
          <a:xfrm>
            <a:off x="571500" y="1714248"/>
            <a:ext cx="6800850" cy="52091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329" y="307783"/>
            <a:ext cx="8593585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4F4E8"/>
                </a:solidFill>
                <a:latin typeface="Georgia" pitchFamily="18" charset="0"/>
              </a:rPr>
              <a:t>Strategic Planning</a:t>
            </a:r>
            <a:endParaRPr lang="en-US" b="1" dirty="0">
              <a:solidFill>
                <a:srgbClr val="F4F4E8"/>
              </a:solidFill>
              <a:latin typeface="Georgia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88330" y="1889417"/>
            <a:ext cx="2571749" cy="433511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688330" y="2102777"/>
            <a:ext cx="2571749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Georgia" panose="02040502050405020303" pitchFamily="18" charset="0"/>
              </a:rPr>
              <a:t>Significant early progress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Georgia" panose="02040502050405020303" pitchFamily="18" charset="0"/>
              </a:rPr>
              <a:t>Six strategic initiative proposals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Georgia" panose="02040502050405020303" pitchFamily="18" charset="0"/>
              </a:rPr>
              <a:t>Semi-annual report, one-pager available</a:t>
            </a:r>
            <a:endParaRPr lang="en-US" sz="2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31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71263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Georgia" pitchFamily="18" charset="0"/>
              </a:rPr>
              <a:t>                  </a:t>
            </a:r>
            <a:r>
              <a:rPr lang="en-US" b="1" dirty="0" smtClean="0">
                <a:solidFill>
                  <a:srgbClr val="F4F4E8"/>
                </a:solidFill>
                <a:latin typeface="Georgia" pitchFamily="18" charset="0"/>
              </a:rPr>
              <a:t>Thanks!</a:t>
            </a:r>
            <a:endParaRPr lang="en-US" b="1" dirty="0">
              <a:solidFill>
                <a:srgbClr val="F4F4E8"/>
              </a:solidFill>
              <a:latin typeface="Georg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927107"/>
            <a:ext cx="8229600" cy="1335144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dirty="0" smtClean="0">
                <a:solidFill>
                  <a:srgbClr val="92D050"/>
                </a:solidFill>
                <a:latin typeface="Georgia" pitchFamily="18" charset="0"/>
              </a:rPr>
              <a:t>Any questions?</a:t>
            </a:r>
            <a:endParaRPr lang="en-US" sz="2000" i="1" dirty="0">
              <a:solidFill>
                <a:srgbClr val="92D050"/>
              </a:solidFill>
              <a:latin typeface="Georgia" pitchFamily="18" charset="0"/>
            </a:endParaRPr>
          </a:p>
        </p:txBody>
      </p:sp>
      <p:pic>
        <p:nvPicPr>
          <p:cNvPr id="4" name="Picture 3" descr="Joe Miner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02" b="99159" l="2857" r="97449">
                        <a14:foregroundMark x1="41429" y1="7664" x2="41429" y2="7664"/>
                        <a14:foregroundMark x1="50510" y1="3832" x2="50510" y2="3832"/>
                        <a14:foregroundMark x1="40000" y1="2897" x2="40000" y2="2897"/>
                        <a14:foregroundMark x1="51020" y1="1402" x2="51020" y2="1402"/>
                        <a14:foregroundMark x1="94898" y1="28037" x2="94898" y2="28037"/>
                        <a14:foregroundMark x1="94898" y1="28037" x2="94898" y2="28037"/>
                        <a14:foregroundMark x1="97653" y1="27850" x2="97653" y2="27850"/>
                        <a14:foregroundMark x1="23469" y1="16449" x2="23469" y2="16449"/>
                        <a14:foregroundMark x1="32653" y1="95701" x2="32653" y2="95701"/>
                        <a14:foregroundMark x1="23061" y1="99159" x2="23061" y2="99159"/>
                        <a14:foregroundMark x1="11633" y1="44206" x2="11633" y2="44206"/>
                        <a14:foregroundMark x1="2857" y1="55607" x2="2857" y2="55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318" y="1553591"/>
            <a:ext cx="4525665" cy="4941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903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26814</TotalTime>
  <Words>98</Words>
  <Application>Microsoft Office PowerPoint</Application>
  <PresentationFormat>On-screen Show (4:3)</PresentationFormat>
  <Paragraphs>34</Paragraphs>
  <Slides>7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Student Affairs</vt:lpstr>
      <vt:lpstr>Finance and Administration</vt:lpstr>
      <vt:lpstr>University Advancement</vt:lpstr>
      <vt:lpstr>Human Resource Services, Affirmative Action, Diversity &amp; Inclusion</vt:lpstr>
      <vt:lpstr>Strategic Planning</vt:lpstr>
      <vt:lpstr>                  Thanks!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Joann Stiritz</dc:creator>
  <cp:lastModifiedBy>Werner, Jeannie</cp:lastModifiedBy>
  <cp:revision>146</cp:revision>
  <cp:lastPrinted>2014-03-18T17:48:59Z</cp:lastPrinted>
  <dcterms:created xsi:type="dcterms:W3CDTF">2014-01-20T22:10:36Z</dcterms:created>
  <dcterms:modified xsi:type="dcterms:W3CDTF">2014-03-20T14:38:32Z</dcterms:modified>
</cp:coreProperties>
</file>