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16" r:id="rId2"/>
    <p:sldId id="400" r:id="rId3"/>
    <p:sldId id="401" r:id="rId4"/>
    <p:sldId id="402" r:id="rId5"/>
    <p:sldId id="407" r:id="rId6"/>
    <p:sldId id="403" r:id="rId7"/>
    <p:sldId id="404" r:id="rId8"/>
    <p:sldId id="321" r:id="rId9"/>
    <p:sldId id="406" r:id="rId10"/>
    <p:sldId id="286" r:id="rId11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E8"/>
    <a:srgbClr val="90B557"/>
    <a:srgbClr val="ECE694"/>
    <a:srgbClr val="F0EBA8"/>
    <a:srgbClr val="F0E6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62248" autoAdjust="0"/>
  </p:normalViewPr>
  <p:slideViewPr>
    <p:cSldViewPr snapToGrid="0" snapToObjects="1">
      <p:cViewPr varScale="1">
        <p:scale>
          <a:sx n="88" d="100"/>
          <a:sy n="88" d="100"/>
        </p:scale>
        <p:origin x="-165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4" d="100"/>
          <a:sy n="84" d="100"/>
        </p:scale>
        <p:origin x="-3126" y="66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64" cy="4650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639" y="0"/>
            <a:ext cx="3043264" cy="4650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A8EE7-BC09-4A3B-944B-6044508DD459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1962"/>
            <a:ext cx="3043264" cy="4650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639" y="8841962"/>
            <a:ext cx="3043264" cy="4650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4B100-6438-47EE-96EF-90CCFAF32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199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F39BB3D-6501-4092-A18C-681B66D7FADB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4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37C9267-2827-413B-AD5A-7CDAC2FEF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587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3252788" cy="2441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2310" y="3364090"/>
            <a:ext cx="5618480" cy="5246829"/>
          </a:xfrm>
        </p:spPr>
        <p:txBody>
          <a:bodyPr>
            <a:normAutofit/>
          </a:bodyPr>
          <a:lstStyle/>
          <a:p>
            <a:pPr lvl="0"/>
            <a:endParaRPr lang="en-US" sz="1600" kern="1200" dirty="0">
              <a:solidFill>
                <a:schemeClr val="tx1"/>
              </a:solidFill>
              <a:effectLst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C9267-2827-413B-AD5A-7CDAC2FEF68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09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6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C9267-2827-413B-AD5A-7CDAC2FEF68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8500"/>
            <a:ext cx="3441700" cy="2581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2310" y="3522132"/>
            <a:ext cx="5618480" cy="5088786"/>
          </a:xfrm>
        </p:spPr>
        <p:txBody>
          <a:bodyPr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C9267-2827-413B-AD5A-7CDAC2FEF6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465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8500"/>
            <a:ext cx="3441700" cy="2581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2310" y="3522131"/>
            <a:ext cx="5618480" cy="5181601"/>
          </a:xfrm>
        </p:spPr>
        <p:txBody>
          <a:bodyPr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C9267-2827-413B-AD5A-7CDAC2FEF6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465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8500"/>
            <a:ext cx="3441700" cy="2581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2310" y="3522132"/>
            <a:ext cx="5618480" cy="5088786"/>
          </a:xfrm>
        </p:spPr>
        <p:txBody>
          <a:bodyPr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i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C9267-2827-413B-AD5A-7CDAC2FEF6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465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53520" y="698500"/>
            <a:ext cx="2861733" cy="214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2310" y="3270358"/>
            <a:ext cx="5618480" cy="4189095"/>
          </a:xfrm>
        </p:spPr>
        <p:txBody>
          <a:bodyPr>
            <a:noAutofit/>
          </a:bodyPr>
          <a:lstStyle/>
          <a:p>
            <a:pPr marL="171450" indent="-171450">
              <a:buFont typeface="Arial" pitchFamily="34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C9267-2827-413B-AD5A-7CDAC2FEF68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17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C9267-2827-413B-AD5A-7CDAC2FEF68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54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C9267-2827-413B-AD5A-7CDAC2FEF68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58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3533775" cy="2651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2310" y="3518712"/>
            <a:ext cx="5618480" cy="5117288"/>
          </a:xfrm>
        </p:spPr>
        <p:txBody>
          <a:bodyPr>
            <a:noAutofit/>
          </a:bodyPr>
          <a:lstStyle/>
          <a:p>
            <a:pPr lvl="0"/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C9267-2827-413B-AD5A-7CDAC2FEF68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30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3082925" cy="2312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2310" y="3180046"/>
            <a:ext cx="5618480" cy="5534977"/>
          </a:xfrm>
        </p:spPr>
        <p:txBody>
          <a:bodyPr>
            <a:noAutofit/>
          </a:bodyPr>
          <a:lstStyle/>
          <a:p>
            <a:endParaRPr lang="en-US" sz="16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C9267-2827-413B-AD5A-7CDAC2FEF68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&amp;T Power Point 7_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" y="0"/>
            <a:ext cx="91425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5C89-5CD5-674F-9A6A-95ECBDA896D2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B24C3-0094-F34E-BA47-4F2A6C0F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5C89-5CD5-674F-9A6A-95ECBDA896D2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B24C3-0094-F34E-BA47-4F2A6C0F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5C89-5CD5-674F-9A6A-95ECBDA896D2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B24C3-0094-F34E-BA47-4F2A6C0F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5C89-5CD5-674F-9A6A-95ECBDA896D2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B24C3-0094-F34E-BA47-4F2A6C0F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5C89-5CD5-674F-9A6A-95ECBDA896D2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B24C3-0094-F34E-BA47-4F2A6C0F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5C89-5CD5-674F-9A6A-95ECBDA896D2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B24C3-0094-F34E-BA47-4F2A6C0F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5C89-5CD5-674F-9A6A-95ECBDA896D2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B24C3-0094-F34E-BA47-4F2A6C0F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5C89-5CD5-674F-9A6A-95ECBDA896D2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B24C3-0094-F34E-BA47-4F2A6C0F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5C89-5CD5-674F-9A6A-95ECBDA896D2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B24C3-0094-F34E-BA47-4F2A6C0F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5C89-5CD5-674F-9A6A-95ECBDA896D2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B24C3-0094-F34E-BA47-4F2A6C0F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5C89-5CD5-674F-9A6A-95ECBDA896D2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B24C3-0094-F34E-BA47-4F2A6C0F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&amp;T Power Point 7_A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05C89-5CD5-674F-9A6A-95ECBDA896D2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B24C3-0094-F34E-BA47-4F2A6C0F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9072"/>
          </a:xfrm>
        </p:spPr>
      </p:pic>
      <p:sp>
        <p:nvSpPr>
          <p:cNvPr id="5" name="TextBox 4"/>
          <p:cNvSpPr txBox="1"/>
          <p:nvPr/>
        </p:nvSpPr>
        <p:spPr>
          <a:xfrm>
            <a:off x="5529942" y="5280704"/>
            <a:ext cx="361405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4F4E8"/>
                </a:solidFill>
                <a:latin typeface="Georgia" panose="02040502050405020303" pitchFamily="18" charset="0"/>
              </a:rPr>
              <a:t>Faculty Senate Update</a:t>
            </a:r>
            <a:endParaRPr lang="en-US" dirty="0" smtClean="0">
              <a:solidFill>
                <a:srgbClr val="F4F4E8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1400" b="1" dirty="0">
                <a:solidFill>
                  <a:srgbClr val="F4F4E8"/>
                </a:solidFill>
                <a:latin typeface="Georgia" panose="02040502050405020303" pitchFamily="18" charset="0"/>
              </a:rPr>
              <a:t>Cheryl B. Schrader, </a:t>
            </a:r>
            <a:r>
              <a:rPr lang="en-US" sz="1400" b="1" dirty="0" smtClean="0">
                <a:solidFill>
                  <a:srgbClr val="F4F4E8"/>
                </a:solidFill>
                <a:latin typeface="Georgia" panose="02040502050405020303" pitchFamily="18" charset="0"/>
              </a:rPr>
              <a:t> Chancellor</a:t>
            </a:r>
            <a:endParaRPr lang="en-US" dirty="0"/>
          </a:p>
          <a:p>
            <a:pPr algn="ctr"/>
            <a:r>
              <a:rPr lang="en-US" sz="1400" b="1" dirty="0" smtClean="0">
                <a:solidFill>
                  <a:srgbClr val="F4F4E8"/>
                </a:solidFill>
                <a:latin typeface="Georgia" panose="02040502050405020303" pitchFamily="18" charset="0"/>
              </a:rPr>
              <a:t>April 17, 2014</a:t>
            </a:r>
            <a:endParaRPr lang="en-US" sz="1400" b="1" dirty="0">
              <a:solidFill>
                <a:srgbClr val="F4F4E8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53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1263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Georgia" pitchFamily="18" charset="0"/>
              </a:rPr>
              <a:t>                  </a:t>
            </a:r>
            <a:r>
              <a:rPr lang="en-US" b="1" dirty="0" smtClean="0">
                <a:solidFill>
                  <a:srgbClr val="F4F4E8"/>
                </a:solidFill>
                <a:latin typeface="Georgia" pitchFamily="18" charset="0"/>
              </a:rPr>
              <a:t>Thanks!</a:t>
            </a:r>
            <a:endParaRPr lang="en-US" b="1" dirty="0">
              <a:solidFill>
                <a:srgbClr val="F4F4E8"/>
              </a:solidFill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27107"/>
            <a:ext cx="8229600" cy="133514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dirty="0" smtClean="0">
                <a:solidFill>
                  <a:srgbClr val="92D050"/>
                </a:solidFill>
                <a:latin typeface="Georgia" pitchFamily="18" charset="0"/>
              </a:rPr>
              <a:t>Any questions?</a:t>
            </a:r>
            <a:endParaRPr lang="en-US" sz="2000" i="1" dirty="0">
              <a:solidFill>
                <a:srgbClr val="92D050"/>
              </a:solidFill>
              <a:latin typeface="Georgia" pitchFamily="18" charset="0"/>
            </a:endParaRPr>
          </a:p>
        </p:txBody>
      </p:sp>
      <p:pic>
        <p:nvPicPr>
          <p:cNvPr id="4" name="Picture 3" descr="Joe Miner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02" b="99159" l="2857" r="97449">
                        <a14:foregroundMark x1="41429" y1="7664" x2="41429" y2="7664"/>
                        <a14:foregroundMark x1="50510" y1="3832" x2="50510" y2="3832"/>
                        <a14:foregroundMark x1="40000" y1="2897" x2="40000" y2="2897"/>
                        <a14:foregroundMark x1="51020" y1="1402" x2="51020" y2="1402"/>
                        <a14:foregroundMark x1="94898" y1="28037" x2="94898" y2="28037"/>
                        <a14:foregroundMark x1="94898" y1="28037" x2="94898" y2="28037"/>
                        <a14:foregroundMark x1="97653" y1="27850" x2="97653" y2="27850"/>
                        <a14:foregroundMark x1="23469" y1="16449" x2="23469" y2="16449"/>
                        <a14:foregroundMark x1="32653" y1="95701" x2="32653" y2="95701"/>
                        <a14:foregroundMark x1="23061" y1="99159" x2="23061" y2="99159"/>
                        <a14:foregroundMark x1="11633" y1="44206" x2="11633" y2="44206"/>
                        <a14:foregroundMark x1="2857" y1="55607" x2="2857" y2="5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318" y="1553591"/>
            <a:ext cx="4525665" cy="494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03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4F4E8"/>
                </a:solidFill>
                <a:latin typeface="Georgia" pitchFamily="18" charset="0"/>
              </a:rPr>
              <a:t>Intercollegiate Mining Champs</a:t>
            </a:r>
            <a:endParaRPr lang="en-US" b="1" dirty="0">
              <a:solidFill>
                <a:srgbClr val="F4F4E8"/>
              </a:solidFill>
              <a:latin typeface="Georgia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9B349-B284-884E-BF58-0D68D479BD97}" type="slidenum">
              <a:rPr lang="en-US" smtClean="0">
                <a:solidFill>
                  <a:prstClr val="white"/>
                </a:solidFill>
              </a:rPr>
              <a:pPr/>
              <a:t>2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 descr="C:\Users\Andrew\Downloads\13647668663_af10e215d4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450" y="1369694"/>
            <a:ext cx="7721600" cy="51517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04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F4F4E8"/>
                </a:solidFill>
                <a:latin typeface="Georgia" pitchFamily="18" charset="0"/>
              </a:rPr>
              <a:t>ChemE</a:t>
            </a:r>
            <a:r>
              <a:rPr lang="en-US" b="1" dirty="0" smtClean="0">
                <a:solidFill>
                  <a:srgbClr val="F4F4E8"/>
                </a:solidFill>
                <a:latin typeface="Georgia" pitchFamily="18" charset="0"/>
              </a:rPr>
              <a:t> Car: Regional Champs</a:t>
            </a:r>
            <a:endParaRPr lang="en-US" b="1" dirty="0">
              <a:solidFill>
                <a:srgbClr val="F4F4E8"/>
              </a:solidFill>
              <a:latin typeface="Georgia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9B349-B284-884E-BF58-0D68D479BD97}" type="slidenum">
              <a:rPr lang="en-US" smtClean="0">
                <a:solidFill>
                  <a:prstClr val="white"/>
                </a:solidFill>
              </a:rPr>
              <a:pPr/>
              <a:t>3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2050" name="Picture 2" descr="The 2013-14 ChemE Car design team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1819276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2971800"/>
            <a:ext cx="4543425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6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4F4E8"/>
                </a:solidFill>
                <a:latin typeface="Georgia" pitchFamily="18" charset="0"/>
              </a:rPr>
              <a:t>‘The Real Steel’ Video Champs</a:t>
            </a:r>
            <a:endParaRPr lang="en-US" b="1" dirty="0">
              <a:solidFill>
                <a:srgbClr val="F4F4E8"/>
              </a:solidFill>
              <a:latin typeface="Georgia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9B349-B284-884E-BF58-0D68D479BD97}" type="slidenum">
              <a:rPr lang="en-US" smtClean="0">
                <a:solidFill>
                  <a:prstClr val="white"/>
                </a:solidFill>
              </a:rPr>
              <a:pPr/>
              <a:t>4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3074" name="Picture 2" descr="Image from &quot;The Art of Steel,&quot; the award-winning video by Missouri S&amp;T students Scott T. Pisarik and Jessica Randall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140" y="1836735"/>
            <a:ext cx="4839960" cy="267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72142" y="4924425"/>
            <a:ext cx="38619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The Art of Steelmaking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Scott T. </a:t>
            </a:r>
            <a:r>
              <a:rPr lang="en-US" sz="1400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Pisarik</a:t>
            </a:r>
            <a:r>
              <a:rPr lang="en-US" sz="1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 and Jessica Randall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(Watch online at </a:t>
            </a:r>
            <a:r>
              <a:rPr lang="en-US" sz="1400" dirty="0">
                <a:solidFill>
                  <a:schemeClr val="bg1"/>
                </a:solidFill>
                <a:latin typeface="Georgia" panose="02040502050405020303" pitchFamily="18" charset="0"/>
              </a:rPr>
              <a:t>http://</a:t>
            </a:r>
            <a:r>
              <a:rPr lang="en-US" sz="1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rol.la/therealsteel)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47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President’s Award Recipients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04418" y="2024066"/>
            <a:ext cx="6048907" cy="1643531"/>
            <a:chOff x="1920402" y="1576388"/>
            <a:chExt cx="6171085" cy="1653059"/>
          </a:xfrm>
        </p:grpSpPr>
        <p:pic>
          <p:nvPicPr>
            <p:cNvPr id="1026" name="Picture 2" descr="X:\c\PHOTO LIBRARY\Library\EMP (Employees [faculty&amp; staff])\Dawes, Richard\2013 06 03 Dawes Richard\2013 06 03 Dawes Richard edit file 011b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9750" y="1576388"/>
              <a:ext cx="1243012" cy="16435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X:\c\PHOTO LIBRARY\Library\EMP (Employees [faculty&amp; staff])\Ma, Yinfa\2013 07 08 Ma, Yinfa\2013 07 08 Ma Yinfa edit file 012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27" r="9804" b="10859"/>
            <a:stretch/>
          </p:blipFill>
          <p:spPr bwMode="auto">
            <a:xfrm>
              <a:off x="6862762" y="1576390"/>
              <a:ext cx="1228725" cy="16435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X:\c\PHOTO LIBRARY\Library\EMP (Employees [faculty&amp; staff])\Crow, Mariesa\090223 In Stuio\090223 Crow-Mariesa edit file 008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90" r="-1" b="6614"/>
            <a:stretch/>
          </p:blipFill>
          <p:spPr bwMode="auto">
            <a:xfrm>
              <a:off x="4410076" y="1576390"/>
              <a:ext cx="1209674" cy="16435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X:\c\PHOTO LIBRARY\Library\EMP (Employees [faculty&amp; staff])\Elmore, Curt\090416 In Studio\ 090416 Elmore-Curt edit file  010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010"/>
            <a:stretch/>
          </p:blipFill>
          <p:spPr bwMode="auto">
            <a:xfrm>
              <a:off x="3195649" y="1576391"/>
              <a:ext cx="1262052" cy="16340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X:\c\PHOTO LIBRARY\Library\EMP (Employees [faculty&amp; staff])\Gragg, Larry\2010 0 25 Gragg Larry\2010 02 25 Gragg Larry edit file 008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402" y="1585916"/>
              <a:ext cx="1275247" cy="16435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383761"/>
              </p:ext>
            </p:extLst>
          </p:nvPr>
        </p:nvGraphicFramePr>
        <p:xfrm>
          <a:off x="1531333" y="3819336"/>
          <a:ext cx="597531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5062"/>
                <a:gridCol w="1280170"/>
                <a:gridCol w="1279090"/>
                <a:gridCol w="1195062"/>
                <a:gridCol w="1025926"/>
              </a:tblGrid>
              <a:tr h="51517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Larry Gragg</a:t>
                      </a:r>
                      <a:endParaRPr lang="en-US" sz="140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Georgia" panose="02040502050405020303" pitchFamily="18" charset="0"/>
                        </a:rPr>
                        <a:t>Curt</a:t>
                      </a:r>
                      <a:r>
                        <a:rPr lang="en-US" sz="1400" baseline="0" dirty="0" smtClean="0">
                          <a:latin typeface="Georgia" panose="02040502050405020303" pitchFamily="18" charset="0"/>
                        </a:rPr>
                        <a:t> Elmore</a:t>
                      </a:r>
                      <a:endParaRPr lang="en-US" sz="1400" dirty="0">
                        <a:latin typeface="Georgia" panose="020405020504050203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Georgia" panose="02040502050405020303" pitchFamily="18" charset="0"/>
                        </a:rPr>
                        <a:t>Mariesa Crow</a:t>
                      </a:r>
                      <a:endParaRPr lang="en-US" sz="1400" dirty="0">
                        <a:latin typeface="Georgia" panose="020405020504050203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Georgia" panose="02040502050405020303" pitchFamily="18" charset="0"/>
                        </a:rPr>
                        <a:t>Richard Dawes</a:t>
                      </a:r>
                      <a:endParaRPr lang="en-US" sz="1400" dirty="0">
                        <a:latin typeface="Georgia" panose="020405020504050203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Georgia" panose="02040502050405020303" pitchFamily="18" charset="0"/>
                        </a:rPr>
                        <a:t>Yinfa</a:t>
                      </a:r>
                      <a:endParaRPr lang="en-US" sz="1400" baseline="0" dirty="0" smtClean="0">
                        <a:latin typeface="Georgia" panose="02040502050405020303" pitchFamily="18" charset="0"/>
                      </a:endParaRPr>
                    </a:p>
                    <a:p>
                      <a:r>
                        <a:rPr lang="en-US" sz="1400" baseline="0" dirty="0" smtClean="0">
                          <a:latin typeface="Georgia" panose="02040502050405020303" pitchFamily="18" charset="0"/>
                        </a:rPr>
                        <a:t>Ma</a:t>
                      </a:r>
                      <a:endParaRPr lang="en-US" sz="1400" dirty="0">
                        <a:latin typeface="Georgia" panose="020405020504050203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697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267326" y="1725001"/>
            <a:ext cx="2571749" cy="38852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ROI U</a:t>
            </a:r>
            <a:endParaRPr lang="en-US" sz="60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2112" y="1904998"/>
            <a:ext cx="2162176" cy="3543301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latin typeface="Georgia" panose="02040502050405020303" pitchFamily="18" charset="0"/>
              </a:rPr>
              <a:t>Top 5 ROI among public universities</a:t>
            </a:r>
          </a:p>
          <a:p>
            <a:r>
              <a:rPr lang="en-US" sz="2400" dirty="0" smtClean="0">
                <a:latin typeface="Georgia" panose="02040502050405020303" pitchFamily="18" charset="0"/>
              </a:rPr>
              <a:t>No. 20 on </a:t>
            </a:r>
            <a:r>
              <a:rPr lang="en-US" sz="2400" i="1" dirty="0" smtClean="0">
                <a:latin typeface="Georgia" panose="02040502050405020303" pitchFamily="18" charset="0"/>
              </a:rPr>
              <a:t>Forbes </a:t>
            </a:r>
            <a:r>
              <a:rPr lang="en-US" sz="2400" dirty="0" smtClean="0">
                <a:latin typeface="Georgia" panose="02040502050405020303" pitchFamily="18" charset="0"/>
              </a:rPr>
              <a:t>ROI list</a:t>
            </a:r>
          </a:p>
          <a:p>
            <a:r>
              <a:rPr lang="en-US" sz="2400" dirty="0" smtClean="0">
                <a:latin typeface="Georgia" panose="02040502050405020303" pitchFamily="18" charset="0"/>
              </a:rPr>
              <a:t>No. 10 most ‘underrated’ university</a:t>
            </a:r>
            <a:endParaRPr lang="en-US" sz="1400" dirty="0">
              <a:latin typeface="Georgia" panose="02040502050405020303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t="19619" r="42857" b="20572"/>
          <a:stretch/>
        </p:blipFill>
        <p:spPr bwMode="auto">
          <a:xfrm>
            <a:off x="723900" y="1715476"/>
            <a:ext cx="4113344" cy="4305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68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pril is Philanthropy Month at Missouri S&amp;T. It’s a time to celebrate giving, growth, pride and progress – and the philanthropic spirit that unites Miner Nation. We're turning the spotlight on the vital role philanthropy plays in our society with a number of on-campus event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418" y="1649455"/>
            <a:ext cx="3260509" cy="170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22456" y="3535653"/>
            <a:ext cx="2481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http://rol.la/minersgiveback</a:t>
            </a:r>
            <a:endParaRPr lang="en-US" sz="1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6329" y="307783"/>
            <a:ext cx="8593585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4F4E8"/>
                </a:solidFill>
                <a:latin typeface="Georgia" pitchFamily="18" charset="0"/>
              </a:rPr>
              <a:t>Philanthropy Month</a:t>
            </a:r>
            <a:endParaRPr lang="en-US" b="1" dirty="0">
              <a:solidFill>
                <a:srgbClr val="F4F4E8"/>
              </a:solidFill>
              <a:latin typeface="Georgia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5830" y="1577145"/>
            <a:ext cx="2571749" cy="35603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25830" y="1649606"/>
            <a:ext cx="257174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eorgia" panose="02040502050405020303" pitchFamily="18" charset="0"/>
              </a:rPr>
              <a:t>Woman of the Year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eorgia" panose="02040502050405020303" pitchFamily="18" charset="0"/>
              </a:rPr>
              <a:t>Board of Trustees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eorgia" panose="02040502050405020303" pitchFamily="18" charset="0"/>
              </a:rPr>
              <a:t>Battle of the Brains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eorgia" panose="02040502050405020303" pitchFamily="18" charset="0"/>
              </a:rPr>
              <a:t>Academy Meetings</a:t>
            </a:r>
            <a:endParaRPr lang="en-US" sz="2400" dirty="0">
              <a:latin typeface="Georgia" panose="0204050205040502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77" y="4137478"/>
            <a:ext cx="2647950" cy="1685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5474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350961"/>
            <a:ext cx="9144000" cy="555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4F4E8"/>
                </a:solidFill>
                <a:latin typeface="Georgia" pitchFamily="18" charset="0"/>
              </a:rPr>
              <a:t>State Funding</a:t>
            </a:r>
            <a:endParaRPr lang="en-US" sz="4000" b="1" dirty="0">
              <a:solidFill>
                <a:srgbClr val="F4F4E8"/>
              </a:solidFill>
              <a:latin typeface="Georgia" pitchFamily="18" charset="0"/>
            </a:endParaRPr>
          </a:p>
        </p:txBody>
      </p:sp>
      <p:pic>
        <p:nvPicPr>
          <p:cNvPr id="2050" name="Picture 2" descr="http://www.komu.com/images/news/Missour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764" y="1208315"/>
            <a:ext cx="4890243" cy="3666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Rectangle 4"/>
          <p:cNvSpPr/>
          <p:nvPr/>
        </p:nvSpPr>
        <p:spPr>
          <a:xfrm>
            <a:off x="5475514" y="1208315"/>
            <a:ext cx="2971800" cy="46255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</a:rPr>
              <a:t>2% to 5</a:t>
            </a:r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% </a:t>
            </a:r>
            <a: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</a:rPr>
              <a:t>for performance funding</a:t>
            </a:r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</a:rPr>
              <a:t>STEM funding discussion</a:t>
            </a:r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</a:rPr>
              <a:t>Scholarship enhancements possible</a:t>
            </a:r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</a:rPr>
              <a:t>Capital improvements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</a:rPr>
              <a:t>Bonding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</a:rPr>
              <a:t>50/50 projects</a:t>
            </a:r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61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15049" y="1406389"/>
            <a:ext cx="2571749" cy="3693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Georgia" panose="02040502050405020303" pitchFamily="18" charset="0"/>
              </a:rPr>
              <a:t>Endorsed by the Board of Curators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Georgia" panose="02040502050405020303" pitchFamily="18" charset="0"/>
              </a:rPr>
              <a:t>Arrival district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Georgia" panose="02040502050405020303" pitchFamily="18" charset="0"/>
              </a:rPr>
              <a:t>Focuses activity at the heart of 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Georgia" panose="02040502050405020303" pitchFamily="18" charset="0"/>
              </a:rPr>
              <a:t>Open Forum:</a:t>
            </a:r>
            <a:r>
              <a:rPr lang="en-US" b="1" dirty="0">
                <a:latin typeface="Georgia" panose="02040502050405020303" pitchFamily="18" charset="0"/>
              </a:rPr>
              <a:t> </a:t>
            </a:r>
            <a:r>
              <a:rPr lang="en-US" dirty="0" smtClean="0">
                <a:latin typeface="Georgia" panose="02040502050405020303" pitchFamily="18" charset="0"/>
              </a:rPr>
              <a:t>10:30 a.m. Monday, May 5, </a:t>
            </a:r>
            <a:r>
              <a:rPr lang="en-US" dirty="0" err="1" smtClean="0">
                <a:latin typeface="Georgia" panose="02040502050405020303" pitchFamily="18" charset="0"/>
              </a:rPr>
              <a:t>Havener</a:t>
            </a:r>
            <a:r>
              <a:rPr lang="en-US" dirty="0" smtClean="0">
                <a:latin typeface="Georgia" panose="02040502050405020303" pitchFamily="18" charset="0"/>
              </a:rPr>
              <a:t> Center, St. Pat’s       A &amp; B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329" y="307783"/>
            <a:ext cx="8593585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4F4E8"/>
                </a:solidFill>
                <a:latin typeface="Georgia" pitchFamily="18" charset="0"/>
              </a:rPr>
              <a:t>Campus Master Plan</a:t>
            </a:r>
            <a:endParaRPr lang="en-US" b="1" dirty="0">
              <a:solidFill>
                <a:srgbClr val="F4F4E8"/>
              </a:solidFill>
              <a:latin typeface="Georgia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23667" y="1362126"/>
            <a:ext cx="5440433" cy="5366665"/>
            <a:chOff x="0" y="1491335"/>
            <a:chExt cx="5440433" cy="5366665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1491335"/>
              <a:ext cx="5440433" cy="5366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0" y="5436704"/>
              <a:ext cx="477078" cy="14212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843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11393</TotalTime>
  <Words>179</Words>
  <Application>Microsoft Office PowerPoint</Application>
  <PresentationFormat>On-screen Show (4:3)</PresentationFormat>
  <Paragraphs>56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Intercollegiate Mining Champs</vt:lpstr>
      <vt:lpstr>ChemE Car: Regional Champs</vt:lpstr>
      <vt:lpstr>‘The Real Steel’ Video Champs</vt:lpstr>
      <vt:lpstr>President’s Award Recipients</vt:lpstr>
      <vt:lpstr>ROI U</vt:lpstr>
      <vt:lpstr>Philanthropy Month</vt:lpstr>
      <vt:lpstr>PowerPoint Presentation</vt:lpstr>
      <vt:lpstr>Campus Master Plan</vt:lpstr>
      <vt:lpstr>                  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Joann Stiritz</dc:creator>
  <cp:lastModifiedBy>Werner, Jeannie</cp:lastModifiedBy>
  <cp:revision>217</cp:revision>
  <cp:lastPrinted>2014-04-16T21:40:50Z</cp:lastPrinted>
  <dcterms:created xsi:type="dcterms:W3CDTF">2014-01-20T22:10:36Z</dcterms:created>
  <dcterms:modified xsi:type="dcterms:W3CDTF">2014-04-17T14:50:48Z</dcterms:modified>
</cp:coreProperties>
</file>