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6" r:id="rId2"/>
    <p:sldMasterId id="2147483657" r:id="rId3"/>
    <p:sldMasterId id="2147483658" r:id="rId4"/>
  </p:sldMasterIdLst>
  <p:notesMasterIdLst>
    <p:notesMasterId r:id="rId11"/>
  </p:notesMasterIdLst>
  <p:handoutMasterIdLst>
    <p:handoutMasterId r:id="rId12"/>
  </p:handoutMasterIdLst>
  <p:sldIdLst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500"/>
    <a:srgbClr val="F4F4F4"/>
    <a:srgbClr val="CC0FBF"/>
    <a:srgbClr val="2B6FFF"/>
    <a:srgbClr val="CC0000"/>
    <a:srgbClr val="008000"/>
    <a:srgbClr val="536EA2"/>
    <a:srgbClr val="537B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9379" autoAdjust="0"/>
    <p:restoredTop sz="96686" autoAdjust="0"/>
  </p:normalViewPr>
  <p:slideViewPr>
    <p:cSldViewPr snapToGrid="0">
      <p:cViewPr>
        <p:scale>
          <a:sx n="80" d="100"/>
          <a:sy n="80" d="100"/>
        </p:scale>
        <p:origin x="-1944" y="-348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9DFF9B97-A0C9-43AF-853E-0B3A0C77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88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A892FDC1-17F0-4255-8BDB-ACA8C0881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77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Significant DC items</a:t>
            </a:r>
          </a:p>
          <a:p>
            <a:pPr lvl="2"/>
            <a:r>
              <a:rPr lang="en-US" smtClean="0"/>
              <a:t>DC 0279  Significant modification to BS in Business and Management Systems</a:t>
            </a:r>
          </a:p>
          <a:p>
            <a:pPr lvl="2"/>
            <a:r>
              <a:rPr lang="en-US" smtClean="0"/>
              <a:t>DC 0280 Significant modification to BS in Information Science and Technology</a:t>
            </a:r>
          </a:p>
          <a:p>
            <a:pPr lvl="2"/>
            <a:r>
              <a:rPr lang="en-US" smtClean="0"/>
              <a:t>DC 0281 New Minor in Finance</a:t>
            </a:r>
          </a:p>
          <a:p>
            <a:pPr lvl="2"/>
            <a:r>
              <a:rPr lang="en-US" smtClean="0"/>
              <a:t>DC 0284 Significant modification to BS in Engineering Management, and renumbering of several courses</a:t>
            </a:r>
          </a:p>
          <a:p>
            <a:pPr lvl="2"/>
            <a:r>
              <a:rPr lang="en-US" smtClean="0"/>
              <a:t>DC 0291 Decrease of 1 credit hour of electives in Economics to bring total hours back to 120, correcting a previous oversight.</a:t>
            </a:r>
          </a:p>
          <a:p>
            <a:pPr lvl="2"/>
            <a:r>
              <a:rPr lang="en-US" smtClean="0"/>
              <a:t>DC 0293-0298 Significant modification to BS in Computer Science</a:t>
            </a:r>
          </a:p>
          <a:p>
            <a:pPr lvl="2"/>
            <a:endParaRPr lang="en-US" smtClean="0"/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2052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Discipline Specific Curriculum Committees (DSCC) as proposed by the Provost</a:t>
            </a:r>
          </a:p>
          <a:p>
            <a:pPr lvl="1"/>
            <a:r>
              <a:rPr lang="en-US" smtClean="0"/>
              <a:t>Four DSCCs</a:t>
            </a:r>
          </a:p>
          <a:p>
            <a:pPr lvl="1"/>
            <a:r>
              <a:rPr lang="en-US" smtClean="0"/>
              <a:t>Each degree program and minor is associated with one DSCC</a:t>
            </a:r>
          </a:p>
          <a:p>
            <a:pPr lvl="1"/>
            <a:r>
              <a:rPr lang="en-US" smtClean="0"/>
              <a:t>Each department has one representative on a DSCC</a:t>
            </a:r>
          </a:p>
          <a:p>
            <a:pPr lvl="2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3076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14425"/>
            <a:ext cx="4800600" cy="5210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Department representation on DSCCs</a:t>
            </a:r>
          </a:p>
          <a:p>
            <a:pPr lvl="2"/>
            <a:r>
              <a:rPr lang="en-US" smtClean="0"/>
              <a:t>Arts and Humanities</a:t>
            </a:r>
          </a:p>
          <a:p>
            <a:pPr lvl="3"/>
            <a:r>
              <a:rPr lang="en-US" smtClean="0"/>
              <a:t>Arts, Languages, and Philosophy</a:t>
            </a:r>
          </a:p>
          <a:p>
            <a:pPr lvl="3"/>
            <a:r>
              <a:rPr lang="en-US" smtClean="0"/>
              <a:t>English and Technical Communication</a:t>
            </a:r>
          </a:p>
          <a:p>
            <a:pPr lvl="3"/>
            <a:r>
              <a:rPr lang="en-US" smtClean="0"/>
              <a:t>History and Political Science</a:t>
            </a:r>
          </a:p>
          <a:p>
            <a:pPr lvl="2"/>
            <a:r>
              <a:rPr lang="en-US" smtClean="0"/>
              <a:t>Sciences</a:t>
            </a:r>
          </a:p>
          <a:p>
            <a:pPr lvl="3"/>
            <a:r>
              <a:rPr lang="en-US" smtClean="0"/>
              <a:t>Biology</a:t>
            </a:r>
          </a:p>
          <a:p>
            <a:pPr lvl="3"/>
            <a:r>
              <a:rPr lang="en-US" smtClean="0"/>
              <a:t>Chemistry</a:t>
            </a:r>
          </a:p>
          <a:p>
            <a:pPr lvl="3"/>
            <a:r>
              <a:rPr lang="en-US" smtClean="0"/>
              <a:t>Computer Science</a:t>
            </a:r>
          </a:p>
          <a:p>
            <a:pPr lvl="3"/>
            <a:r>
              <a:rPr lang="en-US" smtClean="0"/>
              <a:t>Geological Sciences (and Engineering)</a:t>
            </a:r>
          </a:p>
          <a:p>
            <a:pPr lvl="3"/>
            <a:r>
              <a:rPr lang="en-US" smtClean="0"/>
              <a:t>Mathematics and Statistics</a:t>
            </a:r>
          </a:p>
          <a:p>
            <a:pPr lvl="3"/>
            <a:r>
              <a:rPr lang="en-US" smtClean="0"/>
              <a:t>Physics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4100" name="Picture 4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1749" name="Rectangle 5"/>
          <p:cNvSpPr>
            <a:spLocks noChangeArrowheads="1"/>
          </p:cNvSpPr>
          <p:nvPr/>
        </p:nvSpPr>
        <p:spPr bwMode="auto">
          <a:xfrm>
            <a:off x="3648075" y="1343025"/>
            <a:ext cx="5286375" cy="429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Civil, Architectural and Environmental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Chemical and Biological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Electrical and Computer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 Management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Geological (Sciences and)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Interdisciplinary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Materials Science and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Mechanical and Aerospace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Mining and Nuclear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Social Sciences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Business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Economics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Psychology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298869" y="224271"/>
            <a:ext cx="4631376" cy="677863"/>
          </a:xfrm>
        </p:spPr>
        <p:txBody>
          <a:bodyPr/>
          <a:lstStyle/>
          <a:p>
            <a:r>
              <a:rPr lang="en-US" sz="2400" dirty="0" smtClean="0"/>
              <a:t>Campus Curricula Committee </a:t>
            </a:r>
            <a:br>
              <a:rPr lang="en-US" sz="2400" dirty="0" smtClean="0"/>
            </a:br>
            <a:r>
              <a:rPr lang="en-US" sz="2400" dirty="0" smtClean="0"/>
              <a:t>Report January 19, 2012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1068779"/>
            <a:ext cx="9143999" cy="5581403"/>
          </a:xfrm>
        </p:spPr>
        <p:txBody>
          <a:bodyPr/>
          <a:lstStyle/>
          <a:p>
            <a:r>
              <a:rPr lang="en-US" sz="3000" dirty="0" smtClean="0"/>
              <a:t>The Campus Curricula Committee report includes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>
              <a:spcBef>
                <a:spcPts val="300"/>
              </a:spcBef>
            </a:pPr>
            <a:r>
              <a:rPr lang="en-US" sz="2400" dirty="0" smtClean="0"/>
              <a:t>7 Degree Change (DC) forms</a:t>
            </a:r>
          </a:p>
          <a:p>
            <a:pPr marL="457200" lvl="2">
              <a:spcBef>
                <a:spcPts val="300"/>
              </a:spcBef>
            </a:pPr>
            <a:r>
              <a:rPr lang="en-US" dirty="0" smtClean="0"/>
              <a:t>DC0401 – Minor curriculum change for Biological Sciences BS</a:t>
            </a:r>
          </a:p>
          <a:p>
            <a:pPr marL="457200" lvl="2">
              <a:spcBef>
                <a:spcPts val="300"/>
              </a:spcBef>
            </a:pPr>
            <a:r>
              <a:rPr lang="en-US" dirty="0" smtClean="0"/>
              <a:t>DC0402 – Minor curriculum change for Nuclear Engineering BS</a:t>
            </a:r>
          </a:p>
          <a:p>
            <a:pPr marL="457200" lvl="2">
              <a:spcBef>
                <a:spcPts val="300"/>
              </a:spcBef>
            </a:pPr>
            <a:r>
              <a:rPr lang="en-US" dirty="0" smtClean="0"/>
              <a:t>DC0403 – Minor curriculum change for Architectural Eng. BS</a:t>
            </a:r>
          </a:p>
          <a:p>
            <a:pPr marL="457200" lvl="2">
              <a:spcBef>
                <a:spcPts val="300"/>
              </a:spcBef>
            </a:pPr>
            <a:r>
              <a:rPr lang="en-US" dirty="0" smtClean="0"/>
              <a:t>DC0404 – Replace Fundamentals of Engineering Exam with Graduating Mining Engineers Exam for Mining Engineering BS</a:t>
            </a:r>
          </a:p>
          <a:p>
            <a:pPr marL="457200" lvl="2">
              <a:spcBef>
                <a:spcPts val="300"/>
              </a:spcBef>
            </a:pPr>
            <a:r>
              <a:rPr lang="en-US" dirty="0" smtClean="0"/>
              <a:t>DC0405 – Minor curriculum change for Geological Eng. BS</a:t>
            </a:r>
          </a:p>
          <a:p>
            <a:pPr marL="457200" lvl="2">
              <a:spcBef>
                <a:spcPts val="300"/>
              </a:spcBef>
            </a:pPr>
            <a:r>
              <a:rPr lang="en-US" dirty="0" smtClean="0"/>
              <a:t>DC0406/0407 – Minor curriculum change for Chemistry BA, including Secondary Education Emphasis Area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>
              <a:spcBef>
                <a:spcPts val="300"/>
              </a:spcBef>
            </a:pPr>
            <a:r>
              <a:rPr lang="en-US" sz="2400" dirty="0" smtClean="0"/>
              <a:t>18 Course Change (CC) forms</a:t>
            </a:r>
          </a:p>
          <a:p>
            <a:pPr marL="457200" lvl="1">
              <a:spcBef>
                <a:spcPts val="300"/>
              </a:spcBef>
            </a:pPr>
            <a:r>
              <a:rPr lang="en-US" sz="2400" dirty="0" smtClean="0"/>
              <a:t>14 Experimental Course (EC) forms (</a:t>
            </a:r>
            <a:r>
              <a:rPr lang="en-US" sz="2400" i="1" dirty="0" smtClean="0"/>
              <a:t>informational only</a:t>
            </a:r>
            <a:r>
              <a:rPr lang="en-US" sz="2400" dirty="0" smtClean="0"/>
              <a:t>)</a:t>
            </a:r>
          </a:p>
          <a:p>
            <a:r>
              <a:rPr lang="en-US" dirty="0" smtClean="0"/>
              <a:t>The Campus Curricula Committee moves for the approval of this report’s DCs &amp; CCs.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98869" y="224271"/>
            <a:ext cx="4631376" cy="677863"/>
          </a:xfrm>
        </p:spPr>
        <p:txBody>
          <a:bodyPr/>
          <a:lstStyle/>
          <a:p>
            <a:r>
              <a:rPr lang="en-US" sz="2400" dirty="0" smtClean="0"/>
              <a:t>Campus Curricula Committee </a:t>
            </a:r>
            <a:br>
              <a:rPr lang="en-US" sz="2400" dirty="0" smtClean="0"/>
            </a:br>
            <a:r>
              <a:rPr lang="en-US" sz="2400" dirty="0" smtClean="0"/>
              <a:t>Report January 19, 2012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Campus Curricula Committee is reviewing all aspects of the curricula approval process on campus in order to stream-line it, both in terms of reducing paperwork and speeding up the approval process. The first proposal to emerge from this review focuses on stream-lining the EC process.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98869" y="224271"/>
            <a:ext cx="4631376" cy="677863"/>
          </a:xfrm>
        </p:spPr>
        <p:txBody>
          <a:bodyPr/>
          <a:lstStyle/>
          <a:p>
            <a:r>
              <a:rPr lang="en-US" sz="2400" dirty="0" smtClean="0"/>
              <a:t>Campus Curricula Committee </a:t>
            </a:r>
            <a:br>
              <a:rPr lang="en-US" sz="2400" dirty="0" smtClean="0"/>
            </a:br>
            <a:r>
              <a:rPr lang="en-US" sz="2400" dirty="0" smtClean="0"/>
              <a:t>Report January 19, 2012</a:t>
            </a:r>
          </a:p>
        </p:txBody>
      </p:sp>
    </p:spTree>
    <p:extLst>
      <p:ext uri="{BB962C8B-B14F-4D97-AF65-F5344CB8AC3E}">
        <p14:creationId xmlns:p14="http://schemas.microsoft.com/office/powerpoint/2010/main" val="3642906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298869" y="224271"/>
            <a:ext cx="4631376" cy="677863"/>
          </a:xfrm>
        </p:spPr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Current EC Process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1068779"/>
            <a:ext cx="9143999" cy="5581403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400" dirty="0" smtClean="0"/>
              <a:t>An </a:t>
            </a:r>
            <a:r>
              <a:rPr lang="en-US" sz="2400" dirty="0"/>
              <a:t>EC form must be submitted before an experimental course is to be offered. EC forms approved SP2009 or later allow the course to be offered </a:t>
            </a:r>
            <a:r>
              <a:rPr lang="en-US" sz="2400" b="1" dirty="0"/>
              <a:t>twice</a:t>
            </a:r>
            <a:r>
              <a:rPr lang="en-US" sz="2400" dirty="0"/>
              <a:t> at any time during the following </a:t>
            </a:r>
            <a:r>
              <a:rPr lang="en-US" sz="2400" b="1" dirty="0"/>
              <a:t>three year </a:t>
            </a:r>
            <a:r>
              <a:rPr lang="en-US" sz="2400" dirty="0"/>
              <a:t>period. After an experimental course has been offered </a:t>
            </a:r>
            <a:r>
              <a:rPr lang="en-US" sz="2400" b="1" dirty="0"/>
              <a:t>twice</a:t>
            </a:r>
            <a:r>
              <a:rPr lang="en-US" sz="2400" dirty="0"/>
              <a:t>, a CC form may be submitted to request a permanent course number. A new course that is required as part of a degree program, minor, or graduate certificate may be submitted on a CC form to receive a permanent course number. Co-listed offerings should be submitted on one form, originating from the primary discipline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8718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298869" y="224271"/>
            <a:ext cx="4631376" cy="677863"/>
          </a:xfrm>
        </p:spPr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Proposed EC Process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1068779"/>
            <a:ext cx="9143999" cy="558140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New courses must be offered first experimentally by submitting an EC form, unless they are required as part of a degree program, minor, or graduate certificate, in which case they may skip the experimental phase. An approved EC form allows the experimental course to be offered </a:t>
            </a:r>
            <a:r>
              <a:rPr lang="en-US" sz="2400" b="1" dirty="0"/>
              <a:t>anytime</a:t>
            </a:r>
            <a:r>
              <a:rPr lang="en-US" sz="2400" dirty="0"/>
              <a:t> during the following </a:t>
            </a:r>
            <a:r>
              <a:rPr lang="en-US" sz="2400" b="1" dirty="0"/>
              <a:t>five year </a:t>
            </a:r>
            <a:r>
              <a:rPr lang="en-US" sz="2400" dirty="0"/>
              <a:t>period. Once the fourth week enrollment of an experimental course has </a:t>
            </a:r>
            <a:r>
              <a:rPr lang="en-US" sz="2400" b="1" dirty="0"/>
              <a:t>met the minimum enrollment values </a:t>
            </a:r>
            <a:r>
              <a:rPr lang="en-US" sz="2400" dirty="0"/>
              <a:t>as listed in the January 1, 2008 revision of S&amp;T’s Office of the Chancellor’s Memorandum No. II-30 (five for a 400-level course, ten for a 300-level course, and fifteen for a 200 or lower level course – with exceptions permitted when justified per condition 6 or 7 of said memorandum), a CC form may be submitted during the following three year period to make the course permanent. A new course which is co-listed should be submitted on one EC form, originating from the primary discipline.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5467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Campus Curricula Committee moves for the approval of replacing the current EC process with the proposed EC process.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98869" y="224271"/>
            <a:ext cx="4631376" cy="677863"/>
          </a:xfrm>
        </p:spPr>
        <p:txBody>
          <a:bodyPr/>
          <a:lstStyle/>
          <a:p>
            <a:r>
              <a:rPr lang="en-US" sz="2400" dirty="0" smtClean="0"/>
              <a:t>Campus Curricula Committee </a:t>
            </a:r>
            <a:br>
              <a:rPr lang="en-US" sz="2400" dirty="0" smtClean="0"/>
            </a:br>
            <a:r>
              <a:rPr lang="en-US" sz="2400" dirty="0" smtClean="0"/>
              <a:t>Report January 19, 2012</a:t>
            </a:r>
          </a:p>
        </p:txBody>
      </p:sp>
    </p:spTree>
    <p:extLst>
      <p:ext uri="{BB962C8B-B14F-4D97-AF65-F5344CB8AC3E}">
        <p14:creationId xmlns:p14="http://schemas.microsoft.com/office/powerpoint/2010/main" val="312840937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1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2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3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10862</TotalTime>
  <Words>477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default</vt:lpstr>
      <vt:lpstr>1_default</vt:lpstr>
      <vt:lpstr>2_default</vt:lpstr>
      <vt:lpstr>3_default</vt:lpstr>
      <vt:lpstr>Campus Curricula Committee  Report January 19, 2012</vt:lpstr>
      <vt:lpstr>Campus Curricula Committee  Report January 19, 2012</vt:lpstr>
      <vt:lpstr>Campus Curricula Committee  Report January 19, 2012</vt:lpstr>
      <vt:lpstr>Current EC Process</vt:lpstr>
      <vt:lpstr>Proposed EC Process</vt:lpstr>
      <vt:lpstr>Campus Curricula Committee  Report January 19, 2012</vt:lpstr>
    </vt:vector>
  </TitlesOfParts>
  <Company>University of Missouri - Rolla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Campus Perspective:   The Official UMR Web Presence</dc:title>
  <dc:creator>veller</dc:creator>
  <cp:lastModifiedBy>Daniels, Mitsy</cp:lastModifiedBy>
  <cp:revision>448</cp:revision>
  <dcterms:created xsi:type="dcterms:W3CDTF">2004-02-18T13:58:40Z</dcterms:created>
  <dcterms:modified xsi:type="dcterms:W3CDTF">2012-01-18T19:59:13Z</dcterms:modified>
</cp:coreProperties>
</file>