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64" r:id="rId2"/>
    <p:sldId id="270" r:id="rId3"/>
    <p:sldId id="272" r:id="rId4"/>
    <p:sldId id="276" r:id="rId5"/>
    <p:sldId id="277" r:id="rId6"/>
    <p:sldId id="278" r:id="rId7"/>
    <p:sldId id="279" r:id="rId8"/>
    <p:sldId id="280" r:id="rId9"/>
    <p:sldId id="271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4E500"/>
    <a:srgbClr val="F4F4F4"/>
    <a:srgbClr val="CC0FBF"/>
    <a:srgbClr val="2B6FFF"/>
    <a:srgbClr val="CC0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113" d="100"/>
          <a:sy n="113" d="100"/>
        </p:scale>
        <p:origin x="1098" y="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18 February 2016 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February 2016</a:t>
            </a:r>
          </a:p>
          <a:p>
            <a:pPr lvl="1"/>
            <a:r>
              <a:rPr lang="en-US" dirty="0" smtClean="0"/>
              <a:t>1 March 2016 (upcoming)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5 Degree change requests (DC forms)</a:t>
            </a:r>
          </a:p>
          <a:p>
            <a:pPr lvl="1"/>
            <a:r>
              <a:rPr lang="en-US" dirty="0" smtClean="0"/>
              <a:t>64 Course change requests (CC forms)</a:t>
            </a:r>
          </a:p>
          <a:p>
            <a:pPr lvl="1"/>
            <a:r>
              <a:rPr lang="en-US" dirty="0" smtClean="0"/>
              <a:t>2 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991600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#148.20	Business and Management Systems:  Business and Management Systems BS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#150.30	Chemical Engineering:  Chemical Engineering BS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#237.19	Materials Science and Engineering:  Biomedical Engineering Minor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#90.18	Metallurgical Engineering:  Metallurgical Engineering BS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#75.16	Information Science and Technology:  Information Science and Technology BS</a:t>
            </a:r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Course Changes Requested</a:t>
            </a:r>
            <a:r>
              <a:rPr lang="en-US" sz="1800" i="1" dirty="0" smtClean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#480.1	Ceramic Engineering 5210:  Biomaterials 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#1137.1	Ceramic Engineering 5217:  Electrical Ceramics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#2169.	Ceramic Engineering 5227:  Thermomechanical/Electrical/Optical Properties Lab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#2166.1	Ceramic Engineering 5317:  Organic Additives in Ceramic Processing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</a:t>
            </a:r>
            <a:r>
              <a:rPr lang="en-US" sz="2800" dirty="0" smtClean="0"/>
              <a:t>Requested (cont’d)</a:t>
            </a:r>
            <a:r>
              <a:rPr lang="en-US" sz="1800" i="1" dirty="0" smtClean="0">
                <a:solidFill>
                  <a:schemeClr val="bg1"/>
                </a:solidFill>
              </a:rPr>
              <a:t>15th </a:t>
            </a:r>
            <a:r>
              <a:rPr lang="en-US" sz="1800" i="1" dirty="0">
                <a:solidFill>
                  <a:schemeClr val="bg1"/>
                </a:solidFill>
              </a:rPr>
              <a:t>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#2167.1	Ceramic Engineering 5320:  Microelectronic Ceramic Processing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#1519.1	Ceramic Engineering 5410:  Advanced Characterization of Inorganic Solids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#485.1	Ceramic Engineering 6210:  Biomaterials II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#613.1	Ceramic Engineering 6250:  </a:t>
            </a:r>
            <a:r>
              <a:rPr lang="en-US" sz="1800" dirty="0" err="1"/>
              <a:t>Electroceramic</a:t>
            </a:r>
            <a:r>
              <a:rPr lang="en-US" sz="1800" dirty="0"/>
              <a:t> Composite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#1518.1	Ceramic Engineering 6260:  Advanced Electrical Properties of Ceramics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#1143.1	Ceramic Engineering 6287:  Crystal Anisotropy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#624.1	Ceramic Engineering 6297:  Interfacial Phenomena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#4280	Chemical Engineering 3101:  Fundamentals of Transport in Chemical and Biochemical 				Engineering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#4279	Chemical Engineering 3111:  Numerical Computing in Chemical and Biochemical Engineering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#436.1	Chemical Engineering 3120:  Chemical Engineering Thermodynamics </a:t>
            </a:r>
            <a:r>
              <a:rPr lang="en-US" sz="1800" dirty="0" smtClean="0"/>
              <a:t>II</a:t>
            </a: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6186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</a:t>
            </a:r>
            <a:r>
              <a:rPr lang="en-US" sz="2800" dirty="0" smtClean="0"/>
              <a:t>Requested (cont’d)</a:t>
            </a:r>
            <a:r>
              <a:rPr lang="en-US" sz="1800" i="1" dirty="0" smtClean="0">
                <a:solidFill>
                  <a:schemeClr val="bg1"/>
                </a:solidFill>
              </a:rPr>
              <a:t>15th </a:t>
            </a:r>
            <a:r>
              <a:rPr lang="en-US" sz="1800" i="1" dirty="0">
                <a:solidFill>
                  <a:schemeClr val="bg1"/>
                </a:solidFill>
              </a:rPr>
              <a:t>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#4282	Chemical Engineering 3131:  Separations in Chemical and Biochemical Engineering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#4281	Chemical Engineering 3141:  Process Operations in Chemical and Biochemical Engineering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#1038.5	Chemical Engineering 3150:  Chemical Engineering Reactor Design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#4285	Chemical Engineering 4091:  Process Design 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#862.4	Chemical Engineering 4097:  Chemical Process Design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#4283	Chemical Engineering 4101:  Chemical Engineering Laboratory 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#2072.1	Chemical Engineering 4110:  Chemical Engineering Process Dynamics and Control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#792.1	Chemical Engineering 4130:  Chemical Engineering Laboratory II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#863.1	Chemical Engineering 4140:  Chemical Process Safety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#4284	Chemical Engineering 4201:  Biochemical Separations and Control Laboratory</a:t>
            </a:r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677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</a:t>
            </a:r>
            <a:r>
              <a:rPr lang="en-US" sz="2800" dirty="0" smtClean="0"/>
              <a:t>Requested (cont’d)</a:t>
            </a:r>
            <a:r>
              <a:rPr lang="en-US" sz="1800" i="1" dirty="0" smtClean="0">
                <a:solidFill>
                  <a:schemeClr val="bg1"/>
                </a:solidFill>
              </a:rPr>
              <a:t>15th </a:t>
            </a:r>
            <a:r>
              <a:rPr lang="en-US" sz="1800" i="1" dirty="0">
                <a:solidFill>
                  <a:schemeClr val="bg1"/>
                </a:solidFill>
              </a:rPr>
              <a:t>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#1607.4	Chemical Engineering 4210:  Biochemical Reactors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#797.1	Chemical Engineering 4220:  Biochemical Reactor Laboratory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4286	Chemical Engineering 4241:  Process Safety in the Chemical and Biochemical Industries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#4291	Chemical Engineering 5161:  Intermediate Molecular Engineering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#2558.1	Chemical Engineering 5210:  Intermediate Biochemical Reactors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#4292	Chemical Engineering 5241:  Intermediate Process Safety in the Chemical and Biochemical 			Industries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#4290	Chemical Engineering 5250:  Isolation and Purification of Biologicals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#2329.7	Computer Engineering 3151:  Digital Engineering Lab </a:t>
            </a:r>
            <a:r>
              <a:rPr lang="en-US" sz="1800" dirty="0" smtClean="0"/>
              <a:t>II</a:t>
            </a:r>
            <a:endParaRPr lang="en-US" sz="1800" dirty="0"/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#1392.3	Computer Engineering 4096:  Computer Engineering Senior Project 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#2582.2	Computer Engineering 4097:  Computer Engineering Senior Project </a:t>
            </a:r>
            <a:r>
              <a:rPr lang="en-US" sz="1800" dirty="0" smtClean="0"/>
              <a:t>II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63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</a:t>
            </a:r>
            <a:r>
              <a:rPr lang="en-US" sz="2800" dirty="0" smtClean="0"/>
              <a:t>Requested (cont’d)</a:t>
            </a:r>
            <a:r>
              <a:rPr lang="en-US" sz="1800" i="1" dirty="0" smtClean="0">
                <a:solidFill>
                  <a:schemeClr val="bg1"/>
                </a:solidFill>
              </a:rPr>
              <a:t>15th </a:t>
            </a:r>
            <a:r>
              <a:rPr lang="en-US" sz="1800" i="1" dirty="0">
                <a:solidFill>
                  <a:schemeClr val="bg1"/>
                </a:solidFill>
              </a:rPr>
              <a:t>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#2454.6	Computer Engineering 5410:  Introduction to Computer Communication Networks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#2549.1	Computer Engineering 5620:  Signal Integrity in High-Speed Digital &amp; Mixed Signal Design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#557.1	Explosives Engineering 5112:  Explosives Handling and Safety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#4278	Math 1190:  Success for Calculus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#467.1	Metallurgical Engineering 5120:  Principles for Microstructural Design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#1056.1	Metallurgical Engineering 5130:  Alloying Principles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#1148.1	Metallurgical Engineering 5140:  Composites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#1597.1	Metallurgical Engineering 5230:  Advanced Corrosion and Its Prevention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#1529.1	Metallurgical Engineering 5325:  Metals Treatment Laboratory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#1595.1	Metallurgical Engineering 5350:  Advanced Process Metallurgy </a:t>
            </a:r>
            <a:r>
              <a:rPr lang="en-US" sz="1800" dirty="0" smtClean="0"/>
              <a:t>Applications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7236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</a:t>
            </a:r>
            <a:r>
              <a:rPr lang="en-US" sz="2800" dirty="0" smtClean="0"/>
              <a:t>Requested (cont’d)</a:t>
            </a:r>
            <a:r>
              <a:rPr lang="en-US" sz="1800" i="1" dirty="0" smtClean="0">
                <a:solidFill>
                  <a:schemeClr val="bg1"/>
                </a:solidFill>
              </a:rPr>
              <a:t>15th </a:t>
            </a:r>
            <a:r>
              <a:rPr lang="en-US" sz="1800" i="1" dirty="0">
                <a:solidFill>
                  <a:schemeClr val="bg1"/>
                </a:solidFill>
              </a:rPr>
              <a:t>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#2219.1	Metallurgical Engineering 5360:  Transport Phenomena in Extractive Metallurgy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#2216.1	Metallurgical Engineering 5470:  Ferrous Metals Casting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#2208.1	Metallurgical Engineering 5540:  Metallurgical Failure Analysis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#1161.1	Metallurgical Engineering 5610:  Metals Refining and Recycling of Materials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#2217.1	Metallurgical Engineering 5617:  Advanced Materials Selection and Fabrication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#2202.1	Metallurgical Engineering 5627:  Electrical Systems and Controls for Materials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#2207.1	Metallurgical Engineering 5640:  Microfabrication Materials and Processes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#4287	Metallurgical Engineering 6160:  Advanced Mechanical Metallurgy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#1594.1	Metallurgical Engineering 6320:  Advanced Steels and their </a:t>
            </a:r>
            <a:r>
              <a:rPr lang="en-US" sz="1800" dirty="0" smtClean="0"/>
              <a:t>Treatment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16236" cy="5486400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</a:t>
            </a:r>
            <a:r>
              <a:rPr lang="en-US" sz="2800" dirty="0" smtClean="0"/>
              <a:t>Requested (cont’d)</a:t>
            </a:r>
            <a:r>
              <a:rPr lang="en-US" sz="1800" i="1" dirty="0" smtClean="0">
                <a:solidFill>
                  <a:schemeClr val="bg1"/>
                </a:solidFill>
              </a:rPr>
              <a:t>15th </a:t>
            </a:r>
            <a:r>
              <a:rPr lang="en-US" sz="1800" i="1" dirty="0">
                <a:solidFill>
                  <a:schemeClr val="bg1"/>
                </a:solidFill>
              </a:rPr>
              <a:t>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#4289	Metallurgical Engineering 6440:  Advanced Metal Deformation Processes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#4288	Metallurgical Engineering 6470:  Advanced Ferrous Metals Casting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#2215.1	Metallurgical Engineering 6530:  Transmission Electron Microscopy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#4294	Materials Science &amp; Engineering 5310:  Biomaterials 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#4295	Materials Science &amp; Engineering 6310:  Biomaterials II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#916.1	Music 1130:  Wind Symphony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#4293	Music 1131:  Marching Band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#921.1	Music 1135:  Symphonic Band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#730.1	Music 1140:  University Choir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#1951.1	Music 2161:  Theory of Music 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#929.1	Music 2162:  Theory of Music </a:t>
            </a:r>
            <a:r>
              <a:rPr lang="en-US" sz="1800" dirty="0" smtClean="0"/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7205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Curriculum committee moves for FS to approve the DC and CC form actions</a:t>
            </a:r>
          </a:p>
          <a:p>
            <a:r>
              <a:rPr lang="en-US" sz="2800" dirty="0"/>
              <a:t>Questions or comments?</a:t>
            </a:r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Informational Only</a:t>
            </a:r>
          </a:p>
          <a:p>
            <a:r>
              <a:rPr lang="en-US" sz="2400" dirty="0" smtClean="0"/>
              <a:t>Experimental Courses Approved to be Scheduled</a:t>
            </a:r>
          </a:p>
          <a:p>
            <a:pPr lvl="1"/>
            <a:r>
              <a:rPr lang="en-US" sz="1800" dirty="0"/>
              <a:t>File #4296	</a:t>
            </a:r>
            <a:r>
              <a:rPr lang="en-US" sz="1800" dirty="0" smtClean="0"/>
              <a:t> Electrical </a:t>
            </a:r>
            <a:r>
              <a:rPr lang="en-US" sz="1800" dirty="0"/>
              <a:t>Engineering 5001.003:  Light Emitting Diodes for Solid State Lighting and </a:t>
            </a:r>
            <a:r>
              <a:rPr lang="en-US" sz="1800" dirty="0" smtClean="0"/>
              <a:t>Illumination </a:t>
            </a:r>
            <a:r>
              <a:rPr lang="en-US" sz="1800" dirty="0"/>
              <a:t>Engineering</a:t>
            </a:r>
          </a:p>
          <a:p>
            <a:pPr lvl="1"/>
            <a:r>
              <a:rPr lang="en-US" sz="1800" dirty="0"/>
              <a:t>File #4270	</a:t>
            </a:r>
            <a:r>
              <a:rPr lang="en-US" sz="1800" dirty="0" smtClean="0"/>
              <a:t> Mining </a:t>
            </a:r>
            <a:r>
              <a:rPr lang="en-US" sz="1800" dirty="0"/>
              <a:t>Engineering 6001.001:  Integrating the National Environmental Policy Act and </a:t>
            </a:r>
            <a:r>
              <a:rPr lang="en-US" sz="1800" dirty="0" smtClean="0"/>
              <a:t>Project </a:t>
            </a:r>
            <a:r>
              <a:rPr lang="en-US" sz="1800" dirty="0"/>
              <a:t>Management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58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13795</TotalTime>
  <Words>131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Monotype Sorts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Palmer, Barbara J.</cp:lastModifiedBy>
  <cp:revision>554</cp:revision>
  <dcterms:created xsi:type="dcterms:W3CDTF">2004-02-18T13:58:40Z</dcterms:created>
  <dcterms:modified xsi:type="dcterms:W3CDTF">2016-02-17T22:14:36Z</dcterms:modified>
</cp:coreProperties>
</file>