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8"/>
  </p:notesMasterIdLst>
  <p:handoutMasterIdLst>
    <p:handoutMasterId r:id="rId9"/>
  </p:handoutMasterIdLst>
  <p:sldIdLst>
    <p:sldId id="264" r:id="rId2"/>
    <p:sldId id="270" r:id="rId3"/>
    <p:sldId id="272" r:id="rId4"/>
    <p:sldId id="275" r:id="rId5"/>
    <p:sldId id="273" r:id="rId6"/>
    <p:sldId id="274" r:id="rId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4E500"/>
    <a:srgbClr val="F4F4F4"/>
    <a:srgbClr val="CC0FBF"/>
    <a:srgbClr val="2B6FFF"/>
    <a:srgbClr val="CC0000"/>
    <a:srgbClr val="536EA2"/>
    <a:srgbClr val="537B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05" autoAdjust="0"/>
    <p:restoredTop sz="96686" autoAdjust="0"/>
  </p:normalViewPr>
  <p:slideViewPr>
    <p:cSldViewPr snapToGrid="0">
      <p:cViewPr varScale="1">
        <p:scale>
          <a:sx n="76" d="100"/>
          <a:sy n="76" d="100"/>
        </p:scale>
        <p:origin x="-102" y="-2646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9DFF9B97-A0C9-43AF-853E-0B3A0C77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88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A892FDC1-17F0-4255-8BDB-ACA8C0881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77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2"/>
            <a:endParaRPr lang="en-US" dirty="0" smtClean="0"/>
          </a:p>
        </p:txBody>
      </p:sp>
      <p:pic>
        <p:nvPicPr>
          <p:cNvPr id="1028" name="Picture 9" descr="f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46948" y="0"/>
            <a:ext cx="4509370" cy="11191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r>
              <a:rPr lang="en-US" sz="3200" kern="0" dirty="0" smtClean="0"/>
              <a:t>Campus Curricula Committee Report</a:t>
            </a: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>23 </a:t>
            </a:r>
            <a:r>
              <a:rPr lang="en-US" kern="0" dirty="0" smtClean="0"/>
              <a:t>March </a:t>
            </a:r>
            <a:r>
              <a:rPr lang="en-US" kern="0" dirty="0" smtClean="0"/>
              <a:t>2017</a:t>
            </a:r>
            <a:endParaRPr lang="en-US" kern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2800" b="1" baseline="0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917575" indent="-679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CCC Meetings</a:t>
            </a:r>
          </a:p>
          <a:p>
            <a:pPr lvl="1"/>
            <a:r>
              <a:rPr lang="en-US" dirty="0" smtClean="0"/>
              <a:t>1 March</a:t>
            </a:r>
          </a:p>
          <a:p>
            <a:pPr lvl="1"/>
            <a:r>
              <a:rPr lang="en-US" dirty="0" smtClean="0"/>
              <a:t>5 April</a:t>
            </a:r>
            <a:r>
              <a:rPr lang="en-US" dirty="0" smtClean="0"/>
              <a:t>  </a:t>
            </a:r>
            <a:r>
              <a:rPr lang="en-US" dirty="0" smtClean="0"/>
              <a:t>(upcoming)</a:t>
            </a:r>
          </a:p>
          <a:p>
            <a:r>
              <a:rPr lang="en-US" dirty="0" smtClean="0"/>
              <a:t>Committee Activity</a:t>
            </a:r>
          </a:p>
          <a:p>
            <a:pPr lvl="1"/>
            <a:r>
              <a:rPr lang="en-US" dirty="0" smtClean="0"/>
              <a:t> 1  Degree change </a:t>
            </a:r>
            <a:r>
              <a:rPr lang="en-US" dirty="0" smtClean="0"/>
              <a:t>request </a:t>
            </a:r>
            <a:r>
              <a:rPr lang="en-US" dirty="0" smtClean="0"/>
              <a:t>(DC forms)</a:t>
            </a:r>
          </a:p>
          <a:p>
            <a:pPr lvl="1"/>
            <a:r>
              <a:rPr lang="en-US" dirty="0" smtClean="0"/>
              <a:t>20</a:t>
            </a:r>
            <a:r>
              <a:rPr lang="en-US" dirty="0" smtClean="0"/>
              <a:t> </a:t>
            </a:r>
            <a:r>
              <a:rPr lang="en-US" dirty="0" smtClean="0"/>
              <a:t>Course change requests (CC forms)</a:t>
            </a:r>
          </a:p>
          <a:p>
            <a:pPr lvl="1"/>
            <a:r>
              <a:rPr lang="en-US" dirty="0"/>
              <a:t>1</a:t>
            </a:r>
            <a:r>
              <a:rPr lang="en-US" dirty="0" smtClean="0"/>
              <a:t> </a:t>
            </a:r>
            <a:r>
              <a:rPr lang="en-US" dirty="0" smtClean="0"/>
              <a:t>Experimental course </a:t>
            </a:r>
            <a:r>
              <a:rPr lang="en-US" dirty="0" smtClean="0"/>
              <a:t>request </a:t>
            </a:r>
            <a:r>
              <a:rPr lang="en-US" dirty="0" smtClean="0"/>
              <a:t>(EC forms)</a:t>
            </a:r>
          </a:p>
        </p:txBody>
      </p:sp>
    </p:spTree>
    <p:extLst>
      <p:ext uri="{BB962C8B-B14F-4D97-AF65-F5344CB8AC3E}">
        <p14:creationId xmlns:p14="http://schemas.microsoft.com/office/powerpoint/2010/main" val="35763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Degree Changes Requested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File#: </a:t>
            </a:r>
            <a:r>
              <a:rPr lang="en-US" sz="1800" dirty="0" smtClean="0"/>
              <a:t>247    Cybersecurity </a:t>
            </a:r>
            <a:r>
              <a:rPr lang="en-US" sz="1800" dirty="0"/>
              <a:t>Management and Information Assurance Minor</a:t>
            </a:r>
            <a:endParaRPr lang="en-US" sz="1800" dirty="0"/>
          </a:p>
          <a:p>
            <a:pPr lvl="1">
              <a:tabLst>
                <a:tab pos="2292350" algn="l"/>
              </a:tabLs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4815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257800"/>
          </a:xfrm>
        </p:spPr>
        <p:txBody>
          <a:bodyPr/>
          <a:lstStyle/>
          <a:p>
            <a:pPr>
              <a:tabLst>
                <a:tab pos="2292350" algn="l"/>
              </a:tabLst>
            </a:pPr>
            <a:r>
              <a:rPr lang="en-US" sz="2800" dirty="0"/>
              <a:t>Course Changes Requested</a:t>
            </a:r>
            <a:r>
              <a:rPr lang="en-US" sz="1800" i="1" dirty="0">
                <a:solidFill>
                  <a:schemeClr val="bg1"/>
                </a:solidFill>
              </a:rPr>
              <a:t>: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File#: 4350	</a:t>
            </a:r>
            <a:r>
              <a:rPr lang="en-US" sz="1800" dirty="0" smtClean="0"/>
              <a:t>BUS </a:t>
            </a:r>
            <a:r>
              <a:rPr lang="en-US" sz="1800" dirty="0"/>
              <a:t>5910: Privacy and Information Security Law 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#: 1368.1	</a:t>
            </a:r>
            <a:r>
              <a:rPr lang="en-US" sz="1800" dirty="0" smtClean="0"/>
              <a:t>BUS </a:t>
            </a:r>
            <a:r>
              <a:rPr lang="en-US" sz="1800" dirty="0"/>
              <a:t>6723: Artificial Intelligence, Robotics and Information System Management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#: 519.5	</a:t>
            </a:r>
            <a:r>
              <a:rPr lang="en-US" sz="1800" dirty="0" smtClean="0"/>
              <a:t>CER </a:t>
            </a:r>
            <a:r>
              <a:rPr lang="en-US" sz="1800" dirty="0"/>
              <a:t>ENG 2240: Applied Glass Forming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#: 1451.4	</a:t>
            </a:r>
            <a:r>
              <a:rPr lang="en-US" sz="1800" dirty="0" smtClean="0"/>
              <a:t>CIV </a:t>
            </a:r>
            <a:r>
              <a:rPr lang="en-US" sz="1800" dirty="0"/>
              <a:t>ENG 2601: Fundamentals Of Environmental Engineering And Science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#: 6406	</a:t>
            </a:r>
            <a:r>
              <a:rPr lang="en-US" sz="1800" dirty="0" smtClean="0"/>
              <a:t>COMP </a:t>
            </a:r>
            <a:r>
              <a:rPr lang="en-US" sz="1800" dirty="0"/>
              <a:t>SCI 6406: Machine Learning in Computer Vision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#: 250.1	</a:t>
            </a:r>
            <a:r>
              <a:rPr lang="en-US" sz="1800" dirty="0" smtClean="0"/>
              <a:t>ENV </a:t>
            </a:r>
            <a:r>
              <a:rPr lang="en-US" sz="1800" dirty="0"/>
              <a:t>ENG 3615: Water And Wastewater Engineering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#: 447.1	</a:t>
            </a:r>
            <a:r>
              <a:rPr lang="en-US" sz="1800" dirty="0" smtClean="0"/>
              <a:t>ENV </a:t>
            </a:r>
            <a:r>
              <a:rPr lang="en-US" sz="1800" dirty="0"/>
              <a:t>ENG 4609: Research in Environmental Engineering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#: 4271.4	</a:t>
            </a:r>
            <a:r>
              <a:rPr lang="en-US" sz="1800" dirty="0" smtClean="0"/>
              <a:t>ERP </a:t>
            </a:r>
            <a:r>
              <a:rPr lang="en-US" sz="1800" dirty="0"/>
              <a:t>4220: Introduction to Enterprise Decision Dashboard Prototyping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#: 563.6	</a:t>
            </a:r>
            <a:r>
              <a:rPr lang="en-US" sz="1800" dirty="0" smtClean="0"/>
              <a:t>ERP </a:t>
            </a:r>
            <a:r>
              <a:rPr lang="en-US" sz="1800" dirty="0"/>
              <a:t>5240: Enterprise Application Development and Software Security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#: 1565.7	</a:t>
            </a:r>
            <a:r>
              <a:rPr lang="en-US" sz="1800" dirty="0" smtClean="0"/>
              <a:t>IS&amp;T </a:t>
            </a:r>
            <a:r>
              <a:rPr lang="en-US" sz="1800" dirty="0"/>
              <a:t>1552: Implementing Information Systems: Data Perspective</a:t>
            </a:r>
          </a:p>
          <a:p>
            <a:pPr marL="457200" lvl="1" indent="0">
              <a:buNone/>
              <a:tabLst>
                <a:tab pos="2292350" algn="l"/>
              </a:tabLs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2216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257800"/>
          </a:xfrm>
        </p:spPr>
        <p:txBody>
          <a:bodyPr/>
          <a:lstStyle/>
          <a:p>
            <a:pPr>
              <a:tabLst>
                <a:tab pos="2292350" algn="l"/>
              </a:tabLst>
            </a:pPr>
            <a:r>
              <a:rPr lang="en-US" sz="2800" dirty="0"/>
              <a:t>Course Changes Requested</a:t>
            </a:r>
            <a:r>
              <a:rPr lang="en-US" sz="1800" i="1" dirty="0">
                <a:solidFill>
                  <a:schemeClr val="bg1"/>
                </a:solidFill>
              </a:rPr>
              <a:t>: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File#: 2441.1	IS&amp;T 3131: Computing Internals And Operating Systems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File#: 259.1	IS&amp;T 3423: Database Management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File#: 4349	IS&amp;T 4780: Human and Organizational Factors in Cybersecurity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File#: </a:t>
            </a:r>
            <a:r>
              <a:rPr lang="en-US" sz="1800" dirty="0" smtClean="0"/>
              <a:t>4385 IS&amp;T </a:t>
            </a:r>
            <a:r>
              <a:rPr lang="en-US" sz="1800" dirty="0"/>
              <a:t>6780: </a:t>
            </a:r>
            <a:r>
              <a:rPr lang="en-US" sz="1800" dirty="0" err="1"/>
              <a:t>Adv</a:t>
            </a:r>
            <a:r>
              <a:rPr lang="en-US" sz="1800" dirty="0"/>
              <a:t> Human and Organizations Factors in Cybersecurity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File#: 1903.6	MET ENG 3220: Introduction to Extractive Metallurgy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File#: 313.1	MET ENG 4230: Corrosion And Its Prevention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File#: 2291.1	MET ENG 5520: Electron Microscopy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File#: 4391	MET ENG 5525: Scanning Electron Microscopy Lab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File#: 2215.5	MET ENG 6530: Transmission Electron Microscopy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File#: 4392	MET ENG 6535: Transmission Electron Microscopy </a:t>
            </a:r>
            <a:r>
              <a:rPr lang="en-US" sz="1800" dirty="0" smtClean="0"/>
              <a:t>Lab</a:t>
            </a:r>
            <a:endParaRPr lang="en-US" sz="1800" dirty="0"/>
          </a:p>
          <a:p>
            <a:pPr marL="457200" lvl="1" indent="0">
              <a:buNone/>
              <a:tabLst>
                <a:tab pos="2292350" algn="l"/>
              </a:tabLs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35151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Curriculum </a:t>
            </a:r>
            <a:r>
              <a:rPr lang="en-US" dirty="0"/>
              <a:t>committee moves for FS to approve the DC and CC form actions</a:t>
            </a:r>
          </a:p>
          <a:p>
            <a:r>
              <a:rPr lang="en-US" dirty="0"/>
              <a:t>Discussion: Questions or comments?</a:t>
            </a:r>
          </a:p>
          <a:p>
            <a:pPr>
              <a:tabLst>
                <a:tab pos="229235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34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92896"/>
            <a:ext cx="89916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Informational Only</a:t>
            </a:r>
          </a:p>
          <a:p>
            <a:r>
              <a:rPr lang="en-US" sz="2400" dirty="0"/>
              <a:t>Experimental Courses </a:t>
            </a:r>
            <a:r>
              <a:rPr lang="en-US" sz="2400" dirty="0" smtClean="0"/>
              <a:t>Approved</a:t>
            </a:r>
            <a:r>
              <a:rPr lang="en-US" sz="2200" dirty="0" smtClean="0"/>
              <a:t>:</a:t>
            </a:r>
            <a:endParaRPr lang="en-US" sz="2200" dirty="0"/>
          </a:p>
          <a:p>
            <a:pPr lvl="1"/>
            <a:r>
              <a:rPr lang="en-US" sz="1800" dirty="0"/>
              <a:t>File#: </a:t>
            </a:r>
            <a:r>
              <a:rPr lang="en-US" sz="1800" dirty="0" smtClean="0"/>
              <a:t>4372  CER </a:t>
            </a:r>
            <a:r>
              <a:rPr lang="en-US" sz="1800" dirty="0"/>
              <a:t>ENG 4001.001: Introduction to Optical Properties of Materials</a:t>
            </a:r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21519895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18430</TotalTime>
  <Words>100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Missouri - Rolla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Campus Perspective:   The Official UMR Web Presence</dc:title>
  <dc:creator>veller</dc:creator>
  <cp:lastModifiedBy>Schuman, Thomas</cp:lastModifiedBy>
  <cp:revision>576</cp:revision>
  <dcterms:created xsi:type="dcterms:W3CDTF">2004-02-18T13:58:40Z</dcterms:created>
  <dcterms:modified xsi:type="dcterms:W3CDTF">2017-03-21T17:18:23Z</dcterms:modified>
</cp:coreProperties>
</file>