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264" r:id="rId2"/>
    <p:sldId id="270" r:id="rId3"/>
    <p:sldId id="272" r:id="rId4"/>
    <p:sldId id="273" r:id="rId5"/>
    <p:sldId id="275" r:id="rId6"/>
    <p:sldId id="274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4E500"/>
    <a:srgbClr val="F4F4F4"/>
    <a:srgbClr val="CC0FBF"/>
    <a:srgbClr val="2B6FFF"/>
    <a:srgbClr val="CC0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05" autoAdjust="0"/>
    <p:restoredTop sz="96686" autoAdjust="0"/>
  </p:normalViewPr>
  <p:slideViewPr>
    <p:cSldViewPr snapToGrid="0">
      <p:cViewPr varScale="1">
        <p:scale>
          <a:sx n="91" d="100"/>
          <a:sy n="91" d="100"/>
        </p:scale>
        <p:origin x="78" y="120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2"/>
            <a:endParaRPr lang="en-US" dirty="0" smtClean="0"/>
          </a:p>
        </p:txBody>
      </p:sp>
      <p:pic>
        <p:nvPicPr>
          <p:cNvPr id="1028" name="Picture 9" descr="f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46948" y="0"/>
            <a:ext cx="4509370" cy="11191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 smtClean="0"/>
              <a:t>Campus Curricula Committee Report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20 April 2017</a:t>
            </a:r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800" b="1" baseline="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917575" indent="-679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 smtClean="0"/>
              <a:t>5 April</a:t>
            </a:r>
          </a:p>
          <a:p>
            <a:pPr lvl="1"/>
            <a:r>
              <a:rPr lang="en-US" dirty="0" smtClean="0"/>
              <a:t>10 May  (upcoming)</a:t>
            </a:r>
          </a:p>
          <a:p>
            <a:r>
              <a:rPr lang="en-US" dirty="0" smtClean="0"/>
              <a:t>Committee Activity</a:t>
            </a:r>
          </a:p>
          <a:p>
            <a:pPr lvl="1"/>
            <a:r>
              <a:rPr lang="en-US" dirty="0" smtClean="0"/>
              <a:t> 1  Degree change request (DC forms)</a:t>
            </a:r>
          </a:p>
          <a:p>
            <a:pPr lvl="1"/>
            <a:r>
              <a:rPr lang="en-US" dirty="0" smtClean="0"/>
              <a:t>11 Course change requests (CC forms)</a:t>
            </a:r>
          </a:p>
          <a:p>
            <a:pPr lvl="1"/>
            <a:r>
              <a:rPr lang="en-US" dirty="0" smtClean="0"/>
              <a:t>  6 Experimental course request 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Degree Changes Requested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</a:t>
            </a:r>
            <a:r>
              <a:rPr lang="en-US" sz="1800" dirty="0" smtClean="0"/>
              <a:t>139.4	GS </a:t>
            </a:r>
            <a:r>
              <a:rPr lang="en-US" sz="1800" dirty="0"/>
              <a:t>ECON‐MI: Global Sustainable Economics Minor</a:t>
            </a:r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815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Requested</a:t>
            </a:r>
            <a:r>
              <a:rPr lang="en-US" sz="1800" i="1" dirty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</a:t>
            </a:r>
            <a:r>
              <a:rPr lang="en-US" sz="1800" dirty="0" smtClean="0"/>
              <a:t>4369	ART </a:t>
            </a:r>
            <a:r>
              <a:rPr lang="en-US" sz="1800" dirty="0"/>
              <a:t>3100: Advanced Art Studio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</a:t>
            </a:r>
            <a:r>
              <a:rPr lang="en-US" sz="1800" dirty="0" smtClean="0"/>
              <a:t>1712.5	BIO </a:t>
            </a:r>
            <a:r>
              <a:rPr lang="en-US" sz="1800" dirty="0"/>
              <a:t>SCI 2372: Issues in Public Health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</a:t>
            </a:r>
            <a:r>
              <a:rPr lang="en-US" sz="1800" dirty="0" smtClean="0"/>
              <a:t>4406	BUS </a:t>
            </a:r>
            <a:r>
              <a:rPr lang="en-US" sz="1800" dirty="0"/>
              <a:t>5230: Financial Statement Analysis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</a:t>
            </a:r>
            <a:r>
              <a:rPr lang="en-US" sz="1800" dirty="0" smtClean="0"/>
              <a:t>2456.1	CHEM </a:t>
            </a:r>
            <a:r>
              <a:rPr lang="en-US" sz="1800" dirty="0"/>
              <a:t>4630: Introduction to Bio‐Nanotechnology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</a:t>
            </a:r>
            <a:r>
              <a:rPr lang="en-US" sz="1800" dirty="0" smtClean="0"/>
              <a:t>398.1	CHEM </a:t>
            </a:r>
            <a:r>
              <a:rPr lang="en-US" sz="1800" dirty="0"/>
              <a:t>5630: Biochemical Nanotechnology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</a:t>
            </a:r>
            <a:r>
              <a:rPr lang="en-US" sz="1800" dirty="0" smtClean="0"/>
              <a:t>1289.1	ECON </a:t>
            </a:r>
            <a:r>
              <a:rPr lang="en-US" sz="1800" dirty="0"/>
              <a:t>5330: Econometric Methods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</a:t>
            </a:r>
            <a:r>
              <a:rPr lang="en-US" sz="1800" dirty="0" smtClean="0"/>
              <a:t>2400.9	EDUC </a:t>
            </a:r>
            <a:r>
              <a:rPr lang="en-US" sz="1800" dirty="0"/>
              <a:t>3222: Geometric Concepts for Elementary Teachers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</a:t>
            </a:r>
            <a:r>
              <a:rPr lang="en-US" sz="1800" dirty="0" smtClean="0"/>
              <a:t>4407	IS&amp;T </a:t>
            </a:r>
            <a:r>
              <a:rPr lang="en-US" sz="1800" dirty="0"/>
              <a:t>5520: Data Methodologies in Python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</a:t>
            </a:r>
            <a:r>
              <a:rPr lang="en-US" sz="1800" dirty="0" smtClean="0"/>
              <a:t>4394	MECH </a:t>
            </a:r>
            <a:r>
              <a:rPr lang="en-US" sz="1800" dirty="0"/>
              <a:t>ENG 6585: Advanced Optical Materials and Structures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</a:t>
            </a:r>
            <a:r>
              <a:rPr lang="en-US" sz="1800" dirty="0" smtClean="0"/>
              <a:t>1786.4	PHILOS </a:t>
            </a:r>
            <a:r>
              <a:rPr lang="en-US" sz="1800" dirty="0"/>
              <a:t>4399: Topics in Philosophy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</a:t>
            </a:r>
            <a:r>
              <a:rPr lang="en-US" sz="1800" dirty="0" smtClean="0"/>
              <a:t>2342.5	PSYCH </a:t>
            </a:r>
            <a:r>
              <a:rPr lang="en-US" sz="1800" dirty="0"/>
              <a:t>5010: Introduction to Industrial/Organizational Psychology</a:t>
            </a:r>
          </a:p>
        </p:txBody>
      </p:sp>
    </p:spTree>
    <p:extLst>
      <p:ext uri="{BB962C8B-B14F-4D97-AF65-F5344CB8AC3E}">
        <p14:creationId xmlns:p14="http://schemas.microsoft.com/office/powerpoint/2010/main" val="27221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Curriculum </a:t>
            </a:r>
            <a:r>
              <a:rPr lang="en-US" dirty="0"/>
              <a:t>committee moves for FS to approve the DC and CC form actions</a:t>
            </a:r>
          </a:p>
          <a:p>
            <a:r>
              <a:rPr lang="en-US" dirty="0"/>
              <a:t>Discussion: Questions or comments?</a:t>
            </a:r>
          </a:p>
          <a:p>
            <a:pPr>
              <a:tabLst>
                <a:tab pos="22923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399" y="1143000"/>
            <a:ext cx="8853815" cy="5257800"/>
          </a:xfrm>
        </p:spPr>
        <p:txBody>
          <a:bodyPr/>
          <a:lstStyle/>
          <a:p>
            <a:r>
              <a:rPr lang="en-US" dirty="0" smtClean="0"/>
              <a:t>Motion from CCC regarding course prerequisite:</a:t>
            </a:r>
          </a:p>
          <a:p>
            <a:pPr marL="0" indent="0" algn="ctr">
              <a:buNone/>
            </a:pPr>
            <a:r>
              <a:rPr lang="en-US" dirty="0"/>
              <a:t>“Consent of instructor" should only be listed as a prerequisite if there is a specific reason or need. If </a:t>
            </a:r>
            <a:r>
              <a:rPr lang="en-US" dirty="0" smtClean="0"/>
              <a:t>listed, it </a:t>
            </a:r>
            <a:r>
              <a:rPr lang="en-US" dirty="0"/>
              <a:t>should be enforced. Students may request that course </a:t>
            </a:r>
            <a:r>
              <a:rPr lang="en-US" dirty="0" smtClean="0"/>
              <a:t>prerequisites </a:t>
            </a:r>
            <a:r>
              <a:rPr lang="en-US" dirty="0"/>
              <a:t>be waived if warranted, but that </a:t>
            </a:r>
            <a:r>
              <a:rPr lang="en-US" dirty="0" smtClean="0"/>
              <a:t>is not </a:t>
            </a:r>
            <a:r>
              <a:rPr lang="en-US" dirty="0"/>
              <a:t>the purpose of the "Consent of instructor" </a:t>
            </a:r>
            <a:r>
              <a:rPr lang="en-US" dirty="0" smtClean="0"/>
              <a:t>designation.”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8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92896"/>
            <a:ext cx="8991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Informational Only</a:t>
            </a:r>
          </a:p>
          <a:p>
            <a:r>
              <a:rPr lang="en-US" sz="2400" dirty="0"/>
              <a:t>Experimental Courses </a:t>
            </a:r>
            <a:r>
              <a:rPr lang="en-US" sz="2400" dirty="0" smtClean="0"/>
              <a:t>Approved</a:t>
            </a:r>
            <a:r>
              <a:rPr lang="en-US" sz="2200" dirty="0" smtClean="0"/>
              <a:t>:</a:t>
            </a:r>
            <a:endParaRPr lang="en-US" sz="2200" dirty="0"/>
          </a:p>
          <a:p>
            <a:pPr lvl="1"/>
            <a:r>
              <a:rPr lang="en-US" sz="1800" dirty="0"/>
              <a:t>File#: 4396 AERO ENG 6001.002: Electric Space Propulsion</a:t>
            </a:r>
          </a:p>
          <a:p>
            <a:pPr lvl="1"/>
            <a:r>
              <a:rPr lang="en-US" sz="1800" dirty="0"/>
              <a:t>File#: 4411 ALP 2001.001: The Global Village</a:t>
            </a:r>
          </a:p>
          <a:p>
            <a:pPr lvl="1"/>
            <a:r>
              <a:rPr lang="en-US" sz="1800" dirty="0"/>
              <a:t>File#: 4374 CHEM ENG 5001.002: Applied Numerical Methods for CFD</a:t>
            </a:r>
          </a:p>
          <a:p>
            <a:pPr lvl="1"/>
            <a:r>
              <a:rPr lang="en-US" sz="1800" dirty="0"/>
              <a:t>File#: 4393 COMP SCI 6001.002: Special Topics in Real‐Time and Cyber‐Physical Systems</a:t>
            </a:r>
          </a:p>
          <a:p>
            <a:pPr lvl="1"/>
            <a:r>
              <a:rPr lang="en-US" sz="1800" dirty="0"/>
              <a:t>File#: 4395 MECH ENG 6001.003: Advanced Computational </a:t>
            </a:r>
            <a:r>
              <a:rPr lang="en-US" sz="1800" dirty="0" err="1"/>
              <a:t>Thermofluid</a:t>
            </a:r>
            <a:r>
              <a:rPr lang="en-US" sz="1800" dirty="0"/>
              <a:t> Mechanics</a:t>
            </a:r>
          </a:p>
          <a:p>
            <a:pPr lvl="1"/>
            <a:r>
              <a:rPr lang="en-US" sz="1800" dirty="0"/>
              <a:t>File#: 4402 STAT 6001.003: Survival Analysis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151989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21235</TotalTime>
  <Words>201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Monotype Sorts</vt:lpstr>
      <vt:lpstr>Times New Roman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 - Rolla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Palmer, Barbara J.</cp:lastModifiedBy>
  <cp:revision>579</cp:revision>
  <dcterms:created xsi:type="dcterms:W3CDTF">2004-02-18T13:58:40Z</dcterms:created>
  <dcterms:modified xsi:type="dcterms:W3CDTF">2017-04-14T13:39:52Z</dcterms:modified>
</cp:coreProperties>
</file>