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2" r:id="rId1"/>
    <p:sldMasterId id="2147483675" r:id="rId2"/>
  </p:sldMasterIdLst>
  <p:notesMasterIdLst>
    <p:notesMasterId r:id="rId8"/>
  </p:notesMasterIdLst>
  <p:handoutMasterIdLst>
    <p:handoutMasterId r:id="rId9"/>
  </p:handoutMasterIdLst>
  <p:sldIdLst>
    <p:sldId id="283" r:id="rId3"/>
    <p:sldId id="284" r:id="rId4"/>
    <p:sldId id="285" r:id="rId5"/>
    <p:sldId id="286" r:id="rId6"/>
    <p:sldId id="289" r:id="rId7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09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E2F"/>
    <a:srgbClr val="003B49"/>
    <a:srgbClr val="0A0AA6"/>
    <a:srgbClr val="B2B4B2"/>
    <a:srgbClr val="005F83"/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86"/>
  </p:normalViewPr>
  <p:slideViewPr>
    <p:cSldViewPr snapToGrid="0" snapToObjects="1" showGuides="1">
      <p:cViewPr varScale="1">
        <p:scale>
          <a:sx n="60" d="100"/>
          <a:sy n="60" d="100"/>
        </p:scale>
        <p:origin x="-84" y="-2754"/>
      </p:cViewPr>
      <p:guideLst>
        <p:guide orient="horz" pos="2109"/>
        <p:guide pos="344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8EE4D-8A6D-FE43-9221-048F51E281B9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20F39-116C-1340-B5D6-764DD69AD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7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2DBB4-BF21-4756-A15F-520C6DC9EAF6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5484A-FAC8-4466-88DD-55988B0C3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13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1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586334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10790" y="2996760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0937" y="6380018"/>
            <a:ext cx="613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6A2D7FC-9282-4CC6-93C1-5989D47CF5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042959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510790" y="3042959"/>
            <a:ext cx="8021637" cy="34164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25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Campus Curricula Committee Report</a:t>
            </a:r>
          </a:p>
          <a:p>
            <a:pPr algn="ctr"/>
            <a:r>
              <a:rPr lang="en-US" dirty="0" smtClean="0"/>
              <a:t>26 April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  <p:sldLayoutId id="2147483677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2179993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96068"/>
            <a:ext cx="8534400" cy="4404732"/>
          </a:xfrm>
        </p:spPr>
        <p:txBody>
          <a:bodyPr/>
          <a:lstStyle/>
          <a:p>
            <a:r>
              <a:rPr lang="en-US" dirty="0" smtClean="0"/>
              <a:t>CCC Meetings</a:t>
            </a:r>
          </a:p>
          <a:p>
            <a:pPr lvl="1"/>
            <a:r>
              <a:rPr lang="en-US" dirty="0" smtClean="0"/>
              <a:t>4 April</a:t>
            </a:r>
          </a:p>
          <a:p>
            <a:pPr lvl="1"/>
            <a:r>
              <a:rPr lang="en-US" dirty="0" smtClean="0"/>
              <a:t>9 May </a:t>
            </a:r>
            <a:r>
              <a:rPr lang="en-US" dirty="0" smtClean="0"/>
              <a:t>(upcoming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Committee Activity</a:t>
            </a:r>
          </a:p>
          <a:p>
            <a:pPr lvl="1"/>
            <a:r>
              <a:rPr lang="en-US" dirty="0" smtClean="0"/>
              <a:t>  </a:t>
            </a:r>
            <a:r>
              <a:rPr lang="en-US" dirty="0" smtClean="0"/>
              <a:t>5 </a:t>
            </a:r>
            <a:r>
              <a:rPr lang="en-US" dirty="0" smtClean="0"/>
              <a:t>Degree change request (DC forms)</a:t>
            </a:r>
          </a:p>
          <a:p>
            <a:pPr lvl="1"/>
            <a:r>
              <a:rPr lang="en-US" dirty="0" smtClean="0"/>
              <a:t>9 </a:t>
            </a:r>
            <a:r>
              <a:rPr lang="en-US" dirty="0" smtClean="0"/>
              <a:t>Course change requests (CC forms)</a:t>
            </a:r>
          </a:p>
          <a:p>
            <a:pPr lvl="1"/>
            <a:r>
              <a:rPr lang="en-US" dirty="0" smtClean="0"/>
              <a:t>  3 Experimental course requests (EC forms)</a:t>
            </a:r>
          </a:p>
        </p:txBody>
      </p:sp>
    </p:spTree>
    <p:extLst>
      <p:ext uri="{BB962C8B-B14F-4D97-AF65-F5344CB8AC3E}">
        <p14:creationId xmlns:p14="http://schemas.microsoft.com/office/powerpoint/2010/main" val="35763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60331"/>
            <a:ext cx="8991600" cy="4988660"/>
          </a:xfrm>
        </p:spPr>
        <p:txBody>
          <a:bodyPr/>
          <a:lstStyle/>
          <a:p>
            <a:r>
              <a:rPr lang="en-US" sz="2800" dirty="0" smtClean="0"/>
              <a:t>Degree Changes (DC) Requested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688975" lvl="1" indent="-231775">
              <a:tabLst>
                <a:tab pos="2054225" algn="l"/>
              </a:tabLst>
            </a:pPr>
            <a:r>
              <a:rPr lang="en-US" sz="2400" dirty="0" smtClean="0"/>
              <a:t>File: 150.51	CH ENG-BS: Chemical Engineering BS</a:t>
            </a:r>
          </a:p>
          <a:p>
            <a:pPr marL="688975" lvl="1" indent="-231775">
              <a:tabLst>
                <a:tab pos="2054225" algn="l"/>
              </a:tabLst>
            </a:pPr>
            <a:r>
              <a:rPr lang="en-US" sz="2400" dirty="0" smtClean="0"/>
              <a:t>File: 16.26		CHEM-BS: Chemistry BS</a:t>
            </a:r>
          </a:p>
          <a:p>
            <a:pPr marL="688975" lvl="1" indent="-231775">
              <a:tabLst>
                <a:tab pos="2054225" algn="l"/>
              </a:tabLst>
            </a:pPr>
            <a:r>
              <a:rPr lang="en-US" sz="2400" dirty="0" smtClean="0"/>
              <a:t>File: 86.37		MC ENG-BS: Mechanical Engineering BS</a:t>
            </a:r>
          </a:p>
          <a:p>
            <a:pPr marL="688975" lvl="1" indent="-231775">
              <a:tabLst>
                <a:tab pos="2054225" algn="l"/>
              </a:tabLst>
            </a:pPr>
            <a:r>
              <a:rPr lang="en-US" sz="2400" dirty="0" smtClean="0"/>
              <a:t>File: 93.8		MIL SC-MI: Adaptive Leadership Minor</a:t>
            </a:r>
          </a:p>
          <a:p>
            <a:pPr marL="688975" lvl="1" indent="-231775">
              <a:tabLst>
                <a:tab pos="2054225" algn="l"/>
              </a:tabLst>
            </a:pPr>
            <a:r>
              <a:rPr lang="en-US" sz="2400" dirty="0" smtClean="0"/>
              <a:t>File: 260		</a:t>
            </a:r>
            <a:r>
              <a:rPr lang="en-US" sz="2400" dirty="0" err="1" smtClean="0"/>
              <a:t>Eng</a:t>
            </a:r>
            <a:r>
              <a:rPr lang="en-US" sz="2400" dirty="0" smtClean="0"/>
              <a:t>/TC: Linguistics Minor</a:t>
            </a:r>
            <a:endParaRPr lang="en-US" sz="2400" dirty="0" smtClean="0"/>
          </a:p>
          <a:p>
            <a:pPr marL="688975" lvl="1" indent="-231775">
              <a:tabLst>
                <a:tab pos="2054225" algn="l"/>
              </a:tabLs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815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16926"/>
            <a:ext cx="8991600" cy="4783873"/>
          </a:xfrm>
        </p:spPr>
        <p:txBody>
          <a:bodyPr/>
          <a:lstStyle/>
          <a:p>
            <a:pPr>
              <a:tabLst>
                <a:tab pos="2292350" algn="l"/>
              </a:tabLst>
            </a:pPr>
            <a:r>
              <a:rPr lang="en-US" sz="2800" dirty="0"/>
              <a:t>Course Changes </a:t>
            </a:r>
            <a:r>
              <a:rPr lang="en-US" sz="2800" dirty="0" smtClean="0"/>
              <a:t>(CC) </a:t>
            </a:r>
            <a:r>
              <a:rPr lang="en-US" sz="2800" dirty="0" smtClean="0"/>
              <a:t>Requested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688975" lvl="1" indent="-231775">
              <a:tabLst>
                <a:tab pos="2054225" algn="l"/>
              </a:tabLst>
            </a:pPr>
            <a:r>
              <a:rPr lang="en-US" sz="2000" dirty="0" smtClean="0"/>
              <a:t>File: 611.9	CHEM 4819: Polymer Science Laboratory</a:t>
            </a:r>
          </a:p>
          <a:p>
            <a:pPr marL="688975" lvl="1" indent="-231775">
              <a:tabLst>
                <a:tab pos="2054225" algn="l"/>
              </a:tabLst>
            </a:pPr>
            <a:r>
              <a:rPr lang="en-US" sz="2000" dirty="0" smtClean="0"/>
              <a:t>File</a:t>
            </a:r>
            <a:r>
              <a:rPr lang="en-US" sz="2000" dirty="0"/>
              <a:t>: 577.7	</a:t>
            </a:r>
            <a:r>
              <a:rPr lang="en-US" sz="2000" dirty="0" smtClean="0"/>
              <a:t>CHEM </a:t>
            </a:r>
            <a:r>
              <a:rPr lang="en-US" sz="2000" dirty="0"/>
              <a:t>5819: Polymer Synthesis and Characterization Lab</a:t>
            </a:r>
          </a:p>
          <a:p>
            <a:pPr marL="688975" lvl="1" indent="-231775">
              <a:tabLst>
                <a:tab pos="2054225" algn="l"/>
              </a:tabLst>
            </a:pPr>
            <a:r>
              <a:rPr lang="en-US" sz="2000" dirty="0"/>
              <a:t>File: 4515	</a:t>
            </a:r>
            <a:r>
              <a:rPr lang="en-US" sz="2000" dirty="0" smtClean="0"/>
              <a:t>CHEM </a:t>
            </a:r>
            <a:r>
              <a:rPr lang="en-US" sz="2000" dirty="0"/>
              <a:t>6320: Solid State Chemistry</a:t>
            </a:r>
          </a:p>
          <a:p>
            <a:pPr marL="688975" lvl="1" indent="-231775">
              <a:tabLst>
                <a:tab pos="2054225" algn="l"/>
              </a:tabLst>
            </a:pPr>
            <a:r>
              <a:rPr lang="en-US" sz="2000" dirty="0"/>
              <a:t>File: 1040.9	</a:t>
            </a:r>
            <a:r>
              <a:rPr lang="en-US" sz="2000" dirty="0" smtClean="0"/>
              <a:t>CHEM </a:t>
            </a:r>
            <a:r>
              <a:rPr lang="en-US" sz="2000" dirty="0"/>
              <a:t>ENG 2100: Chemical Engineering Material &amp; Energy Balances</a:t>
            </a:r>
          </a:p>
          <a:p>
            <a:pPr marL="688975" lvl="1" indent="-231775">
              <a:tabLst>
                <a:tab pos="2054225" algn="l"/>
              </a:tabLst>
            </a:pPr>
            <a:r>
              <a:rPr lang="en-US" sz="2000" dirty="0"/>
              <a:t>File: 466.4	</a:t>
            </a:r>
            <a:r>
              <a:rPr lang="en-US" sz="2000" dirty="0" smtClean="0"/>
              <a:t>CHEM </a:t>
            </a:r>
            <a:r>
              <a:rPr lang="en-US" sz="2000" dirty="0"/>
              <a:t>ENG 2300: Chemical Process Materials</a:t>
            </a:r>
          </a:p>
          <a:p>
            <a:pPr marL="688975" lvl="1" indent="-231775">
              <a:tabLst>
                <a:tab pos="2054225" algn="l"/>
              </a:tabLst>
            </a:pPr>
            <a:r>
              <a:rPr lang="en-US" sz="2000" dirty="0"/>
              <a:t>File: 4281.6	</a:t>
            </a:r>
            <a:r>
              <a:rPr lang="en-US" sz="2000" dirty="0" smtClean="0"/>
              <a:t>CHEM </a:t>
            </a:r>
            <a:r>
              <a:rPr lang="en-US" sz="2000" dirty="0"/>
              <a:t>ENG 3141: Process Operations in Chemical and Biochemical Engineering</a:t>
            </a:r>
          </a:p>
          <a:p>
            <a:pPr marL="688975" lvl="1" indent="-231775">
              <a:tabLst>
                <a:tab pos="2054225" algn="l"/>
              </a:tabLst>
            </a:pPr>
            <a:r>
              <a:rPr lang="en-US" sz="2000" dirty="0"/>
              <a:t>File: 4530	</a:t>
            </a:r>
            <a:r>
              <a:rPr lang="en-US" sz="2000" dirty="0" smtClean="0"/>
              <a:t>ENGLISH </a:t>
            </a:r>
            <a:r>
              <a:rPr lang="en-US" sz="2000" dirty="0"/>
              <a:t>3303: The Grammatical Structure of English</a:t>
            </a:r>
          </a:p>
          <a:p>
            <a:pPr marL="688975" lvl="1" indent="-231775">
              <a:tabLst>
                <a:tab pos="2054225" algn="l"/>
              </a:tabLst>
            </a:pPr>
            <a:r>
              <a:rPr lang="en-US" sz="2000" dirty="0"/>
              <a:t>File: 4531	</a:t>
            </a:r>
            <a:r>
              <a:rPr lang="en-US" sz="2000" dirty="0" smtClean="0"/>
              <a:t>ENGLISH </a:t>
            </a:r>
            <a:r>
              <a:rPr lang="en-US" sz="2000" dirty="0"/>
              <a:t>3304: Language in Society</a:t>
            </a:r>
          </a:p>
          <a:p>
            <a:pPr marL="688975" lvl="1" indent="-231775">
              <a:tabLst>
                <a:tab pos="2054225" algn="l"/>
              </a:tabLst>
            </a:pPr>
            <a:r>
              <a:rPr lang="en-US" sz="2000" dirty="0"/>
              <a:t>File: 4525	</a:t>
            </a:r>
            <a:r>
              <a:rPr lang="en-US" sz="2000" dirty="0" smtClean="0"/>
              <a:t>GEOLOGY </a:t>
            </a:r>
            <a:r>
              <a:rPr lang="en-US" sz="2000" dirty="0"/>
              <a:t>6097: Advanced Geologic Field </a:t>
            </a:r>
            <a:r>
              <a:rPr lang="en-US" sz="2000" dirty="0" smtClean="0"/>
              <a:t>Methods</a:t>
            </a:r>
            <a:endParaRPr lang="en-US" sz="2000" dirty="0"/>
          </a:p>
          <a:p>
            <a:pPr marL="688975" lvl="1" indent="-231775">
              <a:tabLst>
                <a:tab pos="2054225" algn="l"/>
              </a:tabLst>
            </a:pP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221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72322"/>
            <a:ext cx="8534400" cy="4828478"/>
          </a:xfrm>
        </p:spPr>
        <p:txBody>
          <a:bodyPr/>
          <a:lstStyle/>
          <a:p>
            <a:r>
              <a:rPr lang="en-US" dirty="0" smtClean="0"/>
              <a:t>Curriculum </a:t>
            </a:r>
            <a:r>
              <a:rPr lang="en-US" dirty="0"/>
              <a:t>committee moves for FS to approve the DC and CC form actions</a:t>
            </a:r>
          </a:p>
          <a:p>
            <a:r>
              <a:rPr lang="en-US" dirty="0"/>
              <a:t>Discussion: Questions or comments?</a:t>
            </a:r>
          </a:p>
          <a:p>
            <a:pPr>
              <a:tabLst>
                <a:tab pos="22923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3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16926"/>
            <a:ext cx="8788399" cy="4783873"/>
          </a:xfrm>
        </p:spPr>
        <p:txBody>
          <a:bodyPr/>
          <a:lstStyle/>
          <a:p>
            <a:pPr>
              <a:tabLst>
                <a:tab pos="2292350" algn="l"/>
              </a:tabLst>
            </a:pPr>
            <a:r>
              <a:rPr lang="en-US" sz="2800" dirty="0" smtClean="0"/>
              <a:t>Experimental Course (EC) Requests</a:t>
            </a:r>
            <a:endParaRPr lang="en-US" sz="1800" dirty="0">
              <a:solidFill>
                <a:schemeClr val="bg1"/>
              </a:solidFill>
            </a:endParaRPr>
          </a:p>
          <a:p>
            <a:pPr marL="688975" lvl="1" indent="-231775">
              <a:tabLst>
                <a:tab pos="2054225" algn="l"/>
              </a:tabLst>
            </a:pPr>
            <a:r>
              <a:rPr lang="en-US" sz="2000" dirty="0"/>
              <a:t>File: 4534	</a:t>
            </a:r>
            <a:r>
              <a:rPr lang="en-US" sz="2000" dirty="0" smtClean="0"/>
              <a:t>CHEM </a:t>
            </a:r>
            <a:r>
              <a:rPr lang="en-US" sz="2000" dirty="0"/>
              <a:t>ENG 4001.002: Renewable Energy Technologies and Policies in the Argentinean Republic</a:t>
            </a:r>
          </a:p>
          <a:p>
            <a:pPr marL="688975" lvl="1" indent="-231775">
              <a:tabLst>
                <a:tab pos="2054225" algn="l"/>
              </a:tabLst>
            </a:pPr>
            <a:r>
              <a:rPr lang="en-US" sz="2000" dirty="0"/>
              <a:t>File: 4528	</a:t>
            </a:r>
            <a:r>
              <a:rPr lang="en-US" sz="2000" dirty="0" smtClean="0"/>
              <a:t>TCH </a:t>
            </a:r>
            <a:r>
              <a:rPr lang="en-US" sz="2000" dirty="0"/>
              <a:t>COM 3001.001: Sustainability as Trope and Theme in Latin America</a:t>
            </a:r>
          </a:p>
          <a:p>
            <a:pPr marL="688975" lvl="1" indent="-231775">
              <a:tabLst>
                <a:tab pos="2054225" algn="l"/>
              </a:tabLst>
            </a:pPr>
            <a:r>
              <a:rPr lang="en-US" sz="2000" dirty="0"/>
              <a:t>File: 4529	</a:t>
            </a:r>
            <a:r>
              <a:rPr lang="en-US" sz="2000" dirty="0" smtClean="0"/>
              <a:t>TCH </a:t>
            </a:r>
            <a:r>
              <a:rPr lang="en-US" sz="2000" dirty="0"/>
              <a:t>COM 5001.002: Sustainability as Trope and Theme in Latin America</a:t>
            </a:r>
          </a:p>
          <a:p>
            <a:pPr marL="688975" lvl="1" indent="-231775">
              <a:tabLst>
                <a:tab pos="2054225" algn="l"/>
              </a:tabLst>
            </a:pPr>
            <a:endParaRPr lang="en-US" sz="1800" dirty="0"/>
          </a:p>
          <a:p>
            <a:pPr marL="457200" lvl="1" indent="0">
              <a:buNone/>
              <a:tabLst>
                <a:tab pos="2054225" algn="l"/>
              </a:tabLst>
            </a:pPr>
            <a:endParaRPr lang="en-US" sz="1800" dirty="0"/>
          </a:p>
          <a:p>
            <a:pPr marL="457200" lvl="1" indent="0">
              <a:buNone/>
              <a:tabLst>
                <a:tab pos="2292350" algn="l"/>
              </a:tabLst>
            </a:pP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8357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b34ce51c-9f7e-4aef-8bfc-14c05ccedf09"/>
  <p:tag name="TPVERSION" val="8"/>
  <p:tag name="TPFULLVERSION" val="8.2.6.7"/>
  <p:tag name="PPTVERSION" val="14"/>
  <p:tag name="TPOS" val="2"/>
  <p:tag name="TPLASTSAVEVERSION" val="6.2 PC"/>
</p:tagLst>
</file>

<file path=ppt/theme/theme1.xml><?xml version="1.0" encoding="utf-8"?>
<a:theme xmlns:a="http://schemas.openxmlformats.org/drawingml/2006/main" name="1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11605</TotalTime>
  <Words>83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Schuman, Thomas</cp:lastModifiedBy>
  <cp:revision>60</cp:revision>
  <dcterms:created xsi:type="dcterms:W3CDTF">2014-10-14T00:51:43Z</dcterms:created>
  <dcterms:modified xsi:type="dcterms:W3CDTF">2018-04-24T21:53:33Z</dcterms:modified>
</cp:coreProperties>
</file>