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4"/>
  </p:notesMasterIdLst>
  <p:sldIdLst>
    <p:sldId id="264" r:id="rId2"/>
    <p:sldId id="263" r:id="rId3"/>
    <p:sldId id="265" r:id="rId4"/>
    <p:sldId id="266" r:id="rId5"/>
    <p:sldId id="267" r:id="rId6"/>
    <p:sldId id="269" r:id="rId7"/>
    <p:sldId id="268" r:id="rId8"/>
    <p:sldId id="256" r:id="rId9"/>
    <p:sldId id="257" r:id="rId10"/>
    <p:sldId id="258" r:id="rId11"/>
    <p:sldId id="259" r:id="rId12"/>
    <p:sldId id="262" r:id="rId13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74" autoAdjust="0"/>
    <p:restoredTop sz="94595" autoAdjust="0"/>
  </p:normalViewPr>
  <p:slideViewPr>
    <p:cSldViewPr snapToObjects="1">
      <p:cViewPr varScale="1">
        <p:scale>
          <a:sx n="80" d="100"/>
          <a:sy n="80" d="100"/>
        </p:scale>
        <p:origin x="-181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0F4F33-AB72-4BDC-AFF8-D2340C232ACF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AD33F34-ED3B-41D1-8788-9DB3228CA8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92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E33B228-B725-42DF-90BD-6733B03D9816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EEADDD-7665-4ED5-A55A-3F98B79746B6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1523BD-7B61-4417-BE7A-0FC439770D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1998D1-EACE-4EC8-A2AC-7B55A49BFA62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885693-73C5-4DE8-9933-E3F192B497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348A27-4581-473C-9F4E-057D4FAC91DB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2EA093-081E-450C-8DB5-F07F1C9E04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92445B-B38F-413E-BBB2-A4CF3580A99C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FAD4E-BBDA-4674-B57E-BB2804DCE7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8428DA-625F-4044-9A14-734D2066B196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F055F-0915-43D6-961B-E2BA203A63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D2E2C-293C-42F6-B148-D1A067999557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A70A2C-5766-4C5E-809E-F6F07D82AA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22A5D-BBCC-4B21-B59A-1433C3AD9471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FAEE8-1ED4-4692-A0F2-264BC30778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708ABB-C6FB-4F7E-AB74-6E3E419FFF40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E7DDB1-D1DE-4B87-9EA4-1A291A49819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424D1E-3F10-4C29-86E9-E52921FEC83F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189C9-CE5E-4DA3-B6BF-FFCD2AE643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464021-424C-4A84-8B98-DB679F721758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797968-C132-40B5-84BB-EB2657CA37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2AD9C-6B0D-4086-A530-4552A282EFA6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337B5-C363-453D-BF72-E47E05FFEA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423220D-17C3-42FA-90B4-43E47174678C}" type="datetimeFigureOut">
              <a:rPr lang="en-US"/>
              <a:pPr>
                <a:defRPr/>
              </a:pPr>
              <a:t>4/13/2011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669A617-9C4B-42D5-BD9B-1CF8743306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0" name="Picture 6" descr="GREEN_RIGHT.jpg"/>
          <p:cNvPicPr>
            <a:picLocks noChangeAspect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1588" y="0"/>
            <a:ext cx="9140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S&amp;T IT Research Support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11 March, 2011</a:t>
            </a:r>
          </a:p>
          <a:p>
            <a:r>
              <a:rPr lang="en-US" dirty="0" smtClean="0"/>
              <a:t>ITCC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 bwMode="auto">
          <a:xfrm>
            <a:off x="457200" y="838200"/>
            <a:ext cx="8229600" cy="5794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Dr. Wunsch Cluster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4 Nodes</a:t>
            </a:r>
          </a:p>
          <a:p>
            <a:pPr lvl="1" eaLnBrk="1" hangingPunct="1"/>
            <a:r>
              <a:rPr lang="en-US" sz="2000" dirty="0" smtClean="0"/>
              <a:t>each node has</a:t>
            </a:r>
          </a:p>
          <a:p>
            <a:pPr lvl="2" eaLnBrk="1" hangingPunct="1"/>
            <a:r>
              <a:rPr lang="en-US" sz="1800" dirty="0" smtClean="0"/>
              <a:t>2 - 4 Core Xeon X5620 CPUs</a:t>
            </a:r>
          </a:p>
          <a:p>
            <a:pPr lvl="2" eaLnBrk="1" hangingPunct="1"/>
            <a:r>
              <a:rPr lang="en-US" sz="1800" dirty="0" smtClean="0"/>
              <a:t>7 Tesla C2050 GPUs</a:t>
            </a:r>
          </a:p>
          <a:p>
            <a:pPr lvl="2" eaLnBrk="1" hangingPunct="1"/>
            <a:r>
              <a:rPr lang="en-US" sz="1800" dirty="0" smtClean="0"/>
              <a:t>24 GB RAM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Resulting in a total of</a:t>
            </a:r>
          </a:p>
          <a:p>
            <a:pPr lvl="1" eaLnBrk="1" hangingPunct="1"/>
            <a:r>
              <a:rPr lang="en-US" sz="2000" dirty="0" smtClean="0"/>
              <a:t>32 Processor Cores</a:t>
            </a:r>
          </a:p>
          <a:p>
            <a:pPr lvl="1" eaLnBrk="1" hangingPunct="1"/>
            <a:r>
              <a:rPr lang="en-US" sz="2000" dirty="0" smtClean="0"/>
              <a:t>28 GPUs resulting in </a:t>
            </a:r>
            <a:r>
              <a:rPr lang="en-US" sz="2000" b="1" dirty="0" smtClean="0"/>
              <a:t>28 </a:t>
            </a:r>
            <a:r>
              <a:rPr lang="en-US" sz="2000" b="1" dirty="0" err="1" smtClean="0"/>
              <a:t>Tflops</a:t>
            </a:r>
            <a:r>
              <a:rPr lang="en-US" sz="2000" b="1" dirty="0" smtClean="0"/>
              <a:t> </a:t>
            </a:r>
            <a:r>
              <a:rPr lang="en-US" sz="2000" dirty="0" smtClean="0"/>
              <a:t>of Processing Power</a:t>
            </a:r>
          </a:p>
          <a:p>
            <a:pPr lvl="1" eaLnBrk="1" hangingPunct="1"/>
            <a:r>
              <a:rPr lang="en-US" sz="2000" dirty="0" smtClean="0"/>
              <a:t>96 GB of RAM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 bwMode="auto">
          <a:xfrm>
            <a:off x="457200" y="792163"/>
            <a:ext cx="8229600" cy="808037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mtClean="0"/>
              <a:t>Dr. Dawes Cluster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13 Nodes</a:t>
            </a:r>
          </a:p>
          <a:p>
            <a:pPr lvl="1" eaLnBrk="1" hangingPunct="1"/>
            <a:r>
              <a:rPr lang="en-US" sz="2000" dirty="0" smtClean="0"/>
              <a:t>each node has</a:t>
            </a:r>
          </a:p>
          <a:p>
            <a:pPr lvl="2" eaLnBrk="1" hangingPunct="1"/>
            <a:r>
              <a:rPr lang="en-US" sz="1800" dirty="0" smtClean="0"/>
              <a:t>2 -  6 Core Xeon X5680 CPUs</a:t>
            </a:r>
          </a:p>
          <a:p>
            <a:pPr lvl="2" eaLnBrk="1" hangingPunct="1"/>
            <a:r>
              <a:rPr lang="en-US" sz="1800" dirty="0" smtClean="0"/>
              <a:t>96GB RAM</a:t>
            </a:r>
          </a:p>
          <a:p>
            <a:pPr lvl="2" eaLnBrk="1" hangingPunct="1"/>
            <a:r>
              <a:rPr lang="en-US" sz="1800" dirty="0" smtClean="0"/>
              <a:t>6 - 15,000RPM SATA Drives in RAID 1 for 2.3 TB of high speed scratch space.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r>
              <a:rPr lang="en-US" sz="2800" dirty="0" smtClean="0"/>
              <a:t>Resulting in a total of:</a:t>
            </a:r>
          </a:p>
          <a:p>
            <a:pPr lvl="1" eaLnBrk="1" hangingPunct="1"/>
            <a:r>
              <a:rPr lang="en-US" sz="2000" dirty="0" smtClean="0"/>
              <a:t>156 Processor Cores</a:t>
            </a:r>
          </a:p>
          <a:p>
            <a:pPr lvl="1" eaLnBrk="1" hangingPunct="1"/>
            <a:r>
              <a:rPr lang="en-US" sz="2000" dirty="0" smtClean="0"/>
              <a:t>1248GB of RAM</a:t>
            </a:r>
          </a:p>
          <a:p>
            <a:pPr lvl="1" eaLnBrk="1" hangingPunct="1"/>
            <a:r>
              <a:rPr lang="en-US" sz="2000" dirty="0" smtClean="0"/>
              <a:t>29.9TB of high speed scratch space.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 bwMode="auto">
          <a:xfrm>
            <a:off x="457200" y="762000"/>
            <a:ext cx="8229600" cy="6556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User Group Info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Font typeface="Arial" charset="0"/>
              <a:buNone/>
              <a:defRPr/>
            </a:pPr>
            <a:endParaRPr lang="en-US" sz="2000" dirty="0"/>
          </a:p>
          <a:p>
            <a:pPr eaLnBrk="1" hangingPunct="1">
              <a:defRPr/>
            </a:pPr>
            <a:r>
              <a:rPr lang="en-US" sz="1400" dirty="0"/>
              <a:t> </a:t>
            </a:r>
            <a:r>
              <a:rPr lang="en-US" sz="1800" dirty="0" smtClean="0"/>
              <a:t>LabVIEW </a:t>
            </a:r>
            <a:r>
              <a:rPr lang="en-US" sz="1800" dirty="0"/>
              <a:t>Users Group </a:t>
            </a:r>
          </a:p>
          <a:p>
            <a:pPr lvl="1" eaLnBrk="1" hangingPunct="1">
              <a:defRPr/>
            </a:pPr>
            <a:r>
              <a:rPr lang="en-US" sz="1600" dirty="0"/>
              <a:t>website</a:t>
            </a:r>
            <a:r>
              <a:rPr lang="en-US" sz="1600" dirty="0" smtClean="0"/>
              <a:t>:	</a:t>
            </a:r>
            <a:r>
              <a:rPr lang="en-US" sz="1600" dirty="0"/>
              <a:t>	https://groups.google.com/a/mst.edu/group/it-rss-labview-users-grp/topics?hl=en</a:t>
            </a:r>
          </a:p>
          <a:p>
            <a:pPr lvl="1" eaLnBrk="1" hangingPunct="1">
              <a:defRPr/>
            </a:pPr>
            <a:r>
              <a:rPr lang="en-US" sz="1600" dirty="0"/>
              <a:t>email:  	</a:t>
            </a:r>
            <a:r>
              <a:rPr lang="en-US" sz="1600" dirty="0" smtClean="0"/>
              <a:t>	it-rss-labview-users-grp@mst.edu</a:t>
            </a:r>
            <a:endParaRPr lang="en-US" sz="1600" dirty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/>
              <a:t>HPC Users Group</a:t>
            </a:r>
          </a:p>
          <a:p>
            <a:pPr lvl="1" eaLnBrk="1" hangingPunct="1">
              <a:defRPr/>
            </a:pPr>
            <a:r>
              <a:rPr lang="en-US" sz="1600" dirty="0"/>
              <a:t>website:	</a:t>
            </a:r>
            <a:r>
              <a:rPr lang="en-US" sz="1600" dirty="0" smtClean="0"/>
              <a:t>	https</a:t>
            </a:r>
            <a:r>
              <a:rPr lang="en-US" sz="1600" dirty="0"/>
              <a:t>://groups.google.com/a/mst.edu/group/it-rss-hpc-grp/topics?hl=en</a:t>
            </a:r>
          </a:p>
          <a:p>
            <a:pPr lvl="1" eaLnBrk="1" hangingPunct="1">
              <a:defRPr/>
            </a:pPr>
            <a:r>
              <a:rPr lang="en-US" sz="1600" dirty="0"/>
              <a:t>email:  	</a:t>
            </a:r>
            <a:r>
              <a:rPr lang="en-US" sz="1600" dirty="0" smtClean="0"/>
              <a:t>	it-rss-hpc-grp@mst.edu</a:t>
            </a:r>
            <a:endParaRPr lang="en-US" sz="1600" dirty="0"/>
          </a:p>
          <a:p>
            <a:pPr eaLnBrk="1" hangingPunct="1">
              <a:defRPr/>
            </a:pPr>
            <a:endParaRPr lang="en-US" sz="1800" dirty="0"/>
          </a:p>
          <a:p>
            <a:pPr eaLnBrk="1" hangingPunct="1">
              <a:defRPr/>
            </a:pPr>
            <a:r>
              <a:rPr lang="en-US" sz="1800" dirty="0"/>
              <a:t>Linux Users Group</a:t>
            </a:r>
          </a:p>
          <a:p>
            <a:pPr lvl="1" eaLnBrk="1" hangingPunct="1">
              <a:defRPr/>
            </a:pPr>
            <a:r>
              <a:rPr lang="en-US" sz="1600" dirty="0"/>
              <a:t>website:	</a:t>
            </a:r>
            <a:r>
              <a:rPr lang="en-US" sz="1600" dirty="0" smtClean="0"/>
              <a:t>	https</a:t>
            </a:r>
            <a:r>
              <a:rPr lang="en-US" sz="1600" dirty="0"/>
              <a:t>://groups.google.com/a/mst.edu/group/it-rss-linux-users-grp/topics?hl=en</a:t>
            </a:r>
          </a:p>
          <a:p>
            <a:pPr lvl="1" eaLnBrk="1" hangingPunct="1">
              <a:defRPr/>
            </a:pPr>
            <a:r>
              <a:rPr lang="en-US" sz="1600" dirty="0"/>
              <a:t>email:  	</a:t>
            </a:r>
            <a:r>
              <a:rPr lang="en-US" sz="1600" dirty="0" smtClean="0"/>
              <a:t>	it-rss-linux-users-grp@mst.edu</a:t>
            </a:r>
            <a:endParaRPr lang="en-US" sz="1600" dirty="0"/>
          </a:p>
          <a:p>
            <a:pPr marL="0" indent="0" eaLnBrk="1" hangingPunct="1">
              <a:buFont typeface="Arial" charset="0"/>
              <a:buNone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Fast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of 4 positions</a:t>
            </a:r>
          </a:p>
          <a:p>
            <a:r>
              <a:rPr lang="en-US" dirty="0" smtClean="0"/>
              <a:t>3 positions filled</a:t>
            </a:r>
          </a:p>
          <a:p>
            <a:r>
              <a:rPr lang="en-US" dirty="0" smtClean="0"/>
              <a:t>Focus on technical support of researchers</a:t>
            </a:r>
          </a:p>
          <a:p>
            <a:r>
              <a:rPr lang="en-US" dirty="0" smtClean="0"/>
              <a:t>Not “IT” for researchers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Mission Focus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HPC operations</a:t>
            </a:r>
          </a:p>
          <a:p>
            <a:r>
              <a:rPr lang="en-US" dirty="0" smtClean="0"/>
              <a:t>Cluster consulting &amp; hosting</a:t>
            </a:r>
          </a:p>
          <a:p>
            <a:r>
              <a:rPr lang="en-US" dirty="0" smtClean="0"/>
              <a:t>Electro Mechanical support and consulting</a:t>
            </a:r>
          </a:p>
          <a:p>
            <a:r>
              <a:rPr lang="en-US" dirty="0" smtClean="0"/>
              <a:t>Linux support and consulting</a:t>
            </a:r>
          </a:p>
          <a:p>
            <a:r>
              <a:rPr lang="en-US" dirty="0" smtClean="0"/>
              <a:t>Data acquisition consulting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Year’s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Cluster News</a:t>
            </a:r>
          </a:p>
          <a:p>
            <a:pPr lvl="1"/>
            <a:r>
              <a:rPr lang="en-US" dirty="0" smtClean="0"/>
              <a:t>3 New clusters installed and operating</a:t>
            </a:r>
          </a:p>
          <a:p>
            <a:pPr lvl="1"/>
            <a:r>
              <a:rPr lang="en-US" dirty="0" smtClean="0"/>
              <a:t>Academic NIC facility substantially upgraded</a:t>
            </a:r>
          </a:p>
          <a:p>
            <a:pPr lvl="1"/>
            <a:r>
              <a:rPr lang="en-US" dirty="0" smtClean="0"/>
              <a:t>Supercomputing white paper in development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Year’s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Direct Support news</a:t>
            </a:r>
          </a:p>
          <a:p>
            <a:pPr lvl="1"/>
            <a:r>
              <a:rPr lang="en-US" dirty="0" smtClean="0"/>
              <a:t>3 user groups launched</a:t>
            </a:r>
          </a:p>
          <a:p>
            <a:pPr lvl="1"/>
            <a:r>
              <a:rPr lang="en-US" dirty="0" smtClean="0"/>
              <a:t>Linux migration planning started</a:t>
            </a:r>
          </a:p>
          <a:p>
            <a:pPr lvl="2"/>
            <a:r>
              <a:rPr lang="en-US" dirty="0" smtClean="0"/>
              <a:t>Operational Transition for Fall 2011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Year’s 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Team Development</a:t>
            </a:r>
          </a:p>
          <a:p>
            <a:pPr lvl="1"/>
            <a:r>
              <a:rPr lang="en-US" dirty="0" smtClean="0"/>
              <a:t>One new staff member hired</a:t>
            </a:r>
          </a:p>
          <a:p>
            <a:pPr lvl="1"/>
            <a:r>
              <a:rPr lang="en-US" dirty="0" smtClean="0"/>
              <a:t>National Instruments Certified </a:t>
            </a:r>
            <a:r>
              <a:rPr lang="en-US" dirty="0" err="1" smtClean="0"/>
              <a:t>LabVIEW</a:t>
            </a:r>
            <a:r>
              <a:rPr lang="en-US" dirty="0" smtClean="0"/>
              <a:t> Associate Developer in training</a:t>
            </a:r>
          </a:p>
          <a:p>
            <a:pPr lvl="1"/>
            <a:r>
              <a:rPr lang="en-US" dirty="0" smtClean="0"/>
              <a:t>Junior Level Linux Professional in training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Challenges Ahead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Hiring suitable staff</a:t>
            </a:r>
          </a:p>
          <a:p>
            <a:r>
              <a:rPr lang="en-US" dirty="0" smtClean="0"/>
              <a:t>Retaining existing staff</a:t>
            </a:r>
          </a:p>
          <a:p>
            <a:r>
              <a:rPr lang="en-US" dirty="0" smtClean="0"/>
              <a:t>Growing user communities</a:t>
            </a:r>
          </a:p>
          <a:p>
            <a:r>
              <a:rPr lang="en-US" dirty="0" smtClean="0"/>
              <a:t>Refining mission within resource constraints</a:t>
            </a:r>
          </a:p>
          <a:p>
            <a:r>
              <a:rPr lang="en-US" dirty="0" smtClean="0"/>
              <a:t>Continuing HPC upgrades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 bwMode="auto">
          <a:xfrm>
            <a:off x="423863" y="914400"/>
            <a:ext cx="8229600" cy="808038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sz="4000" dirty="0" smtClean="0"/>
              <a:t>HPC - Running Processes vs. CPUs</a:t>
            </a:r>
          </a:p>
        </p:txBody>
      </p:sp>
      <p:pic>
        <p:nvPicPr>
          <p:cNvPr id="2051" name="Picture 5" descr="C:\Users\rlhaffer\Desktop\Processo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1493838"/>
            <a:ext cx="7531100" cy="5089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lhaffer\Desktop\UtilizationPercen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878013"/>
            <a:ext cx="6132513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Title 3"/>
          <p:cNvSpPr>
            <a:spLocks noGrp="1"/>
          </p:cNvSpPr>
          <p:nvPr>
            <p:ph type="ctrTitle"/>
          </p:nvPr>
        </p:nvSpPr>
        <p:spPr bwMode="auto">
          <a:xfrm>
            <a:off x="533400" y="1017588"/>
            <a:ext cx="7772400" cy="860425"/>
          </a:xfr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dirty="0" smtClean="0"/>
              <a:t>HPC - Percent CPU Utilization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1090</TotalTime>
  <Words>232</Words>
  <Application>Microsoft Office PowerPoint</Application>
  <PresentationFormat>On-screen Show (4:3)</PresentationFormat>
  <Paragraphs>82</Paragraphs>
  <Slides>12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Default Design</vt:lpstr>
      <vt:lpstr>S&amp;T IT Research Support</vt:lpstr>
      <vt:lpstr> Fast Facts</vt:lpstr>
      <vt:lpstr> Mission Focus</vt:lpstr>
      <vt:lpstr> Year’s Accomplishments</vt:lpstr>
      <vt:lpstr> Year’s Accomplishments</vt:lpstr>
      <vt:lpstr> Year’s Accomplishments</vt:lpstr>
      <vt:lpstr> Challenges Ahead</vt:lpstr>
      <vt:lpstr>HPC - Running Processes vs. CPUs</vt:lpstr>
      <vt:lpstr>HPC - Percent CPU Utilization</vt:lpstr>
      <vt:lpstr>Dr. Wunsch Cluster</vt:lpstr>
      <vt:lpstr>Dr. Dawes Cluster</vt:lpstr>
      <vt:lpstr>User Group Info</vt:lpstr>
    </vt:vector>
  </TitlesOfParts>
  <Company>Missouri S&amp;T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Title Slide</dc:title>
  <dc:creator>Joe Miner</dc:creator>
  <cp:lastModifiedBy>mdaniels</cp:lastModifiedBy>
  <cp:revision>13</cp:revision>
  <dcterms:created xsi:type="dcterms:W3CDTF">2008-08-06T22:03:52Z</dcterms:created>
  <dcterms:modified xsi:type="dcterms:W3CDTF">2011-04-13T14:43:14Z</dcterms:modified>
</cp:coreProperties>
</file>