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69" r:id="rId2"/>
    <p:sldId id="482" r:id="rId3"/>
    <p:sldId id="491" r:id="rId4"/>
    <p:sldId id="485" r:id="rId5"/>
    <p:sldId id="441" r:id="rId6"/>
    <p:sldId id="479" r:id="rId7"/>
    <p:sldId id="488" r:id="rId8"/>
    <p:sldId id="490" r:id="rId9"/>
    <p:sldId id="489" r:id="rId10"/>
    <p:sldId id="477" r:id="rId11"/>
    <p:sldId id="486" r:id="rId12"/>
    <p:sldId id="487" r:id="rId13"/>
  </p:sldIdLst>
  <p:sldSz cx="9144000" cy="6858000" type="screen4x3"/>
  <p:notesSz cx="6938963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A3B"/>
    <a:srgbClr val="CE7A30"/>
    <a:srgbClr val="008E40"/>
    <a:srgbClr val="00AC4E"/>
    <a:srgbClr val="00DA63"/>
    <a:srgbClr val="C9A50D"/>
    <a:srgbClr val="D6AD00"/>
    <a:srgbClr val="0064A5"/>
    <a:srgbClr val="E7EAF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658" autoAdjust="0"/>
    <p:restoredTop sz="97479" autoAdjust="0"/>
  </p:normalViewPr>
  <p:slideViewPr>
    <p:cSldViewPr>
      <p:cViewPr>
        <p:scale>
          <a:sx n="100" d="100"/>
          <a:sy n="100" d="100"/>
        </p:scale>
        <p:origin x="-123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8"/>
    </p:cViewPr>
  </p:sorterViewPr>
  <p:notesViewPr>
    <p:cSldViewPr>
      <p:cViewPr varScale="1">
        <p:scale>
          <a:sx n="56" d="100"/>
          <a:sy n="56" d="100"/>
        </p:scale>
        <p:origin x="-2514" y="-84"/>
      </p:cViewPr>
      <p:guideLst>
        <p:guide orient="horz" pos="2909"/>
        <p:guide pos="218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6780" cy="463064"/>
          </a:xfrm>
          <a:prstGeom prst="rect">
            <a:avLst/>
          </a:prstGeom>
        </p:spPr>
        <p:txBody>
          <a:bodyPr vert="horz" lIns="90681" tIns="45340" rIns="90681" bIns="45340" rtlCol="0"/>
          <a:lstStyle>
            <a:lvl1pPr algn="l">
              <a:defRPr sz="1200">
                <a:ea typeface="MS PGothic"/>
                <a:cs typeface="MS PGothic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0615" y="0"/>
            <a:ext cx="3006780" cy="463064"/>
          </a:xfrm>
          <a:prstGeom prst="rect">
            <a:avLst/>
          </a:prstGeom>
        </p:spPr>
        <p:txBody>
          <a:bodyPr vert="horz" lIns="90681" tIns="45340" rIns="90681" bIns="45340" rtlCol="0"/>
          <a:lstStyle>
            <a:lvl1pPr algn="r">
              <a:defRPr sz="1200">
                <a:ea typeface="MS PGothic"/>
                <a:cs typeface="MS PGothic"/>
              </a:defRPr>
            </a:lvl1pPr>
          </a:lstStyle>
          <a:p>
            <a:pPr>
              <a:defRPr/>
            </a:pPr>
            <a:fld id="{29B2F91C-DE11-4690-AE92-875DB2640C69}" type="datetimeFigureOut">
              <a:rPr lang="en-US"/>
              <a:pPr>
                <a:defRPr/>
              </a:pPr>
              <a:t>1/17/2012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1437"/>
            <a:ext cx="3006780" cy="463064"/>
          </a:xfrm>
          <a:prstGeom prst="rect">
            <a:avLst/>
          </a:prstGeom>
        </p:spPr>
        <p:txBody>
          <a:bodyPr vert="horz" lIns="90681" tIns="45340" rIns="90681" bIns="45340" rtlCol="0" anchor="b"/>
          <a:lstStyle>
            <a:lvl1pPr algn="l">
              <a:defRPr sz="1200">
                <a:ea typeface="MS PGothic"/>
                <a:cs typeface="MS PGothic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0615" y="8771437"/>
            <a:ext cx="3006780" cy="463064"/>
          </a:xfrm>
          <a:prstGeom prst="rect">
            <a:avLst/>
          </a:prstGeom>
        </p:spPr>
        <p:txBody>
          <a:bodyPr vert="horz" lIns="90681" tIns="45340" rIns="90681" bIns="45340" rtlCol="0" anchor="b"/>
          <a:lstStyle>
            <a:lvl1pPr algn="r">
              <a:defRPr sz="1200">
                <a:ea typeface="MS PGothic"/>
                <a:cs typeface="MS PGothic"/>
              </a:defRPr>
            </a:lvl1pPr>
          </a:lstStyle>
          <a:p>
            <a:pPr>
              <a:defRPr/>
            </a:pPr>
            <a:fld id="{83254080-60C2-4DE2-B688-1F98FF34AF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66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6780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93" tIns="46197" rIns="92393" bIns="46197" numCol="1" anchor="t" anchorCtr="0" compatLnSpc="1">
            <a:prstTxWarp prst="textNoShape">
              <a:avLst/>
            </a:prstTxWarp>
          </a:bodyPr>
          <a:lstStyle>
            <a:lvl1pPr defTabSz="873747" eaLnBrk="0" hangingPunct="0">
              <a:defRPr sz="1300">
                <a:ea typeface="MS PGothic"/>
                <a:cs typeface="MS PGothic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2185" y="0"/>
            <a:ext cx="3006779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93" tIns="46197" rIns="92393" bIns="46197" numCol="1" anchor="t" anchorCtr="0" compatLnSpc="1">
            <a:prstTxWarp prst="textNoShape">
              <a:avLst/>
            </a:prstTxWarp>
          </a:bodyPr>
          <a:lstStyle>
            <a:lvl1pPr algn="r" defTabSz="873747" eaLnBrk="0" hangingPunct="0">
              <a:defRPr sz="1300">
                <a:ea typeface="MS PGothic"/>
                <a:cs typeface="MS PGothic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3738"/>
            <a:ext cx="4614863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836" y="4388081"/>
            <a:ext cx="5091292" cy="415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93" tIns="46197" rIns="92393" bIns="461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587"/>
            <a:ext cx="3006780" cy="46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93" tIns="46197" rIns="92393" bIns="46197" numCol="1" anchor="b" anchorCtr="0" compatLnSpc="1">
            <a:prstTxWarp prst="textNoShape">
              <a:avLst/>
            </a:prstTxWarp>
          </a:bodyPr>
          <a:lstStyle>
            <a:lvl1pPr defTabSz="873747" eaLnBrk="0" hangingPunct="0">
              <a:defRPr sz="1300">
                <a:ea typeface="MS PGothic"/>
                <a:cs typeface="MS PGothic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2185" y="8774587"/>
            <a:ext cx="3006779" cy="46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93" tIns="46197" rIns="92393" bIns="46197" numCol="1" anchor="b" anchorCtr="0" compatLnSpc="1">
            <a:prstTxWarp prst="textNoShape">
              <a:avLst/>
            </a:prstTxWarp>
          </a:bodyPr>
          <a:lstStyle>
            <a:lvl1pPr algn="r" defTabSz="873747" eaLnBrk="0" hangingPunct="0">
              <a:defRPr sz="1300">
                <a:ea typeface="MS PGothic"/>
                <a:cs typeface="MS PGothic"/>
              </a:defRPr>
            </a:lvl1pPr>
          </a:lstStyle>
          <a:p>
            <a:pPr>
              <a:defRPr/>
            </a:pPr>
            <a:fld id="{9A940891-CF13-4989-BA6E-8AD77752B4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972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2517"/>
            <a:fld id="{8C0C9F4C-43BB-43C3-AF66-E5370073EF18}" type="slidenum">
              <a:rPr lang="en-US" smtClean="0">
                <a:ea typeface="MS PGothic" pitchFamily="34" charset="-128"/>
              </a:rPr>
              <a:pPr defTabSz="872517"/>
              <a:t>0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DD548-2BE1-4CA4-AA7C-BC7683FA7ECF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24388" cy="34686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082" y="4387771"/>
            <a:ext cx="5084801" cy="4155918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A40CE-CA1C-42DD-BEBE-08ABF205716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3738"/>
            <a:ext cx="4611688" cy="34607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53" y="4386192"/>
            <a:ext cx="5084801" cy="4155917"/>
          </a:xfrm>
          <a:noFill/>
          <a:ln/>
        </p:spPr>
        <p:txBody>
          <a:bodyPr/>
          <a:lstStyle/>
          <a:p>
            <a:pPr marL="223552" indent="-223552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8367B4-C9B4-4536-AF23-2A35599E866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3738"/>
            <a:ext cx="4622800" cy="34671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082" y="4384613"/>
            <a:ext cx="5084801" cy="4157495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AB0AD8-B509-4F2B-A3F9-0B48AAAD09D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3738"/>
            <a:ext cx="4613275" cy="34607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53" y="4386192"/>
            <a:ext cx="5084801" cy="4155917"/>
          </a:xfrm>
          <a:noFill/>
          <a:ln/>
        </p:spPr>
        <p:txBody>
          <a:bodyPr/>
          <a:lstStyle/>
          <a:p>
            <a:pPr marL="226701" indent="-22670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AB0AD8-B509-4F2B-A3F9-0B48AAAD09DE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3738"/>
            <a:ext cx="4613275" cy="34607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53" y="4386192"/>
            <a:ext cx="5084801" cy="4155917"/>
          </a:xfrm>
          <a:noFill/>
          <a:ln/>
        </p:spPr>
        <p:txBody>
          <a:bodyPr/>
          <a:lstStyle/>
          <a:p>
            <a:pPr marL="226701" indent="-22670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AB0AD8-B509-4F2B-A3F9-0B48AAAD09DE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3738"/>
            <a:ext cx="4613275" cy="34607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53" y="4386192"/>
            <a:ext cx="5084801" cy="4155917"/>
          </a:xfrm>
          <a:noFill/>
          <a:ln/>
        </p:spPr>
        <p:txBody>
          <a:bodyPr/>
          <a:lstStyle/>
          <a:p>
            <a:pPr marL="226701" indent="-22670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2517"/>
            <a:fld id="{15989B92-3775-4E28-ABDB-BDA57812A984}" type="slidenum">
              <a:rPr lang="en-US" smtClean="0">
                <a:ea typeface="MS PGothic" pitchFamily="34" charset="-128"/>
              </a:rPr>
              <a:pPr defTabSz="872517"/>
              <a:t>4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2517"/>
            <a:fld id="{15989B92-3775-4E28-ABDB-BDA57812A984}" type="slidenum">
              <a:rPr lang="en-US" smtClean="0">
                <a:ea typeface="MS PGothic" pitchFamily="34" charset="-128"/>
              </a:rPr>
              <a:pPr defTabSz="872517"/>
              <a:t>5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AB0AD8-B509-4F2B-A3F9-0B48AAAD09DE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3738"/>
            <a:ext cx="4613275" cy="34607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53" y="4386192"/>
            <a:ext cx="5084801" cy="4155917"/>
          </a:xfrm>
          <a:noFill/>
          <a:ln/>
        </p:spPr>
        <p:txBody>
          <a:bodyPr/>
          <a:lstStyle/>
          <a:p>
            <a:pPr marL="226701" indent="-22670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2517"/>
            <a:fld id="{15989B92-3775-4E28-ABDB-BDA57812A984}" type="slidenum">
              <a:rPr lang="en-US" smtClean="0">
                <a:ea typeface="MS PGothic" pitchFamily="34" charset="-128"/>
              </a:rPr>
              <a:pPr defTabSz="872517"/>
              <a:t>7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2517"/>
            <a:fld id="{15989B92-3775-4E28-ABDB-BDA57812A984}" type="slidenum">
              <a:rPr lang="en-US" smtClean="0">
                <a:ea typeface="MS PGothic" pitchFamily="34" charset="-128"/>
              </a:rPr>
              <a:pPr defTabSz="872517"/>
              <a:t>8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2514600"/>
            <a:ext cx="6096000" cy="1204913"/>
          </a:xfrm>
        </p:spPr>
        <p:txBody>
          <a:bodyPr anchor="b"/>
          <a:lstStyle>
            <a:lvl1pPr algn="r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24375" y="3733800"/>
            <a:ext cx="4038600" cy="457200"/>
          </a:xfrm>
        </p:spPr>
        <p:txBody>
          <a:bodyPr/>
          <a:lstStyle>
            <a:lvl1pPr marL="0" indent="0" algn="r">
              <a:buFont typeface="Times" pitchFamily="28" charset="0"/>
              <a:buNone/>
              <a:defRPr sz="1800" b="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579438"/>
            <a:ext cx="8001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5000" y="1874838"/>
            <a:ext cx="3924300" cy="422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874838"/>
            <a:ext cx="3924300" cy="422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63600"/>
            <a:ext cx="77724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25488" y="6400800"/>
            <a:ext cx="42594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00" i="1" dirty="0">
                <a:solidFill>
                  <a:srgbClr val="4C4C4C"/>
                </a:solidFill>
                <a:latin typeface="Arial" charset="0"/>
                <a:ea typeface="ＭＳ Ｐゴシック" pitchFamily="-97" charset="-128"/>
              </a:rPr>
              <a:t>|  </a:t>
            </a:r>
            <a:r>
              <a:rPr lang="en-US" sz="1000" i="1" dirty="0" smtClean="0">
                <a:solidFill>
                  <a:srgbClr val="4C4C4C"/>
                </a:solidFill>
                <a:latin typeface="Arial" charset="0"/>
                <a:ea typeface="ＭＳ Ｐゴシック" pitchFamily="-97" charset="-128"/>
              </a:rPr>
              <a:t>UM IT Strategic Plan Development Framework </a:t>
            </a:r>
            <a:r>
              <a:rPr lang="en-US" sz="1000" i="1" dirty="0">
                <a:solidFill>
                  <a:srgbClr val="4C4C4C"/>
                </a:solidFill>
                <a:latin typeface="Arial" charset="0"/>
                <a:ea typeface="ＭＳ Ｐゴシック" pitchFamily="-97" charset="-128"/>
              </a:rPr>
              <a:t>| </a:t>
            </a:r>
            <a:r>
              <a:rPr lang="en-US" sz="1000" i="1" dirty="0" smtClean="0">
                <a:solidFill>
                  <a:srgbClr val="4C4C4C"/>
                </a:solidFill>
                <a:latin typeface="Arial" charset="0"/>
                <a:ea typeface="ＭＳ Ｐゴシック" pitchFamily="-97" charset="-128"/>
              </a:rPr>
              <a:t>December 14, </a:t>
            </a:r>
            <a:r>
              <a:rPr lang="en-US" sz="1000" i="1" dirty="0">
                <a:solidFill>
                  <a:srgbClr val="4C4C4C"/>
                </a:solidFill>
                <a:latin typeface="Arial" charset="0"/>
                <a:ea typeface="ＭＳ Ｐゴシック" pitchFamily="-97" charset="-128"/>
              </a:rPr>
              <a:t>2011</a:t>
            </a: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157163" y="6400800"/>
            <a:ext cx="676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en-US" sz="1000" b="1" i="1" dirty="0">
                <a:solidFill>
                  <a:srgbClr val="4C4C4C"/>
                </a:solidFill>
                <a:latin typeface="Arial" charset="0"/>
                <a:ea typeface="ＭＳ Ｐゴシック" pitchFamily="-97" charset="-128"/>
              </a:rPr>
              <a:t>Page </a:t>
            </a:r>
            <a:fld id="{E875D60D-E0EB-4FFD-9132-79AAFD63303D}" type="slidenum">
              <a:rPr lang="en-US" sz="1000" b="1" i="1">
                <a:solidFill>
                  <a:srgbClr val="4C4C4C"/>
                </a:solidFill>
                <a:latin typeface="Arial" charset="0"/>
                <a:ea typeface="ＭＳ Ｐゴシック" pitchFamily="-97" charset="-128"/>
              </a:rPr>
              <a:pPr algn="r" eaLnBrk="0" hangingPunct="0">
                <a:defRPr/>
              </a:pPr>
              <a:t>‹#›</a:t>
            </a:fld>
            <a:endParaRPr lang="en-US" sz="1000" b="1" i="1" dirty="0">
              <a:solidFill>
                <a:srgbClr val="4C4C4C"/>
              </a:solidFill>
              <a:latin typeface="Arial" charset="0"/>
              <a:ea typeface="ＭＳ Ｐゴシック" pitchFamily="-97" charset="-128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0246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Draft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2" r:id="rId2"/>
    <p:sldLayoutId id="2147484143" r:id="rId3"/>
    <p:sldLayoutId id="2147484144" r:id="rId4"/>
    <p:sldLayoutId id="2147484145" r:id="rId5"/>
    <p:sldLayoutId id="2147484147" r:id="rId6"/>
    <p:sldLayoutId id="2147484148" r:id="rId7"/>
    <p:sldLayoutId id="2147484149" r:id="rId8"/>
    <p:sldLayoutId id="2147484150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E7A30"/>
          </a:solidFill>
          <a:latin typeface="+mj-lt"/>
          <a:ea typeface="MS PGothic" pitchFamily="34" charset="-128"/>
          <a:cs typeface="MS P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E7A30"/>
          </a:solidFill>
          <a:latin typeface="Arial" charset="0"/>
          <a:ea typeface="MS PGothic" pitchFamily="34" charset="-128"/>
          <a:cs typeface="MS PGothic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E7A30"/>
          </a:solidFill>
          <a:latin typeface="Arial" charset="0"/>
          <a:ea typeface="MS PGothic" pitchFamily="34" charset="-128"/>
          <a:cs typeface="MS PGothic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E7A30"/>
          </a:solidFill>
          <a:latin typeface="Arial" charset="0"/>
          <a:ea typeface="MS PGothic" pitchFamily="34" charset="-128"/>
          <a:cs typeface="MS PGothic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E7A30"/>
          </a:solidFill>
          <a:latin typeface="Arial" charset="0"/>
          <a:ea typeface="MS PGothic" pitchFamily="34" charset="-128"/>
          <a:cs typeface="MS PGothic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E7A30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E7A30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E7A30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E7A30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b="1">
          <a:solidFill>
            <a:srgbClr val="0064A5"/>
          </a:solidFill>
          <a:latin typeface="+mn-lt"/>
          <a:ea typeface="MS PGothic" pitchFamily="34" charset="-128"/>
          <a:cs typeface="MS PGothic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404040"/>
        </a:buClr>
        <a:buFont typeface="Courier New" pitchFamily="49" charset="0"/>
        <a:buChar char="o"/>
        <a:defRPr sz="1600" b="1">
          <a:solidFill>
            <a:srgbClr val="4C4C4C"/>
          </a:solidFill>
          <a:latin typeface="+mn-lt"/>
          <a:ea typeface="MS PGothic" pitchFamily="34" charset="-128"/>
          <a:cs typeface="MS PGothic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04040"/>
        </a:buClr>
        <a:buFont typeface="Lucida Grande"/>
        <a:buChar char="›"/>
        <a:defRPr sz="1200" b="1">
          <a:solidFill>
            <a:srgbClr val="404040"/>
          </a:solidFill>
          <a:latin typeface="+mn-lt"/>
          <a:ea typeface="MS PGothic" pitchFamily="34" charset="-128"/>
          <a:cs typeface="MS PGothic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04040"/>
        </a:buClr>
        <a:buFont typeface="Courier New" pitchFamily="49" charset="0"/>
        <a:buChar char="o"/>
        <a:defRPr sz="1600">
          <a:solidFill>
            <a:srgbClr val="404040"/>
          </a:solidFill>
          <a:latin typeface="+mn-lt"/>
          <a:ea typeface="MS PGothic" pitchFamily="34" charset="-128"/>
          <a:cs typeface="MS PGothic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04040"/>
        </a:buClr>
        <a:buFont typeface="Courier New" pitchFamily="49" charset="0"/>
        <a:buChar char="o"/>
        <a:defRPr sz="1600">
          <a:solidFill>
            <a:srgbClr val="404040"/>
          </a:solidFill>
          <a:latin typeface="+mn-lt"/>
          <a:ea typeface="MS PGothic" pitchFamily="34" charset="-128"/>
          <a:cs typeface="MS P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 pitchFamily="28" charset="0"/>
        <a:buChar char="•"/>
        <a:defRPr sz="1600">
          <a:solidFill>
            <a:schemeClr val="bg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 pitchFamily="28" charset="0"/>
        <a:buChar char="•"/>
        <a:defRPr sz="1600">
          <a:solidFill>
            <a:schemeClr val="bg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 pitchFamily="28" charset="0"/>
        <a:buChar char="•"/>
        <a:defRPr sz="1600">
          <a:solidFill>
            <a:schemeClr val="bg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 pitchFamily="28" charset="0"/>
        <a:buChar char="•"/>
        <a:defRPr sz="16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shibanda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5"/>
          <p:cNvPicPr>
            <a:picLocks noChangeAspect="1" noChangeArrowheads="1"/>
          </p:cNvPicPr>
          <p:nvPr/>
        </p:nvPicPr>
        <p:blipFill>
          <a:blip r:embed="rId3" cstate="print"/>
          <a:srcRect t="15997"/>
          <a:stretch>
            <a:fillRect/>
          </a:stretch>
        </p:blipFill>
        <p:spPr bwMode="auto">
          <a:xfrm>
            <a:off x="3429000" y="1143000"/>
            <a:ext cx="5100638" cy="911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07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438400" y="2264192"/>
            <a:ext cx="6172200" cy="2123658"/>
          </a:xfrm>
        </p:spPr>
        <p:txBody>
          <a:bodyPr>
            <a:spAutoFit/>
          </a:bodyPr>
          <a:lstStyle/>
          <a:p>
            <a:pPr eaLnBrk="1" hangingPunct="1"/>
            <a:r>
              <a:rPr lang="en-US" dirty="0" smtClean="0">
                <a:solidFill>
                  <a:srgbClr val="0064A5"/>
                </a:solidFill>
              </a:rPr>
              <a:t>UM IT Strategic Plan</a:t>
            </a:r>
            <a:br>
              <a:rPr lang="en-US" dirty="0" smtClean="0">
                <a:solidFill>
                  <a:srgbClr val="0064A5"/>
                </a:solidFill>
              </a:rPr>
            </a:br>
            <a:r>
              <a:rPr lang="en-US" dirty="0" smtClean="0">
                <a:solidFill>
                  <a:srgbClr val="0064A5"/>
                </a:solidFill>
              </a:rPr>
              <a:t> Development</a:t>
            </a:r>
            <a:br>
              <a:rPr lang="en-US" dirty="0" smtClean="0">
                <a:solidFill>
                  <a:srgbClr val="0064A5"/>
                </a:solidFill>
              </a:rPr>
            </a:br>
            <a:r>
              <a:rPr lang="en-US" dirty="0" smtClean="0">
                <a:solidFill>
                  <a:srgbClr val="0064A5"/>
                </a:solidFill>
              </a:rPr>
              <a:t>Framework</a:t>
            </a:r>
            <a:br>
              <a:rPr lang="en-US" dirty="0" smtClean="0">
                <a:solidFill>
                  <a:srgbClr val="0064A5"/>
                </a:solidFill>
              </a:rPr>
            </a:br>
            <a:r>
              <a:rPr lang="en-US" sz="2400" dirty="0" smtClean="0"/>
              <a:t>December 14, 2011</a:t>
            </a:r>
            <a:endParaRPr lang="en-US" sz="2400" dirty="0" smtClean="0">
              <a:solidFill>
                <a:srgbClr val="0064A5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0246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Draft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4296" y="969963"/>
            <a:ext cx="8450262" cy="530225"/>
          </a:xfrm>
          <a:noFill/>
        </p:spPr>
        <p:txBody>
          <a:bodyPr/>
          <a:lstStyle/>
          <a:p>
            <a:pPr algn="ctr" eaLnBrk="1" hangingPunct="1"/>
            <a:r>
              <a:rPr lang="en-US" altLang="ja-JP" dirty="0" smtClean="0">
                <a:ea typeface="ＭＳ Ｐゴシック" pitchFamily="34" charset="-128"/>
              </a:rPr>
              <a:t>Strategic Plan Development Schedule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3356438" y="4935528"/>
            <a:ext cx="24000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12788"/>
            <a:r>
              <a:rPr lang="en-US" altLang="ja-JP" sz="1000" dirty="0" smtClean="0">
                <a:solidFill>
                  <a:schemeClr val="accent1"/>
                </a:solidFill>
                <a:latin typeface="Arial" charset="0"/>
                <a:ea typeface="ＭＳ Ｐゴシック" pitchFamily="34" charset="-128"/>
              </a:rPr>
              <a:t>11</a:t>
            </a:r>
            <a:endParaRPr lang="en-US" sz="10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0" name="Text Box 39"/>
          <p:cNvSpPr txBox="1">
            <a:spLocks noChangeArrowheads="1"/>
          </p:cNvSpPr>
          <p:nvPr/>
        </p:nvSpPr>
        <p:spPr bwMode="auto">
          <a:xfrm>
            <a:off x="3681437" y="4937505"/>
            <a:ext cx="24000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12788"/>
            <a:r>
              <a:rPr lang="en-US" altLang="ja-JP" sz="1000" dirty="0" smtClean="0">
                <a:solidFill>
                  <a:schemeClr val="accent1"/>
                </a:solidFill>
                <a:latin typeface="Arial" charset="0"/>
                <a:ea typeface="ＭＳ Ｐゴシック" pitchFamily="34" charset="-128"/>
              </a:rPr>
              <a:t>12</a:t>
            </a:r>
            <a:endParaRPr lang="en-US" sz="10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8" name="Text Box 58"/>
          <p:cNvSpPr txBox="1">
            <a:spLocks noChangeAspect="1" noChangeArrowheads="1"/>
          </p:cNvSpPr>
          <p:nvPr/>
        </p:nvSpPr>
        <p:spPr bwMode="auto">
          <a:xfrm>
            <a:off x="141662" y="5107680"/>
            <a:ext cx="1267649" cy="27432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5720" rIns="45720" anchor="ctr" anchorCtr="1">
            <a:spAutoFit/>
          </a:bodyPr>
          <a:lstStyle/>
          <a:p>
            <a:pPr defTabSz="712788"/>
            <a:r>
              <a:rPr lang="en-US" altLang="ja-JP" sz="1200" b="1" dirty="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December</a:t>
            </a:r>
            <a:endParaRPr lang="en-US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" name="Text Box 58"/>
          <p:cNvSpPr txBox="1">
            <a:spLocks noChangeAspect="1" noChangeArrowheads="1"/>
          </p:cNvSpPr>
          <p:nvPr/>
        </p:nvSpPr>
        <p:spPr bwMode="auto">
          <a:xfrm>
            <a:off x="1420734" y="5107680"/>
            <a:ext cx="1267649" cy="27432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5720" rIns="45720" anchor="ctr" anchorCtr="1">
            <a:spAutoFit/>
          </a:bodyPr>
          <a:lstStyle/>
          <a:p>
            <a:pPr defTabSz="712788"/>
            <a:r>
              <a:rPr lang="en-US" altLang="ja-JP" sz="1200" b="1" dirty="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January</a:t>
            </a:r>
            <a:endParaRPr lang="en-US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" name="Text Box 58"/>
          <p:cNvSpPr txBox="1">
            <a:spLocks noChangeAspect="1" noChangeArrowheads="1"/>
          </p:cNvSpPr>
          <p:nvPr/>
        </p:nvSpPr>
        <p:spPr bwMode="auto">
          <a:xfrm>
            <a:off x="2701444" y="5107680"/>
            <a:ext cx="1267649" cy="27432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5720" rIns="45720" anchor="ctr" anchorCtr="1">
            <a:spAutoFit/>
          </a:bodyPr>
          <a:lstStyle/>
          <a:p>
            <a:pPr defTabSz="712788"/>
            <a:r>
              <a:rPr lang="en-US" altLang="ja-JP" sz="1200" b="1" dirty="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February</a:t>
            </a:r>
            <a:endParaRPr lang="en-US" sz="1200" b="1" dirty="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129135" y="1675956"/>
            <a:ext cx="5101566" cy="3200400"/>
            <a:chOff x="80002" y="1801584"/>
            <a:chExt cx="5101566" cy="32004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3283917" y="1801584"/>
              <a:ext cx="315043" cy="3200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601573" y="1801584"/>
              <a:ext cx="320007" cy="3200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3917993" y="1801584"/>
              <a:ext cx="315043" cy="3200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4227485" y="1801584"/>
              <a:ext cx="320007" cy="3200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4543905" y="1801584"/>
              <a:ext cx="315043" cy="3200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4861561" y="1801584"/>
              <a:ext cx="320007" cy="3200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80002" y="1801584"/>
              <a:ext cx="320007" cy="3200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400009" y="1801584"/>
              <a:ext cx="320007" cy="3200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720016" y="1801584"/>
              <a:ext cx="320007" cy="3200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040023" y="1801584"/>
              <a:ext cx="320007" cy="3200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360029" y="1801584"/>
              <a:ext cx="320007" cy="3200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1680036" y="1801584"/>
              <a:ext cx="320007" cy="3200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000043" y="1801584"/>
              <a:ext cx="320007" cy="3200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320050" y="1801584"/>
              <a:ext cx="320007" cy="3200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640057" y="1801584"/>
              <a:ext cx="320007" cy="3200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960064" y="1801584"/>
              <a:ext cx="320007" cy="3200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</p:grpSp>
      <p:sp>
        <p:nvSpPr>
          <p:cNvPr id="12294" name="Text Box 39"/>
          <p:cNvSpPr txBox="1">
            <a:spLocks noChangeArrowheads="1"/>
          </p:cNvSpPr>
          <p:nvPr/>
        </p:nvSpPr>
        <p:spPr bwMode="auto">
          <a:xfrm>
            <a:off x="169136" y="4935528"/>
            <a:ext cx="24000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12788"/>
            <a:r>
              <a:rPr lang="en-US" altLang="ja-JP" sz="1000" dirty="0" smtClean="0">
                <a:solidFill>
                  <a:schemeClr val="accent1"/>
                </a:solidFill>
                <a:latin typeface="Arial" charset="0"/>
                <a:ea typeface="ＭＳ Ｐゴシック" pitchFamily="34" charset="-128"/>
              </a:rPr>
              <a:t>1</a:t>
            </a:r>
            <a:endParaRPr lang="en-US" sz="10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489143" y="4935528"/>
            <a:ext cx="24000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12788"/>
            <a:r>
              <a:rPr lang="en-US" altLang="ja-JP" sz="1000" dirty="0" smtClean="0">
                <a:solidFill>
                  <a:schemeClr val="accent1"/>
                </a:solidFill>
                <a:latin typeface="Arial" charset="0"/>
                <a:ea typeface="ＭＳ Ｐゴシック" pitchFamily="34" charset="-128"/>
              </a:rPr>
              <a:t>2</a:t>
            </a:r>
            <a:endParaRPr lang="en-US" sz="10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47" name="Text Box 39"/>
          <p:cNvSpPr txBox="1">
            <a:spLocks noChangeArrowheads="1"/>
          </p:cNvSpPr>
          <p:nvPr/>
        </p:nvSpPr>
        <p:spPr bwMode="auto">
          <a:xfrm>
            <a:off x="809149" y="4935528"/>
            <a:ext cx="24000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12788"/>
            <a:r>
              <a:rPr lang="en-US" altLang="ja-JP" sz="1000" dirty="0" smtClean="0">
                <a:solidFill>
                  <a:schemeClr val="accent1"/>
                </a:solidFill>
                <a:latin typeface="Arial" charset="0"/>
                <a:ea typeface="ＭＳ Ｐゴシック" pitchFamily="34" charset="-128"/>
              </a:rPr>
              <a:t>3</a:t>
            </a:r>
            <a:endParaRPr lang="en-US" sz="10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49" name="Text Box 39"/>
          <p:cNvSpPr txBox="1">
            <a:spLocks noChangeArrowheads="1"/>
          </p:cNvSpPr>
          <p:nvPr/>
        </p:nvSpPr>
        <p:spPr bwMode="auto">
          <a:xfrm>
            <a:off x="1129156" y="4935528"/>
            <a:ext cx="24000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12788"/>
            <a:r>
              <a:rPr lang="en-US" altLang="ja-JP" sz="1000" dirty="0" smtClean="0">
                <a:solidFill>
                  <a:schemeClr val="accent1"/>
                </a:solidFill>
                <a:latin typeface="Arial" charset="0"/>
                <a:ea typeface="ＭＳ Ｐゴシック" pitchFamily="34" charset="-128"/>
              </a:rPr>
              <a:t>4</a:t>
            </a:r>
            <a:endParaRPr lang="en-US" sz="10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1" name="Text Box 39"/>
          <p:cNvSpPr txBox="1">
            <a:spLocks noChangeArrowheads="1"/>
          </p:cNvSpPr>
          <p:nvPr/>
        </p:nvSpPr>
        <p:spPr bwMode="auto">
          <a:xfrm>
            <a:off x="1449163" y="4935528"/>
            <a:ext cx="24000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12788"/>
            <a:r>
              <a:rPr lang="en-US" altLang="ja-JP" sz="1000" dirty="0" smtClean="0">
                <a:solidFill>
                  <a:schemeClr val="accent1"/>
                </a:solidFill>
                <a:latin typeface="Arial" charset="0"/>
                <a:ea typeface="ＭＳ Ｐゴシック" pitchFamily="34" charset="-128"/>
              </a:rPr>
              <a:t>5</a:t>
            </a:r>
            <a:endParaRPr lang="en-US" sz="10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3" name="Text Box 39"/>
          <p:cNvSpPr txBox="1">
            <a:spLocks noChangeArrowheads="1"/>
          </p:cNvSpPr>
          <p:nvPr/>
        </p:nvSpPr>
        <p:spPr bwMode="auto">
          <a:xfrm>
            <a:off x="1769170" y="4935528"/>
            <a:ext cx="24000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12788"/>
            <a:r>
              <a:rPr lang="en-US" altLang="ja-JP" sz="1000" dirty="0" smtClean="0">
                <a:solidFill>
                  <a:schemeClr val="accent1"/>
                </a:solidFill>
                <a:latin typeface="Arial" charset="0"/>
                <a:ea typeface="ＭＳ Ｐゴシック" pitchFamily="34" charset="-128"/>
              </a:rPr>
              <a:t>6</a:t>
            </a:r>
            <a:endParaRPr lang="en-US" sz="10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2089177" y="4935528"/>
            <a:ext cx="24000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12788"/>
            <a:r>
              <a:rPr lang="en-US" altLang="ja-JP" sz="1000" dirty="0" smtClean="0">
                <a:solidFill>
                  <a:schemeClr val="accent1"/>
                </a:solidFill>
                <a:latin typeface="Arial" charset="0"/>
                <a:ea typeface="ＭＳ Ｐゴシック" pitchFamily="34" charset="-128"/>
              </a:rPr>
              <a:t>7</a:t>
            </a:r>
            <a:endParaRPr lang="en-US" sz="10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2409184" y="4935528"/>
            <a:ext cx="24000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12788"/>
            <a:r>
              <a:rPr lang="en-US" altLang="ja-JP" sz="1000" dirty="0" smtClean="0">
                <a:solidFill>
                  <a:schemeClr val="accent1"/>
                </a:solidFill>
                <a:latin typeface="Arial" charset="0"/>
                <a:ea typeface="ＭＳ Ｐゴシック" pitchFamily="34" charset="-128"/>
              </a:rPr>
              <a:t>8</a:t>
            </a:r>
            <a:endParaRPr lang="en-US" sz="10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9" name="Text Box 39"/>
          <p:cNvSpPr txBox="1">
            <a:spLocks noChangeArrowheads="1"/>
          </p:cNvSpPr>
          <p:nvPr/>
        </p:nvSpPr>
        <p:spPr bwMode="auto">
          <a:xfrm>
            <a:off x="2729191" y="4935528"/>
            <a:ext cx="24000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12788"/>
            <a:r>
              <a:rPr lang="en-US" altLang="ja-JP" sz="1000" dirty="0" smtClean="0">
                <a:solidFill>
                  <a:schemeClr val="accent1"/>
                </a:solidFill>
                <a:latin typeface="Arial" charset="0"/>
                <a:ea typeface="ＭＳ Ｐゴシック" pitchFamily="34" charset="-128"/>
              </a:rPr>
              <a:t>9</a:t>
            </a:r>
            <a:endParaRPr lang="en-US" sz="10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61" name="Text Box 39"/>
          <p:cNvSpPr txBox="1">
            <a:spLocks noChangeArrowheads="1"/>
          </p:cNvSpPr>
          <p:nvPr/>
        </p:nvSpPr>
        <p:spPr bwMode="auto">
          <a:xfrm>
            <a:off x="3049198" y="4935528"/>
            <a:ext cx="24000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12788"/>
            <a:r>
              <a:rPr lang="en-US" altLang="ja-JP" sz="1000" dirty="0" smtClean="0">
                <a:solidFill>
                  <a:schemeClr val="accent1"/>
                </a:solidFill>
                <a:latin typeface="Arial" charset="0"/>
                <a:ea typeface="ＭＳ Ｐゴシック" pitchFamily="34" charset="-128"/>
              </a:rPr>
              <a:t>10</a:t>
            </a:r>
            <a:endParaRPr lang="en-US" sz="10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2314" name="Text Box 62"/>
          <p:cNvSpPr txBox="1">
            <a:spLocks noChangeAspect="1" noChangeArrowheads="1"/>
          </p:cNvSpPr>
          <p:nvPr/>
        </p:nvSpPr>
        <p:spPr bwMode="auto">
          <a:xfrm>
            <a:off x="128232" y="1600200"/>
            <a:ext cx="911501" cy="27699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45720" rIns="45720" anchor="ctr" anchorCtr="1">
            <a:spAutoFit/>
          </a:bodyPr>
          <a:lstStyle/>
          <a:p>
            <a:pPr defTabSz="712788"/>
            <a:r>
              <a:rPr lang="en-US" altLang="ja-JP" sz="1200" b="1" dirty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Start </a:t>
            </a:r>
            <a:r>
              <a:rPr lang="en-US" altLang="ja-JP" sz="1200" b="1" dirty="0" smtClean="0">
                <a:solidFill>
                  <a:schemeClr val="bg1"/>
                </a:solidFill>
                <a:ea typeface="ＭＳ Ｐゴシック" pitchFamily="34" charset="-128"/>
              </a:rPr>
              <a:t>12</a:t>
            </a:r>
            <a:r>
              <a:rPr lang="en-US" altLang="ja-JP" sz="1200" b="1" dirty="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/01</a:t>
            </a:r>
            <a:endParaRPr lang="en-US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2" name="AutoShape 59"/>
          <p:cNvSpPr>
            <a:spLocks noChangeAspect="1" noChangeArrowheads="1"/>
          </p:cNvSpPr>
          <p:nvPr/>
        </p:nvSpPr>
        <p:spPr bwMode="auto">
          <a:xfrm>
            <a:off x="125332" y="1887322"/>
            <a:ext cx="1170068" cy="654050"/>
          </a:xfrm>
          <a:prstGeom prst="homePlate">
            <a:avLst>
              <a:gd name="adj" fmla="val 31156"/>
            </a:avLst>
          </a:prstGeom>
          <a:solidFill>
            <a:srgbClr val="FFC000"/>
          </a:solidFill>
          <a:ln w="9525" algn="ctr">
            <a:noFill/>
            <a:miter lim="800000"/>
            <a:headEnd/>
            <a:tailEnd/>
          </a:ln>
        </p:spPr>
        <p:txBody>
          <a:bodyPr lIns="45720" anchor="ctr" anchorCtr="0"/>
          <a:lstStyle/>
          <a:p>
            <a:pPr algn="l" defTabSz="712788">
              <a:spcBef>
                <a:spcPct val="0"/>
              </a:spcBef>
            </a:pPr>
            <a:r>
              <a:rPr lang="en-US" altLang="ja-JP" sz="1200" b="1" dirty="0" smtClean="0">
                <a:solidFill>
                  <a:schemeClr val="accent1"/>
                </a:solidFill>
                <a:latin typeface="Arial" charset="0"/>
                <a:ea typeface="ＭＳ Ｐゴシック" pitchFamily="34" charset="-128"/>
              </a:rPr>
              <a:t>Workshop &amp; Draft Framework</a:t>
            </a:r>
            <a:endParaRPr lang="en-US" altLang="ja-JP" sz="1200" b="1" dirty="0">
              <a:solidFill>
                <a:schemeClr val="accent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4" name="Text Box 58"/>
          <p:cNvSpPr txBox="1">
            <a:spLocks noChangeAspect="1" noChangeArrowheads="1"/>
          </p:cNvSpPr>
          <p:nvPr/>
        </p:nvSpPr>
        <p:spPr bwMode="auto">
          <a:xfrm>
            <a:off x="3977773" y="5107680"/>
            <a:ext cx="1267649" cy="27432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5720" rIns="45720" anchor="ctr" anchorCtr="1">
            <a:spAutoFit/>
          </a:bodyPr>
          <a:lstStyle/>
          <a:p>
            <a:pPr algn="ctr" defTabSz="712788"/>
            <a:r>
              <a:rPr lang="en-US" sz="1200" b="1" dirty="0" smtClean="0">
                <a:solidFill>
                  <a:schemeClr val="bg1"/>
                </a:solidFill>
                <a:latin typeface="Arial" charset="0"/>
              </a:rPr>
              <a:t>March</a:t>
            </a:r>
            <a:endParaRPr lang="en-US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5" name="Text Box 39"/>
          <p:cNvSpPr txBox="1">
            <a:spLocks noChangeArrowheads="1"/>
          </p:cNvSpPr>
          <p:nvPr/>
        </p:nvSpPr>
        <p:spPr bwMode="auto">
          <a:xfrm>
            <a:off x="4015827" y="4935528"/>
            <a:ext cx="24000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12788"/>
            <a:r>
              <a:rPr lang="en-US" altLang="ja-JP" sz="1000" dirty="0" smtClean="0">
                <a:solidFill>
                  <a:schemeClr val="accent1"/>
                </a:solidFill>
                <a:latin typeface="Arial" charset="0"/>
                <a:ea typeface="ＭＳ Ｐゴシック" pitchFamily="34" charset="-128"/>
              </a:rPr>
              <a:t>13</a:t>
            </a:r>
            <a:endParaRPr lang="en-US" sz="10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16" name="Text Box 39"/>
          <p:cNvSpPr txBox="1">
            <a:spLocks noChangeArrowheads="1"/>
          </p:cNvSpPr>
          <p:nvPr/>
        </p:nvSpPr>
        <p:spPr bwMode="auto">
          <a:xfrm>
            <a:off x="4323964" y="4935528"/>
            <a:ext cx="24000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12788"/>
            <a:r>
              <a:rPr lang="en-US" altLang="ja-JP" sz="1000" dirty="0" smtClean="0">
                <a:solidFill>
                  <a:schemeClr val="accent1"/>
                </a:solidFill>
                <a:latin typeface="Arial" charset="0"/>
                <a:ea typeface="ＭＳ Ｐゴシック" pitchFamily="34" charset="-128"/>
              </a:rPr>
              <a:t>14</a:t>
            </a:r>
            <a:endParaRPr lang="en-US" sz="10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17" name="Text Box 39"/>
          <p:cNvSpPr txBox="1">
            <a:spLocks noChangeArrowheads="1"/>
          </p:cNvSpPr>
          <p:nvPr/>
        </p:nvSpPr>
        <p:spPr bwMode="auto">
          <a:xfrm>
            <a:off x="4630556" y="4935528"/>
            <a:ext cx="24000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12788"/>
            <a:r>
              <a:rPr lang="en-US" altLang="ja-JP" sz="1000" dirty="0" smtClean="0">
                <a:solidFill>
                  <a:schemeClr val="accent1"/>
                </a:solidFill>
                <a:latin typeface="Arial" charset="0"/>
                <a:ea typeface="ＭＳ Ｐゴシック" pitchFamily="34" charset="-128"/>
              </a:rPr>
              <a:t>15</a:t>
            </a:r>
            <a:endParaRPr lang="en-US" sz="10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18" name="Text Box 39"/>
          <p:cNvSpPr txBox="1">
            <a:spLocks noChangeArrowheads="1"/>
          </p:cNvSpPr>
          <p:nvPr/>
        </p:nvSpPr>
        <p:spPr bwMode="auto">
          <a:xfrm>
            <a:off x="4950694" y="4935528"/>
            <a:ext cx="24000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12788"/>
            <a:r>
              <a:rPr lang="en-US" altLang="ja-JP" sz="1000" dirty="0" smtClean="0">
                <a:solidFill>
                  <a:schemeClr val="accent1"/>
                </a:solidFill>
                <a:latin typeface="Arial" charset="0"/>
                <a:ea typeface="ＭＳ Ｐゴシック" pitchFamily="34" charset="-128"/>
              </a:rPr>
              <a:t>16</a:t>
            </a:r>
            <a:endParaRPr lang="en-US" sz="10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4" name="Rectangle 35"/>
          <p:cNvSpPr>
            <a:spLocks noChangeArrowheads="1"/>
          </p:cNvSpPr>
          <p:nvPr/>
        </p:nvSpPr>
        <p:spPr bwMode="auto">
          <a:xfrm>
            <a:off x="4572000" y="2102287"/>
            <a:ext cx="2362200" cy="1661993"/>
          </a:xfrm>
          <a:prstGeom prst="rect">
            <a:avLst/>
          </a:prstGeom>
          <a:solidFill>
            <a:srgbClr val="FFC000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 algn="l">
              <a:spcBef>
                <a:spcPct val="0"/>
              </a:spcBef>
              <a:buClr>
                <a:schemeClr val="bg1"/>
              </a:buClr>
              <a:buSzPct val="75000"/>
            </a:pPr>
            <a:r>
              <a:rPr lang="en-US" altLang="ja-JP" sz="1600" b="1" i="1" dirty="0" smtClean="0">
                <a:solidFill>
                  <a:schemeClr val="accent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Preliminary Framework Development:</a:t>
            </a:r>
          </a:p>
          <a:p>
            <a:pPr marL="117475" lvl="1" indent="-117475">
              <a:buClr>
                <a:schemeClr val="accent1"/>
              </a:buClr>
              <a:buSzPct val="75000"/>
              <a:buFont typeface="Arial" pitchFamily="34" charset="0"/>
              <a:buChar char="•"/>
            </a:pPr>
            <a:r>
              <a:rPr lang="en-US" sz="1400" b="1" i="1" dirty="0" smtClean="0">
                <a:solidFill>
                  <a:schemeClr val="accent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Strategic Planning Session</a:t>
            </a:r>
          </a:p>
          <a:p>
            <a:pPr marL="117475" lvl="1" indent="-117475">
              <a:buClr>
                <a:schemeClr val="accent1"/>
              </a:buClr>
              <a:buSzPct val="75000"/>
              <a:buFont typeface="Arial" pitchFamily="34" charset="0"/>
              <a:buChar char="•"/>
            </a:pPr>
            <a:r>
              <a:rPr lang="en-US" sz="1400" b="1" i="1" dirty="0" smtClean="0">
                <a:solidFill>
                  <a:schemeClr val="accent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Draft Framework Development</a:t>
            </a:r>
            <a:endParaRPr lang="en-US" sz="1400" b="1" i="1" dirty="0">
              <a:solidFill>
                <a:schemeClr val="accent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7475" lvl="1" indent="-117475">
              <a:buClr>
                <a:schemeClr val="accent1"/>
              </a:buClr>
              <a:buSzPct val="75000"/>
              <a:buFont typeface="Arial" pitchFamily="34" charset="0"/>
              <a:buChar char="•"/>
            </a:pPr>
            <a:r>
              <a:rPr lang="en-US" sz="1400" b="1" i="1" dirty="0" smtClean="0">
                <a:solidFill>
                  <a:schemeClr val="accent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Group Leader Briefing &amp; Assignment</a:t>
            </a:r>
          </a:p>
        </p:txBody>
      </p:sp>
      <p:sp>
        <p:nvSpPr>
          <p:cNvPr id="39" name="Rectangle 35"/>
          <p:cNvSpPr>
            <a:spLocks noChangeArrowheads="1"/>
          </p:cNvSpPr>
          <p:nvPr/>
        </p:nvSpPr>
        <p:spPr bwMode="auto">
          <a:xfrm>
            <a:off x="5029200" y="3733800"/>
            <a:ext cx="2514600" cy="984885"/>
          </a:xfrm>
          <a:prstGeom prst="rect">
            <a:avLst/>
          </a:prstGeom>
          <a:gradFill>
            <a:gsLst>
              <a:gs pos="0">
                <a:srgbClr val="990000"/>
              </a:gs>
              <a:gs pos="100000">
                <a:srgbClr val="FF0000"/>
              </a:gs>
            </a:gsLst>
            <a:lin ang="0" scaled="1"/>
          </a:gradFill>
          <a:ln w="9525" algn="ctr">
            <a:solidFill>
              <a:srgbClr val="CE7A3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 algn="l">
              <a:spcBef>
                <a:spcPct val="0"/>
              </a:spcBef>
              <a:buClr>
                <a:schemeClr val="bg1"/>
              </a:buClr>
              <a:buSzPct val="75000"/>
            </a:pPr>
            <a:r>
              <a:rPr lang="en-US" altLang="ja-JP" sz="1600" b="1" i="1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Final Plan Development:</a:t>
            </a:r>
          </a:p>
          <a:p>
            <a:pPr marL="117475" lvl="1" indent="-117475">
              <a:buClr>
                <a:schemeClr val="bg1"/>
              </a:buClr>
              <a:buSzPct val="75000"/>
              <a:buFont typeface="Arial" pitchFamily="34" charset="0"/>
              <a:buChar char="•"/>
            </a:pPr>
            <a:r>
              <a:rPr lang="en-US" sz="1400" b="1" i="1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CIOs and VP Draft Review</a:t>
            </a:r>
          </a:p>
          <a:p>
            <a:pPr marL="117475" lvl="1" indent="-117475">
              <a:buClr>
                <a:schemeClr val="bg1"/>
              </a:buClr>
              <a:buSzPct val="75000"/>
              <a:buFont typeface="Arial" pitchFamily="34" charset="0"/>
              <a:buChar char="•"/>
            </a:pPr>
            <a:r>
              <a:rPr lang="en-US" sz="1400" b="1" i="1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Final Strategic Plan Development</a:t>
            </a:r>
          </a:p>
        </p:txBody>
      </p:sp>
      <p:sp>
        <p:nvSpPr>
          <p:cNvPr id="41" name="Rectangle 35"/>
          <p:cNvSpPr>
            <a:spLocks noChangeArrowheads="1"/>
          </p:cNvSpPr>
          <p:nvPr/>
        </p:nvSpPr>
        <p:spPr bwMode="auto">
          <a:xfrm>
            <a:off x="6934200" y="4343400"/>
            <a:ext cx="2133600" cy="1107996"/>
          </a:xfrm>
          <a:prstGeom prst="rect">
            <a:avLst/>
          </a:prstGeom>
          <a:gradFill>
            <a:gsLst>
              <a:gs pos="81700">
                <a:srgbClr val="2A902A"/>
              </a:gs>
              <a:gs pos="0">
                <a:srgbClr val="006600"/>
              </a:gs>
              <a:gs pos="100000">
                <a:srgbClr val="339933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square" tIns="91440" bIns="91440">
            <a:spAutoFit/>
          </a:bodyPr>
          <a:lstStyle/>
          <a:p>
            <a:pPr algn="l">
              <a:spcBef>
                <a:spcPct val="0"/>
              </a:spcBef>
              <a:buClr>
                <a:schemeClr val="bg1"/>
              </a:buClr>
              <a:buSzPct val="75000"/>
            </a:pPr>
            <a:r>
              <a:rPr lang="en-US" altLang="ja-JP" sz="1600" b="1" i="1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General Officers &amp; UM President Review:</a:t>
            </a:r>
          </a:p>
          <a:p>
            <a:pPr marL="117475" lvl="1" indent="-117475">
              <a:buClr>
                <a:schemeClr val="bg1"/>
              </a:buClr>
              <a:buSzPct val="75000"/>
              <a:buFont typeface="Arial" pitchFamily="34" charset="0"/>
              <a:buChar char="•"/>
            </a:pPr>
            <a:r>
              <a:rPr lang="en-US" sz="1400" b="1" i="1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Strategic Plan Presentation</a:t>
            </a:r>
          </a:p>
        </p:txBody>
      </p:sp>
      <p:sp>
        <p:nvSpPr>
          <p:cNvPr id="40" name="Rectangle 35"/>
          <p:cNvSpPr>
            <a:spLocks noChangeArrowheads="1"/>
          </p:cNvSpPr>
          <p:nvPr/>
        </p:nvSpPr>
        <p:spPr bwMode="auto">
          <a:xfrm>
            <a:off x="6858000" y="1905000"/>
            <a:ext cx="2198040" cy="1877437"/>
          </a:xfrm>
          <a:prstGeom prst="rect">
            <a:avLst/>
          </a:prstGeom>
          <a:solidFill>
            <a:srgbClr val="0064A5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 algn="l">
              <a:spcBef>
                <a:spcPct val="0"/>
              </a:spcBef>
              <a:buClr>
                <a:schemeClr val="bg1"/>
              </a:buClr>
              <a:buSzPct val="75000"/>
            </a:pPr>
            <a:r>
              <a:rPr lang="en-US" altLang="ja-JP" sz="1600" b="1" i="1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Strategic Plan Development:</a:t>
            </a:r>
          </a:p>
          <a:p>
            <a:pPr marL="117475" lvl="1" indent="-117475">
              <a:buClr>
                <a:schemeClr val="bg1"/>
              </a:buClr>
              <a:buSzPct val="75000"/>
              <a:buFont typeface="Arial" pitchFamily="34" charset="0"/>
              <a:buChar char="•"/>
            </a:pPr>
            <a:r>
              <a:rPr lang="en-US" sz="1400" b="1" i="1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Work Group Breakouts</a:t>
            </a:r>
          </a:p>
          <a:p>
            <a:pPr marL="117475" lvl="1" indent="-117475">
              <a:buClr>
                <a:schemeClr val="bg1"/>
              </a:buClr>
              <a:buSzPct val="75000"/>
              <a:buFont typeface="Arial" pitchFamily="34" charset="0"/>
              <a:buChar char="•"/>
            </a:pPr>
            <a:r>
              <a:rPr lang="en-US" sz="1400" b="1" i="1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Strategy definition and Initiative Planning</a:t>
            </a:r>
          </a:p>
          <a:p>
            <a:pPr marL="117475" lvl="1" indent="-117475">
              <a:buClr>
                <a:schemeClr val="bg1"/>
              </a:buClr>
              <a:buSzPct val="75000"/>
              <a:buFont typeface="Arial" pitchFamily="34" charset="0"/>
              <a:buChar char="•"/>
            </a:pPr>
            <a:r>
              <a:rPr lang="en-US" sz="1400" b="1" i="1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Draft Strategic Plan Development </a:t>
            </a:r>
          </a:p>
          <a:p>
            <a:pPr marL="117475" lvl="1" indent="-117475">
              <a:buClr>
                <a:schemeClr val="bg1"/>
              </a:buClr>
              <a:buSzPct val="75000"/>
              <a:buFont typeface="Arial" pitchFamily="34" charset="0"/>
              <a:buChar char="•"/>
            </a:pPr>
            <a:r>
              <a:rPr lang="en-US" sz="1400" b="1" i="1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Draft Review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609600" y="2545080"/>
            <a:ext cx="3733800" cy="228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117475" indent="-117475">
              <a:buClr>
                <a:schemeClr val="bg1"/>
              </a:buClr>
              <a:buSzPct val="75000"/>
            </a:pPr>
            <a:endParaRPr lang="en-US" sz="1400" b="1" dirty="0" smtClean="0">
              <a:solidFill>
                <a:schemeClr val="accent1"/>
              </a:solidFill>
              <a:latin typeface="+mn-lt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2315" name="Text Box 63"/>
          <p:cNvSpPr txBox="1">
            <a:spLocks noChangeAspect="1" noChangeArrowheads="1"/>
          </p:cNvSpPr>
          <p:nvPr/>
        </p:nvSpPr>
        <p:spPr bwMode="auto">
          <a:xfrm>
            <a:off x="8272516" y="4953000"/>
            <a:ext cx="749564" cy="46166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45720" rIns="45720" anchor="ctr" anchorCtr="1">
            <a:spAutoFit/>
          </a:bodyPr>
          <a:lstStyle/>
          <a:p>
            <a:pPr algn="ctr" defTabSz="712788"/>
            <a:r>
              <a:rPr lang="en-US" altLang="ja-JP" sz="1200" b="1" dirty="0" smtClean="0">
                <a:solidFill>
                  <a:schemeClr val="bg1"/>
                </a:solidFill>
                <a:ea typeface="ＭＳ Ｐゴシック" pitchFamily="34" charset="-128"/>
              </a:rPr>
              <a:t>Mid</a:t>
            </a:r>
          </a:p>
          <a:p>
            <a:pPr algn="ctr" defTabSz="712788"/>
            <a:r>
              <a:rPr lang="en-US" altLang="ja-JP" sz="1200" b="1" dirty="0" smtClean="0">
                <a:solidFill>
                  <a:schemeClr val="bg1"/>
                </a:solidFill>
                <a:ea typeface="ＭＳ Ｐゴシック" pitchFamily="34" charset="-128"/>
              </a:rPr>
              <a:t>February</a:t>
            </a:r>
            <a:endParaRPr lang="en-US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3" name="AutoShape 60"/>
          <p:cNvSpPr>
            <a:spLocks noChangeAspect="1" noChangeArrowheads="1"/>
          </p:cNvSpPr>
          <p:nvPr/>
        </p:nvSpPr>
        <p:spPr bwMode="auto">
          <a:xfrm>
            <a:off x="2182733" y="3361580"/>
            <a:ext cx="1371601" cy="654050"/>
          </a:xfrm>
          <a:prstGeom prst="homePlate">
            <a:avLst>
              <a:gd name="adj" fmla="val 27103"/>
            </a:avLst>
          </a:prstGeom>
          <a:gradFill rotWithShape="1">
            <a:gsLst>
              <a:gs pos="0">
                <a:srgbClr val="990000"/>
              </a:gs>
              <a:gs pos="100000">
                <a:srgbClr val="FF00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lIns="45720" rIns="45720" anchor="ctr" anchorCtr="0"/>
          <a:lstStyle/>
          <a:p>
            <a:pPr algn="l" defTabSz="712788">
              <a:spcBef>
                <a:spcPct val="0"/>
              </a:spcBef>
            </a:pPr>
            <a:r>
              <a:rPr lang="en-US" altLang="ja-JP" sz="1200" b="1" dirty="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Final Plan Development</a:t>
            </a:r>
            <a:endParaRPr lang="en-US" altLang="ja-JP" sz="1200" b="1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5" name="AutoShape 59"/>
          <p:cNvSpPr>
            <a:spLocks noChangeAspect="1" noChangeArrowheads="1"/>
          </p:cNvSpPr>
          <p:nvPr/>
        </p:nvSpPr>
        <p:spPr bwMode="auto">
          <a:xfrm>
            <a:off x="809150" y="2624451"/>
            <a:ext cx="1920040" cy="654050"/>
          </a:xfrm>
          <a:prstGeom prst="homePlate">
            <a:avLst>
              <a:gd name="adj" fmla="val 31156"/>
            </a:avLst>
          </a:prstGeom>
          <a:gradFill rotWithShape="1">
            <a:gsLst>
              <a:gs pos="0">
                <a:srgbClr val="000099"/>
              </a:gs>
              <a:gs pos="100000">
                <a:srgbClr val="3399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lIns="45720" anchor="ctr" anchorCtr="0"/>
          <a:lstStyle/>
          <a:p>
            <a:pPr algn="l" defTabSz="712788">
              <a:spcBef>
                <a:spcPct val="0"/>
              </a:spcBef>
            </a:pPr>
            <a:r>
              <a:rPr lang="en-US" altLang="ja-JP" sz="1200" b="1" dirty="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Working Groups &amp; Plan Development</a:t>
            </a:r>
            <a:endParaRPr lang="en-US" altLang="ja-JP" sz="1200" b="1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4" name="AutoShape 61"/>
          <p:cNvSpPr>
            <a:spLocks noChangeAspect="1" noChangeArrowheads="1"/>
          </p:cNvSpPr>
          <p:nvPr/>
        </p:nvSpPr>
        <p:spPr bwMode="auto">
          <a:xfrm>
            <a:off x="3325734" y="4098710"/>
            <a:ext cx="990600" cy="652462"/>
          </a:xfrm>
          <a:prstGeom prst="homePlate">
            <a:avLst>
              <a:gd name="adj" fmla="val 27438"/>
            </a:avLst>
          </a:prstGeom>
          <a:gradFill rotWithShape="1">
            <a:gsLst>
              <a:gs pos="81700">
                <a:srgbClr val="2A902A"/>
              </a:gs>
              <a:gs pos="0">
                <a:srgbClr val="006600"/>
              </a:gs>
              <a:gs pos="100000">
                <a:srgbClr val="339933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lIns="45720" rIns="45720" anchor="ctr" anchorCtr="0"/>
          <a:lstStyle/>
          <a:p>
            <a:pPr algn="l" defTabSz="712788">
              <a:spcBef>
                <a:spcPct val="0"/>
              </a:spcBef>
            </a:pPr>
            <a:r>
              <a:rPr lang="en-US" altLang="ja-JP" sz="1200" b="1" dirty="0" smtClean="0">
                <a:solidFill>
                  <a:schemeClr val="bg1"/>
                </a:solidFill>
                <a:ea typeface="ＭＳ Ｐゴシック" pitchFamily="34" charset="-128"/>
              </a:rPr>
              <a:t>GOs &amp; President Review</a:t>
            </a:r>
            <a:endParaRPr lang="en-US" altLang="ja-JP" sz="12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85800" y="3600271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Ongoing Stakeholder Consultations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914400" y="1905000"/>
            <a:ext cx="6629400" cy="27699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7013" indent="-227013" algn="l">
              <a:spcBef>
                <a:spcPct val="0"/>
              </a:spcBef>
              <a:spcAft>
                <a:spcPct val="35000"/>
              </a:spcAft>
              <a:buClr>
                <a:srgbClr val="0064A5"/>
              </a:buClr>
              <a:buSzPct val="50000"/>
              <a:buFont typeface="Wingdings" pitchFamily="2" charset="2"/>
              <a:buChar char="Ø"/>
            </a:pPr>
            <a:r>
              <a:rPr lang="en-US" altLang="ja-JP" sz="2000" b="1" dirty="0" smtClean="0">
                <a:solidFill>
                  <a:srgbClr val="0064A5"/>
                </a:solidFill>
                <a:latin typeface="Arial" charset="0"/>
                <a:ea typeface="ＭＳ Ｐゴシック" pitchFamily="34" charset="-128"/>
              </a:rPr>
              <a:t>The aim of the UM IT strategic plan is to enable the academic, research and business objectives of the University of Missouri System and its campuses.</a:t>
            </a:r>
          </a:p>
          <a:p>
            <a:pPr marL="227013" indent="-227013" algn="l">
              <a:spcBef>
                <a:spcPct val="0"/>
              </a:spcBef>
              <a:spcAft>
                <a:spcPct val="35000"/>
              </a:spcAft>
              <a:buClr>
                <a:srgbClr val="0064A5"/>
              </a:buClr>
              <a:buSzPct val="50000"/>
              <a:buFont typeface="Wingdings" pitchFamily="2" charset="2"/>
              <a:buChar char="Ø"/>
            </a:pPr>
            <a:r>
              <a:rPr lang="en-US" altLang="ja-JP" sz="2000" b="1" dirty="0" smtClean="0">
                <a:solidFill>
                  <a:srgbClr val="0064A5"/>
                </a:solidFill>
                <a:latin typeface="Arial" charset="0"/>
                <a:ea typeface="ＭＳ Ｐゴシック" pitchFamily="34" charset="-128"/>
              </a:rPr>
              <a:t>Especially in this austere, yet demanding operating environment, we seek to enhance the usability, fitness and adaptability of our solutions.</a:t>
            </a:r>
          </a:p>
          <a:p>
            <a:pPr marL="227013" indent="-227013" algn="l">
              <a:spcBef>
                <a:spcPct val="0"/>
              </a:spcBef>
              <a:spcAft>
                <a:spcPct val="35000"/>
              </a:spcAft>
              <a:buClr>
                <a:srgbClr val="0064A5"/>
              </a:buClr>
              <a:buSzPct val="50000"/>
              <a:buFont typeface="Wingdings" pitchFamily="2" charset="2"/>
              <a:buChar char="Ø"/>
            </a:pPr>
            <a:r>
              <a:rPr lang="en-US" altLang="ja-JP" sz="2000" b="1" dirty="0" smtClean="0">
                <a:solidFill>
                  <a:srgbClr val="0064A5"/>
                </a:solidFill>
                <a:latin typeface="Arial" charset="0"/>
                <a:ea typeface="ＭＳ Ｐゴシック" pitchFamily="34" charset="-128"/>
              </a:rPr>
              <a:t>We look forward to conferring with you as it is developed over the next two months.</a:t>
            </a:r>
          </a:p>
        </p:txBody>
      </p:sp>
      <p:sp>
        <p:nvSpPr>
          <p:cNvPr id="14339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63600"/>
            <a:ext cx="7772400" cy="660400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ea typeface="ＭＳ Ｐゴシック" pitchFamily="34" charset="-128"/>
              </a:rPr>
              <a:t>Closing and Next Steps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939189" y="5334000"/>
            <a:ext cx="333508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b="1" dirty="0" smtClean="0">
                <a:solidFill>
                  <a:schemeClr val="folHlink"/>
                </a:solidFill>
                <a:latin typeface="Arial" charset="0"/>
              </a:rPr>
              <a:t>1717 Oak St.</a:t>
            </a:r>
            <a:endParaRPr lang="en-US" sz="1800" b="1" dirty="0">
              <a:solidFill>
                <a:schemeClr val="folHlink"/>
              </a:solidFill>
              <a:latin typeface="Arial" charset="0"/>
            </a:endParaRPr>
          </a:p>
          <a:p>
            <a:pPr algn="ctr">
              <a:spcBef>
                <a:spcPct val="0"/>
              </a:spcBef>
            </a:pPr>
            <a:r>
              <a:rPr lang="en-US" sz="1800" b="1" dirty="0" smtClean="0">
                <a:solidFill>
                  <a:schemeClr val="folHlink"/>
                </a:solidFill>
                <a:latin typeface="Arial" charset="0"/>
              </a:rPr>
              <a:t>Kansas </a:t>
            </a:r>
            <a:r>
              <a:rPr lang="en-US" sz="1800" b="1" dirty="0">
                <a:solidFill>
                  <a:schemeClr val="folHlink"/>
                </a:solidFill>
                <a:latin typeface="Arial" charset="0"/>
              </a:rPr>
              <a:t>City, Missouri  64108</a:t>
            </a:r>
          </a:p>
          <a:p>
            <a:pPr algn="ctr">
              <a:spcBef>
                <a:spcPct val="0"/>
              </a:spcBef>
            </a:pPr>
            <a:r>
              <a:rPr lang="en-US" sz="1800" b="1" dirty="0" smtClean="0">
                <a:solidFill>
                  <a:schemeClr val="accent1"/>
                </a:solidFill>
                <a:latin typeface="Arial" charset="0"/>
                <a:hlinkClick r:id="rId3"/>
              </a:rPr>
              <a:t>www.tshibanda.com</a:t>
            </a:r>
            <a:r>
              <a:rPr lang="en-US" sz="1800" b="1" dirty="0" smtClean="0">
                <a:solidFill>
                  <a:schemeClr val="accent1"/>
                </a:solidFill>
                <a:latin typeface="Arial" charset="0"/>
              </a:rPr>
              <a:t> </a:t>
            </a:r>
            <a:endParaRPr lang="en-US" sz="1800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417141" y="1064170"/>
            <a:ext cx="2379177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b="1" i="1" dirty="0">
                <a:solidFill>
                  <a:schemeClr val="folHlink"/>
                </a:solidFill>
                <a:latin typeface="Arial" charset="0"/>
              </a:rPr>
              <a:t>Oscar Tshibanda</a:t>
            </a:r>
          </a:p>
          <a:p>
            <a:pPr algn="ctr">
              <a:spcBef>
                <a:spcPct val="0"/>
              </a:spcBef>
            </a:pPr>
            <a:r>
              <a:rPr lang="en-US" sz="1800" b="1" i="1" dirty="0">
                <a:solidFill>
                  <a:schemeClr val="folHlink"/>
                </a:solidFill>
                <a:latin typeface="Arial" charset="0"/>
              </a:rPr>
              <a:t>Managing Partner</a:t>
            </a:r>
          </a:p>
          <a:p>
            <a:pPr algn="ctr">
              <a:spcBef>
                <a:spcPct val="0"/>
              </a:spcBef>
            </a:pPr>
            <a:r>
              <a:rPr lang="en-US" sz="1800" b="1" i="1" dirty="0">
                <a:solidFill>
                  <a:schemeClr val="folHlink"/>
                </a:solidFill>
                <a:latin typeface="Arial" charset="0"/>
              </a:rPr>
              <a:t>(816) 916-7171</a:t>
            </a:r>
          </a:p>
          <a:p>
            <a:pPr algn="ctr">
              <a:spcBef>
                <a:spcPct val="0"/>
              </a:spcBef>
            </a:pPr>
            <a:r>
              <a:rPr lang="en-US" sz="1600" b="1" i="1" u="sng" dirty="0">
                <a:solidFill>
                  <a:schemeClr val="accent1"/>
                </a:solidFill>
                <a:latin typeface="Arial" charset="0"/>
              </a:rPr>
              <a:t>oscar@tshibanda.com</a:t>
            </a:r>
          </a:p>
        </p:txBody>
      </p:sp>
      <p:pic>
        <p:nvPicPr>
          <p:cNvPr id="9" name="Picture 5" descr="Tshibanda5_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3592" y="2471791"/>
            <a:ext cx="4486275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6200" y="1168598"/>
            <a:ext cx="5943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7013" indent="-227013" algn="l">
              <a:spcBef>
                <a:spcPct val="0"/>
              </a:spcBef>
              <a:spcAft>
                <a:spcPct val="35000"/>
              </a:spcAft>
              <a:buClr>
                <a:srgbClr val="0064A5"/>
              </a:buClr>
              <a:buSzPct val="50000"/>
              <a:buFont typeface="Wingdings" pitchFamily="2" charset="2"/>
              <a:buChar char="Ø"/>
            </a:pPr>
            <a:r>
              <a:rPr lang="en-US" altLang="ja-JP" sz="2000" b="1" dirty="0" smtClean="0">
                <a:solidFill>
                  <a:srgbClr val="0064A5"/>
                </a:solidFill>
                <a:latin typeface="Arial" charset="0"/>
                <a:ea typeface="ＭＳ Ｐゴシック" pitchFamily="34" charset="-128"/>
              </a:rPr>
              <a:t>The University of Missouri System’s Division of Information Technology (DoIT) and the IT Groups from UMKC, UMSL and MS&amp;T met in Columbia on December 1</a:t>
            </a:r>
            <a:r>
              <a:rPr lang="en-US" altLang="ja-JP" sz="2000" b="1" baseline="30000" dirty="0" smtClean="0">
                <a:solidFill>
                  <a:srgbClr val="0064A5"/>
                </a:solidFill>
                <a:latin typeface="Arial" charset="0"/>
                <a:ea typeface="ＭＳ Ｐゴシック" pitchFamily="34" charset="-128"/>
              </a:rPr>
              <a:t>st</a:t>
            </a:r>
            <a:r>
              <a:rPr lang="en-US" altLang="ja-JP" sz="2000" b="1" dirty="0" smtClean="0">
                <a:solidFill>
                  <a:srgbClr val="0064A5"/>
                </a:solidFill>
                <a:latin typeface="Arial" charset="0"/>
                <a:ea typeface="ＭＳ Ｐゴシック" pitchFamily="34" charset="-128"/>
              </a:rPr>
              <a:t> and 2</a:t>
            </a:r>
            <a:r>
              <a:rPr lang="en-US" altLang="ja-JP" sz="2000" b="1" baseline="30000" dirty="0" smtClean="0">
                <a:solidFill>
                  <a:srgbClr val="0064A5"/>
                </a:solidFill>
                <a:latin typeface="Arial" charset="0"/>
                <a:ea typeface="ＭＳ Ｐゴシック" pitchFamily="34" charset="-128"/>
              </a:rPr>
              <a:t>nd</a:t>
            </a:r>
            <a:r>
              <a:rPr lang="en-US" altLang="ja-JP" sz="2000" b="1" dirty="0" smtClean="0">
                <a:solidFill>
                  <a:srgbClr val="0064A5"/>
                </a:solidFill>
                <a:latin typeface="Arial" charset="0"/>
                <a:ea typeface="ＭＳ Ｐゴシック" pitchFamily="34" charset="-128"/>
              </a:rPr>
              <a:t> to begin to develop a common strategic plan for the University of Missouri System’s information technology function.</a:t>
            </a:r>
          </a:p>
          <a:p>
            <a:pPr marL="227013" indent="-227013" algn="l">
              <a:spcBef>
                <a:spcPct val="0"/>
              </a:spcBef>
              <a:spcAft>
                <a:spcPct val="35000"/>
              </a:spcAft>
              <a:buClr>
                <a:srgbClr val="0064A5"/>
              </a:buClr>
              <a:buSzPct val="50000"/>
              <a:buFont typeface="Wingdings" pitchFamily="2" charset="2"/>
              <a:buChar char="Ø"/>
            </a:pPr>
            <a:r>
              <a:rPr lang="en-US" altLang="ja-JP" sz="2000" b="1" dirty="0" smtClean="0">
                <a:solidFill>
                  <a:srgbClr val="0064A5"/>
                </a:solidFill>
                <a:latin typeface="Arial" charset="0"/>
                <a:ea typeface="ＭＳ Ｐゴシック" pitchFamily="34" charset="-128"/>
              </a:rPr>
              <a:t>The following pages present a snapshot of the higher education and higher education IT landscape, and a summary of the workshop outcomes.</a:t>
            </a:r>
          </a:p>
          <a:p>
            <a:pPr marL="227013" indent="-227013" algn="l">
              <a:spcBef>
                <a:spcPct val="0"/>
              </a:spcBef>
              <a:spcAft>
                <a:spcPct val="35000"/>
              </a:spcAft>
              <a:buClr>
                <a:srgbClr val="0064A5"/>
              </a:buClr>
              <a:buSzPct val="50000"/>
              <a:buFont typeface="Wingdings" pitchFamily="2" charset="2"/>
              <a:buChar char="Ø"/>
            </a:pPr>
            <a:r>
              <a:rPr lang="en-US" altLang="ja-JP" sz="2000" b="1" dirty="0" smtClean="0">
                <a:solidFill>
                  <a:srgbClr val="0064A5"/>
                </a:solidFill>
                <a:latin typeface="Arial" charset="0"/>
                <a:ea typeface="ＭＳ Ｐゴシック" pitchFamily="34" charset="-128"/>
              </a:rPr>
              <a:t>This document will serve as the basis for continued consultations, discussions, analyses and planning in order to develop a five-year University of Missouri System Information Technology Strategic Plan.</a:t>
            </a:r>
            <a:endParaRPr lang="en-US" altLang="ja-JP" sz="2000" b="1" dirty="0">
              <a:solidFill>
                <a:srgbClr val="0064A5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58800"/>
            <a:ext cx="7772400" cy="660400"/>
          </a:xfrm>
        </p:spPr>
        <p:txBody>
          <a:bodyPr/>
          <a:lstStyle/>
          <a:p>
            <a:pPr algn="ctr" eaLnBrk="1" hangingPunct="1"/>
            <a:r>
              <a:rPr lang="en-US" altLang="ja-JP" dirty="0" smtClean="0">
                <a:ea typeface="ＭＳ Ｐゴシック" pitchFamily="34" charset="-128"/>
              </a:rPr>
              <a:t>Introduction</a:t>
            </a: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6172200" y="2703849"/>
            <a:ext cx="2895600" cy="2401551"/>
            <a:chOff x="6248400" y="3912579"/>
            <a:chExt cx="2895600" cy="2401551"/>
          </a:xfrm>
        </p:grpSpPr>
        <p:pic>
          <p:nvPicPr>
            <p:cNvPr id="4" name="Picture 3" descr="Educause 2011 Top Ten Croped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48400" y="3912579"/>
              <a:ext cx="2895600" cy="232535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7620000" y="6067909"/>
              <a:ext cx="1524000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i="1" dirty="0" smtClean="0"/>
                <a:t>Source:  EDUCAUSE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6019800" y="1569720"/>
            <a:ext cx="2743200" cy="228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117475" indent="-117475">
              <a:buClr>
                <a:schemeClr val="bg1"/>
              </a:buClr>
              <a:buSzPct val="75000"/>
            </a:pPr>
            <a:r>
              <a:rPr lang="en-US" altLang="ja-JP" sz="1600" b="1" dirty="0" smtClean="0">
                <a:solidFill>
                  <a:schemeClr val="accent1"/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Focus &amp; Culture Change:</a:t>
            </a:r>
          </a:p>
          <a:p>
            <a:pPr marL="234950" lvl="1" indent="-234950"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1400" b="1" dirty="0" smtClean="0">
                <a:solidFill>
                  <a:schemeClr val="accent1"/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More Customer-Centric</a:t>
            </a:r>
          </a:p>
          <a:p>
            <a:pPr marL="234950" lvl="1" indent="-234950"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1400" b="1" dirty="0" smtClean="0">
                <a:solidFill>
                  <a:schemeClr val="accent1"/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Improved Usability</a:t>
            </a:r>
          </a:p>
          <a:p>
            <a:pPr marL="234950" lvl="1" indent="-234950"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1400" b="1" dirty="0" smtClean="0">
                <a:solidFill>
                  <a:schemeClr val="accent1"/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Operational Excellence</a:t>
            </a:r>
          </a:p>
          <a:p>
            <a:pPr marL="234950" lvl="1" indent="-234950"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1400" b="1" dirty="0" smtClean="0">
                <a:solidFill>
                  <a:schemeClr val="accent1"/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More Vanilla Implementations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5943600" y="4084320"/>
            <a:ext cx="2743200" cy="228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117475" indent="-117475">
              <a:buClr>
                <a:schemeClr val="bg1"/>
              </a:buClr>
              <a:buSzPct val="75000"/>
            </a:pPr>
            <a:r>
              <a:rPr lang="en-US" altLang="ja-JP" sz="1600" b="1" dirty="0" smtClean="0">
                <a:solidFill>
                  <a:schemeClr val="accent1"/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Leadership Changes:</a:t>
            </a:r>
          </a:p>
          <a:p>
            <a:pPr marL="234950" lvl="1" indent="-234950"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1400" b="1" dirty="0" smtClean="0">
                <a:solidFill>
                  <a:schemeClr val="accent1"/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UMS President</a:t>
            </a:r>
          </a:p>
          <a:p>
            <a:pPr marL="234950" lvl="1" indent="-234950"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1400" b="1" dirty="0" smtClean="0">
                <a:solidFill>
                  <a:schemeClr val="accent1"/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MS&amp;T Chancellor</a:t>
            </a:r>
          </a:p>
          <a:p>
            <a:pPr marL="234950" lvl="1" indent="-234950"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1400" b="1" dirty="0" smtClean="0">
                <a:solidFill>
                  <a:schemeClr val="accent1"/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No UMS-Level Student Leadership</a:t>
            </a:r>
          </a:p>
          <a:p>
            <a:pPr marL="234950" lvl="1" indent="-234950"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1400" b="1" dirty="0" smtClean="0">
                <a:solidFill>
                  <a:schemeClr val="accent1"/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EAS Leader</a:t>
            </a:r>
          </a:p>
          <a:p>
            <a:pPr marL="234950" lvl="1" indent="-234950">
              <a:buClr>
                <a:schemeClr val="accent1"/>
              </a:buClr>
              <a:buSzPct val="75000"/>
              <a:buFont typeface="+mj-lt"/>
              <a:buAutoNum type="arabicPeriod"/>
            </a:pPr>
            <a:endParaRPr lang="en-US" sz="1400" b="1" dirty="0" smtClean="0">
              <a:solidFill>
                <a:schemeClr val="accent1"/>
              </a:solidFill>
              <a:latin typeface="+mn-lt"/>
              <a:ea typeface="ＭＳ Ｐゴシック" pitchFamily="34" charset="-128"/>
              <a:cs typeface="Times New Roman" pitchFamily="18" charset="0"/>
            </a:endParaRPr>
          </a:p>
          <a:p>
            <a:pPr marL="117475" lvl="1" indent="-117475">
              <a:buClr>
                <a:schemeClr val="bg1"/>
              </a:buClr>
              <a:buSzPct val="75000"/>
              <a:buFont typeface="Arial" pitchFamily="34" charset="0"/>
              <a:buChar char="•"/>
            </a:pPr>
            <a:endParaRPr lang="en-US" sz="1400" b="1" dirty="0" smtClean="0">
              <a:solidFill>
                <a:schemeClr val="accent1"/>
              </a:solidFill>
              <a:latin typeface="+mn-lt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39800"/>
            <a:ext cx="9144000" cy="660400"/>
          </a:xfrm>
        </p:spPr>
        <p:txBody>
          <a:bodyPr/>
          <a:lstStyle/>
          <a:p>
            <a:pPr eaLnBrk="1" hangingPunct="1"/>
            <a:r>
              <a:rPr lang="en-US" altLang="ja-JP" sz="3200" dirty="0" smtClean="0">
                <a:ea typeface="ＭＳ Ｐゴシック" pitchFamily="34" charset="-128"/>
              </a:rPr>
              <a:t>UM IT Context:  Changing Tires @ 70mph</a:t>
            </a:r>
            <a:endParaRPr lang="en-US" sz="3200" dirty="0" smtClean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1569720"/>
            <a:ext cx="2743200" cy="228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117475" indent="-117475">
              <a:buClr>
                <a:schemeClr val="bg1"/>
              </a:buClr>
              <a:buSzPct val="75000"/>
            </a:pPr>
            <a:r>
              <a:rPr lang="en-US" altLang="ja-JP" sz="1600" b="1" dirty="0" smtClean="0">
                <a:solidFill>
                  <a:schemeClr val="accent1"/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Key Projects:</a:t>
            </a:r>
          </a:p>
          <a:p>
            <a:pPr marL="234950" lvl="1" indent="-234950"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1400" b="1" dirty="0" smtClean="0">
                <a:solidFill>
                  <a:schemeClr val="accent1"/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eLearning</a:t>
            </a:r>
          </a:p>
          <a:p>
            <a:pPr marL="234950" lvl="1" indent="-234950"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1400" b="1" dirty="0" smtClean="0">
                <a:solidFill>
                  <a:schemeClr val="accent1"/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PS-Student Upgrade</a:t>
            </a:r>
          </a:p>
          <a:p>
            <a:pPr marL="234950" lvl="1" indent="-234950"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1400" b="1" dirty="0" smtClean="0">
                <a:solidFill>
                  <a:schemeClr val="accent1"/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PS-Finance &amp; PS-Human Resources Optimization, Bundles &amp; Patches</a:t>
            </a:r>
          </a:p>
          <a:p>
            <a:pPr marL="234950" lvl="1" indent="-234950"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1400" b="1" dirty="0" smtClean="0">
                <a:solidFill>
                  <a:schemeClr val="accent1"/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Common Ticketing System</a:t>
            </a:r>
          </a:p>
          <a:p>
            <a:pPr marL="117475" lvl="1" indent="-117475">
              <a:buClr>
                <a:schemeClr val="bg1"/>
              </a:buClr>
              <a:buSzPct val="75000"/>
              <a:buFont typeface="Arial" pitchFamily="34" charset="0"/>
              <a:buChar char="•"/>
            </a:pPr>
            <a:endParaRPr lang="en-US" sz="1400" b="1" dirty="0" smtClean="0">
              <a:solidFill>
                <a:schemeClr val="accent1"/>
              </a:solidFill>
              <a:latin typeface="+mn-lt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81000" y="4084320"/>
            <a:ext cx="2743200" cy="228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117475" indent="-117475">
              <a:buClr>
                <a:schemeClr val="bg1"/>
              </a:buClr>
              <a:buSzPct val="75000"/>
            </a:pPr>
            <a:r>
              <a:rPr lang="en-US" altLang="ja-JP" sz="1600" b="1" dirty="0" smtClean="0">
                <a:solidFill>
                  <a:schemeClr val="accent1"/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Reorganization:</a:t>
            </a:r>
          </a:p>
          <a:p>
            <a:pPr marL="234950" lvl="1" indent="-234950"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1400" b="1" dirty="0" smtClean="0">
                <a:solidFill>
                  <a:schemeClr val="accent1"/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Enterprise Applications</a:t>
            </a:r>
          </a:p>
          <a:p>
            <a:pPr marL="234950" lvl="1" indent="-234950"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1400" b="1" dirty="0" smtClean="0">
                <a:solidFill>
                  <a:schemeClr val="accent1"/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Strategic Project Management Office</a:t>
            </a:r>
          </a:p>
          <a:p>
            <a:pPr marL="234950" lvl="1" indent="-234950"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1400" b="1" dirty="0" smtClean="0">
                <a:solidFill>
                  <a:schemeClr val="accent1"/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New skills:  Architecture, Consulting, Testing and Project Management</a:t>
            </a:r>
          </a:p>
          <a:p>
            <a:pPr marL="234950" lvl="1" indent="-234950">
              <a:buClr>
                <a:schemeClr val="accent1"/>
              </a:buClr>
              <a:buSzPct val="75000"/>
              <a:buFont typeface="+mj-lt"/>
              <a:buAutoNum type="arabicPeriod"/>
            </a:pPr>
            <a:endParaRPr lang="en-US" sz="1400" b="1" dirty="0" smtClean="0">
              <a:solidFill>
                <a:schemeClr val="accent1"/>
              </a:solidFill>
              <a:latin typeface="+mn-lt"/>
              <a:ea typeface="ＭＳ Ｐゴシック" pitchFamily="34" charset="-128"/>
              <a:cs typeface="Times New Roman" pitchFamily="18" charset="0"/>
            </a:endParaRPr>
          </a:p>
          <a:p>
            <a:pPr marL="117475" lvl="1" indent="-117475">
              <a:buClr>
                <a:schemeClr val="bg1"/>
              </a:buClr>
              <a:buSzPct val="75000"/>
              <a:buFont typeface="Arial" pitchFamily="34" charset="0"/>
              <a:buChar char="•"/>
            </a:pPr>
            <a:endParaRPr lang="en-US" sz="1400" b="1" dirty="0" smtClean="0">
              <a:solidFill>
                <a:schemeClr val="accent1"/>
              </a:solidFill>
              <a:latin typeface="+mn-lt"/>
              <a:ea typeface="ＭＳ Ｐゴシック" pitchFamily="34" charset="-128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667000" y="2026920"/>
            <a:ext cx="3733800" cy="3733800"/>
            <a:chOff x="2514600" y="2057400"/>
            <a:chExt cx="3733800" cy="3733800"/>
          </a:xfrm>
        </p:grpSpPr>
        <p:pic>
          <p:nvPicPr>
            <p:cNvPr id="11" name="Picture 10" descr="Gear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14600" y="2057400"/>
              <a:ext cx="3733800" cy="3733800"/>
            </a:xfrm>
            <a:prstGeom prst="rect">
              <a:avLst/>
            </a:prstGeom>
            <a:effectLst>
              <a:softEdge rad="317500"/>
            </a:effectLst>
          </p:spPr>
        </p:pic>
        <p:sp>
          <p:nvSpPr>
            <p:cNvPr id="8" name="Rounded Rectangle 7"/>
            <p:cNvSpPr/>
            <p:nvPr/>
          </p:nvSpPr>
          <p:spPr bwMode="auto">
            <a:xfrm>
              <a:off x="3276600" y="2956560"/>
              <a:ext cx="2209800" cy="1981200"/>
            </a:xfrm>
            <a:prstGeom prst="roundRect">
              <a:avLst/>
            </a:prstGeom>
            <a:solidFill>
              <a:srgbClr val="FFDA3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rtlCol="0" anchor="t" anchorCtr="0" compatLnSpc="1">
              <a:prstTxWarp prst="textNoShape">
                <a:avLst/>
              </a:prstTxWarp>
            </a:bodyPr>
            <a:lstStyle/>
            <a:p>
              <a:pPr marL="117475" indent="-117475">
                <a:buClr>
                  <a:srgbClr val="FF0000"/>
                </a:buClr>
                <a:buSzPct val="75000"/>
              </a:pPr>
              <a:r>
                <a:rPr lang="en-US" altLang="ja-JP" sz="1600" b="1" dirty="0" smtClean="0">
                  <a:solidFill>
                    <a:srgbClr val="FF0000"/>
                  </a:solidFill>
                  <a:latin typeface="+mn-lt"/>
                  <a:ea typeface="ＭＳ Ｐゴシック" pitchFamily="34" charset="-128"/>
                  <a:cs typeface="Times New Roman" pitchFamily="18" charset="0"/>
                </a:rPr>
                <a:t>Shared Services:</a:t>
              </a:r>
            </a:p>
            <a:p>
              <a:pPr marL="234950" lvl="1" indent="-234950">
                <a:buClr>
                  <a:srgbClr val="FF0000"/>
                </a:buClr>
                <a:buSzPct val="75000"/>
                <a:buFont typeface="+mj-lt"/>
                <a:buAutoNum type="arabicPeriod"/>
              </a:pPr>
              <a:r>
                <a:rPr lang="en-US" sz="1400" b="1" dirty="0" smtClean="0">
                  <a:solidFill>
                    <a:srgbClr val="FF0000"/>
                  </a:solidFill>
                  <a:latin typeface="+mn-lt"/>
                  <a:ea typeface="ＭＳ Ｐゴシック" pitchFamily="34" charset="-128"/>
                  <a:cs typeface="Times New Roman" pitchFamily="18" charset="0"/>
                </a:rPr>
                <a:t>Intercampus Network</a:t>
              </a:r>
            </a:p>
            <a:p>
              <a:pPr marL="234950" lvl="1" indent="-234950">
                <a:buClr>
                  <a:srgbClr val="FF0000"/>
                </a:buClr>
                <a:buSzPct val="75000"/>
                <a:buFont typeface="+mj-lt"/>
                <a:buAutoNum type="arabicPeriod"/>
              </a:pPr>
              <a:r>
                <a:rPr lang="en-US" sz="1400" b="1" dirty="0" smtClean="0">
                  <a:solidFill>
                    <a:srgbClr val="FF0000"/>
                  </a:solidFill>
                  <a:latin typeface="+mn-lt"/>
                  <a:ea typeface="ＭＳ Ｐゴシック" pitchFamily="34" charset="-128"/>
                  <a:cs typeface="Times New Roman" pitchFamily="18" charset="0"/>
                </a:rPr>
                <a:t>Data Center Consolidation</a:t>
              </a:r>
            </a:p>
            <a:p>
              <a:pPr marL="234950" lvl="1" indent="-234950">
                <a:buClr>
                  <a:srgbClr val="FF0000"/>
                </a:buClr>
                <a:buSzPct val="75000"/>
                <a:buFont typeface="+mj-lt"/>
                <a:buAutoNum type="arabicPeriod"/>
              </a:pPr>
              <a:r>
                <a:rPr lang="en-US" sz="1400" b="1" dirty="0" smtClean="0">
                  <a:solidFill>
                    <a:srgbClr val="FF0000"/>
                  </a:solidFill>
                  <a:latin typeface="+mn-lt"/>
                  <a:ea typeface="ＭＳ Ｐゴシック" pitchFamily="34" charset="-128"/>
                  <a:cs typeface="Times New Roman" pitchFamily="18" charset="0"/>
                </a:rPr>
                <a:t>Research Network</a:t>
              </a:r>
            </a:p>
            <a:p>
              <a:pPr marL="234950" lvl="1" indent="-234950">
                <a:buClr>
                  <a:srgbClr val="FF0000"/>
                </a:buClr>
                <a:buSzPct val="75000"/>
                <a:buFont typeface="+mj-lt"/>
                <a:buAutoNum type="arabicPeriod"/>
              </a:pPr>
              <a:r>
                <a:rPr lang="en-US" sz="1400" b="1" dirty="0" smtClean="0">
                  <a:solidFill>
                    <a:srgbClr val="FF0000"/>
                  </a:solidFill>
                  <a:latin typeface="+mn-lt"/>
                  <a:ea typeface="ＭＳ Ｐゴシック" pitchFamily="34" charset="-128"/>
                  <a:cs typeface="Times New Roman" pitchFamily="18" charset="0"/>
                </a:rPr>
                <a:t>Continuous Availability</a:t>
              </a:r>
            </a:p>
            <a:p>
              <a:pPr marL="117475" lvl="1" indent="-117475">
                <a:buClr>
                  <a:srgbClr val="FF0000"/>
                </a:buClr>
                <a:buSzPct val="75000"/>
                <a:buFont typeface="Arial" pitchFamily="34" charset="0"/>
                <a:buChar char="•"/>
              </a:pPr>
              <a:endParaRPr lang="en-US" sz="1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63600"/>
            <a:ext cx="7772400" cy="660400"/>
          </a:xfrm>
        </p:spPr>
        <p:txBody>
          <a:bodyPr/>
          <a:lstStyle/>
          <a:p>
            <a:pPr algn="ctr" eaLnBrk="1" hangingPunct="1"/>
            <a:r>
              <a:rPr lang="en-US" altLang="ja-JP" dirty="0" smtClean="0">
                <a:ea typeface="ＭＳ Ｐゴシック" pitchFamily="34" charset="-128"/>
              </a:rPr>
              <a:t>Higher Education Context</a:t>
            </a:r>
            <a:endParaRPr lang="en-US" dirty="0" smtClean="0"/>
          </a:p>
        </p:txBody>
      </p:sp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76200" y="1524000"/>
            <a:ext cx="4325875" cy="4016174"/>
            <a:chOff x="796773" y="54658"/>
            <a:chExt cx="7282229" cy="6760875"/>
          </a:xfrm>
        </p:grpSpPr>
        <p:sp>
          <p:nvSpPr>
            <p:cNvPr id="14" name="Freeform 13"/>
            <p:cNvSpPr/>
            <p:nvPr/>
          </p:nvSpPr>
          <p:spPr>
            <a:xfrm>
              <a:off x="3352798" y="2511553"/>
              <a:ext cx="2170179" cy="2259635"/>
            </a:xfrm>
            <a:custGeom>
              <a:avLst/>
              <a:gdLst>
                <a:gd name="connsiteX0" fmla="*/ 0 w 2170179"/>
                <a:gd name="connsiteY0" fmla="*/ 1129818 h 2259635"/>
                <a:gd name="connsiteX1" fmla="*/ 302482 w 2170179"/>
                <a:gd name="connsiteY1" fmla="*/ 347209 h 2259635"/>
                <a:gd name="connsiteX2" fmla="*/ 1085092 w 2170179"/>
                <a:gd name="connsiteY2" fmla="*/ 2 h 2259635"/>
                <a:gd name="connsiteX3" fmla="*/ 1867701 w 2170179"/>
                <a:gd name="connsiteY3" fmla="*/ 347212 h 2259635"/>
                <a:gd name="connsiteX4" fmla="*/ 2170181 w 2170179"/>
                <a:gd name="connsiteY4" fmla="*/ 1129822 h 2259635"/>
                <a:gd name="connsiteX5" fmla="*/ 1867700 w 2170179"/>
                <a:gd name="connsiteY5" fmla="*/ 1912432 h 2259635"/>
                <a:gd name="connsiteX6" fmla="*/ 1085090 w 2170179"/>
                <a:gd name="connsiteY6" fmla="*/ 2259640 h 2259635"/>
                <a:gd name="connsiteX7" fmla="*/ 302481 w 2170179"/>
                <a:gd name="connsiteY7" fmla="*/ 1912431 h 2259635"/>
                <a:gd name="connsiteX8" fmla="*/ 1 w 2170179"/>
                <a:gd name="connsiteY8" fmla="*/ 1129821 h 2259635"/>
                <a:gd name="connsiteX9" fmla="*/ 0 w 2170179"/>
                <a:gd name="connsiteY9" fmla="*/ 1129818 h 225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70179" h="2259635">
                  <a:moveTo>
                    <a:pt x="0" y="1129818"/>
                  </a:moveTo>
                  <a:cubicBezTo>
                    <a:pt x="0" y="838069"/>
                    <a:pt x="108391" y="557629"/>
                    <a:pt x="302482" y="347209"/>
                  </a:cubicBezTo>
                  <a:cubicBezTo>
                    <a:pt x="507091" y="125385"/>
                    <a:pt x="789709" y="1"/>
                    <a:pt x="1085092" y="2"/>
                  </a:cubicBezTo>
                  <a:cubicBezTo>
                    <a:pt x="1380476" y="2"/>
                    <a:pt x="1663093" y="125388"/>
                    <a:pt x="1867701" y="347212"/>
                  </a:cubicBezTo>
                  <a:cubicBezTo>
                    <a:pt x="2061791" y="557633"/>
                    <a:pt x="2170181" y="838073"/>
                    <a:pt x="2170181" y="1129822"/>
                  </a:cubicBezTo>
                  <a:cubicBezTo>
                    <a:pt x="2170181" y="1421571"/>
                    <a:pt x="2061790" y="1702011"/>
                    <a:pt x="1867700" y="1912432"/>
                  </a:cubicBezTo>
                  <a:cubicBezTo>
                    <a:pt x="1663092" y="2134256"/>
                    <a:pt x="1380474" y="2259641"/>
                    <a:pt x="1085090" y="2259640"/>
                  </a:cubicBezTo>
                  <a:cubicBezTo>
                    <a:pt x="789706" y="2259640"/>
                    <a:pt x="507089" y="2134255"/>
                    <a:pt x="302481" y="1912431"/>
                  </a:cubicBezTo>
                  <a:cubicBezTo>
                    <a:pt x="108391" y="1702010"/>
                    <a:pt x="1" y="1421570"/>
                    <a:pt x="1" y="1129821"/>
                  </a:cubicBezTo>
                  <a:cubicBezTo>
                    <a:pt x="1" y="1129820"/>
                    <a:pt x="0" y="1129819"/>
                    <a:pt x="0" y="1129818"/>
                  </a:cubicBez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0" tIns="358856" rIns="0" bIns="358856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400" b="1" kern="1200" dirty="0" smtClean="0"/>
                <a:t>Education Ecosystem</a:t>
              </a:r>
              <a:endParaRPr lang="en-GB" sz="1400" b="1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851195" y="54658"/>
              <a:ext cx="3173385" cy="2853134"/>
            </a:xfrm>
            <a:custGeom>
              <a:avLst/>
              <a:gdLst>
                <a:gd name="connsiteX0" fmla="*/ 0 w 3173385"/>
                <a:gd name="connsiteY0" fmla="*/ 1426567 h 2853134"/>
                <a:gd name="connsiteX1" fmla="*/ 525852 w 3173385"/>
                <a:gd name="connsiteY1" fmla="*/ 365724 h 2853134"/>
                <a:gd name="connsiteX2" fmla="*/ 1586696 w 3173385"/>
                <a:gd name="connsiteY2" fmla="*/ 1 h 2853134"/>
                <a:gd name="connsiteX3" fmla="*/ 2647539 w 3173385"/>
                <a:gd name="connsiteY3" fmla="*/ 365726 h 2853134"/>
                <a:gd name="connsiteX4" fmla="*/ 3173387 w 3173385"/>
                <a:gd name="connsiteY4" fmla="*/ 1426570 h 2853134"/>
                <a:gd name="connsiteX5" fmla="*/ 2647537 w 3173385"/>
                <a:gd name="connsiteY5" fmla="*/ 2487413 h 2853134"/>
                <a:gd name="connsiteX6" fmla="*/ 1586693 w 3173385"/>
                <a:gd name="connsiteY6" fmla="*/ 2853137 h 2853134"/>
                <a:gd name="connsiteX7" fmla="*/ 525850 w 3173385"/>
                <a:gd name="connsiteY7" fmla="*/ 2487412 h 2853134"/>
                <a:gd name="connsiteX8" fmla="*/ 1 w 3173385"/>
                <a:gd name="connsiteY8" fmla="*/ 1426568 h 2853134"/>
                <a:gd name="connsiteX9" fmla="*/ 0 w 3173385"/>
                <a:gd name="connsiteY9" fmla="*/ 1426567 h 285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385" h="2853134">
                  <a:moveTo>
                    <a:pt x="0" y="1426567"/>
                  </a:moveTo>
                  <a:cubicBezTo>
                    <a:pt x="1" y="1021902"/>
                    <a:pt x="191152" y="636278"/>
                    <a:pt x="525852" y="365724"/>
                  </a:cubicBezTo>
                  <a:cubicBezTo>
                    <a:pt x="817135" y="130267"/>
                    <a:pt x="1194994" y="1"/>
                    <a:pt x="1586696" y="1"/>
                  </a:cubicBezTo>
                  <a:cubicBezTo>
                    <a:pt x="1978398" y="1"/>
                    <a:pt x="2356257" y="130268"/>
                    <a:pt x="2647539" y="365726"/>
                  </a:cubicBezTo>
                  <a:cubicBezTo>
                    <a:pt x="2982238" y="636280"/>
                    <a:pt x="3173388" y="1021905"/>
                    <a:pt x="3173387" y="1426570"/>
                  </a:cubicBezTo>
                  <a:cubicBezTo>
                    <a:pt x="3173387" y="1831235"/>
                    <a:pt x="2982236" y="2216860"/>
                    <a:pt x="2647537" y="2487413"/>
                  </a:cubicBezTo>
                  <a:cubicBezTo>
                    <a:pt x="2356254" y="2722871"/>
                    <a:pt x="1978395" y="2853137"/>
                    <a:pt x="1586693" y="2853137"/>
                  </a:cubicBezTo>
                  <a:cubicBezTo>
                    <a:pt x="1194991" y="2853137"/>
                    <a:pt x="817132" y="2722870"/>
                    <a:pt x="525850" y="2487412"/>
                  </a:cubicBezTo>
                  <a:cubicBezTo>
                    <a:pt x="191151" y="2216858"/>
                    <a:pt x="0" y="1831233"/>
                    <a:pt x="1" y="1426568"/>
                  </a:cubicBezTo>
                  <a:lnTo>
                    <a:pt x="0" y="142656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0" tIns="448312" rIns="0" bIns="448312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800" b="1" kern="1200" dirty="0" smtClean="0">
                  <a:solidFill>
                    <a:schemeClr val="bg1"/>
                  </a:solidFill>
                </a:rPr>
                <a:t>Education Inflation</a:t>
              </a:r>
              <a:endParaRPr lang="en-GB" sz="18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905617" y="1547282"/>
              <a:ext cx="3173385" cy="2853134"/>
            </a:xfrm>
            <a:custGeom>
              <a:avLst/>
              <a:gdLst>
                <a:gd name="connsiteX0" fmla="*/ 0 w 3173385"/>
                <a:gd name="connsiteY0" fmla="*/ 1426567 h 2853134"/>
                <a:gd name="connsiteX1" fmla="*/ 525852 w 3173385"/>
                <a:gd name="connsiteY1" fmla="*/ 365724 h 2853134"/>
                <a:gd name="connsiteX2" fmla="*/ 1586696 w 3173385"/>
                <a:gd name="connsiteY2" fmla="*/ 1 h 2853134"/>
                <a:gd name="connsiteX3" fmla="*/ 2647539 w 3173385"/>
                <a:gd name="connsiteY3" fmla="*/ 365726 h 2853134"/>
                <a:gd name="connsiteX4" fmla="*/ 3173387 w 3173385"/>
                <a:gd name="connsiteY4" fmla="*/ 1426570 h 2853134"/>
                <a:gd name="connsiteX5" fmla="*/ 2647537 w 3173385"/>
                <a:gd name="connsiteY5" fmla="*/ 2487413 h 2853134"/>
                <a:gd name="connsiteX6" fmla="*/ 1586693 w 3173385"/>
                <a:gd name="connsiteY6" fmla="*/ 2853137 h 2853134"/>
                <a:gd name="connsiteX7" fmla="*/ 525850 w 3173385"/>
                <a:gd name="connsiteY7" fmla="*/ 2487412 h 2853134"/>
                <a:gd name="connsiteX8" fmla="*/ 1 w 3173385"/>
                <a:gd name="connsiteY8" fmla="*/ 1426568 h 2853134"/>
                <a:gd name="connsiteX9" fmla="*/ 0 w 3173385"/>
                <a:gd name="connsiteY9" fmla="*/ 1426567 h 285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385" h="2853134">
                  <a:moveTo>
                    <a:pt x="0" y="1426567"/>
                  </a:moveTo>
                  <a:cubicBezTo>
                    <a:pt x="1" y="1021902"/>
                    <a:pt x="191152" y="636278"/>
                    <a:pt x="525852" y="365724"/>
                  </a:cubicBezTo>
                  <a:cubicBezTo>
                    <a:pt x="817135" y="130267"/>
                    <a:pt x="1194994" y="1"/>
                    <a:pt x="1586696" y="1"/>
                  </a:cubicBezTo>
                  <a:cubicBezTo>
                    <a:pt x="1978398" y="1"/>
                    <a:pt x="2356257" y="130268"/>
                    <a:pt x="2647539" y="365726"/>
                  </a:cubicBezTo>
                  <a:cubicBezTo>
                    <a:pt x="2982238" y="636280"/>
                    <a:pt x="3173388" y="1021905"/>
                    <a:pt x="3173387" y="1426570"/>
                  </a:cubicBezTo>
                  <a:cubicBezTo>
                    <a:pt x="3173387" y="1831235"/>
                    <a:pt x="2982236" y="2216860"/>
                    <a:pt x="2647537" y="2487413"/>
                  </a:cubicBezTo>
                  <a:cubicBezTo>
                    <a:pt x="2356254" y="2722871"/>
                    <a:pt x="1978395" y="2853137"/>
                    <a:pt x="1586693" y="2853137"/>
                  </a:cubicBezTo>
                  <a:cubicBezTo>
                    <a:pt x="1194991" y="2853137"/>
                    <a:pt x="817132" y="2722870"/>
                    <a:pt x="525850" y="2487412"/>
                  </a:cubicBezTo>
                  <a:cubicBezTo>
                    <a:pt x="191151" y="2216858"/>
                    <a:pt x="0" y="1831233"/>
                    <a:pt x="1" y="1426568"/>
                  </a:cubicBezTo>
                  <a:lnTo>
                    <a:pt x="0" y="142656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0" tIns="448312" rIns="0" bIns="448312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800" b="1" kern="1200" dirty="0" smtClean="0">
                  <a:solidFill>
                    <a:schemeClr val="bg1"/>
                  </a:solidFill>
                </a:rPr>
                <a:t>Technical Turmoil</a:t>
              </a:r>
              <a:endParaRPr lang="en-GB" sz="18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120897" y="3962399"/>
              <a:ext cx="3173385" cy="2853134"/>
            </a:xfrm>
            <a:custGeom>
              <a:avLst/>
              <a:gdLst>
                <a:gd name="connsiteX0" fmla="*/ 0 w 3173385"/>
                <a:gd name="connsiteY0" fmla="*/ 1426567 h 2853134"/>
                <a:gd name="connsiteX1" fmla="*/ 525852 w 3173385"/>
                <a:gd name="connsiteY1" fmla="*/ 365724 h 2853134"/>
                <a:gd name="connsiteX2" fmla="*/ 1586696 w 3173385"/>
                <a:gd name="connsiteY2" fmla="*/ 1 h 2853134"/>
                <a:gd name="connsiteX3" fmla="*/ 2647539 w 3173385"/>
                <a:gd name="connsiteY3" fmla="*/ 365726 h 2853134"/>
                <a:gd name="connsiteX4" fmla="*/ 3173387 w 3173385"/>
                <a:gd name="connsiteY4" fmla="*/ 1426570 h 2853134"/>
                <a:gd name="connsiteX5" fmla="*/ 2647537 w 3173385"/>
                <a:gd name="connsiteY5" fmla="*/ 2487413 h 2853134"/>
                <a:gd name="connsiteX6" fmla="*/ 1586693 w 3173385"/>
                <a:gd name="connsiteY6" fmla="*/ 2853137 h 2853134"/>
                <a:gd name="connsiteX7" fmla="*/ 525850 w 3173385"/>
                <a:gd name="connsiteY7" fmla="*/ 2487412 h 2853134"/>
                <a:gd name="connsiteX8" fmla="*/ 1 w 3173385"/>
                <a:gd name="connsiteY8" fmla="*/ 1426568 h 2853134"/>
                <a:gd name="connsiteX9" fmla="*/ 0 w 3173385"/>
                <a:gd name="connsiteY9" fmla="*/ 1426567 h 285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385" h="2853134">
                  <a:moveTo>
                    <a:pt x="0" y="1426567"/>
                  </a:moveTo>
                  <a:cubicBezTo>
                    <a:pt x="1" y="1021902"/>
                    <a:pt x="191152" y="636278"/>
                    <a:pt x="525852" y="365724"/>
                  </a:cubicBezTo>
                  <a:cubicBezTo>
                    <a:pt x="817135" y="130267"/>
                    <a:pt x="1194994" y="1"/>
                    <a:pt x="1586696" y="1"/>
                  </a:cubicBezTo>
                  <a:cubicBezTo>
                    <a:pt x="1978398" y="1"/>
                    <a:pt x="2356257" y="130268"/>
                    <a:pt x="2647539" y="365726"/>
                  </a:cubicBezTo>
                  <a:cubicBezTo>
                    <a:pt x="2982238" y="636280"/>
                    <a:pt x="3173388" y="1021905"/>
                    <a:pt x="3173387" y="1426570"/>
                  </a:cubicBezTo>
                  <a:cubicBezTo>
                    <a:pt x="3173387" y="1831235"/>
                    <a:pt x="2982236" y="2216860"/>
                    <a:pt x="2647537" y="2487413"/>
                  </a:cubicBezTo>
                  <a:cubicBezTo>
                    <a:pt x="2356254" y="2722871"/>
                    <a:pt x="1978395" y="2853137"/>
                    <a:pt x="1586693" y="2853137"/>
                  </a:cubicBezTo>
                  <a:cubicBezTo>
                    <a:pt x="1194991" y="2853137"/>
                    <a:pt x="817132" y="2722870"/>
                    <a:pt x="525850" y="2487412"/>
                  </a:cubicBezTo>
                  <a:cubicBezTo>
                    <a:pt x="191151" y="2216858"/>
                    <a:pt x="0" y="1831233"/>
                    <a:pt x="1" y="1426568"/>
                  </a:cubicBezTo>
                  <a:lnTo>
                    <a:pt x="0" y="142656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95212" tIns="448312" rIns="495212" bIns="448312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800" b="1" kern="1200" dirty="0" smtClean="0">
                  <a:solidFill>
                    <a:schemeClr val="bg1"/>
                  </a:solidFill>
                </a:rPr>
                <a:t>New </a:t>
              </a:r>
              <a:br>
                <a:rPr lang="sv-SE" sz="1800" b="1" kern="1200" dirty="0" smtClean="0">
                  <a:solidFill>
                    <a:schemeClr val="bg1"/>
                  </a:solidFill>
                </a:rPr>
              </a:br>
              <a:r>
                <a:rPr lang="sv-SE" sz="1800" b="1" kern="1200" dirty="0" smtClean="0">
                  <a:solidFill>
                    <a:schemeClr val="bg1"/>
                  </a:solidFill>
                </a:rPr>
                <a:t>Normal</a:t>
              </a:r>
              <a:endParaRPr lang="en-GB" sz="18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1581493" y="3962399"/>
              <a:ext cx="3173385" cy="2853134"/>
            </a:xfrm>
            <a:custGeom>
              <a:avLst/>
              <a:gdLst>
                <a:gd name="connsiteX0" fmla="*/ 0 w 3173385"/>
                <a:gd name="connsiteY0" fmla="*/ 1426567 h 2853134"/>
                <a:gd name="connsiteX1" fmla="*/ 525852 w 3173385"/>
                <a:gd name="connsiteY1" fmla="*/ 365724 h 2853134"/>
                <a:gd name="connsiteX2" fmla="*/ 1586696 w 3173385"/>
                <a:gd name="connsiteY2" fmla="*/ 1 h 2853134"/>
                <a:gd name="connsiteX3" fmla="*/ 2647539 w 3173385"/>
                <a:gd name="connsiteY3" fmla="*/ 365726 h 2853134"/>
                <a:gd name="connsiteX4" fmla="*/ 3173387 w 3173385"/>
                <a:gd name="connsiteY4" fmla="*/ 1426570 h 2853134"/>
                <a:gd name="connsiteX5" fmla="*/ 2647537 w 3173385"/>
                <a:gd name="connsiteY5" fmla="*/ 2487413 h 2853134"/>
                <a:gd name="connsiteX6" fmla="*/ 1586693 w 3173385"/>
                <a:gd name="connsiteY6" fmla="*/ 2853137 h 2853134"/>
                <a:gd name="connsiteX7" fmla="*/ 525850 w 3173385"/>
                <a:gd name="connsiteY7" fmla="*/ 2487412 h 2853134"/>
                <a:gd name="connsiteX8" fmla="*/ 1 w 3173385"/>
                <a:gd name="connsiteY8" fmla="*/ 1426568 h 2853134"/>
                <a:gd name="connsiteX9" fmla="*/ 0 w 3173385"/>
                <a:gd name="connsiteY9" fmla="*/ 1426567 h 285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385" h="2853134">
                  <a:moveTo>
                    <a:pt x="0" y="1426567"/>
                  </a:moveTo>
                  <a:cubicBezTo>
                    <a:pt x="1" y="1021902"/>
                    <a:pt x="191152" y="636278"/>
                    <a:pt x="525852" y="365724"/>
                  </a:cubicBezTo>
                  <a:cubicBezTo>
                    <a:pt x="817135" y="130267"/>
                    <a:pt x="1194994" y="1"/>
                    <a:pt x="1586696" y="1"/>
                  </a:cubicBezTo>
                  <a:cubicBezTo>
                    <a:pt x="1978398" y="1"/>
                    <a:pt x="2356257" y="130268"/>
                    <a:pt x="2647539" y="365726"/>
                  </a:cubicBezTo>
                  <a:cubicBezTo>
                    <a:pt x="2982238" y="636280"/>
                    <a:pt x="3173388" y="1021905"/>
                    <a:pt x="3173387" y="1426570"/>
                  </a:cubicBezTo>
                  <a:cubicBezTo>
                    <a:pt x="3173387" y="1831235"/>
                    <a:pt x="2982236" y="2216860"/>
                    <a:pt x="2647537" y="2487413"/>
                  </a:cubicBezTo>
                  <a:cubicBezTo>
                    <a:pt x="2356254" y="2722871"/>
                    <a:pt x="1978395" y="2853137"/>
                    <a:pt x="1586693" y="2853137"/>
                  </a:cubicBezTo>
                  <a:cubicBezTo>
                    <a:pt x="1194991" y="2853137"/>
                    <a:pt x="817132" y="2722870"/>
                    <a:pt x="525850" y="2487412"/>
                  </a:cubicBezTo>
                  <a:cubicBezTo>
                    <a:pt x="191151" y="2216858"/>
                    <a:pt x="0" y="1831233"/>
                    <a:pt x="1" y="1426568"/>
                  </a:cubicBezTo>
                  <a:lnTo>
                    <a:pt x="0" y="142656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0" tIns="448312" rIns="0" bIns="448312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800" b="1" kern="1200" dirty="0" smtClean="0">
                  <a:solidFill>
                    <a:schemeClr val="bg1"/>
                  </a:solidFill>
                </a:rPr>
                <a:t>Energy</a:t>
              </a:r>
              <a:br>
                <a:rPr lang="sv-SE" sz="1800" b="1" kern="1200" dirty="0" smtClean="0">
                  <a:solidFill>
                    <a:schemeClr val="bg1"/>
                  </a:solidFill>
                </a:rPr>
              </a:br>
              <a:r>
                <a:rPr lang="sv-SE" sz="1800" b="1" kern="1200" dirty="0" smtClean="0">
                  <a:solidFill>
                    <a:schemeClr val="bg1"/>
                  </a:solidFill>
                </a:rPr>
                <a:t>Uncertainty</a:t>
              </a:r>
              <a:endParaRPr lang="en-GB" sz="18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796773" y="1547282"/>
              <a:ext cx="3173385" cy="2853134"/>
            </a:xfrm>
            <a:custGeom>
              <a:avLst/>
              <a:gdLst>
                <a:gd name="connsiteX0" fmla="*/ 0 w 3173385"/>
                <a:gd name="connsiteY0" fmla="*/ 1426567 h 2853134"/>
                <a:gd name="connsiteX1" fmla="*/ 525852 w 3173385"/>
                <a:gd name="connsiteY1" fmla="*/ 365724 h 2853134"/>
                <a:gd name="connsiteX2" fmla="*/ 1586696 w 3173385"/>
                <a:gd name="connsiteY2" fmla="*/ 1 h 2853134"/>
                <a:gd name="connsiteX3" fmla="*/ 2647539 w 3173385"/>
                <a:gd name="connsiteY3" fmla="*/ 365726 h 2853134"/>
                <a:gd name="connsiteX4" fmla="*/ 3173387 w 3173385"/>
                <a:gd name="connsiteY4" fmla="*/ 1426570 h 2853134"/>
                <a:gd name="connsiteX5" fmla="*/ 2647537 w 3173385"/>
                <a:gd name="connsiteY5" fmla="*/ 2487413 h 2853134"/>
                <a:gd name="connsiteX6" fmla="*/ 1586693 w 3173385"/>
                <a:gd name="connsiteY6" fmla="*/ 2853137 h 2853134"/>
                <a:gd name="connsiteX7" fmla="*/ 525850 w 3173385"/>
                <a:gd name="connsiteY7" fmla="*/ 2487412 h 2853134"/>
                <a:gd name="connsiteX8" fmla="*/ 1 w 3173385"/>
                <a:gd name="connsiteY8" fmla="*/ 1426568 h 2853134"/>
                <a:gd name="connsiteX9" fmla="*/ 0 w 3173385"/>
                <a:gd name="connsiteY9" fmla="*/ 1426567 h 285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385" h="2853134">
                  <a:moveTo>
                    <a:pt x="0" y="1426567"/>
                  </a:moveTo>
                  <a:cubicBezTo>
                    <a:pt x="1" y="1021902"/>
                    <a:pt x="191152" y="636278"/>
                    <a:pt x="525852" y="365724"/>
                  </a:cubicBezTo>
                  <a:cubicBezTo>
                    <a:pt x="817135" y="130267"/>
                    <a:pt x="1194994" y="1"/>
                    <a:pt x="1586696" y="1"/>
                  </a:cubicBezTo>
                  <a:cubicBezTo>
                    <a:pt x="1978398" y="1"/>
                    <a:pt x="2356257" y="130268"/>
                    <a:pt x="2647539" y="365726"/>
                  </a:cubicBezTo>
                  <a:cubicBezTo>
                    <a:pt x="2982238" y="636280"/>
                    <a:pt x="3173388" y="1021905"/>
                    <a:pt x="3173387" y="1426570"/>
                  </a:cubicBezTo>
                  <a:cubicBezTo>
                    <a:pt x="3173387" y="1831235"/>
                    <a:pt x="2982236" y="2216860"/>
                    <a:pt x="2647537" y="2487413"/>
                  </a:cubicBezTo>
                  <a:cubicBezTo>
                    <a:pt x="2356254" y="2722871"/>
                    <a:pt x="1978395" y="2853137"/>
                    <a:pt x="1586693" y="2853137"/>
                  </a:cubicBezTo>
                  <a:cubicBezTo>
                    <a:pt x="1194991" y="2853137"/>
                    <a:pt x="817132" y="2722870"/>
                    <a:pt x="525850" y="2487412"/>
                  </a:cubicBezTo>
                  <a:cubicBezTo>
                    <a:pt x="191151" y="2216858"/>
                    <a:pt x="0" y="1831233"/>
                    <a:pt x="1" y="1426568"/>
                  </a:cubicBezTo>
                  <a:lnTo>
                    <a:pt x="0" y="142656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0" tIns="448312" rIns="0" bIns="448312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600" b="1" kern="1200" dirty="0" smtClean="0">
                  <a:solidFill>
                    <a:schemeClr val="bg1"/>
                  </a:solidFill>
                </a:rPr>
                <a:t>Retreating</a:t>
              </a:r>
              <a:br>
                <a:rPr lang="sv-SE" sz="1600" b="1" kern="1200" dirty="0" smtClean="0">
                  <a:solidFill>
                    <a:schemeClr val="bg1"/>
                  </a:solidFill>
                </a:rPr>
              </a:br>
              <a:r>
                <a:rPr lang="sv-SE" sz="1600" b="1" kern="1200" dirty="0" smtClean="0">
                  <a:solidFill>
                    <a:schemeClr val="bg1"/>
                  </a:solidFill>
                </a:rPr>
                <a:t>Responsibility</a:t>
              </a:r>
              <a:endParaRPr lang="en-GB" sz="16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90569" y="219456"/>
              <a:ext cx="1692507" cy="6217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b="1" dirty="0" smtClean="0">
                  <a:solidFill>
                    <a:srgbClr val="FFFF00"/>
                  </a:solidFill>
                </a:rPr>
                <a:t>Society</a:t>
              </a:r>
              <a:endParaRPr lang="en-GB" sz="1800" b="1" dirty="0">
                <a:solidFill>
                  <a:srgbClr val="FFFF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89503" y="1749551"/>
              <a:ext cx="2462449" cy="6217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b="1" dirty="0" smtClean="0">
                  <a:solidFill>
                    <a:srgbClr val="FFFF00"/>
                  </a:solidFill>
                </a:rPr>
                <a:t>Technology</a:t>
              </a:r>
              <a:endParaRPr lang="en-GB" sz="1800" b="1" dirty="0">
                <a:solidFill>
                  <a:srgbClr val="FFFF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73328" y="4255010"/>
              <a:ext cx="2059506" cy="6217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b="1" dirty="0" smtClean="0">
                  <a:solidFill>
                    <a:srgbClr val="FFFF00"/>
                  </a:solidFill>
                </a:rPr>
                <a:t>Economy</a:t>
              </a:r>
              <a:endParaRPr lang="en-GB" sz="1800" b="1" dirty="0">
                <a:solidFill>
                  <a:srgbClr val="FFFF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22981" y="4307408"/>
              <a:ext cx="2685562" cy="6217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b="1" dirty="0" smtClean="0">
                  <a:solidFill>
                    <a:srgbClr val="FFFF00"/>
                  </a:solidFill>
                </a:rPr>
                <a:t>Environment</a:t>
              </a:r>
              <a:endParaRPr lang="en-GB" sz="1800" b="1" dirty="0">
                <a:solidFill>
                  <a:srgbClr val="FFFF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38153" y="1731264"/>
              <a:ext cx="1800449" cy="6217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b="1" dirty="0" smtClean="0">
                  <a:solidFill>
                    <a:srgbClr val="FFFF00"/>
                  </a:solidFill>
                </a:rPr>
                <a:t>Political</a:t>
              </a:r>
              <a:endParaRPr lang="en-GB" sz="18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648200" y="6324600"/>
            <a:ext cx="449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Source:  </a:t>
            </a:r>
            <a:r>
              <a:rPr lang="en-US" sz="1050" i="1" dirty="0" smtClean="0"/>
              <a:t>“Enabling and Disrupting Macroforces Affecting the Expanding </a:t>
            </a:r>
            <a:r>
              <a:rPr lang="en-US" sz="1050" i="1" strike="sngStrike" dirty="0" smtClean="0">
                <a:solidFill>
                  <a:schemeClr val="accent2"/>
                </a:solidFill>
              </a:rPr>
              <a:t>Learning</a:t>
            </a:r>
            <a:r>
              <a:rPr lang="en-US" sz="1050" i="1" dirty="0" smtClean="0"/>
              <a:t> Education Ecosystem” </a:t>
            </a:r>
            <a:r>
              <a:rPr lang="en-US" sz="1050" dirty="0" smtClean="0"/>
              <a:t>by Dr. Jan-Martin Lowendahl, Gartner</a:t>
            </a:r>
          </a:p>
        </p:txBody>
      </p:sp>
      <p:pic>
        <p:nvPicPr>
          <p:cNvPr id="26" name="Picture 25" descr="HE Business Priorities Cropp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34619" y="3581400"/>
            <a:ext cx="4778901" cy="2590560"/>
          </a:xfrm>
          <a:prstGeom prst="rect">
            <a:avLst/>
          </a:prstGeom>
        </p:spPr>
      </p:pic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4648200" y="1752600"/>
            <a:ext cx="4495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  <a:spcAft>
                <a:spcPct val="35000"/>
              </a:spcAft>
              <a:buClr>
                <a:srgbClr val="0064A5"/>
              </a:buClr>
              <a:buSzPct val="50000"/>
            </a:pPr>
            <a:r>
              <a:rPr lang="en-US" altLang="ja-JP" sz="2000" b="1" dirty="0" smtClean="0">
                <a:solidFill>
                  <a:srgbClr val="0064A5"/>
                </a:solidFill>
                <a:latin typeface="Arial" charset="0"/>
                <a:ea typeface="ＭＳ Ｐゴシック" pitchFamily="34" charset="-128"/>
              </a:rPr>
              <a:t>In the face of “macroforces,” such as higher demand and reduced funding, institutions must increase revenues and continue to reduce operating costs.</a:t>
            </a:r>
            <a:endParaRPr lang="en-US" altLang="ja-JP" sz="2000" b="1" dirty="0">
              <a:solidFill>
                <a:srgbClr val="0064A5"/>
              </a:solidFill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4"/>
          <p:cNvSpPr>
            <a:spLocks noGrp="1" noChangeArrowheads="1"/>
          </p:cNvSpPr>
          <p:nvPr>
            <p:ph type="title"/>
          </p:nvPr>
        </p:nvSpPr>
        <p:spPr>
          <a:xfrm>
            <a:off x="635000" y="609600"/>
            <a:ext cx="8001000" cy="838200"/>
          </a:xfrm>
        </p:spPr>
        <p:txBody>
          <a:bodyPr/>
          <a:lstStyle/>
          <a:p>
            <a:pPr algn="ctr"/>
            <a:r>
              <a:rPr lang="en-US" sz="3200" dirty="0" smtClean="0"/>
              <a:t>Key UM IT Strengths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431800" y="1447800"/>
            <a:ext cx="4178300" cy="4495800"/>
          </a:xfrm>
        </p:spPr>
        <p:txBody>
          <a:bodyPr/>
          <a:lstStyle/>
          <a:p>
            <a:r>
              <a:rPr lang="en-US" sz="1800" dirty="0" smtClean="0"/>
              <a:t>Education Technologies</a:t>
            </a:r>
          </a:p>
          <a:p>
            <a:pPr lvl="1"/>
            <a:r>
              <a:rPr lang="en-US" sz="1400" dirty="0" smtClean="0"/>
              <a:t>Support for Academic Mission</a:t>
            </a:r>
          </a:p>
          <a:p>
            <a:pPr lvl="1"/>
            <a:r>
              <a:rPr lang="en-US" sz="1400" dirty="0" smtClean="0"/>
              <a:t>Developing Mobile Applications for Students </a:t>
            </a:r>
          </a:p>
          <a:p>
            <a:pPr lvl="1"/>
            <a:r>
              <a:rPr lang="en-US" sz="1400" dirty="0" smtClean="0"/>
              <a:t>Advanced Student Services (Tegrity, Wimba/BB Collaborate) </a:t>
            </a:r>
          </a:p>
          <a:p>
            <a:pPr lvl="1"/>
            <a:r>
              <a:rPr lang="en-US" sz="1400" dirty="0" smtClean="0"/>
              <a:t>Streaming Remote Labs </a:t>
            </a:r>
          </a:p>
          <a:p>
            <a:r>
              <a:rPr lang="en-US" sz="1800" dirty="0" smtClean="0"/>
              <a:t>Customer Service </a:t>
            </a:r>
          </a:p>
          <a:p>
            <a:pPr lvl="1"/>
            <a:r>
              <a:rPr lang="en-US" sz="1400" dirty="0" smtClean="0"/>
              <a:t>Quality Service to Customers </a:t>
            </a:r>
          </a:p>
          <a:p>
            <a:pPr lvl="1"/>
            <a:r>
              <a:rPr lang="en-US" sz="1400" dirty="0" smtClean="0"/>
              <a:t>Responsive Customer Service</a:t>
            </a:r>
          </a:p>
          <a:p>
            <a:pPr lvl="1"/>
            <a:r>
              <a:rPr lang="en-US" sz="1400" dirty="0" smtClean="0"/>
              <a:t>Customer Service to Students </a:t>
            </a:r>
          </a:p>
          <a:p>
            <a:pPr lvl="1"/>
            <a:r>
              <a:rPr lang="en-US" sz="1400" dirty="0" smtClean="0"/>
              <a:t>Helpdesk </a:t>
            </a:r>
            <a:endParaRPr lang="en-US" dirty="0" smtClean="0"/>
          </a:p>
          <a:p>
            <a:r>
              <a:rPr lang="en-US" sz="1800" dirty="0" smtClean="0"/>
              <a:t>Commitment</a:t>
            </a:r>
          </a:p>
          <a:p>
            <a:pPr lvl="1"/>
            <a:r>
              <a:rPr lang="en-US" sz="1400" dirty="0" smtClean="0"/>
              <a:t>Meeting Needs Cost Effectively</a:t>
            </a:r>
          </a:p>
          <a:p>
            <a:pPr lvl="1"/>
            <a:r>
              <a:rPr lang="en-US" sz="1400" dirty="0" smtClean="0"/>
              <a:t>Put in the Time Required to Get Job Done</a:t>
            </a:r>
          </a:p>
          <a:p>
            <a:pPr lvl="1"/>
            <a:r>
              <a:rPr lang="en-US" sz="1400" dirty="0" smtClean="0"/>
              <a:t>Dedicated IT Staff</a:t>
            </a:r>
            <a:endParaRPr lang="en-US" sz="18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22800" y="1447800"/>
            <a:ext cx="4064000" cy="4572000"/>
          </a:xfrm>
        </p:spPr>
        <p:txBody>
          <a:bodyPr/>
          <a:lstStyle/>
          <a:p>
            <a:r>
              <a:rPr lang="en-US" sz="1800" dirty="0" smtClean="0"/>
              <a:t>Purchasing </a:t>
            </a:r>
          </a:p>
          <a:p>
            <a:pPr lvl="1"/>
            <a:r>
              <a:rPr lang="en-US" sz="1400" dirty="0" smtClean="0"/>
              <a:t>Collective We </a:t>
            </a:r>
          </a:p>
          <a:p>
            <a:pPr lvl="1"/>
            <a:r>
              <a:rPr lang="en-US" sz="1400" dirty="0" smtClean="0"/>
              <a:t>Volume IT Purchasing Agreements</a:t>
            </a:r>
          </a:p>
          <a:p>
            <a:pPr lvl="1"/>
            <a:r>
              <a:rPr lang="en-US" sz="1400" dirty="0" smtClean="0"/>
              <a:t>HP Contract </a:t>
            </a:r>
          </a:p>
          <a:p>
            <a:pPr lvl="1"/>
            <a:r>
              <a:rPr lang="en-US" sz="1400" dirty="0" smtClean="0"/>
              <a:t>Dell Contract </a:t>
            </a:r>
          </a:p>
          <a:p>
            <a:r>
              <a:rPr lang="en-US" sz="1800" dirty="0" smtClean="0"/>
              <a:t>Collaboration </a:t>
            </a:r>
          </a:p>
          <a:p>
            <a:pPr lvl="1"/>
            <a:r>
              <a:rPr lang="en-US" sz="1400" dirty="0" smtClean="0"/>
              <a:t>Work well together</a:t>
            </a:r>
          </a:p>
          <a:p>
            <a:pPr lvl="1"/>
            <a:r>
              <a:rPr lang="en-US" sz="1400" dirty="0" smtClean="0"/>
              <a:t>Informally share product process information </a:t>
            </a:r>
          </a:p>
          <a:p>
            <a:pPr lvl="1"/>
            <a:r>
              <a:rPr lang="en-US" sz="1400" dirty="0" smtClean="0"/>
              <a:t>LTIC Collaborative Projects/Support</a:t>
            </a:r>
          </a:p>
          <a:p>
            <a:pPr lvl="1"/>
            <a:r>
              <a:rPr lang="en-US" sz="1400" dirty="0" smtClean="0"/>
              <a:t>IT Standards Committee</a:t>
            </a:r>
          </a:p>
          <a:p>
            <a:pPr lvl="1"/>
            <a:r>
              <a:rPr lang="en-US" sz="1400" dirty="0" smtClean="0"/>
              <a:t>IT Security </a:t>
            </a:r>
          </a:p>
          <a:p>
            <a:pPr lvl="1"/>
            <a:r>
              <a:rPr lang="en-US" sz="1400" dirty="0" smtClean="0"/>
              <a:t>Campus Standardization </a:t>
            </a:r>
            <a:endParaRPr lang="en-US" sz="1200" dirty="0" smtClean="0"/>
          </a:p>
          <a:p>
            <a:pPr lvl="1"/>
            <a:r>
              <a:rPr lang="en-US" sz="1400" dirty="0" smtClean="0"/>
              <a:t>Developing Shared Services </a:t>
            </a:r>
          </a:p>
          <a:p>
            <a:pPr lvl="1"/>
            <a:r>
              <a:rPr lang="en-US" sz="1400" dirty="0" smtClean="0"/>
              <a:t>Developing Governance </a:t>
            </a:r>
          </a:p>
          <a:p>
            <a:pPr lvl="1"/>
            <a:r>
              <a:rPr lang="en-US" sz="1400" dirty="0" smtClean="0"/>
              <a:t>Special Event Coverage  </a:t>
            </a:r>
          </a:p>
          <a:p>
            <a:pPr lvl="1"/>
            <a:r>
              <a:rPr lang="en-US" sz="1400" dirty="0" smtClean="0"/>
              <a:t>Common Directory</a:t>
            </a:r>
            <a:endParaRPr lang="en-US" dirty="0" smtClean="0"/>
          </a:p>
          <a:p>
            <a:pPr lvl="1"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4"/>
          <p:cNvSpPr>
            <a:spLocks noGrp="1" noChangeArrowheads="1"/>
          </p:cNvSpPr>
          <p:nvPr>
            <p:ph type="title"/>
          </p:nvPr>
        </p:nvSpPr>
        <p:spPr>
          <a:xfrm>
            <a:off x="635000" y="457200"/>
            <a:ext cx="8001000" cy="838200"/>
          </a:xfrm>
        </p:spPr>
        <p:txBody>
          <a:bodyPr/>
          <a:lstStyle/>
          <a:p>
            <a:pPr algn="ctr"/>
            <a:r>
              <a:rPr lang="en-US" sz="3200" dirty="0" smtClean="0"/>
              <a:t>Key UM IT Weaknesses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4178300" cy="4495800"/>
          </a:xfrm>
        </p:spPr>
        <p:txBody>
          <a:bodyPr/>
          <a:lstStyle/>
          <a:p>
            <a:r>
              <a:rPr lang="en-US" sz="2000" dirty="0" smtClean="0"/>
              <a:t>Usability and usefulness</a:t>
            </a:r>
          </a:p>
          <a:p>
            <a:r>
              <a:rPr lang="en-US" sz="2000" dirty="0" smtClean="0"/>
              <a:t>Customer focus</a:t>
            </a:r>
          </a:p>
          <a:p>
            <a:r>
              <a:rPr lang="en-US" sz="2000" dirty="0" smtClean="0"/>
              <a:t>Customer input</a:t>
            </a:r>
          </a:p>
          <a:p>
            <a:r>
              <a:rPr lang="en-US" sz="2000" dirty="0" smtClean="0"/>
              <a:t>IT planning and budgeting across campuses</a:t>
            </a:r>
          </a:p>
          <a:p>
            <a:r>
              <a:rPr lang="en-US" sz="2000" dirty="0" smtClean="0"/>
              <a:t>Push/pull of System efficiency vs Campus differentiation</a:t>
            </a:r>
          </a:p>
          <a:p>
            <a:r>
              <a:rPr lang="en-US" sz="2000" dirty="0" smtClean="0"/>
              <a:t>UMS-level Leader for PeopleSoft Students</a:t>
            </a:r>
          </a:p>
          <a:p>
            <a:r>
              <a:rPr lang="en-US" sz="2000" dirty="0" smtClean="0"/>
              <a:t>Collaboration</a:t>
            </a:r>
          </a:p>
          <a:p>
            <a:r>
              <a:rPr lang="en-US" sz="2000" dirty="0" smtClean="0"/>
              <a:t>Communication</a:t>
            </a:r>
          </a:p>
          <a:p>
            <a:r>
              <a:rPr lang="en-US" sz="2000" dirty="0" smtClean="0"/>
              <a:t>Too accommodating (+1,000 PeopleSoft modifications)</a:t>
            </a:r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endParaRPr lang="en-US" sz="20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</p:txBody>
      </p:sp>
      <p:sp>
        <p:nvSpPr>
          <p:cNvPr id="7" name="Text Placeholder 3"/>
          <p:cNvSpPr txBox="1">
            <a:spLocks/>
          </p:cNvSpPr>
          <p:nvPr/>
        </p:nvSpPr>
        <p:spPr bwMode="auto">
          <a:xfrm>
            <a:off x="4660900" y="1295400"/>
            <a:ext cx="41783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kern="0" dirty="0" smtClean="0">
                <a:solidFill>
                  <a:srgbClr val="0064A5"/>
                </a:solidFill>
                <a:cs typeface="MS PGothic"/>
              </a:rPr>
              <a:t>Project management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4A5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/>
              </a:rPr>
              <a:t>Project and resource portfolio management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4A5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/>
              </a:rPr>
              <a:t>Project execution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/>
              </a:rPr>
              <a:t>Planning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/>
              </a:rPr>
              <a:t>Costing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/>
              </a:rPr>
              <a:t>Testing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/>
              </a:rPr>
              <a:t>Upgrades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+mn-lt"/>
              <a:ea typeface="MS PGothic" pitchFamily="34" charset="-128"/>
              <a:cs typeface="MS PGothic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4A5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/>
              </a:rPr>
              <a:t>Solution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64A5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/>
              </a:rPr>
              <a:t> evaluation, selection and costing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1" kern="0" baseline="0" dirty="0" smtClean="0">
                <a:solidFill>
                  <a:srgbClr val="0064A5"/>
                </a:solidFill>
                <a:latin typeface="+mn-lt"/>
                <a:cs typeface="MS PGothic"/>
              </a:rPr>
              <a:t>Funding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404040"/>
              </a:buClr>
              <a:buFont typeface="Courier New" pitchFamily="49" charset="0"/>
              <a:buChar char="o"/>
              <a:defRPr/>
            </a:pPr>
            <a:r>
              <a:rPr lang="en-US" sz="1400" b="1" kern="0" dirty="0" smtClean="0">
                <a:solidFill>
                  <a:srgbClr val="4C4C4C"/>
                </a:solidFill>
                <a:cs typeface="MS PGothic"/>
              </a:rPr>
              <a:t>Multiple models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404040"/>
              </a:buClr>
              <a:buFont typeface="Courier New" pitchFamily="49" charset="0"/>
              <a:buChar char="o"/>
              <a:defRPr/>
            </a:pPr>
            <a:r>
              <a:rPr lang="en-US" sz="1400" b="1" kern="0" dirty="0" smtClean="0">
                <a:solidFill>
                  <a:srgbClr val="4C4C4C"/>
                </a:solidFill>
                <a:cs typeface="MS PGothic"/>
              </a:rPr>
              <a:t>Legacy models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+mn-lt"/>
              <a:ea typeface="MS PGothic" pitchFamily="34" charset="-128"/>
              <a:cs typeface="MS PGothic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kern="0" dirty="0" smtClean="0">
                <a:solidFill>
                  <a:srgbClr val="0064A5"/>
                </a:solidFill>
                <a:latin typeface="Arial"/>
              </a:rPr>
              <a:t>IT staff and resources outside of IT Groups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+mn-lt"/>
              <a:ea typeface="MS PGothic" pitchFamily="34" charset="-128"/>
              <a:cs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12179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660400"/>
          </a:xfrm>
        </p:spPr>
        <p:txBody>
          <a:bodyPr/>
          <a:lstStyle/>
          <a:p>
            <a:pPr algn="ctr" eaLnBrk="1" hangingPunct="1"/>
            <a:r>
              <a:rPr lang="en-US" altLang="ja-JP" dirty="0" smtClean="0">
                <a:ea typeface="ＭＳ Ｐゴシック" pitchFamily="34" charset="-128"/>
              </a:rPr>
              <a:t>Higher Education IT Context</a:t>
            </a:r>
            <a:endParaRPr lang="en-US" dirty="0" smtClean="0"/>
          </a:p>
        </p:txBody>
      </p:sp>
      <p:grpSp>
        <p:nvGrpSpPr>
          <p:cNvPr id="35" name="Group 34"/>
          <p:cNvGrpSpPr/>
          <p:nvPr/>
        </p:nvGrpSpPr>
        <p:grpSpPr>
          <a:xfrm>
            <a:off x="1809750" y="2086749"/>
            <a:ext cx="7334250" cy="4412337"/>
            <a:chOff x="1809750" y="1657350"/>
            <a:chExt cx="7334250" cy="4412337"/>
          </a:xfrm>
        </p:grpSpPr>
        <p:sp>
          <p:nvSpPr>
            <p:cNvPr id="25" name="TextBox 24"/>
            <p:cNvSpPr txBox="1"/>
            <p:nvPr/>
          </p:nvSpPr>
          <p:spPr>
            <a:xfrm>
              <a:off x="4648200" y="5638800"/>
              <a:ext cx="4495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Source:  </a:t>
              </a:r>
              <a:r>
                <a:rPr lang="en-US" sz="1050" i="1" dirty="0" smtClean="0"/>
                <a:t>“Enabling and Disrupting Macroforces Affecting the Expanding </a:t>
              </a:r>
              <a:r>
                <a:rPr lang="en-US" sz="1050" i="1" strike="sngStrike" dirty="0" smtClean="0">
                  <a:solidFill>
                    <a:schemeClr val="accent2"/>
                  </a:solidFill>
                </a:rPr>
                <a:t>Learning</a:t>
              </a:r>
              <a:r>
                <a:rPr lang="en-US" sz="1050" i="1" dirty="0" smtClean="0"/>
                <a:t> Education Ecosystem” </a:t>
              </a:r>
              <a:r>
                <a:rPr lang="en-US" sz="1050" dirty="0" smtClean="0"/>
                <a:t>by Dr. Jan-Martin Lowendahl, Gartner</a:t>
              </a:r>
            </a:p>
          </p:txBody>
        </p:sp>
        <p:pic>
          <p:nvPicPr>
            <p:cNvPr id="33" name="Picture 32" descr="Top 10 CIO Strategies Cropped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09750" y="1657350"/>
              <a:ext cx="7334250" cy="3981450"/>
            </a:xfrm>
            <a:prstGeom prst="rect">
              <a:avLst/>
            </a:prstGeom>
          </p:spPr>
        </p:pic>
      </p:grp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0" y="1219200"/>
            <a:ext cx="701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  <a:spcAft>
                <a:spcPct val="35000"/>
              </a:spcAft>
              <a:buClr>
                <a:srgbClr val="0064A5"/>
              </a:buClr>
              <a:buSzPct val="50000"/>
            </a:pPr>
            <a:r>
              <a:rPr lang="en-US" altLang="ja-JP" sz="2000" b="1" dirty="0" smtClean="0">
                <a:solidFill>
                  <a:srgbClr val="0064A5"/>
                </a:solidFill>
                <a:latin typeface="Arial" charset="0"/>
                <a:ea typeface="ＭＳ Ｐゴシック" pitchFamily="34" charset="-128"/>
              </a:rPr>
              <a:t>UM IT is either already implementing or is contemplating the implementation of nearly all these strategies.</a:t>
            </a:r>
            <a:endParaRPr lang="en-US" altLang="ja-JP" sz="2000" b="1" dirty="0">
              <a:solidFill>
                <a:srgbClr val="0064A5"/>
              </a:solidFill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38200"/>
          </a:xfrm>
        </p:spPr>
        <p:txBody>
          <a:bodyPr/>
          <a:lstStyle/>
          <a:p>
            <a:pPr algn="ctr"/>
            <a:r>
              <a:rPr lang="en-US" sz="2800" dirty="0" smtClean="0"/>
              <a:t>Key Strategies, Key Initiatives* &amp; Working Groups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572260"/>
          <a:ext cx="8534400" cy="44272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91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indent="0"/>
                      <a:r>
                        <a:rPr lang="en-US" sz="1600" b="1" dirty="0" smtClean="0">
                          <a:latin typeface="+mn-lt"/>
                        </a:rPr>
                        <a:t>1.  Improve usability and usefulness of solutions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Andy Goodenow(L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algn="ctr" fontAlgn="t"/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Paul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Pratte, Marilyn Reisenbichler, John Bax, Joanne Boomer, Brandon Hough, Tom Gittemeier</a:t>
                      </a:r>
                    </a:p>
                  </a:txBody>
                  <a:tcPr marL="7620" marR="7620" marT="7620" marB="0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  <a:tabLst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 enterprise architecture standards</a:t>
                      </a:r>
                      <a:b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dirty="0" smtClean="0">
                          <a:latin typeface="+mn-lt"/>
                        </a:rPr>
                        <a:t>-  Develop Cloud strategy</a:t>
                      </a:r>
                      <a:br>
                        <a:rPr lang="en-US" sz="1600" b="1" dirty="0" smtClean="0">
                          <a:latin typeface="+mn-lt"/>
                        </a:rPr>
                      </a:br>
                      <a:r>
                        <a:rPr lang="en-US" sz="1600" b="1" dirty="0" smtClean="0">
                          <a:latin typeface="+mn-lt"/>
                        </a:rPr>
                        <a:t>-</a:t>
                      </a:r>
                      <a:r>
                        <a:rPr lang="en-US" sz="1600" b="1" baseline="0" dirty="0" smtClean="0">
                          <a:latin typeface="+mn-lt"/>
                        </a:rPr>
                        <a:t>  Review outsource opportunities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>
                          <a:latin typeface="+mn-lt"/>
                        </a:rPr>
                        <a:t>John Bax(L)</a:t>
                      </a:r>
                    </a:p>
                    <a:p>
                      <a:pPr algn="ctr"/>
                      <a:endParaRPr lang="de-DE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de-DE" sz="1600" b="1" dirty="0" smtClean="0">
                          <a:latin typeface="+mn-lt"/>
                        </a:rPr>
                        <a:t>David Crain, Brien Waage, Ken Voss, Jim Schonnemann, Hank Niederhelm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Restructure IT across the UM System</a:t>
                      </a:r>
                      <a:b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Centralize IT where appropriate</a:t>
                      </a:r>
                      <a:b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Increase collaboration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CIOs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+mn-lt"/>
                        </a:rPr>
                        <a:t>*</a:t>
                      </a:r>
                      <a:r>
                        <a:rPr lang="en-US" sz="1600" b="1" i="1" baseline="0" dirty="0" smtClean="0">
                          <a:latin typeface="+mn-lt"/>
                        </a:rPr>
                        <a:t> Additional key initiatives will be identified by Working Groups</a:t>
                      </a:r>
                      <a:br>
                        <a:rPr lang="en-US" sz="1600" b="1" i="1" baseline="0" dirty="0" smtClean="0">
                          <a:latin typeface="+mn-lt"/>
                        </a:rPr>
                      </a:br>
                      <a:r>
                        <a:rPr lang="en-US" sz="1600" b="1" i="1" baseline="0" dirty="0" smtClean="0">
                          <a:latin typeface="+mn-lt"/>
                        </a:rPr>
                        <a:t>(L) Working Group Leader</a:t>
                      </a:r>
                      <a:endParaRPr lang="en-US" sz="1600" b="1" i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38200"/>
          </a:xfrm>
        </p:spPr>
        <p:txBody>
          <a:bodyPr/>
          <a:lstStyle/>
          <a:p>
            <a:pPr algn="ctr"/>
            <a:r>
              <a:rPr lang="en-US" sz="2800" dirty="0" smtClean="0"/>
              <a:t>Key Strategies, Key Initiatives* &amp; Working Groups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389380"/>
          <a:ext cx="8534400" cy="4511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91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en-US" sz="1600" b="1" dirty="0" smtClean="0">
                          <a:latin typeface="+mn-lt"/>
                        </a:rPr>
                        <a:t>Improve and coordinate budgeting and planning</a:t>
                      </a:r>
                      <a:br>
                        <a:rPr lang="en-US" sz="1600" b="1" dirty="0" smtClean="0">
                          <a:latin typeface="+mn-lt"/>
                        </a:rPr>
                      </a:br>
                      <a:r>
                        <a:rPr lang="en-US" sz="1600" b="1" dirty="0" smtClean="0">
                          <a:latin typeface="+mn-lt"/>
                        </a:rPr>
                        <a:t>-</a:t>
                      </a:r>
                      <a:r>
                        <a:rPr lang="en-US" sz="1600" b="1" baseline="0" dirty="0" smtClean="0">
                          <a:latin typeface="+mn-lt"/>
                        </a:rPr>
                        <a:t>  Establish system-wide IT budgeting process</a:t>
                      </a:r>
                      <a:br>
                        <a:rPr lang="en-US" sz="1600" b="1" baseline="0" dirty="0" smtClean="0">
                          <a:latin typeface="+mn-lt"/>
                        </a:rPr>
                      </a:br>
                      <a:r>
                        <a:rPr lang="en-US" sz="1600" b="1" baseline="0" dirty="0" smtClean="0">
                          <a:latin typeface="+mn-lt"/>
                        </a:rPr>
                        <a:t>-  Establish common approach to IT planning</a:t>
                      </a:r>
                      <a:br>
                        <a:rPr lang="en-US" sz="1600" b="1" baseline="0" dirty="0" smtClean="0">
                          <a:latin typeface="+mn-lt"/>
                        </a:rPr>
                      </a:br>
                      <a:r>
                        <a:rPr lang="en-US" sz="1600" b="1" baseline="0" dirty="0" smtClean="0">
                          <a:latin typeface="+mn-lt"/>
                        </a:rPr>
                        <a:t>-  Coordinate technology purchases across the </a:t>
                      </a:r>
                      <a:br>
                        <a:rPr lang="en-US" sz="1600" b="1" baseline="0" dirty="0" smtClean="0">
                          <a:latin typeface="+mn-lt"/>
                        </a:rPr>
                      </a:br>
                      <a:r>
                        <a:rPr lang="en-US" sz="1600" b="1" baseline="0" dirty="0" smtClean="0">
                          <a:latin typeface="+mn-lt"/>
                        </a:rPr>
                        <a:t>    system</a:t>
                      </a:r>
                      <a:endParaRPr lang="en-US" sz="16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Margaret Cline(L)</a:t>
                      </a:r>
                    </a:p>
                    <a:p>
                      <a:pPr algn="ctr"/>
                      <a:endParaRPr lang="en-US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Karen Kirkwood, Nikki Witting, Janet Carnett, Meg Brady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7620" marR="7620" marT="7620" marB="0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None/>
                        <a:tabLst/>
                      </a:pPr>
                      <a:r>
                        <a:rPr lang="en-US" sz="1600" b="1" dirty="0" smtClean="0">
                          <a:latin typeface="+mn-lt"/>
                        </a:rPr>
                        <a:t>5.</a:t>
                      </a:r>
                      <a:r>
                        <a:rPr lang="en-US" sz="1600" b="1" baseline="0" dirty="0" smtClean="0">
                          <a:latin typeface="+mn-lt"/>
                        </a:rPr>
                        <a:t>  Establish and empower a Strategic Project Management Office</a:t>
                      </a:r>
                      <a:br>
                        <a:rPr lang="en-US" sz="1600" b="1" baseline="0" dirty="0" smtClean="0">
                          <a:latin typeface="+mn-lt"/>
                        </a:rPr>
                      </a:br>
                      <a:r>
                        <a:rPr lang="en-US" sz="1600" b="1" baseline="0" dirty="0" smtClean="0">
                          <a:latin typeface="+mn-lt"/>
                        </a:rPr>
                        <a:t>-  Maximize use of common applications, services</a:t>
                      </a:r>
                      <a:br>
                        <a:rPr lang="en-US" sz="1600" b="1" baseline="0" dirty="0" smtClean="0">
                          <a:latin typeface="+mn-lt"/>
                        </a:rPr>
                      </a:br>
                      <a:r>
                        <a:rPr lang="en-US" sz="1600" b="1" baseline="0" dirty="0" smtClean="0">
                          <a:latin typeface="+mn-lt"/>
                        </a:rPr>
                        <a:t>   and resources</a:t>
                      </a:r>
                      <a:br>
                        <a:rPr lang="en-US" sz="1600" b="1" baseline="0" dirty="0" smtClean="0">
                          <a:latin typeface="+mn-lt"/>
                        </a:rPr>
                      </a:br>
                      <a:r>
                        <a:rPr lang="en-US" sz="1600" b="1" baseline="0" dirty="0" smtClean="0">
                          <a:latin typeface="+mn-lt"/>
                        </a:rPr>
                        <a:t>-  Deploy effective communications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Justin Guggenmos(L)</a:t>
                      </a:r>
                    </a:p>
                    <a:p>
                      <a:pPr algn="ctr"/>
                      <a:endParaRPr lang="en-US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Terry Robb, Vicki Callaway, David Johnston, Mary Fowler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Develop shared research computing support capability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Mark Bookout(L)</a:t>
                      </a:r>
                    </a:p>
                    <a:p>
                      <a:pPr algn="ctr"/>
                      <a:endParaRPr lang="en-US" sz="16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Gordon Springer, Chip Byers, Mary Fowler, Andy Goodenow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+mn-lt"/>
                        </a:rPr>
                        <a:t>*</a:t>
                      </a:r>
                      <a:r>
                        <a:rPr lang="en-US" sz="1600" b="1" i="1" baseline="0" dirty="0" smtClean="0">
                          <a:latin typeface="+mn-lt"/>
                        </a:rPr>
                        <a:t> Additional key initiatives will be identified by Working Groups</a:t>
                      </a:r>
                      <a:br>
                        <a:rPr lang="en-US" sz="1600" b="1" i="1" baseline="0" dirty="0" smtClean="0">
                          <a:latin typeface="+mn-lt"/>
                        </a:rPr>
                      </a:br>
                      <a:r>
                        <a:rPr lang="en-US" sz="1600" b="1" i="1" baseline="0" dirty="0" smtClean="0">
                          <a:latin typeface="+mn-lt"/>
                        </a:rPr>
                        <a:t>(L) Working Group Leader</a:t>
                      </a:r>
                      <a:endParaRPr lang="en-US" sz="1600" b="1" i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Tshibanda Theme Colors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0064A5"/>
      </a:accent1>
      <a:accent2>
        <a:srgbClr val="CE7A30"/>
      </a:accent2>
      <a:accent3>
        <a:srgbClr val="B44F33"/>
      </a:accent3>
      <a:accent4>
        <a:srgbClr val="F5C500"/>
      </a:accent4>
      <a:accent5>
        <a:srgbClr val="66A2C9"/>
      </a:accent5>
      <a:accent6>
        <a:srgbClr val="E2AF83"/>
      </a:accent6>
      <a:hlink>
        <a:srgbClr val="0064A5"/>
      </a:hlink>
      <a:folHlink>
        <a:srgbClr val="CE7A3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9169</TotalTime>
  <Words>837</Words>
  <Application>Microsoft Office PowerPoint</Application>
  <PresentationFormat>On-screen Show (4:3)</PresentationFormat>
  <Paragraphs>196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UM IT Strategic Plan  Development Framework December 14, 2011</vt:lpstr>
      <vt:lpstr>Introduction</vt:lpstr>
      <vt:lpstr>UM IT Context:  Changing Tires @ 70mph</vt:lpstr>
      <vt:lpstr>Higher Education Context</vt:lpstr>
      <vt:lpstr>Key UM IT Strengths</vt:lpstr>
      <vt:lpstr>Key UM IT Weaknesses</vt:lpstr>
      <vt:lpstr>Higher Education IT Context</vt:lpstr>
      <vt:lpstr>Key Strategies, Key Initiatives* &amp; Working Groups</vt:lpstr>
      <vt:lpstr>Key Strategies, Key Initiatives* &amp; Working Groups</vt:lpstr>
      <vt:lpstr>Strategic Plan Development Schedule</vt:lpstr>
      <vt:lpstr>Closing and Next Steps</vt:lpstr>
      <vt:lpstr>PowerPoint Presentation</vt:lpstr>
    </vt:vector>
  </TitlesOfParts>
  <Company>Salva O'Renick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Shanen Towsley</dc:creator>
  <cp:lastModifiedBy>Daniels, Mitsy</cp:lastModifiedBy>
  <cp:revision>743</cp:revision>
  <cp:lastPrinted>2011-12-14T22:21:51Z</cp:lastPrinted>
  <dcterms:created xsi:type="dcterms:W3CDTF">2009-02-12T18:06:52Z</dcterms:created>
  <dcterms:modified xsi:type="dcterms:W3CDTF">2012-01-17T16:05:12Z</dcterms:modified>
</cp:coreProperties>
</file>